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686" r:id="rId2"/>
    <p:sldMasterId id="2147483698" r:id="rId3"/>
    <p:sldMasterId id="2147483711" r:id="rId4"/>
    <p:sldMasterId id="2147483723" r:id="rId5"/>
    <p:sldMasterId id="2147483735" r:id="rId6"/>
  </p:sldMasterIdLst>
  <p:notesMasterIdLst>
    <p:notesMasterId r:id="rId78"/>
  </p:notesMasterIdLst>
  <p:sldIdLst>
    <p:sldId id="256" r:id="rId7"/>
    <p:sldId id="444" r:id="rId8"/>
    <p:sldId id="446" r:id="rId9"/>
    <p:sldId id="478" r:id="rId10"/>
    <p:sldId id="386" r:id="rId11"/>
    <p:sldId id="404" r:id="rId12"/>
    <p:sldId id="445" r:id="rId13"/>
    <p:sldId id="479" r:id="rId14"/>
    <p:sldId id="442" r:id="rId15"/>
    <p:sldId id="436" r:id="rId16"/>
    <p:sldId id="437" r:id="rId17"/>
    <p:sldId id="438" r:id="rId18"/>
    <p:sldId id="439" r:id="rId19"/>
    <p:sldId id="440" r:id="rId20"/>
    <p:sldId id="441" r:id="rId21"/>
    <p:sldId id="435" r:id="rId22"/>
    <p:sldId id="432" r:id="rId23"/>
    <p:sldId id="425" r:id="rId24"/>
    <p:sldId id="426" r:id="rId25"/>
    <p:sldId id="427" r:id="rId26"/>
    <p:sldId id="428" r:id="rId27"/>
    <p:sldId id="411" r:id="rId28"/>
    <p:sldId id="429" r:id="rId29"/>
    <p:sldId id="473" r:id="rId30"/>
    <p:sldId id="355" r:id="rId31"/>
    <p:sldId id="356" r:id="rId32"/>
    <p:sldId id="357" r:id="rId33"/>
    <p:sldId id="460" r:id="rId34"/>
    <p:sldId id="461" r:id="rId35"/>
    <p:sldId id="358" r:id="rId36"/>
    <p:sldId id="359" r:id="rId37"/>
    <p:sldId id="360" r:id="rId38"/>
    <p:sldId id="361" r:id="rId39"/>
    <p:sldId id="362" r:id="rId40"/>
    <p:sldId id="363" r:id="rId41"/>
    <p:sldId id="364" r:id="rId42"/>
    <p:sldId id="365" r:id="rId43"/>
    <p:sldId id="366" r:id="rId44"/>
    <p:sldId id="367" r:id="rId45"/>
    <p:sldId id="368" r:id="rId46"/>
    <p:sldId id="369" r:id="rId47"/>
    <p:sldId id="400" r:id="rId48"/>
    <p:sldId id="398" r:id="rId49"/>
    <p:sldId id="399" r:id="rId50"/>
    <p:sldId id="395" r:id="rId51"/>
    <p:sldId id="396" r:id="rId52"/>
    <p:sldId id="430" r:id="rId53"/>
    <p:sldId id="431" r:id="rId54"/>
    <p:sldId id="462" r:id="rId55"/>
    <p:sldId id="474" r:id="rId56"/>
    <p:sldId id="475" r:id="rId57"/>
    <p:sldId id="476" r:id="rId58"/>
    <p:sldId id="464" r:id="rId59"/>
    <p:sldId id="463" r:id="rId60"/>
    <p:sldId id="477" r:id="rId61"/>
    <p:sldId id="448" r:id="rId62"/>
    <p:sldId id="449" r:id="rId63"/>
    <p:sldId id="450" r:id="rId64"/>
    <p:sldId id="451" r:id="rId65"/>
    <p:sldId id="466" r:id="rId66"/>
    <p:sldId id="459" r:id="rId67"/>
    <p:sldId id="419" r:id="rId68"/>
    <p:sldId id="452" r:id="rId69"/>
    <p:sldId id="467" r:id="rId70"/>
    <p:sldId id="468" r:id="rId71"/>
    <p:sldId id="469" r:id="rId72"/>
    <p:sldId id="470" r:id="rId73"/>
    <p:sldId id="471" r:id="rId74"/>
    <p:sldId id="472" r:id="rId75"/>
    <p:sldId id="457" r:id="rId76"/>
    <p:sldId id="458" r:id="rId77"/>
  </p:sldIdLst>
  <p:sldSz cx="9144000" cy="6858000" type="screen4x3"/>
  <p:notesSz cx="6858000" cy="9144000"/>
  <p:defaultTextStyle>
    <a:defPPr>
      <a:defRPr lang="en-GB"/>
    </a:defPPr>
    <a:lvl1pPr algn="l" defTabSz="457200" rtl="0" fontAlgn="base">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1pPr>
    <a:lvl2pPr marL="742950" indent="-285750" algn="l" defTabSz="457200" rtl="0" fontAlgn="base">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2pPr>
    <a:lvl3pPr marL="1143000" indent="-228600" algn="l" defTabSz="457200" rtl="0" fontAlgn="base">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3pPr>
    <a:lvl4pPr marL="1600200" indent="-228600" algn="l" defTabSz="457200" rtl="0" fontAlgn="base">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4pPr>
    <a:lvl5pPr marL="2057400" indent="-228600" algn="l" defTabSz="457200" rtl="0" fontAlgn="base">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5pPr>
    <a:lvl6pPr marL="2286000" algn="l" defTabSz="457200" rtl="0" eaLnBrk="1" latinLnBrk="0" hangingPunct="1">
      <a:defRPr kern="1200">
        <a:solidFill>
          <a:schemeClr val="bg1"/>
        </a:solidFill>
        <a:latin typeface="Arial" charset="0"/>
        <a:ea typeface="ＭＳ Ｐゴシック" charset="0"/>
        <a:cs typeface="ＭＳ Ｐゴシック" charset="0"/>
      </a:defRPr>
    </a:lvl6pPr>
    <a:lvl7pPr marL="2743200" algn="l" defTabSz="457200" rtl="0" eaLnBrk="1" latinLnBrk="0" hangingPunct="1">
      <a:defRPr kern="1200">
        <a:solidFill>
          <a:schemeClr val="bg1"/>
        </a:solidFill>
        <a:latin typeface="Arial" charset="0"/>
        <a:ea typeface="ＭＳ Ｐゴシック" charset="0"/>
        <a:cs typeface="ＭＳ Ｐゴシック" charset="0"/>
      </a:defRPr>
    </a:lvl7pPr>
    <a:lvl8pPr marL="3200400" algn="l" defTabSz="457200" rtl="0" eaLnBrk="1" latinLnBrk="0" hangingPunct="1">
      <a:defRPr kern="1200">
        <a:solidFill>
          <a:schemeClr val="bg1"/>
        </a:solidFill>
        <a:latin typeface="Arial" charset="0"/>
        <a:ea typeface="ＭＳ Ｐゴシック" charset="0"/>
        <a:cs typeface="ＭＳ Ｐゴシック" charset="0"/>
      </a:defRPr>
    </a:lvl8pPr>
    <a:lvl9pPr marL="3657600" algn="l" defTabSz="457200" rtl="0" eaLnBrk="1" latinLnBrk="0" hangingPunct="1">
      <a:defRPr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42B13A"/>
    <a:srgbClr val="23651E"/>
    <a:srgbClr val="DB4D14"/>
    <a:srgbClr val="00F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752" y="-1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B6EEE-3992-AF43-A6AF-CE31F6CE3A62}"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C2DE6078-1525-4244-832B-47EEE68E408C}">
      <dgm:prSet phldrT="[Text]"/>
      <dgm:spPr>
        <a:solidFill>
          <a:schemeClr val="accent1">
            <a:lumMod val="50000"/>
          </a:schemeClr>
        </a:solidFill>
      </dgm:spPr>
      <dgm:t>
        <a:bodyPr/>
        <a:lstStyle/>
        <a:p>
          <a:r>
            <a:rPr lang="en-US" dirty="0" smtClean="0"/>
            <a:t>DIALOGUE</a:t>
          </a:r>
          <a:endParaRPr lang="en-US" dirty="0"/>
        </a:p>
      </dgm:t>
    </dgm:pt>
    <dgm:pt modelId="{7FB0C748-A933-5042-B306-248E2F68B589}" type="parTrans" cxnId="{9738A3C6-56F6-5047-9650-E09B88B1979E}">
      <dgm:prSet/>
      <dgm:spPr/>
      <dgm:t>
        <a:bodyPr/>
        <a:lstStyle/>
        <a:p>
          <a:endParaRPr lang="en-US"/>
        </a:p>
      </dgm:t>
    </dgm:pt>
    <dgm:pt modelId="{2CD1456E-8264-C44C-A0D3-4DE32D162072}" type="sibTrans" cxnId="{9738A3C6-56F6-5047-9650-E09B88B1979E}">
      <dgm:prSet/>
      <dgm:spPr/>
      <dgm:t>
        <a:bodyPr/>
        <a:lstStyle/>
        <a:p>
          <a:endParaRPr lang="en-US"/>
        </a:p>
      </dgm:t>
    </dgm:pt>
    <dgm:pt modelId="{5E7DEFF7-DB99-C745-95F0-98EAB3CFBDA0}">
      <dgm:prSet phldrT="[Text]"/>
      <dgm:spPr/>
      <dgm:t>
        <a:bodyPr/>
        <a:lstStyle/>
        <a:p>
          <a:r>
            <a:rPr lang="en-US" dirty="0" smtClean="0"/>
            <a:t>IETF</a:t>
          </a:r>
          <a:endParaRPr lang="en-US" dirty="0"/>
        </a:p>
      </dgm:t>
    </dgm:pt>
    <dgm:pt modelId="{99788451-9093-6E48-A65A-4D4338A1294D}" type="parTrans" cxnId="{259F7BF6-02E1-1941-87C4-9FBD6FC4D7D9}">
      <dgm:prSet/>
      <dgm:spPr/>
      <dgm:t>
        <a:bodyPr/>
        <a:lstStyle/>
        <a:p>
          <a:endParaRPr lang="en-US"/>
        </a:p>
      </dgm:t>
    </dgm:pt>
    <dgm:pt modelId="{322D2CF7-2CDF-4C44-86E6-B1ED2BB8CC36}" type="sibTrans" cxnId="{259F7BF6-02E1-1941-87C4-9FBD6FC4D7D9}">
      <dgm:prSet/>
      <dgm:spPr/>
      <dgm:t>
        <a:bodyPr/>
        <a:lstStyle/>
        <a:p>
          <a:endParaRPr lang="en-US"/>
        </a:p>
      </dgm:t>
    </dgm:pt>
    <dgm:pt modelId="{299CE131-5980-534D-8672-1D8C8B598F43}">
      <dgm:prSet phldrT="[Text]"/>
      <dgm:spPr>
        <a:solidFill>
          <a:schemeClr val="accent1">
            <a:lumMod val="50000"/>
          </a:schemeClr>
        </a:solidFill>
      </dgm:spPr>
      <dgm:t>
        <a:bodyPr/>
        <a:lstStyle/>
        <a:p>
          <a:r>
            <a:rPr lang="en-US" dirty="0" smtClean="0"/>
            <a:t>REFERENCEABLE CODE</a:t>
          </a:r>
          <a:endParaRPr lang="en-US" dirty="0"/>
        </a:p>
      </dgm:t>
    </dgm:pt>
    <dgm:pt modelId="{5FA74662-6811-2B43-AB25-704BE79A7045}" type="parTrans" cxnId="{D949106A-DCA1-A447-865C-3A6885148F5C}">
      <dgm:prSet/>
      <dgm:spPr/>
      <dgm:t>
        <a:bodyPr/>
        <a:lstStyle/>
        <a:p>
          <a:endParaRPr lang="en-US"/>
        </a:p>
      </dgm:t>
    </dgm:pt>
    <dgm:pt modelId="{93F5C3DE-E272-CE44-90DE-79901E1BFF19}" type="sibTrans" cxnId="{D949106A-DCA1-A447-865C-3A6885148F5C}">
      <dgm:prSet/>
      <dgm:spPr/>
      <dgm:t>
        <a:bodyPr/>
        <a:lstStyle/>
        <a:p>
          <a:endParaRPr lang="en-US"/>
        </a:p>
      </dgm:t>
    </dgm:pt>
    <dgm:pt modelId="{B76432B6-6552-FD4F-98D4-032A1350E4D7}">
      <dgm:prSet phldrT="[Text]"/>
      <dgm:spPr/>
      <dgm:t>
        <a:bodyPr/>
        <a:lstStyle/>
        <a:p>
          <a:r>
            <a:rPr lang="en-US" dirty="0" smtClean="0"/>
            <a:t>OPEN SOURCE CODE DEVELOPMENT</a:t>
          </a:r>
          <a:endParaRPr lang="en-US" dirty="0"/>
        </a:p>
      </dgm:t>
    </dgm:pt>
    <dgm:pt modelId="{F1C13C45-C9FD-1947-9B9D-686D15DDE0F8}" type="parTrans" cxnId="{C2B0BACB-E3C3-F042-BD92-34AFE1A14F58}">
      <dgm:prSet/>
      <dgm:spPr/>
      <dgm:t>
        <a:bodyPr/>
        <a:lstStyle/>
        <a:p>
          <a:endParaRPr lang="en-US"/>
        </a:p>
      </dgm:t>
    </dgm:pt>
    <dgm:pt modelId="{606EEFF8-474C-5746-8D94-873E713821E8}" type="sibTrans" cxnId="{C2B0BACB-E3C3-F042-BD92-34AFE1A14F58}">
      <dgm:prSet/>
      <dgm:spPr/>
      <dgm:t>
        <a:bodyPr/>
        <a:lstStyle/>
        <a:p>
          <a:endParaRPr lang="en-US"/>
        </a:p>
      </dgm:t>
    </dgm:pt>
    <dgm:pt modelId="{088A52F5-8AAD-4E46-83F9-476F44E29BDA}">
      <dgm:prSet phldrT="[Text]"/>
      <dgm:spPr>
        <a:solidFill>
          <a:schemeClr val="accent1">
            <a:lumMod val="50000"/>
          </a:schemeClr>
        </a:solidFill>
      </dgm:spPr>
      <dgm:t>
        <a:bodyPr/>
        <a:lstStyle/>
        <a:p>
          <a:r>
            <a:rPr lang="en-US" dirty="0" smtClean="0"/>
            <a:t>OPERATIONAL</a:t>
          </a:r>
        </a:p>
        <a:p>
          <a:r>
            <a:rPr lang="en-US" dirty="0" smtClean="0"/>
            <a:t>CODE</a:t>
          </a:r>
          <a:endParaRPr lang="en-US" dirty="0"/>
        </a:p>
      </dgm:t>
    </dgm:pt>
    <dgm:pt modelId="{B080959E-8DA9-5540-97BD-A15B27F3794E}" type="parTrans" cxnId="{D715464C-67E8-D84F-8069-14D937E2AE30}">
      <dgm:prSet/>
      <dgm:spPr/>
      <dgm:t>
        <a:bodyPr/>
        <a:lstStyle/>
        <a:p>
          <a:endParaRPr lang="en-US"/>
        </a:p>
      </dgm:t>
    </dgm:pt>
    <dgm:pt modelId="{3B0310DC-DE91-544F-860B-21D0E912592B}" type="sibTrans" cxnId="{D715464C-67E8-D84F-8069-14D937E2AE30}">
      <dgm:prSet/>
      <dgm:spPr/>
      <dgm:t>
        <a:bodyPr/>
        <a:lstStyle/>
        <a:p>
          <a:endParaRPr lang="en-US"/>
        </a:p>
      </dgm:t>
    </dgm:pt>
    <dgm:pt modelId="{8CC9AAC9-420A-3442-85AB-113C2B891F29}">
      <dgm:prSet phldrT="[Text]"/>
      <dgm:spPr/>
      <dgm:t>
        <a:bodyPr/>
        <a:lstStyle/>
        <a:p>
          <a:r>
            <a:rPr lang="en-US" dirty="0" smtClean="0"/>
            <a:t>FREE OPEN SOURCE PRODUCTION QUALITY SOFTWARE</a:t>
          </a:r>
          <a:endParaRPr lang="en-US" dirty="0"/>
        </a:p>
      </dgm:t>
    </dgm:pt>
    <dgm:pt modelId="{166F8064-9AAF-8D4D-AEEF-C0170D01B144}" type="parTrans" cxnId="{922F0D90-6DE7-F744-A51F-641270085411}">
      <dgm:prSet/>
      <dgm:spPr/>
      <dgm:t>
        <a:bodyPr/>
        <a:lstStyle/>
        <a:p>
          <a:endParaRPr lang="en-US"/>
        </a:p>
      </dgm:t>
    </dgm:pt>
    <dgm:pt modelId="{F6E7E3FE-FD4D-C046-9967-185888ABDADE}" type="sibTrans" cxnId="{922F0D90-6DE7-F744-A51F-641270085411}">
      <dgm:prSet/>
      <dgm:spPr/>
      <dgm:t>
        <a:bodyPr/>
        <a:lstStyle/>
        <a:p>
          <a:endParaRPr lang="en-US"/>
        </a:p>
      </dgm:t>
    </dgm:pt>
    <dgm:pt modelId="{9463C3DD-0A84-F143-AEAD-61787E85105B}">
      <dgm:prSet phldrT="[Text]"/>
      <dgm:spPr/>
      <dgm:t>
        <a:bodyPr/>
        <a:lstStyle/>
        <a:p>
          <a:r>
            <a:rPr lang="en-US" dirty="0" smtClean="0"/>
            <a:t>OTHER COMMERCIAL PLAYERS BENEFIT</a:t>
          </a:r>
          <a:endParaRPr lang="en-US" dirty="0"/>
        </a:p>
      </dgm:t>
    </dgm:pt>
    <dgm:pt modelId="{226620E7-42C9-5648-B259-98FE3E689CD9}" type="parTrans" cxnId="{807204EF-90C8-9B4D-9BAE-66613EDD9770}">
      <dgm:prSet/>
      <dgm:spPr/>
      <dgm:t>
        <a:bodyPr/>
        <a:lstStyle/>
        <a:p>
          <a:endParaRPr lang="en-US"/>
        </a:p>
      </dgm:t>
    </dgm:pt>
    <dgm:pt modelId="{14762CF7-4DA7-A44D-A01F-6A7B573D7827}" type="sibTrans" cxnId="{807204EF-90C8-9B4D-9BAE-66613EDD9770}">
      <dgm:prSet/>
      <dgm:spPr/>
      <dgm:t>
        <a:bodyPr/>
        <a:lstStyle/>
        <a:p>
          <a:endParaRPr lang="en-US"/>
        </a:p>
      </dgm:t>
    </dgm:pt>
    <dgm:pt modelId="{391E70C5-4F15-9040-AB08-6519A37DEBCA}">
      <dgm:prSet phldrT="[Text]"/>
      <dgm:spPr/>
      <dgm:t>
        <a:bodyPr/>
        <a:lstStyle/>
        <a:p>
          <a:r>
            <a:rPr lang="en-US" dirty="0" smtClean="0"/>
            <a:t>Infoblox</a:t>
          </a:r>
          <a:endParaRPr lang="en-US" dirty="0"/>
        </a:p>
      </dgm:t>
    </dgm:pt>
    <dgm:pt modelId="{60159173-3B46-6B4E-8BC5-E3D86822E5FF}" type="parTrans" cxnId="{8C4C570D-10D8-8E43-AA4A-BE4392EB7721}">
      <dgm:prSet/>
      <dgm:spPr/>
      <dgm:t>
        <a:bodyPr/>
        <a:lstStyle/>
        <a:p>
          <a:endParaRPr lang="en-US"/>
        </a:p>
      </dgm:t>
    </dgm:pt>
    <dgm:pt modelId="{0DCC1DB8-E093-2B4A-8C88-4A413745EB6D}" type="sibTrans" cxnId="{8C4C570D-10D8-8E43-AA4A-BE4392EB7721}">
      <dgm:prSet/>
      <dgm:spPr/>
      <dgm:t>
        <a:bodyPr/>
        <a:lstStyle/>
        <a:p>
          <a:endParaRPr lang="en-US"/>
        </a:p>
      </dgm:t>
    </dgm:pt>
    <dgm:pt modelId="{871720F3-314C-3F4C-B52C-3647686F0D08}">
      <dgm:prSet phldrT="[Text]"/>
      <dgm:spPr/>
      <dgm:t>
        <a:bodyPr/>
        <a:lstStyle/>
        <a:p>
          <a:r>
            <a:rPr lang="en-US" dirty="0" smtClean="0"/>
            <a:t>Bluecat, etc</a:t>
          </a:r>
          <a:endParaRPr lang="en-US" dirty="0"/>
        </a:p>
      </dgm:t>
    </dgm:pt>
    <dgm:pt modelId="{AD2CC51A-9B30-5043-BDA6-86C16FEFC4C6}" type="parTrans" cxnId="{7C4F3D63-1142-074A-BEDE-3D5A9E9B87B1}">
      <dgm:prSet/>
      <dgm:spPr/>
      <dgm:t>
        <a:bodyPr/>
        <a:lstStyle/>
        <a:p>
          <a:endParaRPr lang="en-US"/>
        </a:p>
      </dgm:t>
    </dgm:pt>
    <dgm:pt modelId="{DA8663C3-292D-A046-9539-1779C53376A4}" type="sibTrans" cxnId="{7C4F3D63-1142-074A-BEDE-3D5A9E9B87B1}">
      <dgm:prSet/>
      <dgm:spPr/>
      <dgm:t>
        <a:bodyPr/>
        <a:lstStyle/>
        <a:p>
          <a:endParaRPr lang="en-US"/>
        </a:p>
      </dgm:t>
    </dgm:pt>
    <dgm:pt modelId="{37E7E8BB-D549-EE48-9F0E-03890E8A8F6A}">
      <dgm:prSet phldrT="[Text]"/>
      <dgm:spPr/>
      <dgm:t>
        <a:bodyPr/>
        <a:lstStyle/>
        <a:p>
          <a:r>
            <a:rPr lang="en-US" dirty="0" smtClean="0"/>
            <a:t>ISC  FORUM</a:t>
          </a:r>
          <a:endParaRPr lang="en-US" dirty="0"/>
        </a:p>
      </dgm:t>
    </dgm:pt>
    <dgm:pt modelId="{F4B667D9-7B4C-4241-9B8A-8CD6063633A0}" type="parTrans" cxnId="{2AE0784E-94AF-EB41-9343-67AD21E8FD1A}">
      <dgm:prSet/>
      <dgm:spPr/>
      <dgm:t>
        <a:bodyPr/>
        <a:lstStyle/>
        <a:p>
          <a:endParaRPr lang="en-US"/>
        </a:p>
      </dgm:t>
    </dgm:pt>
    <dgm:pt modelId="{18F5E448-AC58-364F-851F-7F378AFA8F1F}" type="sibTrans" cxnId="{2AE0784E-94AF-EB41-9343-67AD21E8FD1A}">
      <dgm:prSet/>
      <dgm:spPr/>
      <dgm:t>
        <a:bodyPr/>
        <a:lstStyle/>
        <a:p>
          <a:endParaRPr lang="en-US"/>
        </a:p>
      </dgm:t>
    </dgm:pt>
    <dgm:pt modelId="{A371800B-3B5A-234D-AECA-93596F3C59FD}">
      <dgm:prSet phldrT="[Text]"/>
      <dgm:spPr/>
      <dgm:t>
        <a:bodyPr/>
        <a:lstStyle/>
        <a:p>
          <a:r>
            <a:rPr lang="en-US" dirty="0" smtClean="0"/>
            <a:t> ISC SUPPORT SERVICES</a:t>
          </a:r>
          <a:endParaRPr lang="en-US" dirty="0"/>
        </a:p>
      </dgm:t>
    </dgm:pt>
    <dgm:pt modelId="{76AB6E42-6638-B844-8E32-E9B3A558C82E}" type="parTrans" cxnId="{2B75104D-8D16-5646-86C9-528A15A6FFE9}">
      <dgm:prSet/>
      <dgm:spPr/>
      <dgm:t>
        <a:bodyPr/>
        <a:lstStyle/>
        <a:p>
          <a:endParaRPr lang="en-US"/>
        </a:p>
      </dgm:t>
    </dgm:pt>
    <dgm:pt modelId="{3ECB32DF-BB5C-B442-A53B-D9EE94EF24EF}" type="sibTrans" cxnId="{2B75104D-8D16-5646-86C9-528A15A6FFE9}">
      <dgm:prSet/>
      <dgm:spPr/>
      <dgm:t>
        <a:bodyPr/>
        <a:lstStyle/>
        <a:p>
          <a:endParaRPr lang="en-US"/>
        </a:p>
      </dgm:t>
    </dgm:pt>
    <dgm:pt modelId="{70D9A522-A26E-DF44-BF17-97E4C2253CCE}">
      <dgm:prSet phldrT="[Text]"/>
      <dgm:spPr/>
      <dgm:t>
        <a:bodyPr/>
        <a:lstStyle/>
        <a:p>
          <a:r>
            <a:rPr lang="en-US" dirty="0" smtClean="0"/>
            <a:t>Agile and scrum</a:t>
          </a:r>
          <a:endParaRPr lang="en-US" dirty="0"/>
        </a:p>
      </dgm:t>
    </dgm:pt>
    <dgm:pt modelId="{61ABBC19-EA01-DA4E-AC27-FD207EDE46DB}" type="parTrans" cxnId="{160DEBE7-930F-7D46-9E0E-726E25DF02F8}">
      <dgm:prSet/>
      <dgm:spPr/>
      <dgm:t>
        <a:bodyPr/>
        <a:lstStyle/>
        <a:p>
          <a:endParaRPr lang="en-US"/>
        </a:p>
      </dgm:t>
    </dgm:pt>
    <dgm:pt modelId="{460860C9-B8AA-A04F-A72D-6B65CAB612E8}" type="sibTrans" cxnId="{160DEBE7-930F-7D46-9E0E-726E25DF02F8}">
      <dgm:prSet/>
      <dgm:spPr/>
      <dgm:t>
        <a:bodyPr/>
        <a:lstStyle/>
        <a:p>
          <a:endParaRPr lang="en-US"/>
        </a:p>
      </dgm:t>
    </dgm:pt>
    <dgm:pt modelId="{8D7B3B78-AF77-C94B-B4AC-FB986A1DA332}">
      <dgm:prSet/>
      <dgm:spPr/>
      <dgm:t>
        <a:bodyPr/>
        <a:lstStyle/>
        <a:p>
          <a:r>
            <a:rPr lang="en-US" dirty="0" smtClean="0"/>
            <a:t>Regression testing</a:t>
          </a:r>
          <a:endParaRPr lang="en-US" dirty="0"/>
        </a:p>
      </dgm:t>
    </dgm:pt>
    <dgm:pt modelId="{EE7BE8C4-00A1-314E-885A-43A1219EC0D6}" type="parTrans" cxnId="{A8B1068E-2EC5-1F47-B866-EA75D2AAF5AB}">
      <dgm:prSet/>
      <dgm:spPr/>
      <dgm:t>
        <a:bodyPr/>
        <a:lstStyle/>
        <a:p>
          <a:endParaRPr lang="en-US"/>
        </a:p>
      </dgm:t>
    </dgm:pt>
    <dgm:pt modelId="{24483926-1A4D-C443-8A08-35AA113E1FEE}" type="sibTrans" cxnId="{A8B1068E-2EC5-1F47-B866-EA75D2AAF5AB}">
      <dgm:prSet/>
      <dgm:spPr/>
      <dgm:t>
        <a:bodyPr/>
        <a:lstStyle/>
        <a:p>
          <a:endParaRPr lang="en-US"/>
        </a:p>
      </dgm:t>
    </dgm:pt>
    <dgm:pt modelId="{EEBC2B25-FA75-0845-841B-2371BCFA8661}">
      <dgm:prSet/>
      <dgm:spPr/>
      <dgm:t>
        <a:bodyPr/>
        <a:lstStyle/>
        <a:p>
          <a:r>
            <a:rPr lang="en-US" dirty="0" smtClean="0"/>
            <a:t>Community input</a:t>
          </a:r>
          <a:endParaRPr lang="en-US" dirty="0"/>
        </a:p>
      </dgm:t>
    </dgm:pt>
    <dgm:pt modelId="{E92D62B9-6BA0-B145-A3A4-73605B101FF0}" type="parTrans" cxnId="{75D6BA86-44E9-6E42-BF2A-B2E7B99E11AB}">
      <dgm:prSet/>
      <dgm:spPr/>
      <dgm:t>
        <a:bodyPr/>
        <a:lstStyle/>
        <a:p>
          <a:endParaRPr lang="en-US"/>
        </a:p>
      </dgm:t>
    </dgm:pt>
    <dgm:pt modelId="{481F1464-9404-B04B-AAD7-6443FD0B64BB}" type="sibTrans" cxnId="{75D6BA86-44E9-6E42-BF2A-B2E7B99E11AB}">
      <dgm:prSet/>
      <dgm:spPr/>
      <dgm:t>
        <a:bodyPr/>
        <a:lstStyle/>
        <a:p>
          <a:endParaRPr lang="en-US"/>
        </a:p>
      </dgm:t>
    </dgm:pt>
    <dgm:pt modelId="{AC566E3A-2CF2-DC4F-82EA-8760D99797E0}">
      <dgm:prSet phldrT="[Text]"/>
      <dgm:spPr/>
      <dgm:t>
        <a:bodyPr/>
        <a:lstStyle/>
        <a:p>
          <a:r>
            <a:rPr lang="en-US" dirty="0" smtClean="0"/>
            <a:t>E.G BIND, DHCP, AFTR,SIE</a:t>
          </a:r>
          <a:endParaRPr lang="en-US" dirty="0"/>
        </a:p>
      </dgm:t>
    </dgm:pt>
    <dgm:pt modelId="{E5BACF60-293E-B242-9555-B3DA0CC76C5C}" type="parTrans" cxnId="{1EDBCACC-963B-2A45-B74E-CF48D168168A}">
      <dgm:prSet/>
      <dgm:spPr/>
      <dgm:t>
        <a:bodyPr/>
        <a:lstStyle/>
        <a:p>
          <a:endParaRPr lang="en-US"/>
        </a:p>
      </dgm:t>
    </dgm:pt>
    <dgm:pt modelId="{0B56E673-7E88-DA41-BBF5-8D0BE22878AB}" type="sibTrans" cxnId="{1EDBCACC-963B-2A45-B74E-CF48D168168A}">
      <dgm:prSet/>
      <dgm:spPr/>
      <dgm:t>
        <a:bodyPr/>
        <a:lstStyle/>
        <a:p>
          <a:endParaRPr lang="en-US"/>
        </a:p>
      </dgm:t>
    </dgm:pt>
    <dgm:pt modelId="{5CEE7BD8-75B1-4F49-8A8E-A0B3D349A4C3}" type="pres">
      <dgm:prSet presAssocID="{C75B6EEE-3992-AF43-A6AF-CE31F6CE3A62}" presName="Name0" presStyleCnt="0">
        <dgm:presLayoutVars>
          <dgm:dir/>
          <dgm:animLvl val="lvl"/>
          <dgm:resizeHandles val="exact"/>
        </dgm:presLayoutVars>
      </dgm:prSet>
      <dgm:spPr/>
      <dgm:t>
        <a:bodyPr/>
        <a:lstStyle/>
        <a:p>
          <a:endParaRPr lang="en-US"/>
        </a:p>
      </dgm:t>
    </dgm:pt>
    <dgm:pt modelId="{FF632DD3-1451-BB4F-8CA8-1E8187FAE797}" type="pres">
      <dgm:prSet presAssocID="{C75B6EEE-3992-AF43-A6AF-CE31F6CE3A62}" presName="tSp" presStyleCnt="0"/>
      <dgm:spPr/>
    </dgm:pt>
    <dgm:pt modelId="{23E52E6B-5C3C-F649-BE9C-5B4A6C4E76B9}" type="pres">
      <dgm:prSet presAssocID="{C75B6EEE-3992-AF43-A6AF-CE31F6CE3A62}" presName="bSp" presStyleCnt="0"/>
      <dgm:spPr/>
    </dgm:pt>
    <dgm:pt modelId="{4ACBF07F-F499-0B40-9DA3-48EBB7E7A2DB}" type="pres">
      <dgm:prSet presAssocID="{C75B6EEE-3992-AF43-A6AF-CE31F6CE3A62}" presName="process" presStyleCnt="0"/>
      <dgm:spPr/>
    </dgm:pt>
    <dgm:pt modelId="{0B04D8B9-2CBD-3443-A302-51E9A69E1BE0}" type="pres">
      <dgm:prSet presAssocID="{C2DE6078-1525-4244-832B-47EEE68E408C}" presName="composite1" presStyleCnt="0"/>
      <dgm:spPr/>
    </dgm:pt>
    <dgm:pt modelId="{87984CB9-08FC-5D4E-8BF9-22B562C7630C}" type="pres">
      <dgm:prSet presAssocID="{C2DE6078-1525-4244-832B-47EEE68E408C}" presName="dummyNode1" presStyleLbl="node1" presStyleIdx="0" presStyleCnt="3"/>
      <dgm:spPr/>
    </dgm:pt>
    <dgm:pt modelId="{49181095-2D72-F246-89FC-74739BC5E795}" type="pres">
      <dgm:prSet presAssocID="{C2DE6078-1525-4244-832B-47EEE68E408C}" presName="childNode1" presStyleLbl="bgAcc1" presStyleIdx="0" presStyleCnt="3">
        <dgm:presLayoutVars>
          <dgm:bulletEnabled val="1"/>
        </dgm:presLayoutVars>
      </dgm:prSet>
      <dgm:spPr/>
      <dgm:t>
        <a:bodyPr/>
        <a:lstStyle/>
        <a:p>
          <a:endParaRPr lang="en-US"/>
        </a:p>
      </dgm:t>
    </dgm:pt>
    <dgm:pt modelId="{051C441F-11FA-194F-9BC3-FAFED856A5D6}" type="pres">
      <dgm:prSet presAssocID="{C2DE6078-1525-4244-832B-47EEE68E408C}" presName="childNode1tx" presStyleLbl="bgAcc1" presStyleIdx="0" presStyleCnt="3">
        <dgm:presLayoutVars>
          <dgm:bulletEnabled val="1"/>
        </dgm:presLayoutVars>
      </dgm:prSet>
      <dgm:spPr/>
      <dgm:t>
        <a:bodyPr/>
        <a:lstStyle/>
        <a:p>
          <a:endParaRPr lang="en-US"/>
        </a:p>
      </dgm:t>
    </dgm:pt>
    <dgm:pt modelId="{7E408990-0722-D74E-A084-A76F45CB44DA}" type="pres">
      <dgm:prSet presAssocID="{C2DE6078-1525-4244-832B-47EEE68E408C}" presName="parentNode1" presStyleLbl="node1" presStyleIdx="0" presStyleCnt="3">
        <dgm:presLayoutVars>
          <dgm:chMax val="1"/>
          <dgm:bulletEnabled val="1"/>
        </dgm:presLayoutVars>
      </dgm:prSet>
      <dgm:spPr/>
      <dgm:t>
        <a:bodyPr/>
        <a:lstStyle/>
        <a:p>
          <a:endParaRPr lang="en-US"/>
        </a:p>
      </dgm:t>
    </dgm:pt>
    <dgm:pt modelId="{D92C62E6-9342-C849-8EF2-FAFA60960753}" type="pres">
      <dgm:prSet presAssocID="{C2DE6078-1525-4244-832B-47EEE68E408C}" presName="connSite1" presStyleCnt="0"/>
      <dgm:spPr/>
    </dgm:pt>
    <dgm:pt modelId="{1B04C08C-0D4E-7441-88B4-71C3FFEE4ABB}" type="pres">
      <dgm:prSet presAssocID="{2CD1456E-8264-C44C-A0D3-4DE32D162072}" presName="Name9" presStyleLbl="sibTrans2D1" presStyleIdx="0" presStyleCnt="2"/>
      <dgm:spPr/>
      <dgm:t>
        <a:bodyPr/>
        <a:lstStyle/>
        <a:p>
          <a:endParaRPr lang="en-US"/>
        </a:p>
      </dgm:t>
    </dgm:pt>
    <dgm:pt modelId="{BDD11B29-A09A-5B4D-ABAA-128EFB45E398}" type="pres">
      <dgm:prSet presAssocID="{299CE131-5980-534D-8672-1D8C8B598F43}" presName="composite2" presStyleCnt="0"/>
      <dgm:spPr/>
    </dgm:pt>
    <dgm:pt modelId="{CF26B1D7-9C7D-8E4A-9AD5-663C71B285B2}" type="pres">
      <dgm:prSet presAssocID="{299CE131-5980-534D-8672-1D8C8B598F43}" presName="dummyNode2" presStyleLbl="node1" presStyleIdx="0" presStyleCnt="3"/>
      <dgm:spPr/>
    </dgm:pt>
    <dgm:pt modelId="{7B6C11A7-C87A-9742-9050-764EFC81F1D5}" type="pres">
      <dgm:prSet presAssocID="{299CE131-5980-534D-8672-1D8C8B598F43}" presName="childNode2" presStyleLbl="bgAcc1" presStyleIdx="1" presStyleCnt="3">
        <dgm:presLayoutVars>
          <dgm:bulletEnabled val="1"/>
        </dgm:presLayoutVars>
      </dgm:prSet>
      <dgm:spPr/>
      <dgm:t>
        <a:bodyPr/>
        <a:lstStyle/>
        <a:p>
          <a:endParaRPr lang="en-US"/>
        </a:p>
      </dgm:t>
    </dgm:pt>
    <dgm:pt modelId="{B1CB910B-235F-2047-9BE3-C5654E9E4D96}" type="pres">
      <dgm:prSet presAssocID="{299CE131-5980-534D-8672-1D8C8B598F43}" presName="childNode2tx" presStyleLbl="bgAcc1" presStyleIdx="1" presStyleCnt="3">
        <dgm:presLayoutVars>
          <dgm:bulletEnabled val="1"/>
        </dgm:presLayoutVars>
      </dgm:prSet>
      <dgm:spPr/>
      <dgm:t>
        <a:bodyPr/>
        <a:lstStyle/>
        <a:p>
          <a:endParaRPr lang="en-US"/>
        </a:p>
      </dgm:t>
    </dgm:pt>
    <dgm:pt modelId="{97F4FBAB-120E-E241-945E-3221B8D94B59}" type="pres">
      <dgm:prSet presAssocID="{299CE131-5980-534D-8672-1D8C8B598F43}" presName="parentNode2" presStyleLbl="node1" presStyleIdx="1" presStyleCnt="3">
        <dgm:presLayoutVars>
          <dgm:chMax val="0"/>
          <dgm:bulletEnabled val="1"/>
        </dgm:presLayoutVars>
      </dgm:prSet>
      <dgm:spPr/>
      <dgm:t>
        <a:bodyPr/>
        <a:lstStyle/>
        <a:p>
          <a:endParaRPr lang="en-US"/>
        </a:p>
      </dgm:t>
    </dgm:pt>
    <dgm:pt modelId="{54A7AC31-2D4B-F74E-8B47-567C601D1A30}" type="pres">
      <dgm:prSet presAssocID="{299CE131-5980-534D-8672-1D8C8B598F43}" presName="connSite2" presStyleCnt="0"/>
      <dgm:spPr/>
    </dgm:pt>
    <dgm:pt modelId="{C93B4388-5C3C-134D-8599-5A43ECE5F672}" type="pres">
      <dgm:prSet presAssocID="{93F5C3DE-E272-CE44-90DE-79901E1BFF19}" presName="Name18" presStyleLbl="sibTrans2D1" presStyleIdx="1" presStyleCnt="2"/>
      <dgm:spPr/>
      <dgm:t>
        <a:bodyPr/>
        <a:lstStyle/>
        <a:p>
          <a:endParaRPr lang="en-US"/>
        </a:p>
      </dgm:t>
    </dgm:pt>
    <dgm:pt modelId="{9A88189A-2853-064C-AF26-BE5924BEADDE}" type="pres">
      <dgm:prSet presAssocID="{088A52F5-8AAD-4E46-83F9-476F44E29BDA}" presName="composite1" presStyleCnt="0"/>
      <dgm:spPr/>
    </dgm:pt>
    <dgm:pt modelId="{FE5AA015-C0E6-AF48-A4A1-8883F0892D8A}" type="pres">
      <dgm:prSet presAssocID="{088A52F5-8AAD-4E46-83F9-476F44E29BDA}" presName="dummyNode1" presStyleLbl="node1" presStyleIdx="1" presStyleCnt="3"/>
      <dgm:spPr/>
    </dgm:pt>
    <dgm:pt modelId="{6BAB57C1-6B80-5749-9D1E-A6E5F2A91606}" type="pres">
      <dgm:prSet presAssocID="{088A52F5-8AAD-4E46-83F9-476F44E29BDA}" presName="childNode1" presStyleLbl="bgAcc1" presStyleIdx="2" presStyleCnt="3" custScaleX="126308" custScaleY="97280" custLinFactNeighborX="40" custLinFactNeighborY="-1930">
        <dgm:presLayoutVars>
          <dgm:bulletEnabled val="1"/>
        </dgm:presLayoutVars>
      </dgm:prSet>
      <dgm:spPr/>
      <dgm:t>
        <a:bodyPr/>
        <a:lstStyle/>
        <a:p>
          <a:endParaRPr lang="en-US"/>
        </a:p>
      </dgm:t>
    </dgm:pt>
    <dgm:pt modelId="{0CFFAA2A-3D83-F040-8AAC-2D30516EFD0B}" type="pres">
      <dgm:prSet presAssocID="{088A52F5-8AAD-4E46-83F9-476F44E29BDA}" presName="childNode1tx" presStyleLbl="bgAcc1" presStyleIdx="2" presStyleCnt="3">
        <dgm:presLayoutVars>
          <dgm:bulletEnabled val="1"/>
        </dgm:presLayoutVars>
      </dgm:prSet>
      <dgm:spPr/>
      <dgm:t>
        <a:bodyPr/>
        <a:lstStyle/>
        <a:p>
          <a:endParaRPr lang="en-US"/>
        </a:p>
      </dgm:t>
    </dgm:pt>
    <dgm:pt modelId="{01BEB500-B99E-AC4C-8AA8-3429FCB7ACB3}" type="pres">
      <dgm:prSet presAssocID="{088A52F5-8AAD-4E46-83F9-476F44E29BDA}" presName="parentNode1" presStyleLbl="node1" presStyleIdx="2" presStyleCnt="3">
        <dgm:presLayoutVars>
          <dgm:chMax val="1"/>
          <dgm:bulletEnabled val="1"/>
        </dgm:presLayoutVars>
      </dgm:prSet>
      <dgm:spPr/>
      <dgm:t>
        <a:bodyPr/>
        <a:lstStyle/>
        <a:p>
          <a:endParaRPr lang="en-US"/>
        </a:p>
      </dgm:t>
    </dgm:pt>
    <dgm:pt modelId="{9847C08F-4688-EF4A-A015-CF26735D9BE0}" type="pres">
      <dgm:prSet presAssocID="{088A52F5-8AAD-4E46-83F9-476F44E29BDA}" presName="connSite1" presStyleCnt="0"/>
      <dgm:spPr/>
    </dgm:pt>
  </dgm:ptLst>
  <dgm:cxnLst>
    <dgm:cxn modelId="{259F7BF6-02E1-1941-87C4-9FBD6FC4D7D9}" srcId="{C2DE6078-1525-4244-832B-47EEE68E408C}" destId="{5E7DEFF7-DB99-C745-95F0-98EAB3CFBDA0}" srcOrd="0" destOrd="0" parTransId="{99788451-9093-6E48-A65A-4D4338A1294D}" sibTransId="{322D2CF7-2CDF-4C44-86E6-B1ED2BB8CC36}"/>
    <dgm:cxn modelId="{4D205ED3-A616-D444-A298-E02CBE90D777}" type="presOf" srcId="{37E7E8BB-D549-EE48-9F0E-03890E8A8F6A}" destId="{49181095-2D72-F246-89FC-74739BC5E795}" srcOrd="0" destOrd="1" presId="urn:microsoft.com/office/officeart/2005/8/layout/hProcess4"/>
    <dgm:cxn modelId="{BD5BB49F-4FAF-1B49-8C64-F85CFFAD48D3}" type="presOf" srcId="{A371800B-3B5A-234D-AECA-93596F3C59FD}" destId="{0CFFAA2A-3D83-F040-8AAC-2D30516EFD0B}" srcOrd="1" destOrd="1" presId="urn:microsoft.com/office/officeart/2005/8/layout/hProcess4"/>
    <dgm:cxn modelId="{E6886191-A927-4D49-86C1-4D7D903D896A}" type="presOf" srcId="{A371800B-3B5A-234D-AECA-93596F3C59FD}" destId="{6BAB57C1-6B80-5749-9D1E-A6E5F2A91606}" srcOrd="0" destOrd="1" presId="urn:microsoft.com/office/officeart/2005/8/layout/hProcess4"/>
    <dgm:cxn modelId="{ECF76E5B-2E1D-284F-95EC-CD896DBD6EFD}" type="presOf" srcId="{EEBC2B25-FA75-0845-841B-2371BCFA8661}" destId="{B1CB910B-235F-2047-9BE3-C5654E9E4D96}" srcOrd="1" destOrd="3" presId="urn:microsoft.com/office/officeart/2005/8/layout/hProcess4"/>
    <dgm:cxn modelId="{9738A3C6-56F6-5047-9650-E09B88B1979E}" srcId="{C75B6EEE-3992-AF43-A6AF-CE31F6CE3A62}" destId="{C2DE6078-1525-4244-832B-47EEE68E408C}" srcOrd="0" destOrd="0" parTransId="{7FB0C748-A933-5042-B306-248E2F68B589}" sibTransId="{2CD1456E-8264-C44C-A0D3-4DE32D162072}"/>
    <dgm:cxn modelId="{3611A2E0-5B27-3047-AC95-856CC9139783}" type="presOf" srcId="{B76432B6-6552-FD4F-98D4-032A1350E4D7}" destId="{7B6C11A7-C87A-9742-9050-764EFC81F1D5}" srcOrd="0" destOrd="0" presId="urn:microsoft.com/office/officeart/2005/8/layout/hProcess4"/>
    <dgm:cxn modelId="{CC8475EB-2F0D-F74B-B12A-EDFDB3893A6F}" type="presOf" srcId="{5E7DEFF7-DB99-C745-95F0-98EAB3CFBDA0}" destId="{051C441F-11FA-194F-9BC3-FAFED856A5D6}" srcOrd="1" destOrd="0" presId="urn:microsoft.com/office/officeart/2005/8/layout/hProcess4"/>
    <dgm:cxn modelId="{B30D39CC-B209-EE45-A607-F86936171F05}" type="presOf" srcId="{C75B6EEE-3992-AF43-A6AF-CE31F6CE3A62}" destId="{5CEE7BD8-75B1-4F49-8A8E-A0B3D349A4C3}" srcOrd="0" destOrd="0" presId="urn:microsoft.com/office/officeart/2005/8/layout/hProcess4"/>
    <dgm:cxn modelId="{77D2AC4C-CDDB-0747-AC36-AAD23D4F74A1}" type="presOf" srcId="{AC566E3A-2CF2-DC4F-82EA-8760D99797E0}" destId="{051C441F-11FA-194F-9BC3-FAFED856A5D6}" srcOrd="1" destOrd="2" presId="urn:microsoft.com/office/officeart/2005/8/layout/hProcess4"/>
    <dgm:cxn modelId="{C2B0BACB-E3C3-F042-BD92-34AFE1A14F58}" srcId="{299CE131-5980-534D-8672-1D8C8B598F43}" destId="{B76432B6-6552-FD4F-98D4-032A1350E4D7}" srcOrd="0" destOrd="0" parTransId="{F1C13C45-C9FD-1947-9B9D-686D15DDE0F8}" sibTransId="{606EEFF8-474C-5746-8D94-873E713821E8}"/>
    <dgm:cxn modelId="{E903B274-ABC3-AC4B-9DF1-E5BB75F8F2CD}" type="presOf" srcId="{93F5C3DE-E272-CE44-90DE-79901E1BFF19}" destId="{C93B4388-5C3C-134D-8599-5A43ECE5F672}" srcOrd="0" destOrd="0" presId="urn:microsoft.com/office/officeart/2005/8/layout/hProcess4"/>
    <dgm:cxn modelId="{3DBD04BA-ECEC-E64D-BDDA-D4298F4B1B19}" type="presOf" srcId="{AC566E3A-2CF2-DC4F-82EA-8760D99797E0}" destId="{49181095-2D72-F246-89FC-74739BC5E795}" srcOrd="0" destOrd="2" presId="urn:microsoft.com/office/officeart/2005/8/layout/hProcess4"/>
    <dgm:cxn modelId="{7C4F3D63-1142-074A-BEDE-3D5A9E9B87B1}" srcId="{9463C3DD-0A84-F143-AEAD-61787E85105B}" destId="{871720F3-314C-3F4C-B52C-3647686F0D08}" srcOrd="1" destOrd="0" parTransId="{AD2CC51A-9B30-5043-BDA6-86C16FEFC4C6}" sibTransId="{DA8663C3-292D-A046-9539-1779C53376A4}"/>
    <dgm:cxn modelId="{BB2AB2E1-7CE0-F243-8FC5-DD59389E18B3}" type="presOf" srcId="{70D9A522-A26E-DF44-BF17-97E4C2253CCE}" destId="{B1CB910B-235F-2047-9BE3-C5654E9E4D96}" srcOrd="1" destOrd="1" presId="urn:microsoft.com/office/officeart/2005/8/layout/hProcess4"/>
    <dgm:cxn modelId="{2FE7E0C0-F4E1-1344-B6C7-3418D60513E8}" type="presOf" srcId="{299CE131-5980-534D-8672-1D8C8B598F43}" destId="{97F4FBAB-120E-E241-945E-3221B8D94B59}" srcOrd="0" destOrd="0" presId="urn:microsoft.com/office/officeart/2005/8/layout/hProcess4"/>
    <dgm:cxn modelId="{922F0D90-6DE7-F744-A51F-641270085411}" srcId="{088A52F5-8AAD-4E46-83F9-476F44E29BDA}" destId="{8CC9AAC9-420A-3442-85AB-113C2B891F29}" srcOrd="0" destOrd="0" parTransId="{166F8064-9AAF-8D4D-AEEF-C0170D01B144}" sibTransId="{F6E7E3FE-FD4D-C046-9967-185888ABDADE}"/>
    <dgm:cxn modelId="{8A66C4DF-37ED-0548-B736-EC3A5ADFF909}" type="presOf" srcId="{B76432B6-6552-FD4F-98D4-032A1350E4D7}" destId="{B1CB910B-235F-2047-9BE3-C5654E9E4D96}" srcOrd="1" destOrd="0" presId="urn:microsoft.com/office/officeart/2005/8/layout/hProcess4"/>
    <dgm:cxn modelId="{D4587676-C753-8A4A-A4F5-9EA3276DC961}" type="presOf" srcId="{2CD1456E-8264-C44C-A0D3-4DE32D162072}" destId="{1B04C08C-0D4E-7441-88B4-71C3FFEE4ABB}" srcOrd="0" destOrd="0" presId="urn:microsoft.com/office/officeart/2005/8/layout/hProcess4"/>
    <dgm:cxn modelId="{75D6BA86-44E9-6E42-BF2A-B2E7B99E11AB}" srcId="{B76432B6-6552-FD4F-98D4-032A1350E4D7}" destId="{EEBC2B25-FA75-0845-841B-2371BCFA8661}" srcOrd="2" destOrd="0" parTransId="{E92D62B9-6BA0-B145-A3A4-73605B101FF0}" sibTransId="{481F1464-9404-B04B-AAD7-6443FD0B64BB}"/>
    <dgm:cxn modelId="{B6FA6B05-EB3A-D64D-B84B-CF08D9F136E0}" type="presOf" srcId="{391E70C5-4F15-9040-AB08-6519A37DEBCA}" destId="{6BAB57C1-6B80-5749-9D1E-A6E5F2A91606}" srcOrd="0" destOrd="3" presId="urn:microsoft.com/office/officeart/2005/8/layout/hProcess4"/>
    <dgm:cxn modelId="{0825CAC3-B584-B24A-84C1-3121E2E69930}" type="presOf" srcId="{EEBC2B25-FA75-0845-841B-2371BCFA8661}" destId="{7B6C11A7-C87A-9742-9050-764EFC81F1D5}" srcOrd="0" destOrd="3" presId="urn:microsoft.com/office/officeart/2005/8/layout/hProcess4"/>
    <dgm:cxn modelId="{2AD04A01-6B51-D24B-936B-DA4E67ABA804}" type="presOf" srcId="{8CC9AAC9-420A-3442-85AB-113C2B891F29}" destId="{6BAB57C1-6B80-5749-9D1E-A6E5F2A91606}" srcOrd="0" destOrd="0" presId="urn:microsoft.com/office/officeart/2005/8/layout/hProcess4"/>
    <dgm:cxn modelId="{F9211E1B-1CD7-1241-8B63-327E1C218B1A}" type="presOf" srcId="{8D7B3B78-AF77-C94B-B4AC-FB986A1DA332}" destId="{B1CB910B-235F-2047-9BE3-C5654E9E4D96}" srcOrd="1" destOrd="2" presId="urn:microsoft.com/office/officeart/2005/8/layout/hProcess4"/>
    <dgm:cxn modelId="{3B3A1F61-A49D-6D40-B97F-697CD94B259A}" type="presOf" srcId="{391E70C5-4F15-9040-AB08-6519A37DEBCA}" destId="{0CFFAA2A-3D83-F040-8AAC-2D30516EFD0B}" srcOrd="1" destOrd="3" presId="urn:microsoft.com/office/officeart/2005/8/layout/hProcess4"/>
    <dgm:cxn modelId="{2B75104D-8D16-5646-86C9-528A15A6FFE9}" srcId="{088A52F5-8AAD-4E46-83F9-476F44E29BDA}" destId="{A371800B-3B5A-234D-AECA-93596F3C59FD}" srcOrd="1" destOrd="0" parTransId="{76AB6E42-6638-B844-8E32-E9B3A558C82E}" sibTransId="{3ECB32DF-BB5C-B442-A53B-D9EE94EF24EF}"/>
    <dgm:cxn modelId="{6B29CE52-6C1E-1540-9513-A2DAAF768DA5}" type="presOf" srcId="{871720F3-314C-3F4C-B52C-3647686F0D08}" destId="{0CFFAA2A-3D83-F040-8AAC-2D30516EFD0B}" srcOrd="1" destOrd="4" presId="urn:microsoft.com/office/officeart/2005/8/layout/hProcess4"/>
    <dgm:cxn modelId="{57FE5B45-5D3C-EB45-B2AD-3FBF2AF0D1F1}" type="presOf" srcId="{37E7E8BB-D549-EE48-9F0E-03890E8A8F6A}" destId="{051C441F-11FA-194F-9BC3-FAFED856A5D6}" srcOrd="1" destOrd="1" presId="urn:microsoft.com/office/officeart/2005/8/layout/hProcess4"/>
    <dgm:cxn modelId="{32D9E5B4-EE84-D84C-824C-491A9006D693}" type="presOf" srcId="{8CC9AAC9-420A-3442-85AB-113C2B891F29}" destId="{0CFFAA2A-3D83-F040-8AAC-2D30516EFD0B}" srcOrd="1" destOrd="0" presId="urn:microsoft.com/office/officeart/2005/8/layout/hProcess4"/>
    <dgm:cxn modelId="{756BC945-2771-9E41-8B28-CE2896AE36E4}" type="presOf" srcId="{871720F3-314C-3F4C-B52C-3647686F0D08}" destId="{6BAB57C1-6B80-5749-9D1E-A6E5F2A91606}" srcOrd="0" destOrd="4" presId="urn:microsoft.com/office/officeart/2005/8/layout/hProcess4"/>
    <dgm:cxn modelId="{A2478D17-A3FB-C34D-B70A-6FAE89D89A78}" type="presOf" srcId="{C2DE6078-1525-4244-832B-47EEE68E408C}" destId="{7E408990-0722-D74E-A084-A76F45CB44DA}" srcOrd="0" destOrd="0" presId="urn:microsoft.com/office/officeart/2005/8/layout/hProcess4"/>
    <dgm:cxn modelId="{39BB0B72-CB0A-4F4B-A329-CA1D924A7915}" type="presOf" srcId="{9463C3DD-0A84-F143-AEAD-61787E85105B}" destId="{0CFFAA2A-3D83-F040-8AAC-2D30516EFD0B}" srcOrd="1" destOrd="2" presId="urn:microsoft.com/office/officeart/2005/8/layout/hProcess4"/>
    <dgm:cxn modelId="{02306AD5-DDC9-A543-9E5C-0701DC92F652}" type="presOf" srcId="{8D7B3B78-AF77-C94B-B4AC-FB986A1DA332}" destId="{7B6C11A7-C87A-9742-9050-764EFC81F1D5}" srcOrd="0" destOrd="2" presId="urn:microsoft.com/office/officeart/2005/8/layout/hProcess4"/>
    <dgm:cxn modelId="{160DEBE7-930F-7D46-9E0E-726E25DF02F8}" srcId="{B76432B6-6552-FD4F-98D4-032A1350E4D7}" destId="{70D9A522-A26E-DF44-BF17-97E4C2253CCE}" srcOrd="0" destOrd="0" parTransId="{61ABBC19-EA01-DA4E-AC27-FD207EDE46DB}" sibTransId="{460860C9-B8AA-A04F-A72D-6B65CAB612E8}"/>
    <dgm:cxn modelId="{8C4C570D-10D8-8E43-AA4A-BE4392EB7721}" srcId="{9463C3DD-0A84-F143-AEAD-61787E85105B}" destId="{391E70C5-4F15-9040-AB08-6519A37DEBCA}" srcOrd="0" destOrd="0" parTransId="{60159173-3B46-6B4E-8BC5-E3D86822E5FF}" sibTransId="{0DCC1DB8-E093-2B4A-8C88-4A413745EB6D}"/>
    <dgm:cxn modelId="{A8B1068E-2EC5-1F47-B866-EA75D2AAF5AB}" srcId="{B76432B6-6552-FD4F-98D4-032A1350E4D7}" destId="{8D7B3B78-AF77-C94B-B4AC-FB986A1DA332}" srcOrd="1" destOrd="0" parTransId="{EE7BE8C4-00A1-314E-885A-43A1219EC0D6}" sibTransId="{24483926-1A4D-C443-8A08-35AA113E1FEE}"/>
    <dgm:cxn modelId="{58735B6B-0C45-EB47-A064-F370C9F80E78}" type="presOf" srcId="{5E7DEFF7-DB99-C745-95F0-98EAB3CFBDA0}" destId="{49181095-2D72-F246-89FC-74739BC5E795}" srcOrd="0" destOrd="0" presId="urn:microsoft.com/office/officeart/2005/8/layout/hProcess4"/>
    <dgm:cxn modelId="{D715464C-67E8-D84F-8069-14D937E2AE30}" srcId="{C75B6EEE-3992-AF43-A6AF-CE31F6CE3A62}" destId="{088A52F5-8AAD-4E46-83F9-476F44E29BDA}" srcOrd="2" destOrd="0" parTransId="{B080959E-8DA9-5540-97BD-A15B27F3794E}" sibTransId="{3B0310DC-DE91-544F-860B-21D0E912592B}"/>
    <dgm:cxn modelId="{4764B065-B3F0-C346-B0D4-4395CDBB2EE3}" type="presOf" srcId="{70D9A522-A26E-DF44-BF17-97E4C2253CCE}" destId="{7B6C11A7-C87A-9742-9050-764EFC81F1D5}" srcOrd="0" destOrd="1" presId="urn:microsoft.com/office/officeart/2005/8/layout/hProcess4"/>
    <dgm:cxn modelId="{308327E2-A054-6E49-BBE8-C1BB12AAED43}" type="presOf" srcId="{9463C3DD-0A84-F143-AEAD-61787E85105B}" destId="{6BAB57C1-6B80-5749-9D1E-A6E5F2A91606}" srcOrd="0" destOrd="2" presId="urn:microsoft.com/office/officeart/2005/8/layout/hProcess4"/>
    <dgm:cxn modelId="{807204EF-90C8-9B4D-9BAE-66613EDD9770}" srcId="{088A52F5-8AAD-4E46-83F9-476F44E29BDA}" destId="{9463C3DD-0A84-F143-AEAD-61787E85105B}" srcOrd="2" destOrd="0" parTransId="{226620E7-42C9-5648-B259-98FE3E689CD9}" sibTransId="{14762CF7-4DA7-A44D-A01F-6A7B573D7827}"/>
    <dgm:cxn modelId="{2AE0784E-94AF-EB41-9343-67AD21E8FD1A}" srcId="{C2DE6078-1525-4244-832B-47EEE68E408C}" destId="{37E7E8BB-D549-EE48-9F0E-03890E8A8F6A}" srcOrd="1" destOrd="0" parTransId="{F4B667D9-7B4C-4241-9B8A-8CD6063633A0}" sibTransId="{18F5E448-AC58-364F-851F-7F378AFA8F1F}"/>
    <dgm:cxn modelId="{1EDBCACC-963B-2A45-B74E-CF48D168168A}" srcId="{37E7E8BB-D549-EE48-9F0E-03890E8A8F6A}" destId="{AC566E3A-2CF2-DC4F-82EA-8760D99797E0}" srcOrd="0" destOrd="0" parTransId="{E5BACF60-293E-B242-9555-B3DA0CC76C5C}" sibTransId="{0B56E673-7E88-DA41-BBF5-8D0BE22878AB}"/>
    <dgm:cxn modelId="{59F4915F-38D8-6248-9EE5-0E61A21B44A7}" type="presOf" srcId="{088A52F5-8AAD-4E46-83F9-476F44E29BDA}" destId="{01BEB500-B99E-AC4C-8AA8-3429FCB7ACB3}" srcOrd="0" destOrd="0" presId="urn:microsoft.com/office/officeart/2005/8/layout/hProcess4"/>
    <dgm:cxn modelId="{D949106A-DCA1-A447-865C-3A6885148F5C}" srcId="{C75B6EEE-3992-AF43-A6AF-CE31F6CE3A62}" destId="{299CE131-5980-534D-8672-1D8C8B598F43}" srcOrd="1" destOrd="0" parTransId="{5FA74662-6811-2B43-AB25-704BE79A7045}" sibTransId="{93F5C3DE-E272-CE44-90DE-79901E1BFF19}"/>
    <dgm:cxn modelId="{738D67E5-6DBD-1244-A797-22B2760C3964}" type="presParOf" srcId="{5CEE7BD8-75B1-4F49-8A8E-A0B3D349A4C3}" destId="{FF632DD3-1451-BB4F-8CA8-1E8187FAE797}" srcOrd="0" destOrd="0" presId="urn:microsoft.com/office/officeart/2005/8/layout/hProcess4"/>
    <dgm:cxn modelId="{861C7802-4739-D84C-9C8F-5928CE1DB592}" type="presParOf" srcId="{5CEE7BD8-75B1-4F49-8A8E-A0B3D349A4C3}" destId="{23E52E6B-5C3C-F649-BE9C-5B4A6C4E76B9}" srcOrd="1" destOrd="0" presId="urn:microsoft.com/office/officeart/2005/8/layout/hProcess4"/>
    <dgm:cxn modelId="{F2948050-5030-A64C-B4C6-87419795C5B1}" type="presParOf" srcId="{5CEE7BD8-75B1-4F49-8A8E-A0B3D349A4C3}" destId="{4ACBF07F-F499-0B40-9DA3-48EBB7E7A2DB}" srcOrd="2" destOrd="0" presId="urn:microsoft.com/office/officeart/2005/8/layout/hProcess4"/>
    <dgm:cxn modelId="{944E17D4-D830-944E-86B5-D17DADEA2D0A}" type="presParOf" srcId="{4ACBF07F-F499-0B40-9DA3-48EBB7E7A2DB}" destId="{0B04D8B9-2CBD-3443-A302-51E9A69E1BE0}" srcOrd="0" destOrd="0" presId="urn:microsoft.com/office/officeart/2005/8/layout/hProcess4"/>
    <dgm:cxn modelId="{C6D59F42-97D4-0F4B-A0DA-37F8EEC19D03}" type="presParOf" srcId="{0B04D8B9-2CBD-3443-A302-51E9A69E1BE0}" destId="{87984CB9-08FC-5D4E-8BF9-22B562C7630C}" srcOrd="0" destOrd="0" presId="urn:microsoft.com/office/officeart/2005/8/layout/hProcess4"/>
    <dgm:cxn modelId="{CB7A45BC-BBC1-A844-A8DA-B53C9C16713D}" type="presParOf" srcId="{0B04D8B9-2CBD-3443-A302-51E9A69E1BE0}" destId="{49181095-2D72-F246-89FC-74739BC5E795}" srcOrd="1" destOrd="0" presId="urn:microsoft.com/office/officeart/2005/8/layout/hProcess4"/>
    <dgm:cxn modelId="{FEB0BC80-4172-8748-A153-D9D9BA91EB35}" type="presParOf" srcId="{0B04D8B9-2CBD-3443-A302-51E9A69E1BE0}" destId="{051C441F-11FA-194F-9BC3-FAFED856A5D6}" srcOrd="2" destOrd="0" presId="urn:microsoft.com/office/officeart/2005/8/layout/hProcess4"/>
    <dgm:cxn modelId="{65C231CA-CD9C-494A-8FEC-C897E49DDF9D}" type="presParOf" srcId="{0B04D8B9-2CBD-3443-A302-51E9A69E1BE0}" destId="{7E408990-0722-D74E-A084-A76F45CB44DA}" srcOrd="3" destOrd="0" presId="urn:microsoft.com/office/officeart/2005/8/layout/hProcess4"/>
    <dgm:cxn modelId="{F0DB7002-9792-9541-8FA1-7D5AF963412E}" type="presParOf" srcId="{0B04D8B9-2CBD-3443-A302-51E9A69E1BE0}" destId="{D92C62E6-9342-C849-8EF2-FAFA60960753}" srcOrd="4" destOrd="0" presId="urn:microsoft.com/office/officeart/2005/8/layout/hProcess4"/>
    <dgm:cxn modelId="{795F0996-853A-7B47-A1B8-470ED88BE30F}" type="presParOf" srcId="{4ACBF07F-F499-0B40-9DA3-48EBB7E7A2DB}" destId="{1B04C08C-0D4E-7441-88B4-71C3FFEE4ABB}" srcOrd="1" destOrd="0" presId="urn:microsoft.com/office/officeart/2005/8/layout/hProcess4"/>
    <dgm:cxn modelId="{A370164C-5870-3E41-B277-56FB6427EF46}" type="presParOf" srcId="{4ACBF07F-F499-0B40-9DA3-48EBB7E7A2DB}" destId="{BDD11B29-A09A-5B4D-ABAA-128EFB45E398}" srcOrd="2" destOrd="0" presId="urn:microsoft.com/office/officeart/2005/8/layout/hProcess4"/>
    <dgm:cxn modelId="{16E232D9-C952-BA49-8586-1529D16DBD69}" type="presParOf" srcId="{BDD11B29-A09A-5B4D-ABAA-128EFB45E398}" destId="{CF26B1D7-9C7D-8E4A-9AD5-663C71B285B2}" srcOrd="0" destOrd="0" presId="urn:microsoft.com/office/officeart/2005/8/layout/hProcess4"/>
    <dgm:cxn modelId="{C9384347-3431-E84B-B219-9D2468E181B2}" type="presParOf" srcId="{BDD11B29-A09A-5B4D-ABAA-128EFB45E398}" destId="{7B6C11A7-C87A-9742-9050-764EFC81F1D5}" srcOrd="1" destOrd="0" presId="urn:microsoft.com/office/officeart/2005/8/layout/hProcess4"/>
    <dgm:cxn modelId="{E15B530C-21D1-7D46-A1A7-F8F652F1E018}" type="presParOf" srcId="{BDD11B29-A09A-5B4D-ABAA-128EFB45E398}" destId="{B1CB910B-235F-2047-9BE3-C5654E9E4D96}" srcOrd="2" destOrd="0" presId="urn:microsoft.com/office/officeart/2005/8/layout/hProcess4"/>
    <dgm:cxn modelId="{C7712CC3-C120-AD47-8121-882FBF77AA9F}" type="presParOf" srcId="{BDD11B29-A09A-5B4D-ABAA-128EFB45E398}" destId="{97F4FBAB-120E-E241-945E-3221B8D94B59}" srcOrd="3" destOrd="0" presId="urn:microsoft.com/office/officeart/2005/8/layout/hProcess4"/>
    <dgm:cxn modelId="{6E8C4B5A-F7B2-A449-B649-752BED29DA23}" type="presParOf" srcId="{BDD11B29-A09A-5B4D-ABAA-128EFB45E398}" destId="{54A7AC31-2D4B-F74E-8B47-567C601D1A30}" srcOrd="4" destOrd="0" presId="urn:microsoft.com/office/officeart/2005/8/layout/hProcess4"/>
    <dgm:cxn modelId="{7A290C19-82FC-604D-B1EE-D6AFAC745D62}" type="presParOf" srcId="{4ACBF07F-F499-0B40-9DA3-48EBB7E7A2DB}" destId="{C93B4388-5C3C-134D-8599-5A43ECE5F672}" srcOrd="3" destOrd="0" presId="urn:microsoft.com/office/officeart/2005/8/layout/hProcess4"/>
    <dgm:cxn modelId="{26CA2AFD-F721-A648-A18C-608CFD71F565}" type="presParOf" srcId="{4ACBF07F-F499-0B40-9DA3-48EBB7E7A2DB}" destId="{9A88189A-2853-064C-AF26-BE5924BEADDE}" srcOrd="4" destOrd="0" presId="urn:microsoft.com/office/officeart/2005/8/layout/hProcess4"/>
    <dgm:cxn modelId="{3D40CFD3-9F39-014B-91C2-C198B6F0140B}" type="presParOf" srcId="{9A88189A-2853-064C-AF26-BE5924BEADDE}" destId="{FE5AA015-C0E6-AF48-A4A1-8883F0892D8A}" srcOrd="0" destOrd="0" presId="urn:microsoft.com/office/officeart/2005/8/layout/hProcess4"/>
    <dgm:cxn modelId="{9FEB7D8C-33E1-004C-8305-E514B5BC4220}" type="presParOf" srcId="{9A88189A-2853-064C-AF26-BE5924BEADDE}" destId="{6BAB57C1-6B80-5749-9D1E-A6E5F2A91606}" srcOrd="1" destOrd="0" presId="urn:microsoft.com/office/officeart/2005/8/layout/hProcess4"/>
    <dgm:cxn modelId="{503E07A4-2AE0-A047-B9DE-3BE973319104}" type="presParOf" srcId="{9A88189A-2853-064C-AF26-BE5924BEADDE}" destId="{0CFFAA2A-3D83-F040-8AAC-2D30516EFD0B}" srcOrd="2" destOrd="0" presId="urn:microsoft.com/office/officeart/2005/8/layout/hProcess4"/>
    <dgm:cxn modelId="{311A6F58-0241-404F-8DCB-3143A0144BDE}" type="presParOf" srcId="{9A88189A-2853-064C-AF26-BE5924BEADDE}" destId="{01BEB500-B99E-AC4C-8AA8-3429FCB7ACB3}" srcOrd="3" destOrd="0" presId="urn:microsoft.com/office/officeart/2005/8/layout/hProcess4"/>
    <dgm:cxn modelId="{DDF9605C-BE08-DE47-B9AF-991977886C89}" type="presParOf" srcId="{9A88189A-2853-064C-AF26-BE5924BEADDE}" destId="{9847C08F-4688-EF4A-A015-CF26735D9BE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a:spLocks noGrp="1" noRot="1" noChangeAspect="1" noChangeArrowheads="1"/>
          </p:cNvSpPr>
          <p:nvPr>
            <p:ph type="sldImg"/>
          </p:nvPr>
        </p:nvSpPr>
        <p:spPr bwMode="auto">
          <a:xfrm>
            <a:off x="0" y="6953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074" name="Rectangle 2"/>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1760139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p:spPr>
      </p:sp>
      <p:sp>
        <p:nvSpPr>
          <p:cNvPr id="81923" name="Text Box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86200" y="6350"/>
            <a:ext cx="29860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endParaRPr lang="en-US" dirty="0"/>
          </a:p>
        </p:txBody>
      </p:sp>
      <p:sp>
        <p:nvSpPr>
          <p:cNvPr id="134147" name="Rectangle 3"/>
          <p:cNvSpPr>
            <a:spLocks noChangeArrowheads="1"/>
          </p:cNvSpPr>
          <p:nvPr/>
        </p:nvSpPr>
        <p:spPr bwMode="auto">
          <a:xfrm>
            <a:off x="3886200" y="8677275"/>
            <a:ext cx="29860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82" tIns="0" rIns="18582" bIns="0" anchor="b"/>
          <a:lstStyle/>
          <a:p>
            <a:pPr algn="r" defTabSz="892175" eaLnBrk="0" hangingPunct="0"/>
            <a:r>
              <a:rPr lang="en-US" sz="900" i="1" dirty="0">
                <a:latin typeface="Times New Roman" charset="0"/>
              </a:rPr>
              <a:t>12</a:t>
            </a:r>
          </a:p>
        </p:txBody>
      </p:sp>
      <p:sp>
        <p:nvSpPr>
          <p:cNvPr id="134148" name="Rectangle 4"/>
          <p:cNvSpPr>
            <a:spLocks noChangeArrowheads="1"/>
          </p:cNvSpPr>
          <p:nvPr/>
        </p:nvSpPr>
        <p:spPr bwMode="auto">
          <a:xfrm>
            <a:off x="-15875" y="8677275"/>
            <a:ext cx="29845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endParaRPr lang="en-US" dirty="0"/>
          </a:p>
        </p:txBody>
      </p:sp>
      <p:sp>
        <p:nvSpPr>
          <p:cNvPr id="134149" name="Rectangle 5"/>
          <p:cNvSpPr>
            <a:spLocks noChangeArrowheads="1"/>
          </p:cNvSpPr>
          <p:nvPr/>
        </p:nvSpPr>
        <p:spPr bwMode="auto">
          <a:xfrm>
            <a:off x="-15875" y="6350"/>
            <a:ext cx="29845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endParaRPr lang="en-US" dirty="0"/>
          </a:p>
        </p:txBody>
      </p:sp>
      <p:sp>
        <p:nvSpPr>
          <p:cNvPr id="134150" name="Rectangle 6"/>
          <p:cNvSpPr>
            <a:spLocks noGrp="1" noRot="1" noChangeAspect="1" noChangeArrowheads="1" noTextEdit="1"/>
          </p:cNvSpPr>
          <p:nvPr>
            <p:ph type="sldImg"/>
          </p:nvPr>
        </p:nvSpPr>
        <p:spPr>
          <a:xfrm>
            <a:off x="1150938" y="692150"/>
            <a:ext cx="4552950" cy="3414713"/>
          </a:xfrm>
          <a:ln w="12700" cap="flat">
            <a:solidFill>
              <a:schemeClr val="tx1"/>
            </a:solidFill>
            <a:round/>
            <a:headEnd/>
            <a:tailEnd/>
          </a:ln>
        </p:spPr>
      </p:sp>
      <p:sp>
        <p:nvSpPr>
          <p:cNvPr id="134151" name="Rectangle 7"/>
          <p:cNvSpPr>
            <a:spLocks noGrp="1" noChangeArrowheads="1"/>
          </p:cNvSpPr>
          <p:nvPr>
            <p:ph type="body" idx="1"/>
          </p:nvPr>
        </p:nvSpPr>
        <p:spPr>
          <a:xfrm>
            <a:off x="901700" y="4344988"/>
            <a:ext cx="5048250" cy="4103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89808" tIns="44906" rIns="89808" bIns="44906"/>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0828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63" y="8685878"/>
            <a:ext cx="2972004" cy="456704"/>
          </a:xfrm>
          <a:prstGeom prst="rect">
            <a:avLst/>
          </a:prstGeom>
          <a:ln/>
        </p:spPr>
        <p:txBody>
          <a:bodyPr lIns="84408" tIns="42204" rIns="84408" bIns="42204"/>
          <a:lstStyle/>
          <a:p>
            <a:fld id="{8C66992B-740C-DF4E-A3A8-DA2521CAA5A1}" type="slidenum">
              <a:rPr lang="en-US"/>
              <a:pPr/>
              <a:t>50</a:t>
            </a:fld>
            <a:endParaRPr lang="en-US" dirty="0"/>
          </a:p>
        </p:txBody>
      </p:sp>
      <p:sp>
        <p:nvSpPr>
          <p:cNvPr id="1025026" name="Rectangle 2"/>
          <p:cNvSpPr>
            <a:spLocks noGrp="1" noRot="1" noChangeAspect="1" noChangeArrowheads="1" noTextEdit="1"/>
          </p:cNvSpPr>
          <p:nvPr>
            <p:ph type="sldImg"/>
          </p:nvPr>
        </p:nvSpPr>
        <p:spPr>
          <a:xfrm>
            <a:off x="841375" y="242888"/>
            <a:ext cx="5230813" cy="3922712"/>
          </a:xfrm>
          <a:ln/>
          <a:extLst>
            <a:ext uri="{FAA26D3D-D897-4be2-8F04-BA451C77F1D7}">
              <ma14:placeholderFlag xmlns:ma14="http://schemas.microsoft.com/office/mac/drawingml/2011/main" val="1"/>
            </a:ext>
          </a:extLst>
        </p:spPr>
      </p:sp>
      <p:sp>
        <p:nvSpPr>
          <p:cNvPr id="1025027" name="Rectangle 3"/>
          <p:cNvSpPr>
            <a:spLocks noGrp="1" noChangeArrowheads="1"/>
          </p:cNvSpPr>
          <p:nvPr>
            <p:ph type="body" idx="1"/>
          </p:nvPr>
        </p:nvSpPr>
        <p:spPr>
          <a:xfrm>
            <a:off x="395654" y="4307482"/>
            <a:ext cx="5988482" cy="4184085"/>
          </a:xfrm>
        </p:spPr>
        <p:txBody>
          <a:bodyPr/>
          <a:lstStyle/>
          <a:p>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63" y="8685878"/>
            <a:ext cx="2972004" cy="456704"/>
          </a:xfrm>
          <a:prstGeom prst="rect">
            <a:avLst/>
          </a:prstGeom>
          <a:ln/>
        </p:spPr>
        <p:txBody>
          <a:bodyPr lIns="84408" tIns="42204" rIns="84408" bIns="42204"/>
          <a:lstStyle/>
          <a:p>
            <a:fld id="{9EE94792-4419-CC4F-87C8-42EF0BC42D91}" type="slidenum">
              <a:rPr lang="en-US"/>
              <a:pPr/>
              <a:t>51</a:t>
            </a:fld>
            <a:endParaRPr lang="en-US" dirty="0"/>
          </a:p>
        </p:txBody>
      </p:sp>
      <p:sp>
        <p:nvSpPr>
          <p:cNvPr id="1027074" name="Rectangle 2"/>
          <p:cNvSpPr>
            <a:spLocks noGrp="1" noRot="1" noChangeAspect="1" noChangeArrowheads="1" noTextEdit="1"/>
          </p:cNvSpPr>
          <p:nvPr>
            <p:ph type="sldImg"/>
          </p:nvPr>
        </p:nvSpPr>
        <p:spPr>
          <a:xfrm>
            <a:off x="844550" y="242888"/>
            <a:ext cx="5230813" cy="3922712"/>
          </a:xfrm>
          <a:ln/>
          <a:extLst>
            <a:ext uri="{FAA26D3D-D897-4be2-8F04-BA451C77F1D7}">
              <ma14:placeholderFlag xmlns:ma14="http://schemas.microsoft.com/office/mac/drawingml/2011/main" val="1"/>
            </a:ext>
          </a:extLst>
        </p:spPr>
      </p:sp>
      <p:sp>
        <p:nvSpPr>
          <p:cNvPr id="1027075" name="Rectangle 3"/>
          <p:cNvSpPr>
            <a:spLocks noGrp="1" noChangeArrowheads="1"/>
          </p:cNvSpPr>
          <p:nvPr>
            <p:ph type="body" idx="1"/>
          </p:nvPr>
        </p:nvSpPr>
        <p:spPr>
          <a:xfrm>
            <a:off x="395654" y="4307482"/>
            <a:ext cx="5988482" cy="4184085"/>
          </a:xfrm>
        </p:spPr>
        <p:txBody>
          <a:bodyPr/>
          <a:lstStyle/>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43000" y="685800"/>
            <a:ext cx="4572000" cy="3429000"/>
          </a:xfrm>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43000" y="685800"/>
            <a:ext cx="4572000" cy="3429000"/>
          </a:xfrm>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latin typeface="Arial" charset="0"/>
              <a:ea typeface="ＭＳ Ｐゴシック"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43000" y="685800"/>
            <a:ext cx="4572000" cy="3429000"/>
          </a:xfrm>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977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43000" y="685800"/>
            <a:ext cx="4572000" cy="3429000"/>
          </a:xfrm>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C-005 PP temp v2b 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066800"/>
            <a:ext cx="7772400" cy="1470025"/>
          </a:xfrm>
        </p:spPr>
        <p:txBody>
          <a:bodyPr/>
          <a:lstStyle>
            <a:lvl1pPr>
              <a:defRPr b="0"/>
            </a:lvl1pPr>
          </a:lstStyle>
          <a:p>
            <a:r>
              <a:rPr lang="en-US"/>
              <a:t>Click to edit Master title style</a:t>
            </a:r>
          </a:p>
        </p:txBody>
      </p:sp>
      <p:sp>
        <p:nvSpPr>
          <p:cNvPr id="5123" name="Rectangle 3"/>
          <p:cNvSpPr>
            <a:spLocks noGrp="1" noChangeArrowheads="1"/>
          </p:cNvSpPr>
          <p:nvPr>
            <p:ph type="subTitle" idx="1"/>
          </p:nvPr>
        </p:nvSpPr>
        <p:spPr>
          <a:xfrm>
            <a:off x="1371600" y="3124200"/>
            <a:ext cx="6400800" cy="1752600"/>
          </a:xfrm>
        </p:spPr>
        <p:txBody>
          <a:bodyPr/>
          <a:lstStyle>
            <a:lvl1pPr marL="0" indent="0" algn="ctr">
              <a:buFontTx/>
              <a:buNone/>
              <a:defRPr/>
            </a:lvl1pPr>
          </a:lstStyle>
          <a:p>
            <a:r>
              <a:rPr lang="en-US"/>
              <a:t>Click to edit Master subtitle style</a:t>
            </a:r>
          </a:p>
        </p:txBody>
      </p:sp>
      <p:sp>
        <p:nvSpPr>
          <p:cNvPr id="5" name="Date Placeholder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dirty="0"/>
          </a:p>
        </p:txBody>
      </p:sp>
    </p:spTree>
    <p:extLst>
      <p:ext uri="{BB962C8B-B14F-4D97-AF65-F5344CB8AC3E}">
        <p14:creationId xmlns:p14="http://schemas.microsoft.com/office/powerpoint/2010/main" val="823738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457200" y="6096000"/>
            <a:ext cx="2133600" cy="476250"/>
          </a:xfrm>
        </p:spPr>
        <p:txBody>
          <a:bodyPr/>
          <a:lstStyle>
            <a:lvl1pPr>
              <a:defRPr/>
            </a:lvl1pPr>
          </a:lstStyle>
          <a:p>
            <a:fld id="{2868F5AD-7D7E-3346-A0F2-8A770DDFD299}" type="slidenum">
              <a:rPr lang="en-US"/>
              <a:pPr/>
              <a:t>‹#›</a:t>
            </a:fld>
            <a:endParaRPr lang="en-US" dirty="0"/>
          </a:p>
        </p:txBody>
      </p:sp>
    </p:spTree>
    <p:extLst>
      <p:ext uri="{BB962C8B-B14F-4D97-AF65-F5344CB8AC3E}">
        <p14:creationId xmlns:p14="http://schemas.microsoft.com/office/powerpoint/2010/main" val="3371451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457200" y="6096000"/>
            <a:ext cx="2133600" cy="476250"/>
          </a:xfrm>
        </p:spPr>
        <p:txBody>
          <a:bodyPr/>
          <a:lstStyle>
            <a:lvl1pPr>
              <a:defRPr/>
            </a:lvl1pPr>
          </a:lstStyle>
          <a:p>
            <a:fld id="{EFD00F89-4AAB-934C-85C0-B2A0B1FBD624}" type="slidenum">
              <a:rPr lang="en-US"/>
              <a:pPr/>
              <a:t>‹#›</a:t>
            </a:fld>
            <a:endParaRPr lang="en-US" dirty="0"/>
          </a:p>
        </p:txBody>
      </p:sp>
    </p:spTree>
    <p:extLst>
      <p:ext uri="{BB962C8B-B14F-4D97-AF65-F5344CB8AC3E}">
        <p14:creationId xmlns:p14="http://schemas.microsoft.com/office/powerpoint/2010/main" val="63685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457200" y="6096000"/>
            <a:ext cx="2133600" cy="476250"/>
          </a:xfrm>
        </p:spPr>
        <p:txBody>
          <a:bodyPr/>
          <a:lstStyle>
            <a:lvl1pPr>
              <a:defRPr/>
            </a:lvl1pPr>
          </a:lstStyle>
          <a:p>
            <a:fld id="{814B9E0A-EE2D-284D-85C0-437ABC8B3A42}" type="slidenum">
              <a:rPr lang="en-US"/>
              <a:pPr/>
              <a:t>‹#›</a:t>
            </a:fld>
            <a:endParaRPr lang="en-US" dirty="0"/>
          </a:p>
        </p:txBody>
      </p:sp>
    </p:spTree>
    <p:extLst>
      <p:ext uri="{BB962C8B-B14F-4D97-AF65-F5344CB8AC3E}">
        <p14:creationId xmlns:p14="http://schemas.microsoft.com/office/powerpoint/2010/main" val="1176476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457200" y="6096000"/>
            <a:ext cx="2133600" cy="476250"/>
          </a:xfrm>
        </p:spPr>
        <p:txBody>
          <a:bodyPr/>
          <a:lstStyle>
            <a:lvl1pPr>
              <a:defRPr/>
            </a:lvl1pPr>
          </a:lstStyle>
          <a:p>
            <a:fld id="{D85AB941-8CB3-484A-8A6F-CA881944D035}" type="slidenum">
              <a:rPr lang="en-US"/>
              <a:pPr/>
              <a:t>‹#›</a:t>
            </a:fld>
            <a:endParaRPr lang="en-US" dirty="0"/>
          </a:p>
        </p:txBody>
      </p:sp>
    </p:spTree>
    <p:extLst>
      <p:ext uri="{BB962C8B-B14F-4D97-AF65-F5344CB8AC3E}">
        <p14:creationId xmlns:p14="http://schemas.microsoft.com/office/powerpoint/2010/main" val="1706021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8788" y="530225"/>
            <a:ext cx="8264525" cy="4111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8788" y="1403350"/>
            <a:ext cx="8264525" cy="4525963"/>
          </a:xfrm>
        </p:spPr>
        <p:txBody>
          <a:bodyPr/>
          <a:lstStyle/>
          <a:p>
            <a:pPr lvl="0"/>
            <a:endParaRPr lang="en-US" noProof="0" dirty="0"/>
          </a:p>
        </p:txBody>
      </p:sp>
    </p:spTree>
    <p:extLst>
      <p:ext uri="{BB962C8B-B14F-4D97-AF65-F5344CB8AC3E}">
        <p14:creationId xmlns:p14="http://schemas.microsoft.com/office/powerpoint/2010/main" val="218799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770813" cy="760413"/>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xfrm>
            <a:off x="457200" y="6245225"/>
            <a:ext cx="2132013" cy="474663"/>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44203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a:xfrm>
            <a:off x="457200" y="6096000"/>
            <a:ext cx="2133600" cy="476250"/>
          </a:xfrm>
          <a:prstGeom prst="rect">
            <a:avLst/>
          </a:prstGeom>
        </p:spPr>
        <p:txBody>
          <a:bodyPr/>
          <a:lstStyle>
            <a:lvl1pPr>
              <a:defRPr/>
            </a:lvl1pPr>
          </a:lstStyle>
          <a:p>
            <a:fld id="{FCEE442A-E423-E74D-A5D6-A8D9B41234CC}" type="slidenum">
              <a:rPr lang="en-US"/>
              <a:pPr/>
              <a:t>‹#›</a:t>
            </a:fld>
            <a:endParaRPr lang="en-US" dirty="0"/>
          </a:p>
        </p:txBody>
      </p:sp>
    </p:spTree>
    <p:extLst>
      <p:ext uri="{BB962C8B-B14F-4D97-AF65-F5344CB8AC3E}">
        <p14:creationId xmlns:p14="http://schemas.microsoft.com/office/powerpoint/2010/main" val="394942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a:xfrm>
            <a:off x="457200" y="6096000"/>
            <a:ext cx="2133600" cy="476250"/>
          </a:xfrm>
          <a:prstGeom prst="rect">
            <a:avLst/>
          </a:prstGeom>
        </p:spPr>
        <p:txBody>
          <a:bodyPr/>
          <a:lstStyle>
            <a:lvl1pPr>
              <a:defRPr/>
            </a:lvl1pPr>
          </a:lstStyle>
          <a:p>
            <a:fld id="{FCEE442A-E423-E74D-A5D6-A8D9B41234CC}" type="slidenum">
              <a:rPr lang="en-US"/>
              <a:pPr/>
              <a:t>‹#›</a:t>
            </a:fld>
            <a:endParaRPr lang="en-US" dirty="0"/>
          </a:p>
        </p:txBody>
      </p:sp>
    </p:spTree>
    <p:extLst>
      <p:ext uri="{BB962C8B-B14F-4D97-AF65-F5344CB8AC3E}">
        <p14:creationId xmlns:p14="http://schemas.microsoft.com/office/powerpoint/2010/main" val="394942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a:xfrm>
            <a:off x="457200" y="6096000"/>
            <a:ext cx="2133600" cy="476250"/>
          </a:xfrm>
          <a:prstGeom prst="rect">
            <a:avLst/>
          </a:prstGeom>
        </p:spPr>
        <p:txBody>
          <a:bodyPr/>
          <a:lstStyle>
            <a:lvl1pPr>
              <a:defRPr/>
            </a:lvl1pPr>
          </a:lstStyle>
          <a:p>
            <a:fld id="{FCEE442A-E423-E74D-A5D6-A8D9B41234CC}" type="slidenum">
              <a:rPr lang="en-US"/>
              <a:pPr/>
              <a:t>‹#›</a:t>
            </a:fld>
            <a:endParaRPr lang="en-US" dirty="0"/>
          </a:p>
        </p:txBody>
      </p:sp>
    </p:spTree>
    <p:extLst>
      <p:ext uri="{BB962C8B-B14F-4D97-AF65-F5344CB8AC3E}">
        <p14:creationId xmlns:p14="http://schemas.microsoft.com/office/powerpoint/2010/main" val="394942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a:xfrm>
            <a:off x="457200" y="6096000"/>
            <a:ext cx="2133600" cy="476250"/>
          </a:xfrm>
          <a:prstGeom prst="rect">
            <a:avLst/>
          </a:prstGeom>
        </p:spPr>
        <p:txBody>
          <a:bodyPr/>
          <a:lstStyle>
            <a:lvl1pPr>
              <a:defRPr/>
            </a:lvl1pPr>
          </a:lstStyle>
          <a:p>
            <a:fld id="{FCEE442A-E423-E74D-A5D6-A8D9B41234CC}" type="slidenum">
              <a:rPr lang="en-US"/>
              <a:pPr/>
              <a:t>‹#›</a:t>
            </a:fld>
            <a:endParaRPr lang="en-US" dirty="0"/>
          </a:p>
        </p:txBody>
      </p:sp>
    </p:spTree>
    <p:extLst>
      <p:ext uri="{BB962C8B-B14F-4D97-AF65-F5344CB8AC3E}">
        <p14:creationId xmlns:p14="http://schemas.microsoft.com/office/powerpoint/2010/main" val="39494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457200" y="6096000"/>
            <a:ext cx="2133600" cy="476250"/>
          </a:xfrm>
        </p:spPr>
        <p:txBody>
          <a:bodyPr/>
          <a:lstStyle>
            <a:lvl1pPr>
              <a:defRPr/>
            </a:lvl1pPr>
          </a:lstStyle>
          <a:p>
            <a:fld id="{1D840C5E-4F10-6C43-908C-211DA0964684}" type="slidenum">
              <a:rPr lang="en-US"/>
              <a:pPr/>
              <a:t>‹#›</a:t>
            </a:fld>
            <a:endParaRPr lang="en-US" dirty="0"/>
          </a:p>
        </p:txBody>
      </p:sp>
    </p:spTree>
    <p:extLst>
      <p:ext uri="{BB962C8B-B14F-4D97-AF65-F5344CB8AC3E}">
        <p14:creationId xmlns:p14="http://schemas.microsoft.com/office/powerpoint/2010/main" val="61157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a:xfrm>
            <a:off x="457200" y="6096000"/>
            <a:ext cx="2133600" cy="476250"/>
          </a:xfrm>
          <a:prstGeom prst="rect">
            <a:avLst/>
          </a:prstGeom>
        </p:spPr>
        <p:txBody>
          <a:bodyPr/>
          <a:lstStyle>
            <a:lvl1pPr>
              <a:defRPr/>
            </a:lvl1pPr>
          </a:lstStyle>
          <a:p>
            <a:fld id="{FCEE442A-E423-E74D-A5D6-A8D9B41234CC}" type="slidenum">
              <a:rPr lang="en-US"/>
              <a:pPr/>
              <a:t>‹#›</a:t>
            </a:fld>
            <a:endParaRPr lang="en-US" dirty="0"/>
          </a:p>
        </p:txBody>
      </p:sp>
    </p:spTree>
    <p:extLst>
      <p:ext uri="{BB962C8B-B14F-4D97-AF65-F5344CB8AC3E}">
        <p14:creationId xmlns:p14="http://schemas.microsoft.com/office/powerpoint/2010/main" val="394942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916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9795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98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8788" y="1403350"/>
            <a:ext cx="4056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1403350"/>
            <a:ext cx="4056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031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2928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8956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82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122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267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a:xfrm>
            <a:off x="457200" y="6096000"/>
            <a:ext cx="2133600" cy="476250"/>
          </a:xfrm>
        </p:spPr>
        <p:txBody>
          <a:bodyPr/>
          <a:lstStyle>
            <a:lvl1pPr>
              <a:defRPr/>
            </a:lvl1pPr>
          </a:lstStyle>
          <a:p>
            <a:fld id="{FCEE442A-E423-E74D-A5D6-A8D9B41234CC}" type="slidenum">
              <a:rPr lang="en-US"/>
              <a:pPr/>
              <a:t>‹#›</a:t>
            </a:fld>
            <a:endParaRPr lang="en-US" dirty="0"/>
          </a:p>
        </p:txBody>
      </p:sp>
    </p:spTree>
    <p:extLst>
      <p:ext uri="{BB962C8B-B14F-4D97-AF65-F5344CB8AC3E}">
        <p14:creationId xmlns:p14="http://schemas.microsoft.com/office/powerpoint/2010/main" val="394942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632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11100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2323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869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0133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340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365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2340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9287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29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457200" y="6096000"/>
            <a:ext cx="2133600" cy="476250"/>
          </a:xfrm>
        </p:spPr>
        <p:txBody>
          <a:bodyPr/>
          <a:lstStyle>
            <a:lvl1pPr>
              <a:defRPr/>
            </a:lvl1pPr>
          </a:lstStyle>
          <a:p>
            <a:fld id="{437FBCD8-0A76-7149-AA06-6F404ED47FD8}" type="slidenum">
              <a:rPr lang="en-US"/>
              <a:pPr/>
              <a:t>‹#›</a:t>
            </a:fld>
            <a:endParaRPr lang="en-US" dirty="0"/>
          </a:p>
        </p:txBody>
      </p:sp>
    </p:spTree>
    <p:extLst>
      <p:ext uri="{BB962C8B-B14F-4D97-AF65-F5344CB8AC3E}">
        <p14:creationId xmlns:p14="http://schemas.microsoft.com/office/powerpoint/2010/main" val="4025485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5043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8788" y="1403350"/>
            <a:ext cx="4056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1403350"/>
            <a:ext cx="4056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3729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625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5687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835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5033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056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0988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3432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3195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219192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219192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2"/>
          <p:cNvSpPr>
            <a:spLocks noGrp="1"/>
          </p:cNvSpPr>
          <p:nvPr>
            <p:ph sz="half" idx="11"/>
          </p:nvPr>
        </p:nvSpPr>
        <p:spPr>
          <a:xfrm>
            <a:off x="453032" y="3909588"/>
            <a:ext cx="4038600" cy="219192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3"/>
          <p:cNvSpPr>
            <a:spLocks noGrp="1"/>
          </p:cNvSpPr>
          <p:nvPr>
            <p:ph sz="half" idx="12"/>
          </p:nvPr>
        </p:nvSpPr>
        <p:spPr>
          <a:xfrm>
            <a:off x="4644032" y="3909588"/>
            <a:ext cx="4038600" cy="219192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4"/>
          <p:cNvSpPr>
            <a:spLocks noGrp="1"/>
          </p:cNvSpPr>
          <p:nvPr>
            <p:ph type="sldNum" sz="quarter" idx="13"/>
          </p:nvPr>
        </p:nvSpPr>
        <p:spPr>
          <a:xfrm>
            <a:off x="457200" y="6096000"/>
            <a:ext cx="2133600" cy="476250"/>
          </a:xfrm>
        </p:spPr>
        <p:txBody>
          <a:bodyPr/>
          <a:lstStyle>
            <a:lvl1pPr>
              <a:defRPr/>
            </a:lvl1pPr>
          </a:lstStyle>
          <a:p>
            <a:fld id="{0D3D73EA-4F89-3544-AC74-4B9A7C748154}" type="slidenum">
              <a:rPr lang="en-US"/>
              <a:pPr/>
              <a:t>‹#›</a:t>
            </a:fld>
            <a:endParaRPr lang="en-US" dirty="0"/>
          </a:p>
        </p:txBody>
      </p:sp>
    </p:spTree>
    <p:extLst>
      <p:ext uri="{BB962C8B-B14F-4D97-AF65-F5344CB8AC3E}">
        <p14:creationId xmlns:p14="http://schemas.microsoft.com/office/powerpoint/2010/main" val="3262749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8788" y="1403350"/>
            <a:ext cx="4056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1403350"/>
            <a:ext cx="4056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931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9291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7243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085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5931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49229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51344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595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380039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8788" y="1403350"/>
            <a:ext cx="4056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1403350"/>
            <a:ext cx="4056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031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457200" y="6096000"/>
            <a:ext cx="2133600" cy="476250"/>
          </a:xfrm>
        </p:spPr>
        <p:txBody>
          <a:bodyPr/>
          <a:lstStyle>
            <a:lvl1pPr>
              <a:defRPr/>
            </a:lvl1pPr>
          </a:lstStyle>
          <a:p>
            <a:fld id="{94FA6286-2B67-EB45-B757-E564D8AEA0AD}" type="slidenum">
              <a:rPr lang="en-US"/>
              <a:pPr/>
              <a:t>‹#›</a:t>
            </a:fld>
            <a:endParaRPr lang="en-US" dirty="0"/>
          </a:p>
        </p:txBody>
      </p:sp>
    </p:spTree>
    <p:extLst>
      <p:ext uri="{BB962C8B-B14F-4D97-AF65-F5344CB8AC3E}">
        <p14:creationId xmlns:p14="http://schemas.microsoft.com/office/powerpoint/2010/main" val="2597595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976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2514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044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561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354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9804" y="1796038"/>
            <a:ext cx="4040188" cy="29283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808592"/>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7629" y="1796038"/>
            <a:ext cx="4041775" cy="29283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808592"/>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2"/>
          <p:cNvSpPr>
            <a:spLocks noGrp="1"/>
          </p:cNvSpPr>
          <p:nvPr>
            <p:ph type="body" idx="11"/>
          </p:nvPr>
        </p:nvSpPr>
        <p:spPr>
          <a:xfrm>
            <a:off x="400843" y="4105426"/>
            <a:ext cx="4040188" cy="29283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3"/>
          <p:cNvSpPr>
            <a:spLocks noGrp="1"/>
          </p:cNvSpPr>
          <p:nvPr>
            <p:ph sz="half" idx="12"/>
          </p:nvPr>
        </p:nvSpPr>
        <p:spPr>
          <a:xfrm>
            <a:off x="400843" y="4536447"/>
            <a:ext cx="4040188" cy="1808592"/>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4"/>
          <p:cNvSpPr>
            <a:spLocks noGrp="1"/>
          </p:cNvSpPr>
          <p:nvPr>
            <p:ph type="body" sz="quarter" idx="13"/>
          </p:nvPr>
        </p:nvSpPr>
        <p:spPr>
          <a:xfrm>
            <a:off x="4588668" y="4105426"/>
            <a:ext cx="4041775" cy="29283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14"/>
          </p:nvPr>
        </p:nvSpPr>
        <p:spPr>
          <a:xfrm>
            <a:off x="4588668" y="4536447"/>
            <a:ext cx="4041775" cy="1808592"/>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6"/>
          <p:cNvSpPr>
            <a:spLocks noGrp="1"/>
          </p:cNvSpPr>
          <p:nvPr>
            <p:ph type="sldNum" sz="quarter" idx="15"/>
          </p:nvPr>
        </p:nvSpPr>
        <p:spPr>
          <a:xfrm>
            <a:off x="457200" y="6096000"/>
            <a:ext cx="2133600" cy="476250"/>
          </a:xfrm>
        </p:spPr>
        <p:txBody>
          <a:bodyPr/>
          <a:lstStyle>
            <a:lvl1pPr>
              <a:defRPr/>
            </a:lvl1pPr>
          </a:lstStyle>
          <a:p>
            <a:fld id="{885AF5E8-76FF-AE4A-844E-03F3FA839388}" type="slidenum">
              <a:rPr lang="en-US"/>
              <a:pPr/>
              <a:t>‹#›</a:t>
            </a:fld>
            <a:endParaRPr lang="en-US" dirty="0"/>
          </a:p>
        </p:txBody>
      </p:sp>
    </p:spTree>
    <p:extLst>
      <p:ext uri="{BB962C8B-B14F-4D97-AF65-F5344CB8AC3E}">
        <p14:creationId xmlns:p14="http://schemas.microsoft.com/office/powerpoint/2010/main" val="238708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457200" y="6096000"/>
            <a:ext cx="2133600" cy="476250"/>
          </a:xfrm>
        </p:spPr>
        <p:txBody>
          <a:bodyPr/>
          <a:lstStyle>
            <a:lvl1pPr>
              <a:defRPr/>
            </a:lvl1pPr>
          </a:lstStyle>
          <a:p>
            <a:fld id="{2055514C-AD2D-194C-84A7-8BFE447210C5}" type="slidenum">
              <a:rPr lang="en-US"/>
              <a:pPr/>
              <a:t>‹#›</a:t>
            </a:fld>
            <a:endParaRPr lang="en-US" dirty="0"/>
          </a:p>
        </p:txBody>
      </p:sp>
    </p:spTree>
    <p:extLst>
      <p:ext uri="{BB962C8B-B14F-4D97-AF65-F5344CB8AC3E}">
        <p14:creationId xmlns:p14="http://schemas.microsoft.com/office/powerpoint/2010/main" val="325592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096000"/>
            <a:ext cx="2133600" cy="476250"/>
          </a:xfrm>
        </p:spPr>
        <p:txBody>
          <a:bodyPr/>
          <a:lstStyle>
            <a:lvl1pPr>
              <a:defRPr/>
            </a:lvl1pPr>
          </a:lstStyle>
          <a:p>
            <a:fld id="{E0CC76A4-EB67-8842-BE95-503FD8AD1DAF}" type="slidenum">
              <a:rPr lang="en-US"/>
              <a:pPr/>
              <a:t>‹#›</a:t>
            </a:fld>
            <a:endParaRPr lang="en-US" dirty="0"/>
          </a:p>
        </p:txBody>
      </p:sp>
    </p:spTree>
    <p:extLst>
      <p:ext uri="{BB962C8B-B14F-4D97-AF65-F5344CB8AC3E}">
        <p14:creationId xmlns:p14="http://schemas.microsoft.com/office/powerpoint/2010/main" val="278142939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theme" Target="../theme/theme2.xml"/><Relationship Id="rId11" Type="http://schemas.openxmlformats.org/officeDocument/2006/relationships/image" Target="../media/image1.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theme" Target="../theme/theme3.xml"/><Relationship Id="rId10" Type="http://schemas.openxmlformats.org/officeDocument/2006/relationships/image" Target="../media/image1.jpe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theme" Target="../theme/theme4.xml"/><Relationship Id="rId11" Type="http://schemas.openxmlformats.org/officeDocument/2006/relationships/image" Target="../media/image1.jpe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theme" Target="../theme/theme5.xml"/><Relationship Id="rId11" Type="http://schemas.openxmlformats.org/officeDocument/2006/relationships/image" Target="../media/image1.jpe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theme" Target="../theme/theme6.xml"/><Relationship Id="rId11"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EFE"/>
        </a:solidFill>
        <a:effectLst/>
      </p:bgPr>
    </p:bg>
    <p:spTree>
      <p:nvGrpSpPr>
        <p:cNvPr id="1" name=""/>
        <p:cNvGrpSpPr/>
        <p:nvPr/>
      </p:nvGrpSpPr>
      <p:grpSpPr>
        <a:xfrm>
          <a:off x="0" y="0"/>
          <a:ext cx="0" cy="0"/>
          <a:chOff x="0" y="0"/>
          <a:chExt cx="0" cy="0"/>
        </a:xfrm>
      </p:grpSpPr>
      <p:pic>
        <p:nvPicPr>
          <p:cNvPr id="1026" name="Picture 7" descr="ISC-005 PP temp v2b sub"/>
          <p:cNvPicPr>
            <a:picLocks noChangeAspect="1" noChangeArrowheads="1"/>
          </p:cNvPicPr>
          <p:nvPr/>
        </p:nvPicPr>
        <p:blipFill>
          <a:blip r:embed="rId22">
            <a:extLst>
              <a:ext uri="{28A0092B-C50C-407E-A947-70E740481C1C}">
                <a14:useLocalDpi xmlns:a14="http://schemas.microsoft.com/office/drawing/2010/main" val="0"/>
              </a:ext>
            </a:extLst>
          </a:blip>
          <a:srcRect l="88333" t="89999"/>
          <a:stretch>
            <a:fillRect/>
          </a:stretch>
        </p:blipFill>
        <p:spPr bwMode="auto">
          <a:xfrm>
            <a:off x="8077200" y="6172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ISC-005 PP temp v2b sub"/>
          <p:cNvPicPr>
            <a:picLocks noChangeAspect="1" noChangeArrowheads="1"/>
          </p:cNvPicPr>
          <p:nvPr/>
        </p:nvPicPr>
        <p:blipFill>
          <a:blip r:embed="rId22">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p:cNvSpPr>
            <a:spLocks noGrp="1"/>
          </p:cNvSpPr>
          <p:nvPr>
            <p:ph type="sldNum" sz="quarter" idx="4"/>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2CCB8B2-CF2F-F043-ADE9-00ED0F8103DC}" type="slidenum">
              <a:rPr lang="en-US"/>
              <a:pPr/>
              <a:t>‹#›</a:t>
            </a:fld>
            <a:endParaRPr lang="en-US" dirty="0"/>
          </a:p>
        </p:txBody>
      </p:sp>
      <p:pic>
        <p:nvPicPr>
          <p:cNvPr id="1031" name="Picture 7" descr="ISC-005 PP temp v2b sub"/>
          <p:cNvPicPr>
            <a:picLocks noChangeAspect="1" noChangeArrowheads="1"/>
          </p:cNvPicPr>
          <p:nvPr/>
        </p:nvPicPr>
        <p:blipFill>
          <a:blip r:embed="rId22">
            <a:extLst>
              <a:ext uri="{28A0092B-C50C-407E-A947-70E740481C1C}">
                <a14:useLocalDpi xmlns:a14="http://schemas.microsoft.com/office/drawing/2010/main" val="0"/>
              </a:ext>
            </a:extLst>
          </a:blip>
          <a:srcRect l="89906" t="92715" r="2408" b="3334"/>
          <a:stretch>
            <a:fillRect/>
          </a:stretch>
        </p:blipFill>
        <p:spPr bwMode="auto">
          <a:xfrm>
            <a:off x="8221663" y="6357938"/>
            <a:ext cx="7016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ISC-005 PP temp v2b sub"/>
          <p:cNvPicPr>
            <a:picLocks noChangeAspect="1" noChangeArrowheads="1"/>
          </p:cNvPicPr>
          <p:nvPr/>
        </p:nvPicPr>
        <p:blipFill>
          <a:blip r:embed="rId22">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1"/>
          <p:cNvSpPr txBox="1">
            <a:spLocks/>
          </p:cNvSpPr>
          <p:nvPr/>
        </p:nvSpPr>
        <p:spPr>
          <a:xfrm>
            <a:off x="7010400" y="6492875"/>
            <a:ext cx="2133600" cy="365125"/>
          </a:xfrm>
          <a:prstGeom prst="rect">
            <a:avLst/>
          </a:prstGeom>
        </p:spPr>
        <p:txBody>
          <a:bodyPr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r" eaLnBrk="1" hangingPunct="1"/>
            <a:fld id="{5C0F526D-B3A7-C545-A66C-B2F244B86343}" type="slidenum">
              <a:rPr lang="en-US" sz="1200"/>
              <a:pPr algn="r" eaLnBrk="1" hangingPunct="1"/>
              <a:t>‹#›</a:t>
            </a:fld>
            <a:endParaRPr lang="en-US" sz="1200" dirty="0"/>
          </a:p>
        </p:txBody>
      </p:sp>
    </p:spTree>
  </p:cSld>
  <p:clrMap bg1="lt1" tx1="dk1" bg2="lt2" tx2="dk2" accent1="accent1" accent2="accent2" accent3="accent3" accent4="accent4" accent5="accent5" accent6="accent6" hlink="hlink" folHlink="folHlink"/>
  <p:sldLayoutIdLst>
    <p:sldLayoutId id="2147487589" r:id="rId1"/>
    <p:sldLayoutId id="2147487590" r:id="rId2"/>
    <p:sldLayoutId id="2147487591" r:id="rId3"/>
    <p:sldLayoutId id="2147487592" r:id="rId4"/>
    <p:sldLayoutId id="2147487593" r:id="rId5"/>
    <p:sldLayoutId id="2147487594" r:id="rId6"/>
    <p:sldLayoutId id="2147487595" r:id="rId7"/>
    <p:sldLayoutId id="2147487596" r:id="rId8"/>
    <p:sldLayoutId id="2147487597" r:id="rId9"/>
    <p:sldLayoutId id="2147487598" r:id="rId10"/>
    <p:sldLayoutId id="2147487599" r:id="rId11"/>
    <p:sldLayoutId id="2147487600" r:id="rId12"/>
    <p:sldLayoutId id="2147487601" r:id="rId13"/>
    <p:sldLayoutId id="2147487602" r:id="rId14"/>
    <p:sldLayoutId id="2147487653" r:id="rId15"/>
    <p:sldLayoutId id="2147487654" r:id="rId16"/>
    <p:sldLayoutId id="2147487655" r:id="rId17"/>
    <p:sldLayoutId id="2147487656" r:id="rId18"/>
    <p:sldLayoutId id="2147487657" r:id="rId19"/>
    <p:sldLayoutId id="2147487658" r:id="rId20"/>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chemeClr val="tx2"/>
          </a:solidFill>
          <a:latin typeface="Verdana" charset="0"/>
          <a:ea typeface="ＭＳ Ｐゴシック" charset="-128"/>
          <a:cs typeface="ＭＳ Ｐゴシック" charset="-128"/>
        </a:defRPr>
      </a:lvl2pPr>
      <a:lvl3pPr algn="ctr" rtl="0" eaLnBrk="0" fontAlgn="base" hangingPunct="0">
        <a:spcBef>
          <a:spcPct val="0"/>
        </a:spcBef>
        <a:spcAft>
          <a:spcPct val="0"/>
        </a:spcAft>
        <a:defRPr sz="3600" b="1">
          <a:solidFill>
            <a:schemeClr val="tx2"/>
          </a:solidFill>
          <a:latin typeface="Verdana" charset="0"/>
          <a:ea typeface="ＭＳ Ｐゴシック" charset="-128"/>
          <a:cs typeface="ＭＳ Ｐゴシック" charset="-128"/>
        </a:defRPr>
      </a:lvl3pPr>
      <a:lvl4pPr algn="ctr" rtl="0" eaLnBrk="0" fontAlgn="base" hangingPunct="0">
        <a:spcBef>
          <a:spcPct val="0"/>
        </a:spcBef>
        <a:spcAft>
          <a:spcPct val="0"/>
        </a:spcAft>
        <a:defRPr sz="3600" b="1">
          <a:solidFill>
            <a:schemeClr val="tx2"/>
          </a:solidFill>
          <a:latin typeface="Verdana" charset="0"/>
          <a:ea typeface="ＭＳ Ｐゴシック" charset="-128"/>
          <a:cs typeface="ＭＳ Ｐゴシック" charset="-128"/>
        </a:defRPr>
      </a:lvl4pPr>
      <a:lvl5pPr algn="ctr" rtl="0" eaLnBrk="0" fontAlgn="base" hangingPunct="0">
        <a:spcBef>
          <a:spcPct val="0"/>
        </a:spcBef>
        <a:spcAft>
          <a:spcPct val="0"/>
        </a:spcAft>
        <a:defRPr sz="3600" b="1">
          <a:solidFill>
            <a:schemeClr val="tx2"/>
          </a:solidFill>
          <a:latin typeface="Verdana"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charset="0"/>
        </a:defRPr>
      </a:lvl6pPr>
      <a:lvl7pPr marL="914400" algn="ctr" rtl="0" fontAlgn="base">
        <a:spcBef>
          <a:spcPct val="0"/>
        </a:spcBef>
        <a:spcAft>
          <a:spcPct val="0"/>
        </a:spcAft>
        <a:defRPr sz="4000" b="1">
          <a:solidFill>
            <a:schemeClr val="tx2"/>
          </a:solidFill>
          <a:latin typeface="Verdana" charset="0"/>
        </a:defRPr>
      </a:lvl7pPr>
      <a:lvl8pPr marL="1371600" algn="ctr" rtl="0" fontAlgn="base">
        <a:spcBef>
          <a:spcPct val="0"/>
        </a:spcBef>
        <a:spcAft>
          <a:spcPct val="0"/>
        </a:spcAft>
        <a:defRPr sz="4000" b="1">
          <a:solidFill>
            <a:schemeClr val="tx2"/>
          </a:solidFill>
          <a:latin typeface="Verdana" charset="0"/>
        </a:defRPr>
      </a:lvl8pPr>
      <a:lvl9pPr marL="1828800" algn="ctr" rtl="0" fontAlgn="base">
        <a:spcBef>
          <a:spcPct val="0"/>
        </a:spcBef>
        <a:spcAft>
          <a:spcPct val="0"/>
        </a:spcAft>
        <a:defRPr sz="4000" b="1">
          <a:solidFill>
            <a:schemeClr val="tx2"/>
          </a:solidFill>
          <a:latin typeface="Verdana"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70146" name="Rectangle 2"/>
          <p:cNvSpPr>
            <a:spLocks noChangeArrowheads="1"/>
          </p:cNvSpPr>
          <p:nvPr/>
        </p:nvSpPr>
        <p:spPr bwMode="invGray">
          <a:xfrm>
            <a:off x="0" y="0"/>
            <a:ext cx="9144000" cy="1012825"/>
          </a:xfrm>
          <a:prstGeom prst="rect">
            <a:avLst/>
          </a:prstGeom>
          <a:gradFill rotWithShape="1">
            <a:gsLst>
              <a:gs pos="0">
                <a:schemeClr val="accent1"/>
              </a:gs>
              <a:gs pos="100000">
                <a:srgbClr val="E66400"/>
              </a:gs>
            </a:gsLst>
            <a:lin ang="0" scaled="1"/>
          </a:gradFill>
          <a:ln w="9525" algn="ctr">
            <a:noFill/>
            <a:miter lim="800000"/>
            <a:headEnd/>
            <a:tailEnd/>
          </a:ln>
          <a:effectLst/>
        </p:spPr>
        <p:txBody>
          <a:bodyPr wrap="none" anchor="ctr"/>
          <a:lstStyle/>
          <a:p>
            <a:pPr>
              <a:defRPr/>
            </a:pPr>
            <a:endParaRPr lang="en-US" dirty="0">
              <a:ea typeface="+mn-ea"/>
              <a:cs typeface="+mn-cs"/>
            </a:endParaRPr>
          </a:p>
        </p:txBody>
      </p:sp>
      <p:sp>
        <p:nvSpPr>
          <p:cNvPr id="29699" name="Rectangle 3"/>
          <p:cNvSpPr>
            <a:spLocks noGrp="1" noChangeArrowheads="1"/>
          </p:cNvSpPr>
          <p:nvPr>
            <p:ph type="body" idx="1"/>
          </p:nvPr>
        </p:nvSpPr>
        <p:spPr bwMode="auto">
          <a:xfrm>
            <a:off x="458788" y="1403350"/>
            <a:ext cx="826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0" name="Rectangle 2"/>
          <p:cNvSpPr>
            <a:spLocks noGrp="1" noChangeArrowheads="1"/>
          </p:cNvSpPr>
          <p:nvPr>
            <p:ph type="title"/>
          </p:nvPr>
        </p:nvSpPr>
        <p:spPr bwMode="auto">
          <a:xfrm>
            <a:off x="458788" y="530225"/>
            <a:ext cx="82645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en-US"/>
              <a:t>Click to edit Master title style</a:t>
            </a:r>
          </a:p>
        </p:txBody>
      </p:sp>
      <p:pic>
        <p:nvPicPr>
          <p:cNvPr id="29701"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l="88333" t="89999"/>
          <a:stretch>
            <a:fillRect/>
          </a:stretch>
        </p:blipFill>
        <p:spPr bwMode="auto">
          <a:xfrm>
            <a:off x="8077200" y="6172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031E2129-C85C-7B44-9DA8-43BEA0C16142}"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7603" r:id="rId1"/>
    <p:sldLayoutId id="2147487604" r:id="rId2"/>
    <p:sldLayoutId id="2147487605" r:id="rId3"/>
    <p:sldLayoutId id="2147487606" r:id="rId4"/>
    <p:sldLayoutId id="2147487607" r:id="rId5"/>
    <p:sldLayoutId id="2147487608" r:id="rId6"/>
    <p:sldLayoutId id="2147487609" r:id="rId7"/>
    <p:sldLayoutId id="2147487610" r:id="rId8"/>
    <p:sldLayoutId id="2147487611" r:id="rId9"/>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a:solidFill>
            <a:schemeClr val="tx1"/>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tx1"/>
          </a:solidFill>
          <a:latin typeface="Arial" charset="0"/>
        </a:defRPr>
      </a:lvl6pPr>
      <a:lvl7pPr marL="914400" algn="l" rtl="0" fontAlgn="base">
        <a:lnSpc>
          <a:spcPct val="90000"/>
        </a:lnSpc>
        <a:spcBef>
          <a:spcPct val="0"/>
        </a:spcBef>
        <a:spcAft>
          <a:spcPct val="0"/>
        </a:spcAft>
        <a:defRPr sz="3000" b="1">
          <a:solidFill>
            <a:schemeClr val="tx1"/>
          </a:solidFill>
          <a:latin typeface="Arial" charset="0"/>
        </a:defRPr>
      </a:lvl7pPr>
      <a:lvl8pPr marL="1371600" algn="l" rtl="0" fontAlgn="base">
        <a:lnSpc>
          <a:spcPct val="90000"/>
        </a:lnSpc>
        <a:spcBef>
          <a:spcPct val="0"/>
        </a:spcBef>
        <a:spcAft>
          <a:spcPct val="0"/>
        </a:spcAft>
        <a:defRPr sz="3000" b="1">
          <a:solidFill>
            <a:schemeClr val="tx1"/>
          </a:solidFill>
          <a:latin typeface="Arial" charset="0"/>
        </a:defRPr>
      </a:lvl8pPr>
      <a:lvl9pPr marL="1828800" algn="l" rtl="0" fontAlgn="base">
        <a:lnSpc>
          <a:spcPct val="90000"/>
        </a:lnSpc>
        <a:spcBef>
          <a:spcPct val="0"/>
        </a:spcBef>
        <a:spcAft>
          <a:spcPct val="0"/>
        </a:spcAft>
        <a:defRPr sz="3000" b="1">
          <a:solidFill>
            <a:schemeClr val="tx1"/>
          </a:solidFill>
          <a:latin typeface="Arial" charset="0"/>
        </a:defRPr>
      </a:lvl9pPr>
    </p:titleStyle>
    <p:bodyStyle>
      <a:lvl1pPr marL="223838" indent="-223838" algn="l" rtl="0" eaLnBrk="0" fontAlgn="base" hangingPunct="0">
        <a:lnSpc>
          <a:spcPct val="95000"/>
        </a:lnSpc>
        <a:spcBef>
          <a:spcPct val="45000"/>
        </a:spcBef>
        <a:spcAft>
          <a:spcPct val="0"/>
        </a:spcAft>
        <a:buClr>
          <a:srgbClr val="FFA02F"/>
        </a:buClr>
        <a:buFont typeface="Wingdings" charset="0"/>
        <a:buChar char="§"/>
        <a:defRPr sz="2600" b="1">
          <a:solidFill>
            <a:srgbClr val="000000"/>
          </a:solidFill>
          <a:latin typeface="+mn-lt"/>
          <a:ea typeface="ＭＳ Ｐゴシック" charset="-128"/>
          <a:cs typeface="ＭＳ Ｐゴシック" charset="-128"/>
        </a:defRPr>
      </a:lvl1pPr>
      <a:lvl2pPr marL="623888" indent="-285750" algn="l" rtl="0" eaLnBrk="0" fontAlgn="base" hangingPunct="0">
        <a:lnSpc>
          <a:spcPct val="95000"/>
        </a:lnSpc>
        <a:spcBef>
          <a:spcPct val="20000"/>
        </a:spcBef>
        <a:spcAft>
          <a:spcPct val="0"/>
        </a:spcAft>
        <a:buClr>
          <a:srgbClr val="FFA02F"/>
        </a:buClr>
        <a:buFont typeface="Arial" charset="0"/>
        <a:buChar char="–"/>
        <a:defRPr sz="2200" b="1">
          <a:solidFill>
            <a:srgbClr val="000000"/>
          </a:solidFill>
          <a:latin typeface="+mn-lt"/>
          <a:ea typeface="ＭＳ Ｐゴシック" charset="-128"/>
        </a:defRPr>
      </a:lvl2pPr>
      <a:lvl3pPr marL="966788" indent="-228600" algn="l" rtl="0" eaLnBrk="0" fontAlgn="base" hangingPunct="0">
        <a:lnSpc>
          <a:spcPct val="95000"/>
        </a:lnSpc>
        <a:spcBef>
          <a:spcPct val="20000"/>
        </a:spcBef>
        <a:spcAft>
          <a:spcPct val="0"/>
        </a:spcAft>
        <a:buClr>
          <a:srgbClr val="FFA02F"/>
        </a:buClr>
        <a:buFont typeface="Wingdings" charset="0"/>
        <a:buChar char="§"/>
        <a:defRPr sz="2000" b="1">
          <a:solidFill>
            <a:srgbClr val="000000"/>
          </a:solidFill>
          <a:latin typeface="+mn-lt"/>
          <a:ea typeface="ＭＳ Ｐゴシック" charset="-128"/>
        </a:defRPr>
      </a:lvl3pPr>
      <a:lvl4pPr marL="1309688" indent="-228600" algn="l" rtl="0" eaLnBrk="0" fontAlgn="base" hangingPunct="0">
        <a:lnSpc>
          <a:spcPct val="95000"/>
        </a:lnSpc>
        <a:spcBef>
          <a:spcPct val="20000"/>
        </a:spcBef>
        <a:spcAft>
          <a:spcPct val="0"/>
        </a:spcAft>
        <a:buClr>
          <a:srgbClr val="FFA02F"/>
        </a:buClr>
        <a:buFont typeface="Arial" charset="0"/>
        <a:buChar char="–"/>
        <a:defRPr b="1">
          <a:solidFill>
            <a:srgbClr val="000000"/>
          </a:solidFill>
          <a:latin typeface="+mn-lt"/>
          <a:ea typeface="ＭＳ Ｐゴシック" charset="-128"/>
        </a:defRPr>
      </a:lvl4pPr>
      <a:lvl5pPr marL="1658938" indent="-228600" algn="l" rtl="0" eaLnBrk="0" fontAlgn="base" hangingPunct="0">
        <a:lnSpc>
          <a:spcPct val="95000"/>
        </a:lnSpc>
        <a:spcBef>
          <a:spcPct val="20000"/>
        </a:spcBef>
        <a:spcAft>
          <a:spcPct val="0"/>
        </a:spcAft>
        <a:buClr>
          <a:srgbClr val="FFA02F"/>
        </a:buClr>
        <a:buFont typeface="Arial" charset="0"/>
        <a:buChar char="–"/>
        <a:defRPr sz="1600" b="1">
          <a:solidFill>
            <a:srgbClr val="000000"/>
          </a:solidFill>
          <a:latin typeface="+mn-lt"/>
          <a:ea typeface="ＭＳ Ｐゴシック" charset="-128"/>
        </a:defRPr>
      </a:lvl5pPr>
      <a:lvl6pPr marL="21161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6pPr>
      <a:lvl7pPr marL="25733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7pPr>
      <a:lvl8pPr marL="30305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8pPr>
      <a:lvl9pPr marL="34877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1762" name="Rectangle 18"/>
          <p:cNvSpPr>
            <a:spLocks noChangeArrowheads="1"/>
          </p:cNvSpPr>
          <p:nvPr/>
        </p:nvSpPr>
        <p:spPr bwMode="invGray">
          <a:xfrm>
            <a:off x="0" y="0"/>
            <a:ext cx="9144000" cy="1012825"/>
          </a:xfrm>
          <a:prstGeom prst="rect">
            <a:avLst/>
          </a:prstGeom>
          <a:gradFill rotWithShape="1">
            <a:gsLst>
              <a:gs pos="0">
                <a:srgbClr val="006FBA"/>
              </a:gs>
              <a:gs pos="100000">
                <a:srgbClr val="003870"/>
              </a:gs>
            </a:gsLst>
            <a:lin ang="0" scaled="1"/>
          </a:gradFill>
          <a:ln w="9525" algn="ctr">
            <a:noFill/>
            <a:miter lim="800000"/>
            <a:headEnd/>
            <a:tailEnd/>
          </a:ln>
          <a:effectLst/>
        </p:spPr>
        <p:txBody>
          <a:bodyPr wrap="none" anchor="ctr"/>
          <a:lstStyle/>
          <a:p>
            <a:pPr>
              <a:defRPr/>
            </a:pPr>
            <a:endParaRPr lang="en-US" dirty="0">
              <a:ea typeface="+mn-ea"/>
              <a:cs typeface="+mn-cs"/>
            </a:endParaRPr>
          </a:p>
        </p:txBody>
      </p:sp>
      <p:sp>
        <p:nvSpPr>
          <p:cNvPr id="39939" name="Rectangle 3"/>
          <p:cNvSpPr>
            <a:spLocks noGrp="1" noChangeArrowheads="1"/>
          </p:cNvSpPr>
          <p:nvPr>
            <p:ph type="body" idx="1"/>
          </p:nvPr>
        </p:nvSpPr>
        <p:spPr bwMode="auto">
          <a:xfrm>
            <a:off x="458788" y="1403350"/>
            <a:ext cx="826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0" name="Rectangle 2"/>
          <p:cNvSpPr>
            <a:spLocks noGrp="1" noChangeArrowheads="1"/>
          </p:cNvSpPr>
          <p:nvPr>
            <p:ph type="title"/>
          </p:nvPr>
        </p:nvSpPr>
        <p:spPr bwMode="auto">
          <a:xfrm>
            <a:off x="458788" y="530225"/>
            <a:ext cx="82645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en-US"/>
              <a:t>Click to edit Master title style</a:t>
            </a:r>
          </a:p>
        </p:txBody>
      </p:sp>
      <p:pic>
        <p:nvPicPr>
          <p:cNvPr id="39941" name="Picture 7" descr="ISC-005 PP temp v2b sub"/>
          <p:cNvPicPr>
            <a:picLocks noChangeAspect="1" noChangeArrowheads="1"/>
          </p:cNvPicPr>
          <p:nvPr/>
        </p:nvPicPr>
        <p:blipFill>
          <a:blip r:embed="rId10">
            <a:extLst>
              <a:ext uri="{28A0092B-C50C-407E-A947-70E740481C1C}">
                <a14:useLocalDpi xmlns:a14="http://schemas.microsoft.com/office/drawing/2010/main" val="0"/>
              </a:ext>
            </a:extLst>
          </a:blip>
          <a:srcRect l="88333" t="89999"/>
          <a:stretch>
            <a:fillRect/>
          </a:stretch>
        </p:blipFill>
        <p:spPr bwMode="auto">
          <a:xfrm>
            <a:off x="8077200" y="6172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descr="ISC-005 PP temp v2b sub"/>
          <p:cNvPicPr>
            <a:picLocks noChangeAspect="1" noChangeArrowheads="1"/>
          </p:cNvPicPr>
          <p:nvPr/>
        </p:nvPicPr>
        <p:blipFill>
          <a:blip r:embed="rId10">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A5D704D9-56ED-7345-A414-DAC53BD8BBEC}"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7612" r:id="rId1"/>
    <p:sldLayoutId id="2147487613" r:id="rId2"/>
    <p:sldLayoutId id="2147487614" r:id="rId3"/>
    <p:sldLayoutId id="2147487615" r:id="rId4"/>
    <p:sldLayoutId id="2147487616" r:id="rId5"/>
    <p:sldLayoutId id="2147487617" r:id="rId6"/>
    <p:sldLayoutId id="2147487618" r:id="rId7"/>
    <p:sldLayoutId id="2147487619" r:id="rId8"/>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a:solidFill>
            <a:schemeClr val="tx1"/>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tx1"/>
          </a:solidFill>
          <a:latin typeface="Arial" charset="0"/>
        </a:defRPr>
      </a:lvl6pPr>
      <a:lvl7pPr marL="914400" algn="l" rtl="0" fontAlgn="base">
        <a:lnSpc>
          <a:spcPct val="90000"/>
        </a:lnSpc>
        <a:spcBef>
          <a:spcPct val="0"/>
        </a:spcBef>
        <a:spcAft>
          <a:spcPct val="0"/>
        </a:spcAft>
        <a:defRPr sz="3000" b="1">
          <a:solidFill>
            <a:schemeClr val="tx1"/>
          </a:solidFill>
          <a:latin typeface="Arial" charset="0"/>
        </a:defRPr>
      </a:lvl7pPr>
      <a:lvl8pPr marL="1371600" algn="l" rtl="0" fontAlgn="base">
        <a:lnSpc>
          <a:spcPct val="90000"/>
        </a:lnSpc>
        <a:spcBef>
          <a:spcPct val="0"/>
        </a:spcBef>
        <a:spcAft>
          <a:spcPct val="0"/>
        </a:spcAft>
        <a:defRPr sz="3000" b="1">
          <a:solidFill>
            <a:schemeClr val="tx1"/>
          </a:solidFill>
          <a:latin typeface="Arial" charset="0"/>
        </a:defRPr>
      </a:lvl8pPr>
      <a:lvl9pPr marL="1828800" algn="l" rtl="0" fontAlgn="base">
        <a:lnSpc>
          <a:spcPct val="90000"/>
        </a:lnSpc>
        <a:spcBef>
          <a:spcPct val="0"/>
        </a:spcBef>
        <a:spcAft>
          <a:spcPct val="0"/>
        </a:spcAft>
        <a:defRPr sz="3000" b="1">
          <a:solidFill>
            <a:schemeClr val="tx1"/>
          </a:solidFill>
          <a:latin typeface="Arial" charset="0"/>
        </a:defRPr>
      </a:lvl9pPr>
    </p:titleStyle>
    <p:bodyStyle>
      <a:lvl1pPr marL="223838" indent="-223838" algn="l" rtl="0" eaLnBrk="0" fontAlgn="base" hangingPunct="0">
        <a:lnSpc>
          <a:spcPct val="95000"/>
        </a:lnSpc>
        <a:spcBef>
          <a:spcPct val="45000"/>
        </a:spcBef>
        <a:spcAft>
          <a:spcPct val="0"/>
        </a:spcAft>
        <a:buClr>
          <a:srgbClr val="FFA02F"/>
        </a:buClr>
        <a:buFont typeface="Wingdings" charset="0"/>
        <a:buChar char="§"/>
        <a:defRPr sz="2600" b="1">
          <a:solidFill>
            <a:srgbClr val="000000"/>
          </a:solidFill>
          <a:latin typeface="+mn-lt"/>
          <a:ea typeface="ＭＳ Ｐゴシック" charset="-128"/>
          <a:cs typeface="ＭＳ Ｐゴシック" charset="-128"/>
        </a:defRPr>
      </a:lvl1pPr>
      <a:lvl2pPr marL="623888" indent="-285750" algn="l" rtl="0" eaLnBrk="0" fontAlgn="base" hangingPunct="0">
        <a:lnSpc>
          <a:spcPct val="95000"/>
        </a:lnSpc>
        <a:spcBef>
          <a:spcPct val="20000"/>
        </a:spcBef>
        <a:spcAft>
          <a:spcPct val="0"/>
        </a:spcAft>
        <a:buClr>
          <a:srgbClr val="FFA02F"/>
        </a:buClr>
        <a:buFont typeface="Arial" charset="0"/>
        <a:buChar char="–"/>
        <a:defRPr sz="2200" b="1">
          <a:solidFill>
            <a:srgbClr val="000000"/>
          </a:solidFill>
          <a:latin typeface="+mn-lt"/>
          <a:ea typeface="ＭＳ Ｐゴシック" charset="-128"/>
        </a:defRPr>
      </a:lvl2pPr>
      <a:lvl3pPr marL="966788" indent="-228600" algn="l" rtl="0" eaLnBrk="0" fontAlgn="base" hangingPunct="0">
        <a:lnSpc>
          <a:spcPct val="95000"/>
        </a:lnSpc>
        <a:spcBef>
          <a:spcPct val="20000"/>
        </a:spcBef>
        <a:spcAft>
          <a:spcPct val="0"/>
        </a:spcAft>
        <a:buClr>
          <a:srgbClr val="FFA02F"/>
        </a:buClr>
        <a:buFont typeface="Wingdings" charset="0"/>
        <a:buChar char="§"/>
        <a:defRPr sz="2000" b="1">
          <a:solidFill>
            <a:srgbClr val="000000"/>
          </a:solidFill>
          <a:latin typeface="+mn-lt"/>
          <a:ea typeface="ＭＳ Ｐゴシック" charset="-128"/>
        </a:defRPr>
      </a:lvl3pPr>
      <a:lvl4pPr marL="1309688" indent="-228600" algn="l" rtl="0" eaLnBrk="0" fontAlgn="base" hangingPunct="0">
        <a:lnSpc>
          <a:spcPct val="95000"/>
        </a:lnSpc>
        <a:spcBef>
          <a:spcPct val="20000"/>
        </a:spcBef>
        <a:spcAft>
          <a:spcPct val="0"/>
        </a:spcAft>
        <a:buClr>
          <a:srgbClr val="FFA02F"/>
        </a:buClr>
        <a:buFont typeface="Arial" charset="0"/>
        <a:buChar char="–"/>
        <a:defRPr b="1">
          <a:solidFill>
            <a:srgbClr val="000000"/>
          </a:solidFill>
          <a:latin typeface="+mn-lt"/>
          <a:ea typeface="ＭＳ Ｐゴシック" charset="-128"/>
        </a:defRPr>
      </a:lvl4pPr>
      <a:lvl5pPr marL="1658938" indent="-228600" algn="l" rtl="0" eaLnBrk="0" fontAlgn="base" hangingPunct="0">
        <a:lnSpc>
          <a:spcPct val="95000"/>
        </a:lnSpc>
        <a:spcBef>
          <a:spcPct val="20000"/>
        </a:spcBef>
        <a:spcAft>
          <a:spcPct val="0"/>
        </a:spcAft>
        <a:buClr>
          <a:srgbClr val="FFA02F"/>
        </a:buClr>
        <a:buFont typeface="Arial" charset="0"/>
        <a:buChar char="–"/>
        <a:defRPr sz="1600" b="1">
          <a:solidFill>
            <a:srgbClr val="000000"/>
          </a:solidFill>
          <a:latin typeface="+mn-lt"/>
          <a:ea typeface="ＭＳ Ｐゴシック" charset="-128"/>
        </a:defRPr>
      </a:lvl5pPr>
      <a:lvl6pPr marL="2514600" indent="-228600" algn="l" rtl="0" fontAlgn="base">
        <a:lnSpc>
          <a:spcPct val="90000"/>
        </a:lnSpc>
        <a:spcBef>
          <a:spcPct val="25000"/>
        </a:spcBef>
        <a:spcAft>
          <a:spcPct val="0"/>
        </a:spcAft>
        <a:buClr>
          <a:srgbClr val="FFA02F"/>
        </a:buClr>
        <a:buFont typeface="Arial" charset="0"/>
        <a:buChar char="–"/>
        <a:defRPr>
          <a:solidFill>
            <a:schemeClr val="tx1"/>
          </a:solidFill>
          <a:latin typeface="+mn-lt"/>
        </a:defRPr>
      </a:lvl6pPr>
      <a:lvl7pPr marL="2971800" indent="-228600" algn="l" rtl="0" fontAlgn="base">
        <a:lnSpc>
          <a:spcPct val="90000"/>
        </a:lnSpc>
        <a:spcBef>
          <a:spcPct val="25000"/>
        </a:spcBef>
        <a:spcAft>
          <a:spcPct val="0"/>
        </a:spcAft>
        <a:buClr>
          <a:srgbClr val="FFA02F"/>
        </a:buClr>
        <a:buFont typeface="Arial" charset="0"/>
        <a:buChar char="–"/>
        <a:defRPr>
          <a:solidFill>
            <a:schemeClr val="tx1"/>
          </a:solidFill>
          <a:latin typeface="+mn-lt"/>
        </a:defRPr>
      </a:lvl7pPr>
      <a:lvl8pPr marL="3429000" indent="-228600" algn="l" rtl="0" fontAlgn="base">
        <a:lnSpc>
          <a:spcPct val="90000"/>
        </a:lnSpc>
        <a:spcBef>
          <a:spcPct val="25000"/>
        </a:spcBef>
        <a:spcAft>
          <a:spcPct val="0"/>
        </a:spcAft>
        <a:buClr>
          <a:srgbClr val="FFA02F"/>
        </a:buClr>
        <a:buFont typeface="Arial" charset="0"/>
        <a:buChar char="–"/>
        <a:defRPr>
          <a:solidFill>
            <a:schemeClr val="tx1"/>
          </a:solidFill>
          <a:latin typeface="+mn-lt"/>
        </a:defRPr>
      </a:lvl8pPr>
      <a:lvl9pPr marL="3886200" indent="-228600" algn="l" rtl="0" fontAlgn="base">
        <a:lnSpc>
          <a:spcPct val="90000"/>
        </a:lnSpc>
        <a:spcBef>
          <a:spcPct val="25000"/>
        </a:spcBef>
        <a:spcAft>
          <a:spcPct val="0"/>
        </a:spcAft>
        <a:buClr>
          <a:srgbClr val="FFA02F"/>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67074" name="Rectangle 2"/>
          <p:cNvSpPr>
            <a:spLocks noChangeArrowheads="1"/>
          </p:cNvSpPr>
          <p:nvPr/>
        </p:nvSpPr>
        <p:spPr bwMode="invGray">
          <a:xfrm>
            <a:off x="0" y="0"/>
            <a:ext cx="9144000" cy="1012825"/>
          </a:xfrm>
          <a:prstGeom prst="rect">
            <a:avLst/>
          </a:prstGeom>
          <a:gradFill rotWithShape="1">
            <a:gsLst>
              <a:gs pos="0">
                <a:schemeClr val="accent2"/>
              </a:gs>
              <a:gs pos="100000">
                <a:srgbClr val="780000"/>
              </a:gs>
            </a:gsLst>
            <a:lin ang="0" scaled="1"/>
          </a:gradFill>
          <a:ln w="9525" algn="ctr">
            <a:noFill/>
            <a:miter lim="800000"/>
            <a:headEnd/>
            <a:tailEnd/>
          </a:ln>
          <a:effectLst/>
        </p:spPr>
        <p:txBody>
          <a:bodyPr wrap="none" anchor="ctr"/>
          <a:lstStyle/>
          <a:p>
            <a:pPr>
              <a:defRPr/>
            </a:pPr>
            <a:endParaRPr lang="en-US" dirty="0">
              <a:ea typeface="+mn-ea"/>
              <a:cs typeface="+mn-cs"/>
            </a:endParaRPr>
          </a:p>
        </p:txBody>
      </p:sp>
      <p:sp>
        <p:nvSpPr>
          <p:cNvPr id="49155" name="Rectangle 3"/>
          <p:cNvSpPr>
            <a:spLocks noGrp="1" noChangeArrowheads="1"/>
          </p:cNvSpPr>
          <p:nvPr>
            <p:ph type="body" idx="1"/>
          </p:nvPr>
        </p:nvSpPr>
        <p:spPr bwMode="auto">
          <a:xfrm>
            <a:off x="458788" y="1403350"/>
            <a:ext cx="826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2"/>
          <p:cNvSpPr>
            <a:spLocks noGrp="1" noChangeArrowheads="1"/>
          </p:cNvSpPr>
          <p:nvPr>
            <p:ph type="title"/>
          </p:nvPr>
        </p:nvSpPr>
        <p:spPr bwMode="auto">
          <a:xfrm>
            <a:off x="458788" y="530225"/>
            <a:ext cx="82645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en-US"/>
              <a:t>Click to edit Master title style</a:t>
            </a:r>
          </a:p>
        </p:txBody>
      </p:sp>
      <p:pic>
        <p:nvPicPr>
          <p:cNvPr id="49157"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l="88333" t="89999"/>
          <a:stretch>
            <a:fillRect/>
          </a:stretch>
        </p:blipFill>
        <p:spPr bwMode="auto">
          <a:xfrm>
            <a:off x="8077200" y="6172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4C6F1DA2-9320-DE47-ACC4-072D0A71CC0D}"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7620" r:id="rId1"/>
    <p:sldLayoutId id="2147487621" r:id="rId2"/>
    <p:sldLayoutId id="2147487622" r:id="rId3"/>
    <p:sldLayoutId id="2147487623" r:id="rId4"/>
    <p:sldLayoutId id="2147487624" r:id="rId5"/>
    <p:sldLayoutId id="2147487625" r:id="rId6"/>
    <p:sldLayoutId id="2147487626" r:id="rId7"/>
    <p:sldLayoutId id="2147487627" r:id="rId8"/>
    <p:sldLayoutId id="2147487628" r:id="rId9"/>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a:solidFill>
            <a:schemeClr val="tx1"/>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tx1"/>
          </a:solidFill>
          <a:latin typeface="Arial" charset="0"/>
        </a:defRPr>
      </a:lvl6pPr>
      <a:lvl7pPr marL="914400" algn="l" rtl="0" fontAlgn="base">
        <a:lnSpc>
          <a:spcPct val="90000"/>
        </a:lnSpc>
        <a:spcBef>
          <a:spcPct val="0"/>
        </a:spcBef>
        <a:spcAft>
          <a:spcPct val="0"/>
        </a:spcAft>
        <a:defRPr sz="3000" b="1">
          <a:solidFill>
            <a:schemeClr val="tx1"/>
          </a:solidFill>
          <a:latin typeface="Arial" charset="0"/>
        </a:defRPr>
      </a:lvl7pPr>
      <a:lvl8pPr marL="1371600" algn="l" rtl="0" fontAlgn="base">
        <a:lnSpc>
          <a:spcPct val="90000"/>
        </a:lnSpc>
        <a:spcBef>
          <a:spcPct val="0"/>
        </a:spcBef>
        <a:spcAft>
          <a:spcPct val="0"/>
        </a:spcAft>
        <a:defRPr sz="3000" b="1">
          <a:solidFill>
            <a:schemeClr val="tx1"/>
          </a:solidFill>
          <a:latin typeface="Arial" charset="0"/>
        </a:defRPr>
      </a:lvl8pPr>
      <a:lvl9pPr marL="1828800" algn="l" rtl="0" fontAlgn="base">
        <a:lnSpc>
          <a:spcPct val="90000"/>
        </a:lnSpc>
        <a:spcBef>
          <a:spcPct val="0"/>
        </a:spcBef>
        <a:spcAft>
          <a:spcPct val="0"/>
        </a:spcAft>
        <a:defRPr sz="3000" b="1">
          <a:solidFill>
            <a:schemeClr val="tx1"/>
          </a:solidFill>
          <a:latin typeface="Arial" charset="0"/>
        </a:defRPr>
      </a:lvl9pPr>
    </p:titleStyle>
    <p:bodyStyle>
      <a:lvl1pPr marL="223838" indent="-223838" algn="l" rtl="0" eaLnBrk="0" fontAlgn="base" hangingPunct="0">
        <a:lnSpc>
          <a:spcPct val="95000"/>
        </a:lnSpc>
        <a:spcBef>
          <a:spcPct val="45000"/>
        </a:spcBef>
        <a:spcAft>
          <a:spcPct val="0"/>
        </a:spcAft>
        <a:buClr>
          <a:srgbClr val="FFA02F"/>
        </a:buClr>
        <a:buFont typeface="Wingdings" charset="0"/>
        <a:buChar char="§"/>
        <a:defRPr sz="2600" b="1">
          <a:solidFill>
            <a:srgbClr val="000000"/>
          </a:solidFill>
          <a:latin typeface="+mn-lt"/>
          <a:ea typeface="ＭＳ Ｐゴシック" charset="-128"/>
          <a:cs typeface="ＭＳ Ｐゴシック" charset="-128"/>
        </a:defRPr>
      </a:lvl1pPr>
      <a:lvl2pPr marL="623888" indent="-285750" algn="l" rtl="0" eaLnBrk="0" fontAlgn="base" hangingPunct="0">
        <a:lnSpc>
          <a:spcPct val="95000"/>
        </a:lnSpc>
        <a:spcBef>
          <a:spcPct val="20000"/>
        </a:spcBef>
        <a:spcAft>
          <a:spcPct val="0"/>
        </a:spcAft>
        <a:buClr>
          <a:srgbClr val="FFA02F"/>
        </a:buClr>
        <a:buFont typeface="Arial" charset="0"/>
        <a:buChar char="–"/>
        <a:defRPr sz="2200" b="1">
          <a:solidFill>
            <a:srgbClr val="000000"/>
          </a:solidFill>
          <a:latin typeface="+mn-lt"/>
          <a:ea typeface="ＭＳ Ｐゴシック" charset="-128"/>
        </a:defRPr>
      </a:lvl2pPr>
      <a:lvl3pPr marL="966788" indent="-228600" algn="l" rtl="0" eaLnBrk="0" fontAlgn="base" hangingPunct="0">
        <a:lnSpc>
          <a:spcPct val="95000"/>
        </a:lnSpc>
        <a:spcBef>
          <a:spcPct val="20000"/>
        </a:spcBef>
        <a:spcAft>
          <a:spcPct val="0"/>
        </a:spcAft>
        <a:buClr>
          <a:srgbClr val="FFA02F"/>
        </a:buClr>
        <a:buFont typeface="Wingdings" charset="0"/>
        <a:buChar char="§"/>
        <a:defRPr sz="2000" b="1">
          <a:solidFill>
            <a:srgbClr val="000000"/>
          </a:solidFill>
          <a:latin typeface="+mn-lt"/>
          <a:ea typeface="ＭＳ Ｐゴシック" charset="-128"/>
        </a:defRPr>
      </a:lvl3pPr>
      <a:lvl4pPr marL="1309688" indent="-228600" algn="l" rtl="0" eaLnBrk="0" fontAlgn="base" hangingPunct="0">
        <a:lnSpc>
          <a:spcPct val="95000"/>
        </a:lnSpc>
        <a:spcBef>
          <a:spcPct val="20000"/>
        </a:spcBef>
        <a:spcAft>
          <a:spcPct val="0"/>
        </a:spcAft>
        <a:buClr>
          <a:srgbClr val="FFA02F"/>
        </a:buClr>
        <a:buFont typeface="Arial" charset="0"/>
        <a:buChar char="–"/>
        <a:defRPr b="1">
          <a:solidFill>
            <a:srgbClr val="000000"/>
          </a:solidFill>
          <a:latin typeface="+mn-lt"/>
          <a:ea typeface="ＭＳ Ｐゴシック" charset="-128"/>
        </a:defRPr>
      </a:lvl4pPr>
      <a:lvl5pPr marL="1658938" indent="-228600" algn="l" rtl="0" eaLnBrk="0" fontAlgn="base" hangingPunct="0">
        <a:lnSpc>
          <a:spcPct val="95000"/>
        </a:lnSpc>
        <a:spcBef>
          <a:spcPct val="20000"/>
        </a:spcBef>
        <a:spcAft>
          <a:spcPct val="0"/>
        </a:spcAft>
        <a:buClr>
          <a:srgbClr val="FFA02F"/>
        </a:buClr>
        <a:buFont typeface="Arial" charset="0"/>
        <a:buChar char="–"/>
        <a:defRPr sz="1600" b="1">
          <a:solidFill>
            <a:srgbClr val="000000"/>
          </a:solidFill>
          <a:latin typeface="+mn-lt"/>
          <a:ea typeface="ＭＳ Ｐゴシック" charset="-128"/>
        </a:defRPr>
      </a:lvl5pPr>
      <a:lvl6pPr marL="21161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6pPr>
      <a:lvl7pPr marL="25733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7pPr>
      <a:lvl8pPr marL="30305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8pPr>
      <a:lvl9pPr marL="34877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60930" name="Rectangle 2"/>
          <p:cNvSpPr>
            <a:spLocks noChangeArrowheads="1"/>
          </p:cNvSpPr>
          <p:nvPr/>
        </p:nvSpPr>
        <p:spPr bwMode="invGray">
          <a:xfrm>
            <a:off x="0" y="0"/>
            <a:ext cx="9144000" cy="1012825"/>
          </a:xfrm>
          <a:prstGeom prst="rect">
            <a:avLst/>
          </a:prstGeom>
          <a:gradFill rotWithShape="1">
            <a:gsLst>
              <a:gs pos="0">
                <a:schemeClr val="folHlink"/>
              </a:gs>
              <a:gs pos="100000">
                <a:srgbClr val="006E1E"/>
              </a:gs>
            </a:gsLst>
            <a:lin ang="0" scaled="1"/>
          </a:gradFill>
          <a:ln w="9525" algn="ctr">
            <a:noFill/>
            <a:miter lim="800000"/>
            <a:headEnd/>
            <a:tailEnd/>
          </a:ln>
          <a:effectLst/>
        </p:spPr>
        <p:txBody>
          <a:bodyPr wrap="none" anchor="ctr"/>
          <a:lstStyle/>
          <a:p>
            <a:pPr>
              <a:defRPr/>
            </a:pPr>
            <a:endParaRPr lang="en-US" dirty="0">
              <a:ea typeface="+mn-ea"/>
              <a:cs typeface="+mn-cs"/>
            </a:endParaRPr>
          </a:p>
        </p:txBody>
      </p:sp>
      <p:sp>
        <p:nvSpPr>
          <p:cNvPr id="59395" name="Rectangle 3"/>
          <p:cNvSpPr>
            <a:spLocks noGrp="1" noChangeArrowheads="1"/>
          </p:cNvSpPr>
          <p:nvPr>
            <p:ph type="body" idx="1"/>
          </p:nvPr>
        </p:nvSpPr>
        <p:spPr bwMode="auto">
          <a:xfrm>
            <a:off x="458788" y="1403350"/>
            <a:ext cx="826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2"/>
          <p:cNvSpPr>
            <a:spLocks noGrp="1" noChangeArrowheads="1"/>
          </p:cNvSpPr>
          <p:nvPr>
            <p:ph type="title"/>
          </p:nvPr>
        </p:nvSpPr>
        <p:spPr bwMode="auto">
          <a:xfrm>
            <a:off x="458788" y="530225"/>
            <a:ext cx="82645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en-US"/>
              <a:t>Click to edit Master title style</a:t>
            </a:r>
          </a:p>
        </p:txBody>
      </p:sp>
      <p:pic>
        <p:nvPicPr>
          <p:cNvPr id="59397"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l="88333" t="89999"/>
          <a:stretch>
            <a:fillRect/>
          </a:stretch>
        </p:blipFill>
        <p:spPr bwMode="auto">
          <a:xfrm>
            <a:off x="8077200" y="6172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1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E0C26C2A-49C0-B84B-8DEF-243AE1CE2871}"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7629" r:id="rId1"/>
    <p:sldLayoutId id="2147487630" r:id="rId2"/>
    <p:sldLayoutId id="2147487631" r:id="rId3"/>
    <p:sldLayoutId id="2147487632" r:id="rId4"/>
    <p:sldLayoutId id="2147487633" r:id="rId5"/>
    <p:sldLayoutId id="2147487634" r:id="rId6"/>
    <p:sldLayoutId id="2147487635" r:id="rId7"/>
    <p:sldLayoutId id="2147487636" r:id="rId8"/>
    <p:sldLayoutId id="2147487637" r:id="rId9"/>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a:solidFill>
            <a:schemeClr val="tx1"/>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tx1"/>
          </a:solidFill>
          <a:latin typeface="Arial" charset="0"/>
        </a:defRPr>
      </a:lvl6pPr>
      <a:lvl7pPr marL="914400" algn="l" rtl="0" fontAlgn="base">
        <a:lnSpc>
          <a:spcPct val="90000"/>
        </a:lnSpc>
        <a:spcBef>
          <a:spcPct val="0"/>
        </a:spcBef>
        <a:spcAft>
          <a:spcPct val="0"/>
        </a:spcAft>
        <a:defRPr sz="3000" b="1">
          <a:solidFill>
            <a:schemeClr val="tx1"/>
          </a:solidFill>
          <a:latin typeface="Arial" charset="0"/>
        </a:defRPr>
      </a:lvl7pPr>
      <a:lvl8pPr marL="1371600" algn="l" rtl="0" fontAlgn="base">
        <a:lnSpc>
          <a:spcPct val="90000"/>
        </a:lnSpc>
        <a:spcBef>
          <a:spcPct val="0"/>
        </a:spcBef>
        <a:spcAft>
          <a:spcPct val="0"/>
        </a:spcAft>
        <a:defRPr sz="3000" b="1">
          <a:solidFill>
            <a:schemeClr val="tx1"/>
          </a:solidFill>
          <a:latin typeface="Arial" charset="0"/>
        </a:defRPr>
      </a:lvl8pPr>
      <a:lvl9pPr marL="1828800" algn="l" rtl="0" fontAlgn="base">
        <a:lnSpc>
          <a:spcPct val="90000"/>
        </a:lnSpc>
        <a:spcBef>
          <a:spcPct val="0"/>
        </a:spcBef>
        <a:spcAft>
          <a:spcPct val="0"/>
        </a:spcAft>
        <a:defRPr sz="3000" b="1">
          <a:solidFill>
            <a:schemeClr val="tx1"/>
          </a:solidFill>
          <a:latin typeface="Arial" charset="0"/>
        </a:defRPr>
      </a:lvl9pPr>
    </p:titleStyle>
    <p:bodyStyle>
      <a:lvl1pPr marL="223838" indent="-223838" algn="l" rtl="0" eaLnBrk="0" fontAlgn="base" hangingPunct="0">
        <a:lnSpc>
          <a:spcPct val="95000"/>
        </a:lnSpc>
        <a:spcBef>
          <a:spcPct val="45000"/>
        </a:spcBef>
        <a:spcAft>
          <a:spcPct val="0"/>
        </a:spcAft>
        <a:buClr>
          <a:srgbClr val="FFA02F"/>
        </a:buClr>
        <a:buFont typeface="Wingdings" charset="0"/>
        <a:buChar char="§"/>
        <a:defRPr sz="2600" b="1">
          <a:solidFill>
            <a:srgbClr val="000000"/>
          </a:solidFill>
          <a:latin typeface="+mn-lt"/>
          <a:ea typeface="ＭＳ Ｐゴシック" charset="-128"/>
          <a:cs typeface="ＭＳ Ｐゴシック" charset="-128"/>
        </a:defRPr>
      </a:lvl1pPr>
      <a:lvl2pPr marL="623888" indent="-285750" algn="l" rtl="0" eaLnBrk="0" fontAlgn="base" hangingPunct="0">
        <a:lnSpc>
          <a:spcPct val="95000"/>
        </a:lnSpc>
        <a:spcBef>
          <a:spcPct val="20000"/>
        </a:spcBef>
        <a:spcAft>
          <a:spcPct val="0"/>
        </a:spcAft>
        <a:buClr>
          <a:srgbClr val="FFA02F"/>
        </a:buClr>
        <a:buFont typeface="Arial" charset="0"/>
        <a:buChar char="–"/>
        <a:defRPr sz="2200" b="1">
          <a:solidFill>
            <a:srgbClr val="000000"/>
          </a:solidFill>
          <a:latin typeface="+mn-lt"/>
          <a:ea typeface="ＭＳ Ｐゴシック" charset="-128"/>
        </a:defRPr>
      </a:lvl2pPr>
      <a:lvl3pPr marL="966788" indent="-228600" algn="l" rtl="0" eaLnBrk="0" fontAlgn="base" hangingPunct="0">
        <a:lnSpc>
          <a:spcPct val="95000"/>
        </a:lnSpc>
        <a:spcBef>
          <a:spcPct val="20000"/>
        </a:spcBef>
        <a:spcAft>
          <a:spcPct val="0"/>
        </a:spcAft>
        <a:buClr>
          <a:srgbClr val="FFA02F"/>
        </a:buClr>
        <a:buFont typeface="Wingdings" charset="0"/>
        <a:buChar char="§"/>
        <a:defRPr sz="2000" b="1">
          <a:solidFill>
            <a:srgbClr val="000000"/>
          </a:solidFill>
          <a:latin typeface="+mn-lt"/>
          <a:ea typeface="ＭＳ Ｐゴシック" charset="-128"/>
        </a:defRPr>
      </a:lvl3pPr>
      <a:lvl4pPr marL="1309688" indent="-228600" algn="l" rtl="0" eaLnBrk="0" fontAlgn="base" hangingPunct="0">
        <a:lnSpc>
          <a:spcPct val="95000"/>
        </a:lnSpc>
        <a:spcBef>
          <a:spcPct val="20000"/>
        </a:spcBef>
        <a:spcAft>
          <a:spcPct val="0"/>
        </a:spcAft>
        <a:buClr>
          <a:srgbClr val="FFA02F"/>
        </a:buClr>
        <a:buFont typeface="Arial" charset="0"/>
        <a:buChar char="–"/>
        <a:defRPr b="1">
          <a:solidFill>
            <a:srgbClr val="000000"/>
          </a:solidFill>
          <a:latin typeface="+mn-lt"/>
          <a:ea typeface="ＭＳ Ｐゴシック" charset="-128"/>
        </a:defRPr>
      </a:lvl4pPr>
      <a:lvl5pPr marL="1658938" indent="-228600" algn="l" rtl="0" eaLnBrk="0" fontAlgn="base" hangingPunct="0">
        <a:lnSpc>
          <a:spcPct val="95000"/>
        </a:lnSpc>
        <a:spcBef>
          <a:spcPct val="20000"/>
        </a:spcBef>
        <a:spcAft>
          <a:spcPct val="0"/>
        </a:spcAft>
        <a:buClr>
          <a:srgbClr val="FFA02F"/>
        </a:buClr>
        <a:buFont typeface="Arial" charset="0"/>
        <a:buChar char="–"/>
        <a:defRPr sz="1600" b="1">
          <a:solidFill>
            <a:srgbClr val="000000"/>
          </a:solidFill>
          <a:latin typeface="+mn-lt"/>
          <a:ea typeface="ＭＳ Ｐゴシック" charset="-128"/>
        </a:defRPr>
      </a:lvl5pPr>
      <a:lvl6pPr marL="21161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6pPr>
      <a:lvl7pPr marL="25733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7pPr>
      <a:lvl8pPr marL="30305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8pPr>
      <a:lvl9pPr marL="34877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790978" name="Rectangle 2"/>
          <p:cNvSpPr>
            <a:spLocks noChangeArrowheads="1"/>
          </p:cNvSpPr>
          <p:nvPr/>
        </p:nvSpPr>
        <p:spPr bwMode="invGray">
          <a:xfrm>
            <a:off x="0" y="0"/>
            <a:ext cx="9144000" cy="1012825"/>
          </a:xfrm>
          <a:prstGeom prst="rect">
            <a:avLst/>
          </a:prstGeom>
          <a:gradFill rotWithShape="1">
            <a:gsLst>
              <a:gs pos="0">
                <a:srgbClr val="502350"/>
              </a:gs>
              <a:gs pos="100000">
                <a:srgbClr val="912891"/>
              </a:gs>
            </a:gsLst>
            <a:lin ang="0" scaled="1"/>
          </a:gradFill>
          <a:ln w="9525" algn="ctr">
            <a:noFill/>
            <a:miter lim="800000"/>
            <a:headEnd/>
            <a:tailEnd/>
          </a:ln>
          <a:effectLst/>
        </p:spPr>
        <p:txBody>
          <a:bodyPr wrap="none" anchor="ctr"/>
          <a:lstStyle/>
          <a:p>
            <a:pPr>
              <a:defRPr/>
            </a:pPr>
            <a:endParaRPr lang="en-US" dirty="0">
              <a:ea typeface="+mn-ea"/>
              <a:cs typeface="+mn-cs"/>
            </a:endParaRPr>
          </a:p>
        </p:txBody>
      </p:sp>
      <p:sp>
        <p:nvSpPr>
          <p:cNvPr id="69635" name="Rectangle 3"/>
          <p:cNvSpPr>
            <a:spLocks noGrp="1" noChangeArrowheads="1"/>
          </p:cNvSpPr>
          <p:nvPr>
            <p:ph type="body" idx="1"/>
          </p:nvPr>
        </p:nvSpPr>
        <p:spPr bwMode="auto">
          <a:xfrm>
            <a:off x="458788" y="1403350"/>
            <a:ext cx="826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6" name="Rectangle 2"/>
          <p:cNvSpPr>
            <a:spLocks noGrp="1" noChangeArrowheads="1"/>
          </p:cNvSpPr>
          <p:nvPr>
            <p:ph type="title"/>
          </p:nvPr>
        </p:nvSpPr>
        <p:spPr bwMode="auto">
          <a:xfrm>
            <a:off x="458788" y="530225"/>
            <a:ext cx="82645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en-US"/>
              <a:t>Click to edit Master title style</a:t>
            </a:r>
          </a:p>
        </p:txBody>
      </p:sp>
      <p:pic>
        <p:nvPicPr>
          <p:cNvPr id="69637"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l="88333" t="89999"/>
          <a:stretch>
            <a:fillRect/>
          </a:stretch>
        </p:blipFill>
        <p:spPr bwMode="auto">
          <a:xfrm>
            <a:off x="8077200" y="6172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7" descr="ISC-005 PP temp v2b sub"/>
          <p:cNvPicPr>
            <a:picLocks noChangeAspect="1" noChangeArrowheads="1"/>
          </p:cNvPicPr>
          <p:nvPr/>
        </p:nvPicPr>
        <p:blipFill>
          <a:blip r:embed="rId11">
            <a:extLst>
              <a:ext uri="{28A0092B-C50C-407E-A947-70E740481C1C}">
                <a14:useLocalDpi xmlns:a14="http://schemas.microsoft.com/office/drawing/2010/main" val="0"/>
              </a:ext>
            </a:extLst>
          </a:blip>
          <a:srcRect t="63333" r="55000"/>
          <a:stretch>
            <a:fillRect/>
          </a:stretch>
        </p:blipFill>
        <p:spPr bwMode="auto">
          <a:xfrm>
            <a:off x="0" y="5786438"/>
            <a:ext cx="1752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7EF85785-80CC-0B44-9F0D-BE230B777415}"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7638" r:id="rId1"/>
    <p:sldLayoutId id="2147487639" r:id="rId2"/>
    <p:sldLayoutId id="2147487640" r:id="rId3"/>
    <p:sldLayoutId id="2147487641" r:id="rId4"/>
    <p:sldLayoutId id="2147487642" r:id="rId5"/>
    <p:sldLayoutId id="2147487643" r:id="rId6"/>
    <p:sldLayoutId id="2147487644" r:id="rId7"/>
    <p:sldLayoutId id="2147487645" r:id="rId8"/>
    <p:sldLayoutId id="2147487646" r:id="rId9"/>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a:solidFill>
            <a:schemeClr val="tx1"/>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tx1"/>
          </a:solidFill>
          <a:latin typeface="Arial" charset="0"/>
        </a:defRPr>
      </a:lvl6pPr>
      <a:lvl7pPr marL="914400" algn="l" rtl="0" fontAlgn="base">
        <a:lnSpc>
          <a:spcPct val="90000"/>
        </a:lnSpc>
        <a:spcBef>
          <a:spcPct val="0"/>
        </a:spcBef>
        <a:spcAft>
          <a:spcPct val="0"/>
        </a:spcAft>
        <a:defRPr sz="3000" b="1">
          <a:solidFill>
            <a:schemeClr val="tx1"/>
          </a:solidFill>
          <a:latin typeface="Arial" charset="0"/>
        </a:defRPr>
      </a:lvl7pPr>
      <a:lvl8pPr marL="1371600" algn="l" rtl="0" fontAlgn="base">
        <a:lnSpc>
          <a:spcPct val="90000"/>
        </a:lnSpc>
        <a:spcBef>
          <a:spcPct val="0"/>
        </a:spcBef>
        <a:spcAft>
          <a:spcPct val="0"/>
        </a:spcAft>
        <a:defRPr sz="3000" b="1">
          <a:solidFill>
            <a:schemeClr val="tx1"/>
          </a:solidFill>
          <a:latin typeface="Arial" charset="0"/>
        </a:defRPr>
      </a:lvl8pPr>
      <a:lvl9pPr marL="1828800" algn="l" rtl="0" fontAlgn="base">
        <a:lnSpc>
          <a:spcPct val="90000"/>
        </a:lnSpc>
        <a:spcBef>
          <a:spcPct val="0"/>
        </a:spcBef>
        <a:spcAft>
          <a:spcPct val="0"/>
        </a:spcAft>
        <a:defRPr sz="3000" b="1">
          <a:solidFill>
            <a:schemeClr val="tx1"/>
          </a:solidFill>
          <a:latin typeface="Arial" charset="0"/>
        </a:defRPr>
      </a:lvl9pPr>
    </p:titleStyle>
    <p:bodyStyle>
      <a:lvl1pPr marL="223838" indent="-223838" algn="l" rtl="0" eaLnBrk="0" fontAlgn="base" hangingPunct="0">
        <a:lnSpc>
          <a:spcPct val="95000"/>
        </a:lnSpc>
        <a:spcBef>
          <a:spcPct val="45000"/>
        </a:spcBef>
        <a:spcAft>
          <a:spcPct val="0"/>
        </a:spcAft>
        <a:buClr>
          <a:srgbClr val="FFA02F"/>
        </a:buClr>
        <a:buFont typeface="Wingdings" charset="0"/>
        <a:buChar char="§"/>
        <a:defRPr sz="2600" b="1">
          <a:solidFill>
            <a:srgbClr val="000000"/>
          </a:solidFill>
          <a:latin typeface="+mn-lt"/>
          <a:ea typeface="ＭＳ Ｐゴシック" charset="-128"/>
          <a:cs typeface="ＭＳ Ｐゴシック" charset="-128"/>
        </a:defRPr>
      </a:lvl1pPr>
      <a:lvl2pPr marL="623888" indent="-285750" algn="l" rtl="0" eaLnBrk="0" fontAlgn="base" hangingPunct="0">
        <a:lnSpc>
          <a:spcPct val="95000"/>
        </a:lnSpc>
        <a:spcBef>
          <a:spcPct val="20000"/>
        </a:spcBef>
        <a:spcAft>
          <a:spcPct val="0"/>
        </a:spcAft>
        <a:buClr>
          <a:srgbClr val="FFA02F"/>
        </a:buClr>
        <a:buFont typeface="Arial" charset="0"/>
        <a:buChar char="–"/>
        <a:defRPr sz="2200" b="1">
          <a:solidFill>
            <a:srgbClr val="000000"/>
          </a:solidFill>
          <a:latin typeface="+mn-lt"/>
          <a:ea typeface="ＭＳ Ｐゴシック" charset="-128"/>
        </a:defRPr>
      </a:lvl2pPr>
      <a:lvl3pPr marL="966788" indent="-228600" algn="l" rtl="0" eaLnBrk="0" fontAlgn="base" hangingPunct="0">
        <a:lnSpc>
          <a:spcPct val="95000"/>
        </a:lnSpc>
        <a:spcBef>
          <a:spcPct val="20000"/>
        </a:spcBef>
        <a:spcAft>
          <a:spcPct val="0"/>
        </a:spcAft>
        <a:buClr>
          <a:srgbClr val="FFA02F"/>
        </a:buClr>
        <a:buFont typeface="Wingdings" charset="0"/>
        <a:buChar char="§"/>
        <a:defRPr sz="2000" b="1">
          <a:solidFill>
            <a:srgbClr val="000000"/>
          </a:solidFill>
          <a:latin typeface="+mn-lt"/>
          <a:ea typeface="ＭＳ Ｐゴシック" charset="-128"/>
        </a:defRPr>
      </a:lvl3pPr>
      <a:lvl4pPr marL="1309688" indent="-228600" algn="l" rtl="0" eaLnBrk="0" fontAlgn="base" hangingPunct="0">
        <a:lnSpc>
          <a:spcPct val="95000"/>
        </a:lnSpc>
        <a:spcBef>
          <a:spcPct val="20000"/>
        </a:spcBef>
        <a:spcAft>
          <a:spcPct val="0"/>
        </a:spcAft>
        <a:buClr>
          <a:srgbClr val="FFA02F"/>
        </a:buClr>
        <a:buFont typeface="Arial" charset="0"/>
        <a:buChar char="–"/>
        <a:defRPr b="1">
          <a:solidFill>
            <a:srgbClr val="000000"/>
          </a:solidFill>
          <a:latin typeface="+mn-lt"/>
          <a:ea typeface="ＭＳ Ｐゴシック" charset="-128"/>
        </a:defRPr>
      </a:lvl4pPr>
      <a:lvl5pPr marL="1658938" indent="-228600" algn="l" rtl="0" eaLnBrk="0" fontAlgn="base" hangingPunct="0">
        <a:lnSpc>
          <a:spcPct val="95000"/>
        </a:lnSpc>
        <a:spcBef>
          <a:spcPct val="20000"/>
        </a:spcBef>
        <a:spcAft>
          <a:spcPct val="0"/>
        </a:spcAft>
        <a:buClr>
          <a:srgbClr val="FFA02F"/>
        </a:buClr>
        <a:buFont typeface="Arial" charset="0"/>
        <a:buChar char="–"/>
        <a:defRPr sz="1600" b="1">
          <a:solidFill>
            <a:srgbClr val="000000"/>
          </a:solidFill>
          <a:latin typeface="+mn-lt"/>
          <a:ea typeface="ＭＳ Ｐゴシック" charset="-128"/>
        </a:defRPr>
      </a:lvl5pPr>
      <a:lvl6pPr marL="21161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6pPr>
      <a:lvl7pPr marL="25733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7pPr>
      <a:lvl8pPr marL="30305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8pPr>
      <a:lvl9pPr marL="3487738" indent="-228600" algn="l" rtl="0" fontAlgn="base">
        <a:lnSpc>
          <a:spcPct val="95000"/>
        </a:lnSpc>
        <a:spcBef>
          <a:spcPct val="20000"/>
        </a:spcBef>
        <a:spcAft>
          <a:spcPct val="0"/>
        </a:spcAft>
        <a:buClr>
          <a:srgbClr val="FFA02F"/>
        </a:buClr>
        <a:buFont typeface="Arial" charset="0"/>
        <a:buChar char="–"/>
        <a:defRPr sz="16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29.png"/><Relationship Id="rId8"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29.png"/><Relationship Id="rId8"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12.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image" Target="../media/image32.png"/><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29.png"/><Relationship Id="rId8" Type="http://schemas.openxmlformats.org/officeDocument/2006/relationships/image" Target="../media/image38.wmf"/><Relationship Id="rId9" Type="http://schemas.openxmlformats.org/officeDocument/2006/relationships/image" Target="../media/image39.png"/><Relationship Id="rId10"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38.wmf"/><Relationship Id="rId7" Type="http://schemas.openxmlformats.org/officeDocument/2006/relationships/image" Target="../media/image34.png"/><Relationship Id="rId8"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29.png"/><Relationship Id="rId8" Type="http://schemas.openxmlformats.org/officeDocument/2006/relationships/image" Target="../media/image38.wmf"/><Relationship Id="rId9" Type="http://schemas.openxmlformats.org/officeDocument/2006/relationships/image" Target="../media/image46.png"/><Relationship Id="rId10" Type="http://schemas.openxmlformats.org/officeDocument/2006/relationships/image" Target="../media/image39.png"/></Relationships>
</file>

<file path=ppt/slides/_rels/slide15.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34.png"/><Relationship Id="rId15"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image" Target="../media/image32.png"/><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46.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8.wmf"/><Relationship Id="rId5" Type="http://schemas.openxmlformats.org/officeDocument/2006/relationships/image" Target="../media/image29.png"/><Relationship Id="rId6"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wmf"/><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47.png"/><Relationship Id="rId9" Type="http://schemas.openxmlformats.org/officeDocument/2006/relationships/image" Target="../media/image46.png"/><Relationship Id="rId10"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8.wmf"/><Relationship Id="rId5" Type="http://schemas.openxmlformats.org/officeDocument/2006/relationships/image" Target="../media/image48.wmf"/><Relationship Id="rId6" Type="http://schemas.openxmlformats.org/officeDocument/2006/relationships/image" Target="../media/image29.png"/><Relationship Id="rId7" Type="http://schemas.openxmlformats.org/officeDocument/2006/relationships/image" Target="../media/image49.png"/><Relationship Id="rId8" Type="http://schemas.openxmlformats.org/officeDocument/2006/relationships/image" Target="../media/image36.pn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image" Target="../media/image48.wmf"/><Relationship Id="rId5" Type="http://schemas.openxmlformats.org/officeDocument/2006/relationships/image" Target="../media/image29.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36.png"/><Relationship Id="rId9" Type="http://schemas.openxmlformats.org/officeDocument/2006/relationships/image" Target="../media/image34.png"/><Relationship Id="rId10"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29.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31.png"/><Relationship Id="rId8" Type="http://schemas.openxmlformats.org/officeDocument/2006/relationships/image" Target="../media/image36.pn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29.png"/><Relationship Id="rId5" Type="http://schemas.openxmlformats.org/officeDocument/2006/relationships/image" Target="../media/image49.png"/><Relationship Id="rId6" Type="http://schemas.openxmlformats.org/officeDocument/2006/relationships/image" Target="../media/image31.png"/><Relationship Id="rId7" Type="http://schemas.openxmlformats.org/officeDocument/2006/relationships/image" Target="../media/image36.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22.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hyperlink" Target="https://www.isc.org/about/501c3" TargetMode="External"/><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hyperlink" Target="http://deepthought.isc.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wmf"/><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8.xml"/><Relationship Id="rId2"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6.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3.png"/><Relationship Id="rId22" Type="http://schemas.openxmlformats.org/officeDocument/2006/relationships/image" Target="../media/image22.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70.xml.rels><?xml version="1.0" encoding="UTF-8" standalone="yes"?>
<Relationships xmlns="http://schemas.openxmlformats.org/package/2006/relationships"><Relationship Id="rId3" Type="http://schemas.openxmlformats.org/officeDocument/2006/relationships/hyperlink" Target="mailto:info@isc.org" TargetMode="External"/><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hyperlink" Target="http://usgv6-deploymon.antd.nist.gov/"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Grp="1" noChangeArrowheads="1"/>
          </p:cNvSpPr>
          <p:nvPr>
            <p:ph type="ctrTitle"/>
          </p:nvPr>
        </p:nvSpPr>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Verdana" charset="0"/>
                <a:cs typeface="Arial Unicode MS" charset="0"/>
              </a:rPr>
              <a:t>New Opportunities for Criminal Growth</a:t>
            </a:r>
          </a:p>
        </p:txBody>
      </p:sp>
      <p:sp>
        <p:nvSpPr>
          <p:cNvPr id="80899" name="Rectangle 2"/>
          <p:cNvSpPr>
            <a:spLocks noGrp="1" noChangeArrowheads="1"/>
          </p:cNvSpPr>
          <p:nvPr>
            <p:ph type="subTitle" idx="1"/>
          </p:nvPr>
        </p:nvSpPr>
        <p:spPr/>
        <p:txBody>
          <a:bodyPr anchor="ctr"/>
          <a:lstStyle/>
          <a:p>
            <a:pPr marL="0" indent="0"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latin typeface="Verdana" charset="0"/>
                <a:cs typeface="Arial Unicode MS" charset="0"/>
              </a:rPr>
              <a:t>Forecasting Cyber-Crime during the IPv6 Transition</a:t>
            </a:r>
          </a:p>
          <a:p>
            <a:pPr marL="0" indent="0"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latin typeface="Verdana" charset="0"/>
                <a:cs typeface="Arial Unicode MS" charset="0"/>
              </a:rPr>
              <a:t>Barry Raveendran Greene</a:t>
            </a:r>
          </a:p>
          <a:p>
            <a:pPr marL="0" indent="0"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a:solidFill>
                  <a:schemeClr val="tx1"/>
                </a:solidFill>
                <a:latin typeface="Verdana" charset="0"/>
                <a:cs typeface="Arial Unicode MS" charset="0"/>
              </a:rPr>
              <a:t>bgreene@isc.org</a:t>
            </a:r>
          </a:p>
          <a:p>
            <a:pPr marL="0" indent="0"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dirty="0">
                <a:latin typeface="Verdana" charset="0"/>
                <a:cs typeface="Arial Unicode MS" charset="0"/>
              </a:rPr>
              <a:t>Version 1.1</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laptop_wirel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17748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4060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55991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Cloud-fluff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2" name="Rectangle 10"/>
          <p:cNvSpPr>
            <a:spLocks noGrp="1" noChangeArrowheads="1"/>
          </p:cNvSpPr>
          <p:nvPr>
            <p:ph type="title"/>
          </p:nvPr>
        </p:nvSpPr>
        <p:spPr/>
        <p:txBody>
          <a:bodyPr/>
          <a:lstStyle/>
          <a:p>
            <a:r>
              <a:rPr lang="en-US" dirty="0">
                <a:solidFill>
                  <a:srgbClr val="000000"/>
                </a:solidFill>
                <a:latin typeface="Verdana" charset="0"/>
                <a:ea typeface="ＭＳ Ｐゴシック" charset="0"/>
                <a:cs typeface="ＭＳ Ｐゴシック" charset="0"/>
              </a:rPr>
              <a:t>Prepare Drive-By</a:t>
            </a:r>
          </a:p>
        </p:txBody>
      </p:sp>
      <p:sp>
        <p:nvSpPr>
          <p:cNvPr id="90123" name="Text Box 11"/>
          <p:cNvSpPr txBox="1">
            <a:spLocks noChangeArrowheads="1"/>
          </p:cNvSpPr>
          <p:nvPr/>
        </p:nvSpPr>
        <p:spPr bwMode="auto">
          <a:xfrm>
            <a:off x="2576513" y="2479675"/>
            <a:ext cx="68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Drive-By</a:t>
            </a:r>
          </a:p>
        </p:txBody>
      </p:sp>
      <p:sp>
        <p:nvSpPr>
          <p:cNvPr id="90124" name="Text Box 12"/>
          <p:cNvSpPr txBox="1">
            <a:spLocks noChangeArrowheads="1"/>
          </p:cNvSpPr>
          <p:nvPr/>
        </p:nvSpPr>
        <p:spPr bwMode="auto">
          <a:xfrm>
            <a:off x="3754438" y="2479675"/>
            <a:ext cx="8286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Secondary</a:t>
            </a:r>
          </a:p>
          <a:p>
            <a:pPr eaLnBrk="1" hangingPunct="1">
              <a:lnSpc>
                <a:spcPct val="90000"/>
              </a:lnSpc>
            </a:pPr>
            <a:r>
              <a:rPr lang="en-US" sz="1200" dirty="0">
                <a:solidFill>
                  <a:srgbClr val="000000"/>
                </a:solidFill>
                <a:cs typeface="Arial" charset="0"/>
              </a:rPr>
              <a:t>Malware</a:t>
            </a:r>
          </a:p>
        </p:txBody>
      </p:sp>
      <p:sp>
        <p:nvSpPr>
          <p:cNvPr id="90125" name="Text Box 13"/>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sp>
        <p:nvSpPr>
          <p:cNvPr id="90126" name="Text Box 14"/>
          <p:cNvSpPr txBox="1">
            <a:spLocks noChangeArrowheads="1"/>
          </p:cNvSpPr>
          <p:nvPr/>
        </p:nvSpPr>
        <p:spPr bwMode="auto">
          <a:xfrm>
            <a:off x="4989513" y="24796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Controller</a:t>
            </a:r>
          </a:p>
        </p:txBody>
      </p:sp>
      <p:sp>
        <p:nvSpPr>
          <p:cNvPr id="90127" name="Text Box 15"/>
          <p:cNvSpPr txBox="1">
            <a:spLocks noChangeArrowheads="1"/>
          </p:cNvSpPr>
          <p:nvPr/>
        </p:nvSpPr>
        <p:spPr bwMode="auto">
          <a:xfrm>
            <a:off x="6477000" y="2479675"/>
            <a:ext cx="485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Proxy</a:t>
            </a:r>
          </a:p>
        </p:txBody>
      </p:sp>
      <p:sp>
        <p:nvSpPr>
          <p:cNvPr id="90128" name="Text Box 16"/>
          <p:cNvSpPr txBox="1">
            <a:spLocks noChangeArrowheads="1"/>
          </p:cNvSpPr>
          <p:nvPr/>
        </p:nvSpPr>
        <p:spPr bwMode="auto">
          <a:xfrm>
            <a:off x="7721600" y="42179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GB" sz="1600" dirty="0">
                <a:solidFill>
                  <a:srgbClr val="000000"/>
                </a:solidFill>
                <a:cs typeface="Arial" charset="0"/>
              </a:rPr>
              <a:t>Hacker</a:t>
            </a:r>
          </a:p>
        </p:txBody>
      </p:sp>
      <p:sp>
        <p:nvSpPr>
          <p:cNvPr id="90129" name="Text Box 17"/>
          <p:cNvSpPr txBox="1">
            <a:spLocks noChangeArrowheads="1"/>
          </p:cNvSpPr>
          <p:nvPr/>
        </p:nvSpPr>
        <p:spPr bwMode="auto">
          <a:xfrm>
            <a:off x="6435725" y="6278563"/>
            <a:ext cx="571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Packer</a:t>
            </a:r>
          </a:p>
        </p:txBody>
      </p:sp>
      <p:sp>
        <p:nvSpPr>
          <p:cNvPr id="90130" name="Text Box 18"/>
          <p:cNvSpPr txBox="1">
            <a:spLocks noChangeArrowheads="1"/>
          </p:cNvSpPr>
          <p:nvPr/>
        </p:nvSpPr>
        <p:spPr bwMode="auto">
          <a:xfrm>
            <a:off x="6384925" y="4757738"/>
            <a:ext cx="673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Malware</a:t>
            </a:r>
          </a:p>
        </p:txBody>
      </p:sp>
      <p:sp>
        <p:nvSpPr>
          <p:cNvPr id="1522707" name="Line 19"/>
          <p:cNvSpPr>
            <a:spLocks noChangeShapeType="1"/>
          </p:cNvSpPr>
          <p:nvPr/>
        </p:nvSpPr>
        <p:spPr bwMode="auto">
          <a:xfrm>
            <a:off x="6718300" y="2760663"/>
            <a:ext cx="1588" cy="128587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1522708" name="Line 20"/>
          <p:cNvSpPr>
            <a:spLocks noChangeShapeType="1"/>
          </p:cNvSpPr>
          <p:nvPr/>
        </p:nvSpPr>
        <p:spPr bwMode="auto">
          <a:xfrm>
            <a:off x="6718300" y="5003800"/>
            <a:ext cx="1588" cy="56832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1522709" name="Line 21"/>
          <p:cNvSpPr>
            <a:spLocks noChangeShapeType="1"/>
          </p:cNvSpPr>
          <p:nvPr/>
        </p:nvSpPr>
        <p:spPr bwMode="auto">
          <a:xfrm flipH="1" flipV="1">
            <a:off x="3263900" y="2573338"/>
            <a:ext cx="3140075" cy="315912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90134" name="Picture 22" descr="Generic-CP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938" y="2595563"/>
            <a:ext cx="31591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2711" name="Line 23"/>
          <p:cNvSpPr>
            <a:spLocks noChangeShapeType="1"/>
          </p:cNvSpPr>
          <p:nvPr/>
        </p:nvSpPr>
        <p:spPr bwMode="auto">
          <a:xfrm flipH="1" flipV="1">
            <a:off x="7010400" y="2573338"/>
            <a:ext cx="714375" cy="719137"/>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grpSp>
        <p:nvGrpSpPr>
          <p:cNvPr id="90136" name="Group 38"/>
          <p:cNvGrpSpPr>
            <a:grpSpLocks/>
          </p:cNvGrpSpPr>
          <p:nvPr/>
        </p:nvGrpSpPr>
        <p:grpSpPr bwMode="auto">
          <a:xfrm>
            <a:off x="2181225" y="4689475"/>
            <a:ext cx="1274763" cy="1671638"/>
            <a:chOff x="1374" y="2954"/>
            <a:chExt cx="803" cy="1053"/>
          </a:xfrm>
        </p:grpSpPr>
        <p:sp>
          <p:nvSpPr>
            <p:cNvPr id="1522727" name="AutoShape 39"/>
            <p:cNvSpPr>
              <a:spLocks noChangeArrowheads="1"/>
            </p:cNvSpPr>
            <p:nvPr/>
          </p:nvSpPr>
          <p:spPr bwMode="invGray">
            <a:xfrm>
              <a:off x="1374" y="3395"/>
              <a:ext cx="803" cy="169"/>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defRPr/>
              </a:pPr>
              <a:endParaRPr lang="en-US" dirty="0">
                <a:solidFill>
                  <a:srgbClr val="000000"/>
                </a:solidFill>
                <a:ea typeface="+mn-ea"/>
                <a:cs typeface="+mn-cs"/>
              </a:endParaRPr>
            </a:p>
          </p:txBody>
        </p:sp>
        <p:pic>
          <p:nvPicPr>
            <p:cNvPr id="90147" name="Picture 40" descr="PC-with-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 y="2954"/>
              <a:ext cx="53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48" name="Text Box 41"/>
            <p:cNvSpPr txBox="1">
              <a:spLocks noChangeArrowheads="1"/>
            </p:cNvSpPr>
            <p:nvPr/>
          </p:nvSpPr>
          <p:spPr bwMode="auto">
            <a:xfrm>
              <a:off x="1423" y="3425"/>
              <a:ext cx="7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Victim of Crime</a:t>
              </a:r>
            </a:p>
          </p:txBody>
        </p:sp>
        <p:pic>
          <p:nvPicPr>
            <p:cNvPr id="90149" name="Picture 42" descr="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 y="3584"/>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137" name="Picture 43" descr="Hack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8"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0139"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0140"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1"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42"/>
          <p:cNvSpPr>
            <a:spLocks noChangeArrowheads="1"/>
          </p:cNvSpPr>
          <p:nvPr/>
        </p:nvSpPr>
        <p:spPr bwMode="auto">
          <a:xfrm>
            <a:off x="7735888" y="1693863"/>
            <a:ext cx="1076325" cy="663575"/>
          </a:xfrm>
          <a:prstGeom prst="wedgeRoundRectCallout">
            <a:avLst>
              <a:gd name="adj1" fmla="val -62190"/>
              <a:gd name="adj2" fmla="val 102894"/>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Send </a:t>
            </a:r>
            <a:r>
              <a:rPr lang="en-US" sz="1600" dirty="0">
                <a:solidFill>
                  <a:srgbClr val="000000"/>
                </a:solidFill>
              </a:rPr>
              <a:t>Malware</a:t>
            </a:r>
            <a:endParaRPr lang="en-US" dirty="0">
              <a:solidFill>
                <a:srgbClr val="000000"/>
              </a:solidFill>
            </a:endParaRPr>
          </a:p>
        </p:txBody>
      </p:sp>
      <p:sp>
        <p:nvSpPr>
          <p:cNvPr id="49" name="AutoShape 47"/>
          <p:cNvSpPr>
            <a:spLocks noChangeArrowheads="1"/>
          </p:cNvSpPr>
          <p:nvPr/>
        </p:nvSpPr>
        <p:spPr bwMode="auto">
          <a:xfrm>
            <a:off x="2381250" y="3221038"/>
            <a:ext cx="1076325" cy="663575"/>
          </a:xfrm>
          <a:prstGeom prst="wedgeRoundRectCallout">
            <a:avLst>
              <a:gd name="adj1" fmla="val 4426"/>
              <a:gd name="adj2" fmla="val -116269"/>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Load </a:t>
            </a:r>
            <a:r>
              <a:rPr lang="en-US" sz="1600" dirty="0">
                <a:solidFill>
                  <a:srgbClr val="000000"/>
                </a:solidFill>
              </a:rPr>
              <a:t>Malware</a:t>
            </a:r>
            <a:endParaRPr lang="en-US" dirty="0">
              <a:solidFill>
                <a:srgbClr val="000000"/>
              </a:solidFill>
            </a:endParaRPr>
          </a:p>
        </p:txBody>
      </p:sp>
      <p:sp>
        <p:nvSpPr>
          <p:cNvPr id="52" name="TextBox 51"/>
          <p:cNvSpPr txBox="1">
            <a:spLocks noChangeArrowheads="1"/>
          </p:cNvSpPr>
          <p:nvPr/>
        </p:nvSpPr>
        <p:spPr bwMode="auto">
          <a:xfrm rot="2530800">
            <a:off x="4545013" y="3770313"/>
            <a:ext cx="7540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
        <p:nvSpPr>
          <p:cNvPr id="53" name="TextBox 52"/>
          <p:cNvSpPr txBox="1">
            <a:spLocks noChangeArrowheads="1"/>
          </p:cNvSpPr>
          <p:nvPr/>
        </p:nvSpPr>
        <p:spPr bwMode="auto">
          <a:xfrm rot="2530800">
            <a:off x="6859588" y="2949575"/>
            <a:ext cx="755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22711"/>
                                        </p:tgtEl>
                                        <p:attrNameLst>
                                          <p:attrName>style.visibility</p:attrName>
                                        </p:attrNameLst>
                                      </p:cBhvr>
                                      <p:to>
                                        <p:strVal val="visible"/>
                                      </p:to>
                                    </p:set>
                                    <p:animEffect transition="in" filter="wipe(down)">
                                      <p:cBhvr>
                                        <p:cTn id="11" dur="500"/>
                                        <p:tgtEl>
                                          <p:spTgt spid="15227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22707"/>
                                        </p:tgtEl>
                                        <p:attrNameLst>
                                          <p:attrName>style.visibility</p:attrName>
                                        </p:attrNameLst>
                                      </p:cBhvr>
                                      <p:to>
                                        <p:strVal val="visible"/>
                                      </p:to>
                                    </p:set>
                                    <p:animEffect transition="in" filter="wipe(up)">
                                      <p:cBhvr>
                                        <p:cTn id="15" dur="500"/>
                                        <p:tgtEl>
                                          <p:spTgt spid="152270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22708"/>
                                        </p:tgtEl>
                                        <p:attrNameLst>
                                          <p:attrName>style.visibility</p:attrName>
                                        </p:attrNameLst>
                                      </p:cBhvr>
                                      <p:to>
                                        <p:strVal val="visible"/>
                                      </p:to>
                                    </p:set>
                                    <p:animEffect transition="in" filter="wipe(up)">
                                      <p:cBhvr>
                                        <p:cTn id="19" dur="500"/>
                                        <p:tgtEl>
                                          <p:spTgt spid="1522708"/>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522709"/>
                                        </p:tgtEl>
                                        <p:attrNameLst>
                                          <p:attrName>style.visibility</p:attrName>
                                        </p:attrNameLst>
                                      </p:cBhvr>
                                      <p:to>
                                        <p:strVal val="visible"/>
                                      </p:to>
                                    </p:set>
                                    <p:animEffect transition="in" filter="wipe(down)">
                                      <p:cBhvr>
                                        <p:cTn id="23" dur="500"/>
                                        <p:tgtEl>
                                          <p:spTgt spid="1522709"/>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linds(horizontal)">
                                      <p:cBhvr>
                                        <p:cTn id="27" dur="500"/>
                                        <p:tgtEl>
                                          <p:spTgt spid="49"/>
                                        </p:tgtEl>
                                      </p:cBhvr>
                                    </p:animEffect>
                                  </p:childTnLst>
                                </p:cTn>
                              </p:par>
                            </p:childTnLst>
                          </p:cTn>
                        </p:par>
                        <p:par>
                          <p:cTn id="28" fill="hold" nodeType="afterGroup">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200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707" grpId="0" animBg="1"/>
      <p:bldP spid="1522708" grpId="0" animBg="1"/>
      <p:bldP spid="1522709" grpId="0" animBg="1"/>
      <p:bldP spid="1522711" grpId="0" animBg="1"/>
      <p:bldP spid="48" grpId="0" animBg="1"/>
      <p:bldP spid="49" grpId="0" animBg="1"/>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laptop_wirel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17748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7"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4060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8"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55991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Rectangle 9"/>
          <p:cNvSpPr>
            <a:spLocks noGrp="1" noChangeArrowheads="1"/>
          </p:cNvSpPr>
          <p:nvPr>
            <p:ph type="title"/>
          </p:nvPr>
        </p:nvSpPr>
        <p:spPr/>
        <p:txBody>
          <a:bodyPr/>
          <a:lstStyle/>
          <a:p>
            <a:r>
              <a:rPr lang="en-US" dirty="0">
                <a:latin typeface="Verdana" charset="0"/>
                <a:ea typeface="ＭＳ Ｐゴシック" charset="0"/>
                <a:cs typeface="ＭＳ Ｐゴシック" charset="0"/>
              </a:rPr>
              <a:t>Social Engineered SPAM to Get People to Click </a:t>
            </a:r>
            <a:br>
              <a:rPr lang="en-US" dirty="0">
                <a:latin typeface="Verdana" charset="0"/>
                <a:ea typeface="ＭＳ Ｐゴシック" charset="0"/>
                <a:cs typeface="ＭＳ Ｐゴシック" charset="0"/>
              </a:rPr>
            </a:br>
            <a:r>
              <a:rPr lang="en-US" sz="2000" dirty="0">
                <a:latin typeface="Verdana" charset="0"/>
                <a:ea typeface="ＭＳ Ｐゴシック" charset="0"/>
                <a:cs typeface="ＭＳ Ｐゴシック" charset="0"/>
              </a:rPr>
              <a:t>(Spear Phishing)</a:t>
            </a:r>
          </a:p>
        </p:txBody>
      </p:sp>
      <p:pic>
        <p:nvPicPr>
          <p:cNvPr id="91146" name="Picture 10" descr="Cloud-fluff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Text Box 11"/>
          <p:cNvSpPr txBox="1">
            <a:spLocks noChangeArrowheads="1"/>
          </p:cNvSpPr>
          <p:nvPr/>
        </p:nvSpPr>
        <p:spPr bwMode="auto">
          <a:xfrm>
            <a:off x="2576513" y="2479675"/>
            <a:ext cx="6746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cs typeface="Arial" charset="0"/>
              </a:rPr>
              <a:t>Drive-By</a:t>
            </a:r>
          </a:p>
        </p:txBody>
      </p:sp>
      <p:sp>
        <p:nvSpPr>
          <p:cNvPr id="91148" name="Text Box 12"/>
          <p:cNvSpPr txBox="1">
            <a:spLocks noChangeArrowheads="1"/>
          </p:cNvSpPr>
          <p:nvPr/>
        </p:nvSpPr>
        <p:spPr bwMode="auto">
          <a:xfrm>
            <a:off x="3754438" y="2479675"/>
            <a:ext cx="8175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cs typeface="Arial" charset="0"/>
              </a:rPr>
              <a:t>Secondary</a:t>
            </a:r>
          </a:p>
          <a:p>
            <a:pPr eaLnBrk="1" hangingPunct="1">
              <a:lnSpc>
                <a:spcPct val="90000"/>
              </a:lnSpc>
            </a:pPr>
            <a:r>
              <a:rPr lang="en-US" sz="1200" dirty="0">
                <a:cs typeface="Arial" charset="0"/>
              </a:rPr>
              <a:t>Malware</a:t>
            </a:r>
          </a:p>
        </p:txBody>
      </p:sp>
      <p:sp>
        <p:nvSpPr>
          <p:cNvPr id="91149" name="Text Box 13"/>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sp>
        <p:nvSpPr>
          <p:cNvPr id="91150" name="Text Box 14"/>
          <p:cNvSpPr txBox="1">
            <a:spLocks noChangeArrowheads="1"/>
          </p:cNvSpPr>
          <p:nvPr/>
        </p:nvSpPr>
        <p:spPr bwMode="auto">
          <a:xfrm>
            <a:off x="4989513" y="2479675"/>
            <a:ext cx="7493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cs typeface="Arial" charset="0"/>
              </a:rPr>
              <a:t>Controller</a:t>
            </a:r>
          </a:p>
        </p:txBody>
      </p:sp>
      <p:sp>
        <p:nvSpPr>
          <p:cNvPr id="91151" name="Text Box 15"/>
          <p:cNvSpPr txBox="1">
            <a:spLocks noChangeArrowheads="1"/>
          </p:cNvSpPr>
          <p:nvPr/>
        </p:nvSpPr>
        <p:spPr bwMode="auto">
          <a:xfrm>
            <a:off x="6477000" y="2479675"/>
            <a:ext cx="4810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cs typeface="Arial" charset="0"/>
              </a:rPr>
              <a:t>Proxy</a:t>
            </a:r>
          </a:p>
        </p:txBody>
      </p:sp>
      <p:sp>
        <p:nvSpPr>
          <p:cNvPr id="91152" name="Text Box 16"/>
          <p:cNvSpPr txBox="1">
            <a:spLocks noChangeArrowheads="1"/>
          </p:cNvSpPr>
          <p:nvPr/>
        </p:nvSpPr>
        <p:spPr bwMode="auto">
          <a:xfrm>
            <a:off x="7721600" y="4217988"/>
            <a:ext cx="7350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GB" sz="1600" dirty="0">
                <a:cs typeface="Arial" charset="0"/>
              </a:rPr>
              <a:t>Hacker</a:t>
            </a:r>
          </a:p>
        </p:txBody>
      </p:sp>
      <p:sp>
        <p:nvSpPr>
          <p:cNvPr id="91153" name="Text Box 17"/>
          <p:cNvSpPr txBox="1">
            <a:spLocks noChangeArrowheads="1"/>
          </p:cNvSpPr>
          <p:nvPr/>
        </p:nvSpPr>
        <p:spPr bwMode="auto">
          <a:xfrm>
            <a:off x="6435725" y="6278563"/>
            <a:ext cx="5651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cs typeface="Arial" charset="0"/>
              </a:rPr>
              <a:t>Packer</a:t>
            </a:r>
          </a:p>
        </p:txBody>
      </p:sp>
      <p:sp>
        <p:nvSpPr>
          <p:cNvPr id="91154" name="Text Box 18"/>
          <p:cNvSpPr txBox="1">
            <a:spLocks noChangeArrowheads="1"/>
          </p:cNvSpPr>
          <p:nvPr/>
        </p:nvSpPr>
        <p:spPr bwMode="auto">
          <a:xfrm>
            <a:off x="6384925" y="4757738"/>
            <a:ext cx="6651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cs typeface="Arial" charset="0"/>
              </a:rPr>
              <a:t>Malware</a:t>
            </a:r>
          </a:p>
        </p:txBody>
      </p:sp>
      <p:pic>
        <p:nvPicPr>
          <p:cNvPr id="91155" name="Picture 33" descr="Ha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46" name="Line 34"/>
          <p:cNvSpPr>
            <a:spLocks noChangeShapeType="1"/>
          </p:cNvSpPr>
          <p:nvPr/>
        </p:nvSpPr>
        <p:spPr bwMode="auto">
          <a:xfrm flipH="1" flipV="1">
            <a:off x="1536700" y="2776538"/>
            <a:ext cx="312738" cy="46037"/>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1523748" name="Line 36"/>
          <p:cNvSpPr>
            <a:spLocks noChangeShapeType="1"/>
          </p:cNvSpPr>
          <p:nvPr/>
        </p:nvSpPr>
        <p:spPr bwMode="auto">
          <a:xfrm>
            <a:off x="1552575" y="3063875"/>
            <a:ext cx="727075" cy="1465263"/>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grpSp>
        <p:nvGrpSpPr>
          <p:cNvPr id="91158" name="Group 37"/>
          <p:cNvGrpSpPr>
            <a:grpSpLocks/>
          </p:cNvGrpSpPr>
          <p:nvPr/>
        </p:nvGrpSpPr>
        <p:grpSpPr bwMode="auto">
          <a:xfrm>
            <a:off x="2181225" y="4576763"/>
            <a:ext cx="1274763" cy="1893887"/>
            <a:chOff x="1374" y="2883"/>
            <a:chExt cx="803" cy="1193"/>
          </a:xfrm>
        </p:grpSpPr>
        <p:sp>
          <p:nvSpPr>
            <p:cNvPr id="1523750" name="AutoShape 38"/>
            <p:cNvSpPr>
              <a:spLocks noChangeArrowheads="1"/>
            </p:cNvSpPr>
            <p:nvPr/>
          </p:nvSpPr>
          <p:spPr bwMode="invGray">
            <a:xfrm>
              <a:off x="1374" y="2883"/>
              <a:ext cx="803" cy="1193"/>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defRPr/>
              </a:pPr>
              <a:endParaRPr lang="en-US" dirty="0">
                <a:ea typeface="+mn-ea"/>
                <a:cs typeface="+mn-cs"/>
              </a:endParaRPr>
            </a:p>
          </p:txBody>
        </p:sp>
        <p:pic>
          <p:nvPicPr>
            <p:cNvPr id="91170" name="Picture 39" descr="PC-with-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 y="2954"/>
              <a:ext cx="53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71" name="Text Box 40"/>
            <p:cNvSpPr txBox="1">
              <a:spLocks noChangeArrowheads="1"/>
            </p:cNvSpPr>
            <p:nvPr/>
          </p:nvSpPr>
          <p:spPr bwMode="auto">
            <a:xfrm>
              <a:off x="1423" y="3425"/>
              <a:ext cx="70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chemeClr val="tx1"/>
                  </a:solidFill>
                  <a:cs typeface="Arial" charset="0"/>
                </a:rPr>
                <a:t>Victim of Crime</a:t>
              </a:r>
            </a:p>
          </p:txBody>
        </p:sp>
        <p:pic>
          <p:nvPicPr>
            <p:cNvPr id="91172" name="Picture 41" descr="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 y="3584"/>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1159" name="Picture 42"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25288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55" name="Line 43"/>
          <p:cNvSpPr>
            <a:spLocks noChangeShapeType="1"/>
          </p:cNvSpPr>
          <p:nvPr/>
        </p:nvSpPr>
        <p:spPr bwMode="auto">
          <a:xfrm flipH="1" flipV="1">
            <a:off x="2171700" y="2870200"/>
            <a:ext cx="5461000" cy="804863"/>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1523756"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538" y="3246438"/>
            <a:ext cx="8350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1162"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1163"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1164"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65"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31"/>
          <p:cNvSpPr>
            <a:spLocks noChangeArrowheads="1"/>
          </p:cNvSpPr>
          <p:nvPr/>
        </p:nvSpPr>
        <p:spPr bwMode="auto">
          <a:xfrm>
            <a:off x="7735888" y="1693863"/>
            <a:ext cx="1076325" cy="663575"/>
          </a:xfrm>
          <a:prstGeom prst="wedgeRoundRectCallout">
            <a:avLst>
              <a:gd name="adj1" fmla="val 11667"/>
              <a:gd name="adj2" fmla="val 151199"/>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Send SPAM</a:t>
            </a:r>
          </a:p>
        </p:txBody>
      </p:sp>
      <p:sp>
        <p:nvSpPr>
          <p:cNvPr id="49" name="AutoShape 36"/>
          <p:cNvSpPr>
            <a:spLocks noChangeArrowheads="1"/>
          </p:cNvSpPr>
          <p:nvPr/>
        </p:nvSpPr>
        <p:spPr bwMode="auto">
          <a:xfrm>
            <a:off x="4068763" y="3522663"/>
            <a:ext cx="1076325" cy="663575"/>
          </a:xfrm>
          <a:prstGeom prst="wedgeRoundRectCallout">
            <a:avLst>
              <a:gd name="adj1" fmla="val -118880"/>
              <a:gd name="adj2" fmla="val 34926"/>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Click on me now</a:t>
            </a:r>
          </a:p>
        </p:txBody>
      </p:sp>
      <p:sp>
        <p:nvSpPr>
          <p:cNvPr id="50" name="TextBox 49"/>
          <p:cNvSpPr txBox="1">
            <a:spLocks noChangeArrowheads="1"/>
          </p:cNvSpPr>
          <p:nvPr/>
        </p:nvSpPr>
        <p:spPr bwMode="auto">
          <a:xfrm rot="448779">
            <a:off x="4722813" y="2916238"/>
            <a:ext cx="7540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23755"/>
                                        </p:tgtEl>
                                        <p:attrNameLst>
                                          <p:attrName>style.visibility</p:attrName>
                                        </p:attrNameLst>
                                      </p:cBhvr>
                                      <p:to>
                                        <p:strVal val="visible"/>
                                      </p:to>
                                    </p:set>
                                    <p:animEffect transition="in" filter="wipe(down)">
                                      <p:cBhvr>
                                        <p:cTn id="7" dur="500"/>
                                        <p:tgtEl>
                                          <p:spTgt spid="1523755"/>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23746"/>
                                        </p:tgtEl>
                                        <p:attrNameLst>
                                          <p:attrName>style.visibility</p:attrName>
                                        </p:attrNameLst>
                                      </p:cBhvr>
                                      <p:to>
                                        <p:strVal val="visible"/>
                                      </p:to>
                                    </p:set>
                                    <p:animEffect transition="in" filter="wipe(right)">
                                      <p:cBhvr>
                                        <p:cTn id="11" dur="500"/>
                                        <p:tgtEl>
                                          <p:spTgt spid="152374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23748"/>
                                        </p:tgtEl>
                                        <p:attrNameLst>
                                          <p:attrName>style.visibility</p:attrName>
                                        </p:attrNameLst>
                                      </p:cBhvr>
                                      <p:to>
                                        <p:strVal val="visible"/>
                                      </p:to>
                                    </p:set>
                                    <p:animEffect transition="in" filter="wipe(up)">
                                      <p:cBhvr>
                                        <p:cTn id="15" dur="500"/>
                                        <p:tgtEl>
                                          <p:spTgt spid="1523748"/>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523756"/>
                                        </p:tgtEl>
                                        <p:attrNameLst>
                                          <p:attrName>style.visibility</p:attrName>
                                        </p:attrNameLst>
                                      </p:cBhvr>
                                      <p:to>
                                        <p:strVal val="visible"/>
                                      </p:to>
                                    </p:set>
                                    <p:animEffect transition="in" filter="blinds(horizontal)">
                                      <p:cBhvr>
                                        <p:cTn id="19" dur="500"/>
                                        <p:tgtEl>
                                          <p:spTgt spid="152375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par>
                          <p:cTn id="22" fill="hold" nodeType="afterGroup">
                            <p:stCondLst>
                              <p:cond delay="2000"/>
                            </p:stCondLst>
                            <p:childTnLst>
                              <p:par>
                                <p:cTn id="23" presetID="3" presetClass="entr" presetSubtype="1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linds(horizontal)">
                                      <p:cBhvr>
                                        <p:cTn id="25" dur="500"/>
                                        <p:tgtEl>
                                          <p:spTgt spid="49"/>
                                        </p:tgtEl>
                                      </p:cBhvr>
                                    </p:animEffect>
                                  </p:childTnLst>
                                </p:cTn>
                              </p:par>
                            </p:childTnLst>
                          </p:cTn>
                        </p:par>
                        <p:par>
                          <p:cTn id="26" fill="hold" nodeType="afterGroup">
                            <p:stCondLst>
                              <p:cond delay="2500"/>
                            </p:stCondLst>
                            <p:childTnLst>
                              <p:par>
                                <p:cTn id="27" presetID="1" presetClass="entr" presetSubtype="0" fill="hold" grpId="0" nodeType="afterEffect">
                                  <p:stCondLst>
                                    <p:cond delay="200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46" grpId="0" animBg="1"/>
      <p:bldP spid="1523748" grpId="0" animBg="1"/>
      <p:bldP spid="1523755" grpId="0" animBg="1"/>
      <p:bldP spid="48" grpId="0" animBg="1"/>
      <p:bldP spid="49" grpId="0" animBg="1"/>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oud-fluff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92164" name="Picture 4" descr="laptop_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85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17748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7"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8"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9"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850" y="4060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10"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850" y="55991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Rectangle 11"/>
          <p:cNvSpPr>
            <a:spLocks noGrp="1" noChangeArrowheads="1"/>
          </p:cNvSpPr>
          <p:nvPr>
            <p:ph type="title"/>
          </p:nvPr>
        </p:nvSpPr>
        <p:spPr/>
        <p:txBody>
          <a:bodyPr/>
          <a:lstStyle/>
          <a:p>
            <a:r>
              <a:rPr lang="en-US" dirty="0">
                <a:solidFill>
                  <a:srgbClr val="000000"/>
                </a:solidFill>
                <a:latin typeface="Verdana" charset="0"/>
                <a:ea typeface="ＭＳ Ｐゴシック" charset="0"/>
                <a:cs typeface="ＭＳ Ｐゴシック" charset="0"/>
              </a:rPr>
              <a:t>Drive-By Violation</a:t>
            </a:r>
          </a:p>
        </p:txBody>
      </p:sp>
      <p:sp>
        <p:nvSpPr>
          <p:cNvPr id="92172" name="Text Box 12"/>
          <p:cNvSpPr txBox="1">
            <a:spLocks noChangeArrowheads="1"/>
          </p:cNvSpPr>
          <p:nvPr/>
        </p:nvSpPr>
        <p:spPr bwMode="auto">
          <a:xfrm>
            <a:off x="2576513" y="2479675"/>
            <a:ext cx="68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Drive-By</a:t>
            </a:r>
          </a:p>
        </p:txBody>
      </p:sp>
      <p:sp>
        <p:nvSpPr>
          <p:cNvPr id="92173" name="Text Box 13"/>
          <p:cNvSpPr txBox="1">
            <a:spLocks noChangeArrowheads="1"/>
          </p:cNvSpPr>
          <p:nvPr/>
        </p:nvSpPr>
        <p:spPr bwMode="auto">
          <a:xfrm>
            <a:off x="3754438" y="2479675"/>
            <a:ext cx="8286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Secondary</a:t>
            </a:r>
          </a:p>
          <a:p>
            <a:pPr algn="ctr" eaLnBrk="1" hangingPunct="1">
              <a:lnSpc>
                <a:spcPct val="90000"/>
              </a:lnSpc>
            </a:pPr>
            <a:r>
              <a:rPr lang="en-US" sz="1200" dirty="0">
                <a:solidFill>
                  <a:srgbClr val="000000"/>
                </a:solidFill>
                <a:cs typeface="Arial" charset="0"/>
              </a:rPr>
              <a:t>Malware</a:t>
            </a:r>
          </a:p>
        </p:txBody>
      </p:sp>
      <p:sp>
        <p:nvSpPr>
          <p:cNvPr id="92174" name="Text Box 14"/>
          <p:cNvSpPr txBox="1">
            <a:spLocks noChangeArrowheads="1"/>
          </p:cNvSpPr>
          <p:nvPr/>
        </p:nvSpPr>
        <p:spPr bwMode="auto">
          <a:xfrm>
            <a:off x="4989513" y="24796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Controller</a:t>
            </a:r>
          </a:p>
        </p:txBody>
      </p:sp>
      <p:sp>
        <p:nvSpPr>
          <p:cNvPr id="92175" name="Text Box 15"/>
          <p:cNvSpPr txBox="1">
            <a:spLocks noChangeArrowheads="1"/>
          </p:cNvSpPr>
          <p:nvPr/>
        </p:nvSpPr>
        <p:spPr bwMode="auto">
          <a:xfrm>
            <a:off x="6477000" y="2479675"/>
            <a:ext cx="485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Proxy</a:t>
            </a:r>
          </a:p>
        </p:txBody>
      </p:sp>
      <p:sp>
        <p:nvSpPr>
          <p:cNvPr id="92176" name="Text Box 16"/>
          <p:cNvSpPr txBox="1">
            <a:spLocks noChangeArrowheads="1"/>
          </p:cNvSpPr>
          <p:nvPr/>
        </p:nvSpPr>
        <p:spPr bwMode="auto">
          <a:xfrm>
            <a:off x="7721600" y="42179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sp>
        <p:nvSpPr>
          <p:cNvPr id="92177" name="Text Box 17"/>
          <p:cNvSpPr txBox="1">
            <a:spLocks noChangeArrowheads="1"/>
          </p:cNvSpPr>
          <p:nvPr/>
        </p:nvSpPr>
        <p:spPr bwMode="auto">
          <a:xfrm>
            <a:off x="6435725" y="6278563"/>
            <a:ext cx="571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Packer</a:t>
            </a:r>
          </a:p>
        </p:txBody>
      </p:sp>
      <p:sp>
        <p:nvSpPr>
          <p:cNvPr id="92178" name="Text Box 18"/>
          <p:cNvSpPr txBox="1">
            <a:spLocks noChangeArrowheads="1"/>
          </p:cNvSpPr>
          <p:nvPr/>
        </p:nvSpPr>
        <p:spPr bwMode="auto">
          <a:xfrm>
            <a:off x="6384925" y="4757738"/>
            <a:ext cx="673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Malware</a:t>
            </a:r>
          </a:p>
        </p:txBody>
      </p:sp>
      <p:sp>
        <p:nvSpPr>
          <p:cNvPr id="1524755" name="Line 19"/>
          <p:cNvSpPr>
            <a:spLocks noChangeShapeType="1"/>
          </p:cNvSpPr>
          <p:nvPr/>
        </p:nvSpPr>
        <p:spPr bwMode="auto">
          <a:xfrm flipV="1">
            <a:off x="2698750" y="2678113"/>
            <a:ext cx="219075" cy="2243137"/>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92180" name="Picture 27" descr="Ha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81" name="Group 29"/>
          <p:cNvGrpSpPr>
            <a:grpSpLocks/>
          </p:cNvGrpSpPr>
          <p:nvPr/>
        </p:nvGrpSpPr>
        <p:grpSpPr bwMode="auto">
          <a:xfrm>
            <a:off x="2181225" y="4689475"/>
            <a:ext cx="1274763" cy="1671638"/>
            <a:chOff x="1374" y="2954"/>
            <a:chExt cx="803" cy="1053"/>
          </a:xfrm>
        </p:grpSpPr>
        <p:sp>
          <p:nvSpPr>
            <p:cNvPr id="1524766" name="AutoShape 30"/>
            <p:cNvSpPr>
              <a:spLocks noChangeArrowheads="1"/>
            </p:cNvSpPr>
            <p:nvPr/>
          </p:nvSpPr>
          <p:spPr bwMode="invGray">
            <a:xfrm>
              <a:off x="1374" y="3395"/>
              <a:ext cx="803" cy="169"/>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lgn="ctr">
                <a:defRPr/>
              </a:pPr>
              <a:endParaRPr lang="en-US" dirty="0">
                <a:solidFill>
                  <a:srgbClr val="000000"/>
                </a:solidFill>
                <a:ea typeface="+mn-ea"/>
                <a:cs typeface="+mn-cs"/>
              </a:endParaRPr>
            </a:p>
          </p:txBody>
        </p:sp>
        <p:pic>
          <p:nvPicPr>
            <p:cNvPr id="92199" name="Picture 31" descr="PC-with-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 y="2954"/>
              <a:ext cx="53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0" name="Text Box 32"/>
            <p:cNvSpPr txBox="1">
              <a:spLocks noChangeArrowheads="1"/>
            </p:cNvSpPr>
            <p:nvPr/>
          </p:nvSpPr>
          <p:spPr bwMode="auto">
            <a:xfrm>
              <a:off x="1423" y="3425"/>
              <a:ext cx="7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Victim of Crime</a:t>
              </a:r>
            </a:p>
          </p:txBody>
        </p:sp>
        <p:pic>
          <p:nvPicPr>
            <p:cNvPr id="92201" name="Picture 33" descr="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 y="3584"/>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24770" name="Picture 34" descr="MCj0318892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84463" y="2144713"/>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1" name="Picture 35" descr="fw_brick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1563" y="3590925"/>
            <a:ext cx="9858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2" name="Picture 36" descr="fw_symbol_inspe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1913" y="3824288"/>
            <a:ext cx="2857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3" name="Picture 37" descr="fw_symbol_antivi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2425" y="389890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4" name="Picture 38" descr="fw_symbol_secur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4100" y="37655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5" name="Picture 39" descr="fw_symbol_antisp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7750" y="40068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6" name="Picture 40" descr="fw_symbol_dat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0800" y="4067175"/>
            <a:ext cx="2905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7" name="Picture 41" descr="fw_symbol_sp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4488" y="4141788"/>
            <a:ext cx="2905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0" name="Picture 42"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25" y="25288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779"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22625" y="1101725"/>
            <a:ext cx="8350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2192"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2193"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2194" name="Picture 6"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5" name="Picture 6" descr="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utoShape 35"/>
          <p:cNvSpPr>
            <a:spLocks noChangeArrowheads="1"/>
          </p:cNvSpPr>
          <p:nvPr/>
        </p:nvSpPr>
        <p:spPr bwMode="auto">
          <a:xfrm>
            <a:off x="1119188" y="1435100"/>
            <a:ext cx="1076325" cy="663575"/>
          </a:xfrm>
          <a:prstGeom prst="wedgeRoundRectCallout">
            <a:avLst>
              <a:gd name="adj1" fmla="val 91889"/>
              <a:gd name="adj2" fmla="val 59093"/>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Click on me now</a:t>
            </a:r>
          </a:p>
        </p:txBody>
      </p:sp>
      <p:sp>
        <p:nvSpPr>
          <p:cNvPr id="48" name="TextBox 47"/>
          <p:cNvSpPr txBox="1">
            <a:spLocks noChangeArrowheads="1"/>
          </p:cNvSpPr>
          <p:nvPr/>
        </p:nvSpPr>
        <p:spPr bwMode="auto">
          <a:xfrm>
            <a:off x="3513138" y="3254375"/>
            <a:ext cx="3571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What if Malvertisment was 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24755"/>
                                        </p:tgtEl>
                                        <p:attrNameLst>
                                          <p:attrName>style.visibility</p:attrName>
                                        </p:attrNameLst>
                                      </p:cBhvr>
                                      <p:to>
                                        <p:strVal val="visible"/>
                                      </p:to>
                                    </p:set>
                                    <p:animEffect transition="in" filter="wipe(down)">
                                      <p:cBhvr>
                                        <p:cTn id="11" dur="500"/>
                                        <p:tgtEl>
                                          <p:spTgt spid="1524755"/>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524779"/>
                                        </p:tgtEl>
                                        <p:attrNameLst>
                                          <p:attrName>style.visibility</p:attrName>
                                        </p:attrNameLst>
                                      </p:cBhvr>
                                      <p:to>
                                        <p:strVal val="visible"/>
                                      </p:to>
                                    </p:set>
                                    <p:animEffect transition="in" filter="blinds(horizontal)">
                                      <p:cBhvr>
                                        <p:cTn id="15" dur="500"/>
                                        <p:tgtEl>
                                          <p:spTgt spid="1524779"/>
                                        </p:tgtEl>
                                      </p:cBhvr>
                                    </p:animEffect>
                                  </p:childTnLst>
                                </p:cTn>
                              </p:par>
                            </p:childTnLst>
                          </p:cTn>
                        </p:par>
                        <p:par>
                          <p:cTn id="16" fill="hold" nodeType="afterGroup">
                            <p:stCondLst>
                              <p:cond delay="1500"/>
                            </p:stCondLst>
                            <p:childTnLst>
                              <p:par>
                                <p:cTn id="17" presetID="10" presetClass="exit" presetSubtype="0" fill="hold" grpId="1" nodeType="afterEffect">
                                  <p:stCondLst>
                                    <p:cond delay="0"/>
                                  </p:stCondLst>
                                  <p:childTnLst>
                                    <p:animEffect transition="out" filter="fade">
                                      <p:cBhvr>
                                        <p:cTn id="18" dur="1000"/>
                                        <p:tgtEl>
                                          <p:spTgt spid="1524755"/>
                                        </p:tgtEl>
                                      </p:cBhvr>
                                    </p:animEffect>
                                    <p:set>
                                      <p:cBhvr>
                                        <p:cTn id="19" dur="1" fill="hold">
                                          <p:stCondLst>
                                            <p:cond delay="999"/>
                                          </p:stCondLst>
                                        </p:cTn>
                                        <p:tgtEl>
                                          <p:spTgt spid="1524755"/>
                                        </p:tgtEl>
                                        <p:attrNameLst>
                                          <p:attrName>style.visibility</p:attrName>
                                        </p:attrNameLst>
                                      </p:cBhvr>
                                      <p:to>
                                        <p:strVal val="hidden"/>
                                      </p:to>
                                    </p:se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1524770"/>
                                        </p:tgtEl>
                                        <p:attrNameLst>
                                          <p:attrName>style.visibility</p:attrName>
                                        </p:attrNameLst>
                                      </p:cBhvr>
                                      <p:to>
                                        <p:strVal val="visible"/>
                                      </p:to>
                                    </p:set>
                                    <p:animEffect transition="in" filter="fade">
                                      <p:cBhvr>
                                        <p:cTn id="23" dur="1000"/>
                                        <p:tgtEl>
                                          <p:spTgt spid="1524770"/>
                                        </p:tgtEl>
                                      </p:cBhvr>
                                    </p:animEffect>
                                  </p:childTnLst>
                                </p:cTn>
                              </p:par>
                            </p:childTnLst>
                          </p:cTn>
                        </p:par>
                        <p:par>
                          <p:cTn id="24" fill="hold" nodeType="afterGroup">
                            <p:stCondLst>
                              <p:cond delay="3500"/>
                            </p:stCondLst>
                            <p:childTnLst>
                              <p:par>
                                <p:cTn id="25" presetID="42" presetClass="path" presetSubtype="0" accel="50000" decel="50000" fill="hold" nodeType="afterEffect">
                                  <p:stCondLst>
                                    <p:cond delay="0"/>
                                  </p:stCondLst>
                                  <p:childTnLst>
                                    <p:animMotion origin="layout" path="M 5E-6 -7.40741E-7 L -0.02744 0.39884 " pathEditMode="relative" rAng="0" ptsTypes="AA">
                                      <p:cBhvr>
                                        <p:cTn id="26" dur="1000" fill="hold"/>
                                        <p:tgtEl>
                                          <p:spTgt spid="1524770"/>
                                        </p:tgtEl>
                                        <p:attrNameLst>
                                          <p:attrName>ppt_x</p:attrName>
                                          <p:attrName>ppt_y</p:attrName>
                                        </p:attrNameLst>
                                      </p:cBhvr>
                                      <p:rCtr x="-1400" y="19900"/>
                                    </p:animMotion>
                                  </p:childTnLst>
                                </p:cTn>
                              </p:par>
                            </p:childTnLst>
                          </p:cTn>
                        </p:par>
                        <p:par>
                          <p:cTn id="27" fill="hold" nodeType="afterGroup">
                            <p:stCondLst>
                              <p:cond delay="4500"/>
                            </p:stCondLst>
                            <p:childTnLst>
                              <p:par>
                                <p:cTn id="28" presetID="10" presetClass="entr" presetSubtype="0" fill="hold" nodeType="afterEffect">
                                  <p:stCondLst>
                                    <p:cond delay="0"/>
                                  </p:stCondLst>
                                  <p:childTnLst>
                                    <p:set>
                                      <p:cBhvr>
                                        <p:cTn id="29" dur="1" fill="hold">
                                          <p:stCondLst>
                                            <p:cond delay="0"/>
                                          </p:stCondLst>
                                        </p:cTn>
                                        <p:tgtEl>
                                          <p:spTgt spid="1524771"/>
                                        </p:tgtEl>
                                        <p:attrNameLst>
                                          <p:attrName>style.visibility</p:attrName>
                                        </p:attrNameLst>
                                      </p:cBhvr>
                                      <p:to>
                                        <p:strVal val="visible"/>
                                      </p:to>
                                    </p:set>
                                    <p:animEffect transition="in" filter="fade">
                                      <p:cBhvr>
                                        <p:cTn id="30" dur="500"/>
                                        <p:tgtEl>
                                          <p:spTgt spid="1524771"/>
                                        </p:tgtEl>
                                      </p:cBhvr>
                                    </p:animEffect>
                                  </p:childTnLst>
                                </p:cTn>
                              </p:par>
                            </p:childTnLst>
                          </p:cTn>
                        </p:par>
                        <p:par>
                          <p:cTn id="31" fill="hold" nodeType="afterGroup">
                            <p:stCondLst>
                              <p:cond delay="5000"/>
                            </p:stCondLst>
                            <p:childTnLst>
                              <p:par>
                                <p:cTn id="32" presetID="10" presetClass="entr" presetSubtype="0" fill="hold" nodeType="afterEffect">
                                  <p:stCondLst>
                                    <p:cond delay="0"/>
                                  </p:stCondLst>
                                  <p:childTnLst>
                                    <p:set>
                                      <p:cBhvr>
                                        <p:cTn id="33" dur="1" fill="hold">
                                          <p:stCondLst>
                                            <p:cond delay="0"/>
                                          </p:stCondLst>
                                        </p:cTn>
                                        <p:tgtEl>
                                          <p:spTgt spid="1524773"/>
                                        </p:tgtEl>
                                        <p:attrNameLst>
                                          <p:attrName>style.visibility</p:attrName>
                                        </p:attrNameLst>
                                      </p:cBhvr>
                                      <p:to>
                                        <p:strVal val="visible"/>
                                      </p:to>
                                    </p:set>
                                    <p:animEffect transition="in" filter="fade">
                                      <p:cBhvr>
                                        <p:cTn id="34" dur="500"/>
                                        <p:tgtEl>
                                          <p:spTgt spid="1524773"/>
                                        </p:tgtEl>
                                      </p:cBhvr>
                                    </p:animEffect>
                                  </p:childTnLst>
                                </p:cTn>
                              </p:par>
                              <p:par>
                                <p:cTn id="35" presetID="10" presetClass="entr" presetSubtype="0" fill="hold" nodeType="withEffect">
                                  <p:stCondLst>
                                    <p:cond delay="0"/>
                                  </p:stCondLst>
                                  <p:childTnLst>
                                    <p:set>
                                      <p:cBhvr>
                                        <p:cTn id="36" dur="1" fill="hold">
                                          <p:stCondLst>
                                            <p:cond delay="0"/>
                                          </p:stCondLst>
                                        </p:cTn>
                                        <p:tgtEl>
                                          <p:spTgt spid="1524772"/>
                                        </p:tgtEl>
                                        <p:attrNameLst>
                                          <p:attrName>style.visibility</p:attrName>
                                        </p:attrNameLst>
                                      </p:cBhvr>
                                      <p:to>
                                        <p:strVal val="visible"/>
                                      </p:to>
                                    </p:set>
                                    <p:animEffect transition="in" filter="fade">
                                      <p:cBhvr>
                                        <p:cTn id="37" dur="500"/>
                                        <p:tgtEl>
                                          <p:spTgt spid="1524772"/>
                                        </p:tgtEl>
                                      </p:cBhvr>
                                    </p:animEffect>
                                  </p:childTnLst>
                                </p:cTn>
                              </p:par>
                              <p:par>
                                <p:cTn id="38" presetID="10" presetClass="entr" presetSubtype="0" fill="hold" nodeType="withEffect">
                                  <p:stCondLst>
                                    <p:cond delay="0"/>
                                  </p:stCondLst>
                                  <p:childTnLst>
                                    <p:set>
                                      <p:cBhvr>
                                        <p:cTn id="39" dur="1" fill="hold">
                                          <p:stCondLst>
                                            <p:cond delay="0"/>
                                          </p:stCondLst>
                                        </p:cTn>
                                        <p:tgtEl>
                                          <p:spTgt spid="1524774"/>
                                        </p:tgtEl>
                                        <p:attrNameLst>
                                          <p:attrName>style.visibility</p:attrName>
                                        </p:attrNameLst>
                                      </p:cBhvr>
                                      <p:to>
                                        <p:strVal val="visible"/>
                                      </p:to>
                                    </p:set>
                                    <p:animEffect transition="in" filter="fade">
                                      <p:cBhvr>
                                        <p:cTn id="40" dur="500"/>
                                        <p:tgtEl>
                                          <p:spTgt spid="1524774"/>
                                        </p:tgtEl>
                                      </p:cBhvr>
                                    </p:animEffect>
                                  </p:childTnLst>
                                </p:cTn>
                              </p:par>
                              <p:par>
                                <p:cTn id="41" presetID="10" presetClass="entr" presetSubtype="0" fill="hold" nodeType="withEffect">
                                  <p:stCondLst>
                                    <p:cond delay="0"/>
                                  </p:stCondLst>
                                  <p:childTnLst>
                                    <p:set>
                                      <p:cBhvr>
                                        <p:cTn id="42" dur="1" fill="hold">
                                          <p:stCondLst>
                                            <p:cond delay="0"/>
                                          </p:stCondLst>
                                        </p:cTn>
                                        <p:tgtEl>
                                          <p:spTgt spid="1524775"/>
                                        </p:tgtEl>
                                        <p:attrNameLst>
                                          <p:attrName>style.visibility</p:attrName>
                                        </p:attrNameLst>
                                      </p:cBhvr>
                                      <p:to>
                                        <p:strVal val="visible"/>
                                      </p:to>
                                    </p:set>
                                    <p:animEffect transition="in" filter="fade">
                                      <p:cBhvr>
                                        <p:cTn id="43" dur="500"/>
                                        <p:tgtEl>
                                          <p:spTgt spid="1524775"/>
                                        </p:tgtEl>
                                      </p:cBhvr>
                                    </p:animEffect>
                                  </p:childTnLst>
                                </p:cTn>
                              </p:par>
                              <p:par>
                                <p:cTn id="44" presetID="10" presetClass="entr" presetSubtype="0" fill="hold" nodeType="withEffect">
                                  <p:stCondLst>
                                    <p:cond delay="0"/>
                                  </p:stCondLst>
                                  <p:childTnLst>
                                    <p:set>
                                      <p:cBhvr>
                                        <p:cTn id="45" dur="1" fill="hold">
                                          <p:stCondLst>
                                            <p:cond delay="0"/>
                                          </p:stCondLst>
                                        </p:cTn>
                                        <p:tgtEl>
                                          <p:spTgt spid="1524776"/>
                                        </p:tgtEl>
                                        <p:attrNameLst>
                                          <p:attrName>style.visibility</p:attrName>
                                        </p:attrNameLst>
                                      </p:cBhvr>
                                      <p:to>
                                        <p:strVal val="visible"/>
                                      </p:to>
                                    </p:set>
                                    <p:animEffect transition="in" filter="fade">
                                      <p:cBhvr>
                                        <p:cTn id="46" dur="500"/>
                                        <p:tgtEl>
                                          <p:spTgt spid="1524776"/>
                                        </p:tgtEl>
                                      </p:cBhvr>
                                    </p:animEffect>
                                  </p:childTnLst>
                                </p:cTn>
                              </p:par>
                              <p:par>
                                <p:cTn id="47" presetID="10" presetClass="entr" presetSubtype="0" fill="hold" nodeType="withEffect">
                                  <p:stCondLst>
                                    <p:cond delay="0"/>
                                  </p:stCondLst>
                                  <p:childTnLst>
                                    <p:set>
                                      <p:cBhvr>
                                        <p:cTn id="48" dur="1" fill="hold">
                                          <p:stCondLst>
                                            <p:cond delay="0"/>
                                          </p:stCondLst>
                                        </p:cTn>
                                        <p:tgtEl>
                                          <p:spTgt spid="1524777"/>
                                        </p:tgtEl>
                                        <p:attrNameLst>
                                          <p:attrName>style.visibility</p:attrName>
                                        </p:attrNameLst>
                                      </p:cBhvr>
                                      <p:to>
                                        <p:strVal val="visible"/>
                                      </p:to>
                                    </p:set>
                                    <p:animEffect transition="in" filter="fade">
                                      <p:cBhvr>
                                        <p:cTn id="49" dur="500"/>
                                        <p:tgtEl>
                                          <p:spTgt spid="1524777"/>
                                        </p:tgtEl>
                                      </p:cBhvr>
                                    </p:animEffect>
                                  </p:childTnLst>
                                </p:cTn>
                              </p:par>
                            </p:childTnLst>
                          </p:cTn>
                        </p:par>
                        <p:par>
                          <p:cTn id="50" fill="hold" nodeType="afterGroup">
                            <p:stCondLst>
                              <p:cond delay="5500"/>
                            </p:stCondLst>
                            <p:childTnLst>
                              <p:par>
                                <p:cTn id="51" presetID="1" presetClass="entr" presetSubtype="0" fill="hold" grpId="0" nodeType="afterEffect">
                                  <p:stCondLst>
                                    <p:cond delay="200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4755" grpId="0" animBg="1"/>
      <p:bldP spid="1524755" grpId="1" animBg="1"/>
      <p:bldP spid="47" grpId="0" animBg="1"/>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a:solidFill>
                  <a:srgbClr val="000000"/>
                </a:solidFill>
                <a:latin typeface="Verdana" charset="0"/>
                <a:ea typeface="ＭＳ Ｐゴシック" charset="0"/>
                <a:cs typeface="ＭＳ Ｐゴシック" charset="0"/>
              </a:rPr>
              <a:t>Poison Anti-Virus Updates</a:t>
            </a:r>
          </a:p>
        </p:txBody>
      </p:sp>
      <p:pic>
        <p:nvPicPr>
          <p:cNvPr id="93187" name="Picture 3" descr="Cloud-fluff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2576513" y="2479675"/>
            <a:ext cx="68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Drive-By</a:t>
            </a:r>
          </a:p>
        </p:txBody>
      </p:sp>
      <p:sp>
        <p:nvSpPr>
          <p:cNvPr id="93189" name="Text Box 5"/>
          <p:cNvSpPr txBox="1">
            <a:spLocks noChangeArrowheads="1"/>
          </p:cNvSpPr>
          <p:nvPr/>
        </p:nvSpPr>
        <p:spPr bwMode="auto">
          <a:xfrm>
            <a:off x="3754438" y="2479675"/>
            <a:ext cx="8286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Secondary</a:t>
            </a:r>
          </a:p>
          <a:p>
            <a:pPr algn="ctr" eaLnBrk="1" hangingPunct="1">
              <a:lnSpc>
                <a:spcPct val="90000"/>
              </a:lnSpc>
            </a:pPr>
            <a:r>
              <a:rPr lang="en-US" sz="1200" dirty="0">
                <a:solidFill>
                  <a:srgbClr val="000000"/>
                </a:solidFill>
                <a:cs typeface="Arial" charset="0"/>
              </a:rPr>
              <a:t>Malware</a:t>
            </a:r>
          </a:p>
        </p:txBody>
      </p:sp>
      <p:sp>
        <p:nvSpPr>
          <p:cNvPr id="93190" name="Text Box 6"/>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sp>
        <p:nvSpPr>
          <p:cNvPr id="93191" name="Text Box 7"/>
          <p:cNvSpPr txBox="1">
            <a:spLocks noChangeArrowheads="1"/>
          </p:cNvSpPr>
          <p:nvPr/>
        </p:nvSpPr>
        <p:spPr bwMode="auto">
          <a:xfrm>
            <a:off x="4989513" y="24796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Controller</a:t>
            </a:r>
          </a:p>
        </p:txBody>
      </p:sp>
      <p:sp>
        <p:nvSpPr>
          <p:cNvPr id="93192" name="Text Box 8"/>
          <p:cNvSpPr txBox="1">
            <a:spLocks noChangeArrowheads="1"/>
          </p:cNvSpPr>
          <p:nvPr/>
        </p:nvSpPr>
        <p:spPr bwMode="auto">
          <a:xfrm>
            <a:off x="6477000" y="2479675"/>
            <a:ext cx="485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Proxy</a:t>
            </a:r>
          </a:p>
        </p:txBody>
      </p:sp>
      <p:sp>
        <p:nvSpPr>
          <p:cNvPr id="93193" name="Text Box 9"/>
          <p:cNvSpPr txBox="1">
            <a:spLocks noChangeArrowheads="1"/>
          </p:cNvSpPr>
          <p:nvPr/>
        </p:nvSpPr>
        <p:spPr bwMode="auto">
          <a:xfrm>
            <a:off x="7721600" y="42179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sp>
        <p:nvSpPr>
          <p:cNvPr id="93194" name="Text Box 10"/>
          <p:cNvSpPr txBox="1">
            <a:spLocks noChangeArrowheads="1"/>
          </p:cNvSpPr>
          <p:nvPr/>
        </p:nvSpPr>
        <p:spPr bwMode="auto">
          <a:xfrm>
            <a:off x="6435725" y="6278563"/>
            <a:ext cx="571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Packer</a:t>
            </a:r>
          </a:p>
        </p:txBody>
      </p:sp>
      <p:sp>
        <p:nvSpPr>
          <p:cNvPr id="93195" name="Text Box 11"/>
          <p:cNvSpPr txBox="1">
            <a:spLocks noChangeArrowheads="1"/>
          </p:cNvSpPr>
          <p:nvPr/>
        </p:nvSpPr>
        <p:spPr bwMode="auto">
          <a:xfrm>
            <a:off x="6384925" y="4757738"/>
            <a:ext cx="673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Malware</a:t>
            </a:r>
          </a:p>
        </p:txBody>
      </p:sp>
      <p:pic>
        <p:nvPicPr>
          <p:cNvPr id="93196" name="Picture 12" descr="Ha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97" name="Group 13"/>
          <p:cNvGrpSpPr>
            <a:grpSpLocks/>
          </p:cNvGrpSpPr>
          <p:nvPr/>
        </p:nvGrpSpPr>
        <p:grpSpPr bwMode="auto">
          <a:xfrm>
            <a:off x="2181225" y="4689475"/>
            <a:ext cx="1274763" cy="1671638"/>
            <a:chOff x="1374" y="2954"/>
            <a:chExt cx="803" cy="1053"/>
          </a:xfrm>
        </p:grpSpPr>
        <p:sp>
          <p:nvSpPr>
            <p:cNvPr id="1525774" name="AutoShape 14"/>
            <p:cNvSpPr>
              <a:spLocks noChangeArrowheads="1"/>
            </p:cNvSpPr>
            <p:nvPr/>
          </p:nvSpPr>
          <p:spPr bwMode="invGray">
            <a:xfrm>
              <a:off x="1374" y="3395"/>
              <a:ext cx="803" cy="169"/>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lgn="ctr">
                <a:defRPr/>
              </a:pPr>
              <a:endParaRPr lang="en-US" dirty="0">
                <a:solidFill>
                  <a:srgbClr val="000000"/>
                </a:solidFill>
                <a:ea typeface="+mn-ea"/>
                <a:cs typeface="+mn-cs"/>
              </a:endParaRPr>
            </a:p>
          </p:txBody>
        </p:sp>
        <p:pic>
          <p:nvPicPr>
            <p:cNvPr id="93217" name="Picture 15" descr="PC-with-mon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 y="2954"/>
              <a:ext cx="53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18" name="Text Box 16"/>
            <p:cNvSpPr txBox="1">
              <a:spLocks noChangeArrowheads="1"/>
            </p:cNvSpPr>
            <p:nvPr/>
          </p:nvSpPr>
          <p:spPr bwMode="auto">
            <a:xfrm>
              <a:off x="1423" y="3425"/>
              <a:ext cx="7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Victim of Crime</a:t>
              </a:r>
            </a:p>
          </p:txBody>
        </p:sp>
        <p:pic>
          <p:nvPicPr>
            <p:cNvPr id="93219" name="Picture 17"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 y="3584"/>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3198" name="Picture 18" descr="MCj031889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420938" y="4879975"/>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Text Box 19"/>
          <p:cNvSpPr txBox="1">
            <a:spLocks noChangeArrowheads="1"/>
          </p:cNvSpPr>
          <p:nvPr/>
        </p:nvSpPr>
        <p:spPr bwMode="auto">
          <a:xfrm>
            <a:off x="368300" y="4721225"/>
            <a:ext cx="771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Anti-Virus</a:t>
            </a:r>
          </a:p>
          <a:p>
            <a:pPr algn="ctr" eaLnBrk="1" hangingPunct="1">
              <a:lnSpc>
                <a:spcPct val="90000"/>
              </a:lnSpc>
            </a:pPr>
            <a:r>
              <a:rPr lang="en-US" sz="1200" dirty="0">
                <a:solidFill>
                  <a:srgbClr val="000000"/>
                </a:solidFill>
                <a:cs typeface="Arial" charset="0"/>
              </a:rPr>
              <a:t>Vendor</a:t>
            </a:r>
          </a:p>
        </p:txBody>
      </p:sp>
      <p:sp>
        <p:nvSpPr>
          <p:cNvPr id="93200" name="Line 20"/>
          <p:cNvSpPr>
            <a:spLocks noChangeShapeType="1"/>
          </p:cNvSpPr>
          <p:nvPr/>
        </p:nvSpPr>
        <p:spPr bwMode="auto">
          <a:xfrm flipH="1" flipV="1">
            <a:off x="1092200" y="4484688"/>
            <a:ext cx="1171575" cy="455612"/>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93201" name="Text Box 21"/>
          <p:cNvSpPr txBox="1">
            <a:spLocks noChangeArrowheads="1"/>
          </p:cNvSpPr>
          <p:nvPr/>
        </p:nvSpPr>
        <p:spPr bwMode="auto">
          <a:xfrm>
            <a:off x="3648075" y="3924300"/>
            <a:ext cx="25019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ct val="30000"/>
              </a:spcBef>
            </a:pPr>
            <a:r>
              <a:rPr lang="en-US" sz="1600" dirty="0">
                <a:solidFill>
                  <a:srgbClr val="000000"/>
                </a:solidFill>
                <a:cs typeface="Arial" charset="0"/>
              </a:rPr>
              <a:t>Poison the</a:t>
            </a:r>
            <a:br>
              <a:rPr lang="en-US" sz="1600" dirty="0">
                <a:solidFill>
                  <a:srgbClr val="000000"/>
                </a:solidFill>
                <a:cs typeface="Arial" charset="0"/>
              </a:rPr>
            </a:br>
            <a:r>
              <a:rPr lang="en-US" sz="1600" dirty="0">
                <a:solidFill>
                  <a:srgbClr val="000000"/>
                </a:solidFill>
                <a:cs typeface="Arial" charset="0"/>
              </a:rPr>
              <a:t>anti-virus updates</a:t>
            </a:r>
          </a:p>
          <a:p>
            <a:pPr eaLnBrk="1" hangingPunct="1">
              <a:lnSpc>
                <a:spcPct val="90000"/>
              </a:lnSpc>
              <a:spcBef>
                <a:spcPct val="30000"/>
              </a:spcBef>
            </a:pPr>
            <a:r>
              <a:rPr lang="en-US" sz="1600" dirty="0">
                <a:solidFill>
                  <a:srgbClr val="000000"/>
                </a:solidFill>
                <a:cs typeface="Arial" charset="0"/>
              </a:rPr>
              <a:t>All updates to 127.0.0.1</a:t>
            </a:r>
          </a:p>
        </p:txBody>
      </p:sp>
      <p:pic>
        <p:nvPicPr>
          <p:cNvPr id="93202" name="Picture 22" descr="laptop_wirel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Picture 23"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685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4" name="Picture 24"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6363" y="17748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5" name="Picture 25"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7325"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Picture 26"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780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Picture 27"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6850" y="4060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8" name="Picture 28"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6850" y="55991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9" name="Picture 29"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1025" y="25288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0" name="Picture 30"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00" y="40100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11"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3212"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3213" name="Picture 6"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4" name="Picture 6" descr="ser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Multiply 34"/>
          <p:cNvSpPr/>
          <p:nvPr/>
        </p:nvSpPr>
        <p:spPr>
          <a:xfrm>
            <a:off x="1468438" y="4583113"/>
            <a:ext cx="436562" cy="29845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41275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descr="laptop_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363" y="17748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325"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4060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55991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Rectangle 10"/>
          <p:cNvSpPr>
            <a:spLocks noGrp="1" noChangeArrowheads="1"/>
          </p:cNvSpPr>
          <p:nvPr>
            <p:ph type="title"/>
          </p:nvPr>
        </p:nvSpPr>
        <p:spPr/>
        <p:txBody>
          <a:bodyPr/>
          <a:lstStyle/>
          <a:p>
            <a:r>
              <a:rPr lang="en-US" dirty="0">
                <a:solidFill>
                  <a:srgbClr val="000000"/>
                </a:solidFill>
                <a:latin typeface="Verdana" charset="0"/>
                <a:ea typeface="ＭＳ Ｐゴシック" charset="0"/>
                <a:cs typeface="ＭＳ Ｐゴシック" charset="0"/>
              </a:rPr>
              <a:t>Prepare Violated Computer</a:t>
            </a:r>
          </a:p>
        </p:txBody>
      </p:sp>
      <p:pic>
        <p:nvPicPr>
          <p:cNvPr id="94219" name="Picture 11" descr="Cloud-fluff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Text Box 12"/>
          <p:cNvSpPr txBox="1">
            <a:spLocks noChangeArrowheads="1"/>
          </p:cNvSpPr>
          <p:nvPr/>
        </p:nvSpPr>
        <p:spPr bwMode="auto">
          <a:xfrm>
            <a:off x="2573338" y="2479675"/>
            <a:ext cx="6810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Drive-By</a:t>
            </a:r>
          </a:p>
        </p:txBody>
      </p:sp>
      <p:sp>
        <p:nvSpPr>
          <p:cNvPr id="94221" name="Text Box 13"/>
          <p:cNvSpPr txBox="1">
            <a:spLocks noChangeArrowheads="1"/>
          </p:cNvSpPr>
          <p:nvPr/>
        </p:nvSpPr>
        <p:spPr bwMode="auto">
          <a:xfrm>
            <a:off x="3749675" y="2479675"/>
            <a:ext cx="8270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Secondary</a:t>
            </a:r>
          </a:p>
          <a:p>
            <a:pPr algn="ctr" eaLnBrk="1" hangingPunct="1">
              <a:lnSpc>
                <a:spcPct val="90000"/>
              </a:lnSpc>
            </a:pPr>
            <a:r>
              <a:rPr lang="en-US" sz="1200" dirty="0">
                <a:solidFill>
                  <a:srgbClr val="000000"/>
                </a:solidFill>
                <a:cs typeface="Arial" charset="0"/>
              </a:rPr>
              <a:t>Malware</a:t>
            </a:r>
          </a:p>
        </p:txBody>
      </p:sp>
      <p:sp>
        <p:nvSpPr>
          <p:cNvPr id="94222" name="Text Box 14"/>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sp>
        <p:nvSpPr>
          <p:cNvPr id="94223" name="Text Box 15"/>
          <p:cNvSpPr txBox="1">
            <a:spLocks noChangeArrowheads="1"/>
          </p:cNvSpPr>
          <p:nvPr/>
        </p:nvSpPr>
        <p:spPr bwMode="auto">
          <a:xfrm>
            <a:off x="4984750" y="24796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Controller</a:t>
            </a:r>
          </a:p>
        </p:txBody>
      </p:sp>
      <p:sp>
        <p:nvSpPr>
          <p:cNvPr id="94224" name="Text Box 16"/>
          <p:cNvSpPr txBox="1">
            <a:spLocks noChangeArrowheads="1"/>
          </p:cNvSpPr>
          <p:nvPr/>
        </p:nvSpPr>
        <p:spPr bwMode="auto">
          <a:xfrm>
            <a:off x="6475413" y="2479675"/>
            <a:ext cx="4841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Proxy</a:t>
            </a:r>
          </a:p>
        </p:txBody>
      </p:sp>
      <p:sp>
        <p:nvSpPr>
          <p:cNvPr id="94225" name="Text Box 17"/>
          <p:cNvSpPr txBox="1">
            <a:spLocks noChangeArrowheads="1"/>
          </p:cNvSpPr>
          <p:nvPr/>
        </p:nvSpPr>
        <p:spPr bwMode="auto">
          <a:xfrm>
            <a:off x="7718425" y="4217988"/>
            <a:ext cx="7413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sp>
        <p:nvSpPr>
          <p:cNvPr id="94226" name="Text Box 18"/>
          <p:cNvSpPr txBox="1">
            <a:spLocks noChangeArrowheads="1"/>
          </p:cNvSpPr>
          <p:nvPr/>
        </p:nvSpPr>
        <p:spPr bwMode="auto">
          <a:xfrm>
            <a:off x="6432550" y="6278563"/>
            <a:ext cx="571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Packer</a:t>
            </a:r>
          </a:p>
        </p:txBody>
      </p:sp>
      <p:sp>
        <p:nvSpPr>
          <p:cNvPr id="94227" name="Text Box 19"/>
          <p:cNvSpPr txBox="1">
            <a:spLocks noChangeArrowheads="1"/>
          </p:cNvSpPr>
          <p:nvPr/>
        </p:nvSpPr>
        <p:spPr bwMode="auto">
          <a:xfrm>
            <a:off x="6380163" y="4757738"/>
            <a:ext cx="674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Malware</a:t>
            </a:r>
          </a:p>
        </p:txBody>
      </p:sp>
      <p:pic>
        <p:nvPicPr>
          <p:cNvPr id="94228" name="Picture 20" descr="Ha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29" name="Group 21"/>
          <p:cNvGrpSpPr>
            <a:grpSpLocks/>
          </p:cNvGrpSpPr>
          <p:nvPr/>
        </p:nvGrpSpPr>
        <p:grpSpPr bwMode="auto">
          <a:xfrm>
            <a:off x="2181225" y="4689475"/>
            <a:ext cx="1274763" cy="1671638"/>
            <a:chOff x="1374" y="2954"/>
            <a:chExt cx="803" cy="1053"/>
          </a:xfrm>
        </p:grpSpPr>
        <p:sp>
          <p:nvSpPr>
            <p:cNvPr id="1526806" name="AutoShape 22"/>
            <p:cNvSpPr>
              <a:spLocks noChangeArrowheads="1"/>
            </p:cNvSpPr>
            <p:nvPr/>
          </p:nvSpPr>
          <p:spPr bwMode="invGray">
            <a:xfrm>
              <a:off x="1374" y="3395"/>
              <a:ext cx="803" cy="169"/>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defRPr/>
              </a:pPr>
              <a:endParaRPr lang="en-US" dirty="0">
                <a:solidFill>
                  <a:srgbClr val="000000"/>
                </a:solidFill>
                <a:ea typeface="+mn-ea"/>
                <a:cs typeface="+mn-cs"/>
              </a:endParaRPr>
            </a:p>
          </p:txBody>
        </p:sp>
        <p:pic>
          <p:nvPicPr>
            <p:cNvPr id="94249" name="Picture 23" descr="PC-with-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 y="2954"/>
              <a:ext cx="53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50" name="Text Box 24"/>
            <p:cNvSpPr txBox="1">
              <a:spLocks noChangeArrowheads="1"/>
            </p:cNvSpPr>
            <p:nvPr/>
          </p:nvSpPr>
          <p:spPr bwMode="auto">
            <a:xfrm>
              <a:off x="1423" y="3425"/>
              <a:ext cx="7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cs typeface="Arial" charset="0"/>
                </a:rPr>
                <a:t>Victim of Crime</a:t>
              </a:r>
            </a:p>
          </p:txBody>
        </p:sp>
        <p:pic>
          <p:nvPicPr>
            <p:cNvPr id="94251" name="Picture 25" descr="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 y="3584"/>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4230" name="Picture 26" descr="MCj0318892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420938" y="4879975"/>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31" name="Text Box 27"/>
          <p:cNvSpPr txBox="1">
            <a:spLocks noChangeArrowheads="1"/>
          </p:cNvSpPr>
          <p:nvPr/>
        </p:nvSpPr>
        <p:spPr bwMode="auto">
          <a:xfrm>
            <a:off x="357188" y="4838700"/>
            <a:ext cx="7731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Anti-Virus</a:t>
            </a:r>
          </a:p>
          <a:p>
            <a:pPr algn="ctr" eaLnBrk="1" hangingPunct="1">
              <a:lnSpc>
                <a:spcPct val="90000"/>
              </a:lnSpc>
            </a:pPr>
            <a:r>
              <a:rPr lang="en-US" sz="1200" dirty="0">
                <a:solidFill>
                  <a:srgbClr val="000000"/>
                </a:solidFill>
                <a:cs typeface="Arial" charset="0"/>
              </a:rPr>
              <a:t>Vendor</a:t>
            </a:r>
          </a:p>
        </p:txBody>
      </p:sp>
      <p:sp>
        <p:nvSpPr>
          <p:cNvPr id="1526812" name="Text Box 28"/>
          <p:cNvSpPr txBox="1">
            <a:spLocks noChangeArrowheads="1"/>
          </p:cNvSpPr>
          <p:nvPr/>
        </p:nvSpPr>
        <p:spPr bwMode="auto">
          <a:xfrm>
            <a:off x="3648075" y="3924300"/>
            <a:ext cx="25019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ct val="30000"/>
              </a:spcBef>
            </a:pPr>
            <a:r>
              <a:rPr lang="en-US" sz="1600" dirty="0">
                <a:solidFill>
                  <a:srgbClr val="000000"/>
                </a:solidFill>
                <a:cs typeface="Arial" charset="0"/>
              </a:rPr>
              <a:t>Call to secondary Malware site</a:t>
            </a:r>
          </a:p>
          <a:p>
            <a:pPr eaLnBrk="1" hangingPunct="1">
              <a:lnSpc>
                <a:spcPct val="90000"/>
              </a:lnSpc>
              <a:spcBef>
                <a:spcPct val="30000"/>
              </a:spcBef>
            </a:pPr>
            <a:r>
              <a:rPr lang="en-US" sz="1600" dirty="0">
                <a:solidFill>
                  <a:srgbClr val="000000"/>
                </a:solidFill>
                <a:cs typeface="Arial" charset="0"/>
              </a:rPr>
              <a:t>Load secondary</a:t>
            </a:r>
            <a:br>
              <a:rPr lang="en-US" sz="1600" dirty="0">
                <a:solidFill>
                  <a:srgbClr val="000000"/>
                </a:solidFill>
                <a:cs typeface="Arial" charset="0"/>
              </a:rPr>
            </a:br>
            <a:r>
              <a:rPr lang="en-US" sz="1600" dirty="0">
                <a:solidFill>
                  <a:srgbClr val="000000"/>
                </a:solidFill>
                <a:cs typeface="Arial" charset="0"/>
              </a:rPr>
              <a:t>package</a:t>
            </a:r>
          </a:p>
        </p:txBody>
      </p:sp>
      <p:pic>
        <p:nvPicPr>
          <p:cNvPr id="1526813" name="Picture 29" descr="Hacker-fa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625" y="2097088"/>
            <a:ext cx="244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14" name="Picture 30" descr="fw_brick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1563" y="3590925"/>
            <a:ext cx="9858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15" name="Picture 31" descr="fw_symbol_inspec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1913" y="3824288"/>
            <a:ext cx="2857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16" name="Picture 32" descr="fw_symbol_antivi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2425" y="389890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17" name="Picture 33" descr="fw_symbol_securi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24100" y="37655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18" name="Picture 34" descr="fw_symbol_antispa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17750" y="40068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19" name="Picture 35" descr="fw_symbol_dat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0800" y="4067175"/>
            <a:ext cx="2905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820" name="Picture 36" descr="fw_symbol_sp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4141788"/>
            <a:ext cx="2905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1" name="Picture 37"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25" y="25288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42"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4243"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4244" name="Picture 6"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5" name="Picture 6" descr="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Line 36"/>
          <p:cNvSpPr>
            <a:spLocks noChangeShapeType="1"/>
          </p:cNvSpPr>
          <p:nvPr/>
        </p:nvSpPr>
        <p:spPr bwMode="auto">
          <a:xfrm flipV="1">
            <a:off x="2801938" y="2955925"/>
            <a:ext cx="1068387" cy="2046288"/>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43" name="TextBox 42"/>
          <p:cNvSpPr txBox="1">
            <a:spLocks noChangeArrowheads="1"/>
          </p:cNvSpPr>
          <p:nvPr/>
        </p:nvSpPr>
        <p:spPr bwMode="auto">
          <a:xfrm>
            <a:off x="4008438" y="3214688"/>
            <a:ext cx="29972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What if this all happened via 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26812"/>
                                        </p:tgtEl>
                                        <p:attrNameLst>
                                          <p:attrName>style.visibility</p:attrName>
                                        </p:attrNameLst>
                                      </p:cBhvr>
                                      <p:to>
                                        <p:strVal val="visible"/>
                                      </p:to>
                                    </p:set>
                                    <p:animEffect transition="in" filter="fade">
                                      <p:cBhvr>
                                        <p:cTn id="10" dur="500"/>
                                        <p:tgtEl>
                                          <p:spTgt spid="1526812"/>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526813"/>
                                        </p:tgtEl>
                                        <p:attrNameLst>
                                          <p:attrName>style.visibility</p:attrName>
                                        </p:attrNameLst>
                                      </p:cBhvr>
                                      <p:to>
                                        <p:strVal val="visible"/>
                                      </p:to>
                                    </p:set>
                                    <p:animEffect transition="in" filter="fade">
                                      <p:cBhvr>
                                        <p:cTn id="14" dur="500"/>
                                        <p:tgtEl>
                                          <p:spTgt spid="1526813"/>
                                        </p:tgtEl>
                                      </p:cBhvr>
                                    </p:animEffect>
                                  </p:childTnLst>
                                </p:cTn>
                              </p:par>
                            </p:childTnLst>
                          </p:cTn>
                        </p:par>
                        <p:par>
                          <p:cTn id="15" fill="hold" nodeType="afterGroup">
                            <p:stCondLst>
                              <p:cond delay="1000"/>
                            </p:stCondLst>
                            <p:childTnLst>
                              <p:par>
                                <p:cTn id="16" presetID="42" presetClass="path" presetSubtype="0" accel="50000" decel="50000" fill="hold" nodeType="afterEffect">
                                  <p:stCondLst>
                                    <p:cond delay="0"/>
                                  </p:stCondLst>
                                  <p:childTnLst>
                                    <p:animMotion origin="layout" path="M -1.94444E-6 1.11111E-6 L -0.15798 0.39722 " pathEditMode="relative" rAng="0" ptsTypes="AA">
                                      <p:cBhvr>
                                        <p:cTn id="17" dur="500" fill="hold"/>
                                        <p:tgtEl>
                                          <p:spTgt spid="1526813"/>
                                        </p:tgtEl>
                                        <p:attrNameLst>
                                          <p:attrName>ppt_x</p:attrName>
                                          <p:attrName>ppt_y</p:attrName>
                                        </p:attrNameLst>
                                      </p:cBhvr>
                                      <p:rCtr x="-7900" y="19900"/>
                                    </p:animMotion>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26814"/>
                                        </p:tgtEl>
                                        <p:attrNameLst>
                                          <p:attrName>style.visibility</p:attrName>
                                        </p:attrNameLst>
                                      </p:cBhvr>
                                      <p:to>
                                        <p:strVal val="visible"/>
                                      </p:to>
                                    </p:set>
                                    <p:animEffect transition="in" filter="fade">
                                      <p:cBhvr>
                                        <p:cTn id="21" dur="500"/>
                                        <p:tgtEl>
                                          <p:spTgt spid="1526814"/>
                                        </p:tgtEl>
                                      </p:cBhvr>
                                    </p:animEffect>
                                  </p:childTnLst>
                                </p:cTn>
                              </p:par>
                            </p:childTnLst>
                          </p:cTn>
                        </p:par>
                        <p:par>
                          <p:cTn id="22" fill="hold" nodeType="afterGroup">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26816"/>
                                        </p:tgtEl>
                                        <p:attrNameLst>
                                          <p:attrName>style.visibility</p:attrName>
                                        </p:attrNameLst>
                                      </p:cBhvr>
                                      <p:to>
                                        <p:strVal val="visible"/>
                                      </p:to>
                                    </p:set>
                                    <p:animEffect transition="in" filter="fade">
                                      <p:cBhvr>
                                        <p:cTn id="25" dur="500"/>
                                        <p:tgtEl>
                                          <p:spTgt spid="1526816"/>
                                        </p:tgtEl>
                                      </p:cBhvr>
                                    </p:animEffect>
                                  </p:childTnLst>
                                </p:cTn>
                              </p:par>
                              <p:par>
                                <p:cTn id="26" presetID="10" presetClass="entr" presetSubtype="0" fill="hold" nodeType="withEffect">
                                  <p:stCondLst>
                                    <p:cond delay="0"/>
                                  </p:stCondLst>
                                  <p:childTnLst>
                                    <p:set>
                                      <p:cBhvr>
                                        <p:cTn id="27" dur="1" fill="hold">
                                          <p:stCondLst>
                                            <p:cond delay="0"/>
                                          </p:stCondLst>
                                        </p:cTn>
                                        <p:tgtEl>
                                          <p:spTgt spid="1526815"/>
                                        </p:tgtEl>
                                        <p:attrNameLst>
                                          <p:attrName>style.visibility</p:attrName>
                                        </p:attrNameLst>
                                      </p:cBhvr>
                                      <p:to>
                                        <p:strVal val="visible"/>
                                      </p:to>
                                    </p:set>
                                    <p:animEffect transition="in" filter="fade">
                                      <p:cBhvr>
                                        <p:cTn id="28" dur="500"/>
                                        <p:tgtEl>
                                          <p:spTgt spid="1526815"/>
                                        </p:tgtEl>
                                      </p:cBhvr>
                                    </p:animEffect>
                                  </p:childTnLst>
                                </p:cTn>
                              </p:par>
                              <p:par>
                                <p:cTn id="29" presetID="10" presetClass="entr" presetSubtype="0" fill="hold" nodeType="withEffect">
                                  <p:stCondLst>
                                    <p:cond delay="0"/>
                                  </p:stCondLst>
                                  <p:childTnLst>
                                    <p:set>
                                      <p:cBhvr>
                                        <p:cTn id="30" dur="1" fill="hold">
                                          <p:stCondLst>
                                            <p:cond delay="0"/>
                                          </p:stCondLst>
                                        </p:cTn>
                                        <p:tgtEl>
                                          <p:spTgt spid="1526817"/>
                                        </p:tgtEl>
                                        <p:attrNameLst>
                                          <p:attrName>style.visibility</p:attrName>
                                        </p:attrNameLst>
                                      </p:cBhvr>
                                      <p:to>
                                        <p:strVal val="visible"/>
                                      </p:to>
                                    </p:set>
                                    <p:animEffect transition="in" filter="fade">
                                      <p:cBhvr>
                                        <p:cTn id="31" dur="500"/>
                                        <p:tgtEl>
                                          <p:spTgt spid="1526817"/>
                                        </p:tgtEl>
                                      </p:cBhvr>
                                    </p:animEffect>
                                  </p:childTnLst>
                                </p:cTn>
                              </p:par>
                              <p:par>
                                <p:cTn id="32" presetID="10" presetClass="entr" presetSubtype="0" fill="hold" nodeType="withEffect">
                                  <p:stCondLst>
                                    <p:cond delay="0"/>
                                  </p:stCondLst>
                                  <p:childTnLst>
                                    <p:set>
                                      <p:cBhvr>
                                        <p:cTn id="33" dur="1" fill="hold">
                                          <p:stCondLst>
                                            <p:cond delay="0"/>
                                          </p:stCondLst>
                                        </p:cTn>
                                        <p:tgtEl>
                                          <p:spTgt spid="1526818"/>
                                        </p:tgtEl>
                                        <p:attrNameLst>
                                          <p:attrName>style.visibility</p:attrName>
                                        </p:attrNameLst>
                                      </p:cBhvr>
                                      <p:to>
                                        <p:strVal val="visible"/>
                                      </p:to>
                                    </p:set>
                                    <p:animEffect transition="in" filter="fade">
                                      <p:cBhvr>
                                        <p:cTn id="34" dur="500"/>
                                        <p:tgtEl>
                                          <p:spTgt spid="1526818"/>
                                        </p:tgtEl>
                                      </p:cBhvr>
                                    </p:animEffect>
                                  </p:childTnLst>
                                </p:cTn>
                              </p:par>
                              <p:par>
                                <p:cTn id="35" presetID="10" presetClass="entr" presetSubtype="0" fill="hold" nodeType="withEffect">
                                  <p:stCondLst>
                                    <p:cond delay="0"/>
                                  </p:stCondLst>
                                  <p:childTnLst>
                                    <p:set>
                                      <p:cBhvr>
                                        <p:cTn id="36" dur="1" fill="hold">
                                          <p:stCondLst>
                                            <p:cond delay="0"/>
                                          </p:stCondLst>
                                        </p:cTn>
                                        <p:tgtEl>
                                          <p:spTgt spid="1526819"/>
                                        </p:tgtEl>
                                        <p:attrNameLst>
                                          <p:attrName>style.visibility</p:attrName>
                                        </p:attrNameLst>
                                      </p:cBhvr>
                                      <p:to>
                                        <p:strVal val="visible"/>
                                      </p:to>
                                    </p:set>
                                    <p:animEffect transition="in" filter="fade">
                                      <p:cBhvr>
                                        <p:cTn id="37" dur="500"/>
                                        <p:tgtEl>
                                          <p:spTgt spid="1526819"/>
                                        </p:tgtEl>
                                      </p:cBhvr>
                                    </p:animEffect>
                                  </p:childTnLst>
                                </p:cTn>
                              </p:par>
                              <p:par>
                                <p:cTn id="38" presetID="10" presetClass="entr" presetSubtype="0" fill="hold" nodeType="withEffect">
                                  <p:stCondLst>
                                    <p:cond delay="0"/>
                                  </p:stCondLst>
                                  <p:childTnLst>
                                    <p:set>
                                      <p:cBhvr>
                                        <p:cTn id="39" dur="1" fill="hold">
                                          <p:stCondLst>
                                            <p:cond delay="0"/>
                                          </p:stCondLst>
                                        </p:cTn>
                                        <p:tgtEl>
                                          <p:spTgt spid="1526820"/>
                                        </p:tgtEl>
                                        <p:attrNameLst>
                                          <p:attrName>style.visibility</p:attrName>
                                        </p:attrNameLst>
                                      </p:cBhvr>
                                      <p:to>
                                        <p:strVal val="visible"/>
                                      </p:to>
                                    </p:set>
                                    <p:animEffect transition="in" filter="fade">
                                      <p:cBhvr>
                                        <p:cTn id="40" dur="500"/>
                                        <p:tgtEl>
                                          <p:spTgt spid="1526820"/>
                                        </p:tgtEl>
                                      </p:cBhvr>
                                    </p:animEffect>
                                  </p:childTnLst>
                                </p:cTn>
                              </p:par>
                            </p:childTnLst>
                          </p:cTn>
                        </p:par>
                        <p:par>
                          <p:cTn id="41" fill="hold" nodeType="afterGroup">
                            <p:stCondLst>
                              <p:cond delay="2500"/>
                            </p:stCondLst>
                            <p:childTnLst>
                              <p:par>
                                <p:cTn id="42" presetID="1" presetClass="entr" presetSubtype="0" fill="hold" grpId="0" nodeType="afterEffect">
                                  <p:stCondLst>
                                    <p:cond delay="200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812" grpId="0"/>
      <p:bldP spid="42"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Call Home</a:t>
            </a:r>
          </a:p>
        </p:txBody>
      </p:sp>
      <p:pic>
        <p:nvPicPr>
          <p:cNvPr id="95235" name="Picture 3" descr="Cloud-fluff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p:cNvSpPr txBox="1">
            <a:spLocks noChangeArrowheads="1"/>
          </p:cNvSpPr>
          <p:nvPr/>
        </p:nvSpPr>
        <p:spPr bwMode="auto">
          <a:xfrm>
            <a:off x="2576513" y="2479675"/>
            <a:ext cx="68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Drive-By</a:t>
            </a:r>
          </a:p>
        </p:txBody>
      </p:sp>
      <p:sp>
        <p:nvSpPr>
          <p:cNvPr id="95237" name="Text Box 5"/>
          <p:cNvSpPr txBox="1">
            <a:spLocks noChangeArrowheads="1"/>
          </p:cNvSpPr>
          <p:nvPr/>
        </p:nvSpPr>
        <p:spPr bwMode="auto">
          <a:xfrm>
            <a:off x="3754438" y="2479675"/>
            <a:ext cx="8286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Secondary</a:t>
            </a:r>
          </a:p>
          <a:p>
            <a:pPr algn="ctr" eaLnBrk="1" hangingPunct="1">
              <a:lnSpc>
                <a:spcPct val="90000"/>
              </a:lnSpc>
            </a:pPr>
            <a:r>
              <a:rPr lang="en-US" sz="1200" dirty="0">
                <a:solidFill>
                  <a:srgbClr val="000000"/>
                </a:solidFill>
                <a:cs typeface="Arial" charset="0"/>
              </a:rPr>
              <a:t>Malware</a:t>
            </a:r>
          </a:p>
        </p:txBody>
      </p:sp>
      <p:sp>
        <p:nvSpPr>
          <p:cNvPr id="95238" name="Text Box 6"/>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sp>
        <p:nvSpPr>
          <p:cNvPr id="95239" name="Text Box 7"/>
          <p:cNvSpPr txBox="1">
            <a:spLocks noChangeArrowheads="1"/>
          </p:cNvSpPr>
          <p:nvPr/>
        </p:nvSpPr>
        <p:spPr bwMode="auto">
          <a:xfrm>
            <a:off x="4989513" y="24796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Controller</a:t>
            </a:r>
          </a:p>
        </p:txBody>
      </p:sp>
      <p:sp>
        <p:nvSpPr>
          <p:cNvPr id="95240" name="Text Box 8"/>
          <p:cNvSpPr txBox="1">
            <a:spLocks noChangeArrowheads="1"/>
          </p:cNvSpPr>
          <p:nvPr/>
        </p:nvSpPr>
        <p:spPr bwMode="auto">
          <a:xfrm>
            <a:off x="6477000" y="2479675"/>
            <a:ext cx="485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Proxy</a:t>
            </a:r>
          </a:p>
        </p:txBody>
      </p:sp>
      <p:sp>
        <p:nvSpPr>
          <p:cNvPr id="95241" name="Text Box 9"/>
          <p:cNvSpPr txBox="1">
            <a:spLocks noChangeArrowheads="1"/>
          </p:cNvSpPr>
          <p:nvPr/>
        </p:nvSpPr>
        <p:spPr bwMode="auto">
          <a:xfrm>
            <a:off x="7721600" y="4219575"/>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sp>
        <p:nvSpPr>
          <p:cNvPr id="95242" name="Text Box 10"/>
          <p:cNvSpPr txBox="1">
            <a:spLocks noChangeArrowheads="1"/>
          </p:cNvSpPr>
          <p:nvPr/>
        </p:nvSpPr>
        <p:spPr bwMode="auto">
          <a:xfrm>
            <a:off x="6435725" y="6278563"/>
            <a:ext cx="571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Packer</a:t>
            </a:r>
          </a:p>
        </p:txBody>
      </p:sp>
      <p:sp>
        <p:nvSpPr>
          <p:cNvPr id="95243" name="Text Box 11"/>
          <p:cNvSpPr txBox="1">
            <a:spLocks noChangeArrowheads="1"/>
          </p:cNvSpPr>
          <p:nvPr/>
        </p:nvSpPr>
        <p:spPr bwMode="auto">
          <a:xfrm>
            <a:off x="6384925" y="4757738"/>
            <a:ext cx="673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cs typeface="Arial" charset="0"/>
              </a:rPr>
              <a:t>Malware</a:t>
            </a:r>
          </a:p>
        </p:txBody>
      </p:sp>
      <p:pic>
        <p:nvPicPr>
          <p:cNvPr id="95244" name="Picture 12" descr="Ha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2971800"/>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45" name="Group 13"/>
          <p:cNvGrpSpPr>
            <a:grpSpLocks/>
          </p:cNvGrpSpPr>
          <p:nvPr/>
        </p:nvGrpSpPr>
        <p:grpSpPr bwMode="auto">
          <a:xfrm>
            <a:off x="2181225" y="4576763"/>
            <a:ext cx="1274763" cy="1893887"/>
            <a:chOff x="1374" y="2883"/>
            <a:chExt cx="803" cy="1193"/>
          </a:xfrm>
        </p:grpSpPr>
        <p:sp>
          <p:nvSpPr>
            <p:cNvPr id="1527822" name="AutoShape 14"/>
            <p:cNvSpPr>
              <a:spLocks noChangeArrowheads="1"/>
            </p:cNvSpPr>
            <p:nvPr/>
          </p:nvSpPr>
          <p:spPr bwMode="invGray">
            <a:xfrm>
              <a:off x="1374" y="2883"/>
              <a:ext cx="803" cy="1193"/>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defRPr/>
              </a:pPr>
              <a:endParaRPr lang="en-US" dirty="0">
                <a:ea typeface="+mn-ea"/>
                <a:cs typeface="+mn-cs"/>
              </a:endParaRPr>
            </a:p>
          </p:txBody>
        </p:sp>
        <p:pic>
          <p:nvPicPr>
            <p:cNvPr id="95272" name="Picture 15" descr="PC-with-mon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 y="2954"/>
              <a:ext cx="53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3" name="Text Box 16"/>
            <p:cNvSpPr txBox="1">
              <a:spLocks noChangeArrowheads="1"/>
            </p:cNvSpPr>
            <p:nvPr/>
          </p:nvSpPr>
          <p:spPr bwMode="auto">
            <a:xfrm>
              <a:off x="1423" y="3425"/>
              <a:ext cx="70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chemeClr val="tx1"/>
                  </a:solidFill>
                  <a:cs typeface="Arial" charset="0"/>
                </a:rPr>
                <a:t>Victim of Crime</a:t>
              </a:r>
            </a:p>
          </p:txBody>
        </p:sp>
        <p:pic>
          <p:nvPicPr>
            <p:cNvPr id="95274" name="Picture 17"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 y="3584"/>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27826" name="Text Box 18"/>
          <p:cNvSpPr txBox="1">
            <a:spLocks noChangeArrowheads="1"/>
          </p:cNvSpPr>
          <p:nvPr/>
        </p:nvSpPr>
        <p:spPr bwMode="auto">
          <a:xfrm>
            <a:off x="3648075" y="3695700"/>
            <a:ext cx="23002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1125" indent="-111125"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ct val="30000"/>
              </a:spcBef>
            </a:pPr>
            <a:r>
              <a:rPr lang="en-US" sz="1600" dirty="0">
                <a:solidFill>
                  <a:srgbClr val="000000"/>
                </a:solidFill>
                <a:cs typeface="Arial" charset="0"/>
              </a:rPr>
              <a:t>Call to Controller</a:t>
            </a:r>
          </a:p>
          <a:p>
            <a:pPr eaLnBrk="1" hangingPunct="1">
              <a:lnSpc>
                <a:spcPct val="90000"/>
              </a:lnSpc>
              <a:spcBef>
                <a:spcPct val="30000"/>
              </a:spcBef>
            </a:pPr>
            <a:r>
              <a:rPr lang="en-US" sz="1400" dirty="0">
                <a:solidFill>
                  <a:srgbClr val="000000"/>
                </a:solidFill>
                <a:cs typeface="Arial" charset="0"/>
              </a:rPr>
              <a:t>Report:</a:t>
            </a:r>
          </a:p>
          <a:p>
            <a:pPr eaLnBrk="1" hangingPunct="1">
              <a:lnSpc>
                <a:spcPct val="90000"/>
              </a:lnSpc>
              <a:spcBef>
                <a:spcPct val="30000"/>
              </a:spcBef>
              <a:buFont typeface="Wingdings" charset="0"/>
              <a:buChar char="§"/>
            </a:pPr>
            <a:r>
              <a:rPr lang="en-US" sz="1400" dirty="0">
                <a:solidFill>
                  <a:srgbClr val="000000"/>
                </a:solidFill>
                <a:cs typeface="Arial" charset="0"/>
              </a:rPr>
              <a:t>Operating System</a:t>
            </a:r>
          </a:p>
          <a:p>
            <a:pPr eaLnBrk="1" hangingPunct="1">
              <a:lnSpc>
                <a:spcPct val="90000"/>
              </a:lnSpc>
              <a:spcBef>
                <a:spcPct val="30000"/>
              </a:spcBef>
              <a:buFont typeface="Wingdings" charset="0"/>
              <a:buChar char="§"/>
            </a:pPr>
            <a:r>
              <a:rPr lang="en-US" sz="1400" dirty="0">
                <a:solidFill>
                  <a:srgbClr val="000000"/>
                </a:solidFill>
                <a:cs typeface="Arial" charset="0"/>
              </a:rPr>
              <a:t>Anti-Virus</a:t>
            </a:r>
          </a:p>
          <a:p>
            <a:pPr eaLnBrk="1" hangingPunct="1">
              <a:lnSpc>
                <a:spcPct val="90000"/>
              </a:lnSpc>
              <a:spcBef>
                <a:spcPct val="30000"/>
              </a:spcBef>
              <a:buFont typeface="Wingdings" charset="0"/>
              <a:buChar char="§"/>
            </a:pPr>
            <a:r>
              <a:rPr lang="en-US" sz="1400" dirty="0">
                <a:solidFill>
                  <a:srgbClr val="000000"/>
                </a:solidFill>
                <a:cs typeface="Arial" charset="0"/>
              </a:rPr>
              <a:t>Location on the Net</a:t>
            </a:r>
          </a:p>
          <a:p>
            <a:pPr eaLnBrk="1" hangingPunct="1">
              <a:lnSpc>
                <a:spcPct val="90000"/>
              </a:lnSpc>
              <a:spcBef>
                <a:spcPct val="30000"/>
              </a:spcBef>
              <a:buFont typeface="Wingdings" charset="0"/>
              <a:buChar char="§"/>
            </a:pPr>
            <a:r>
              <a:rPr lang="en-US" sz="1400" dirty="0">
                <a:solidFill>
                  <a:srgbClr val="000000"/>
                </a:solidFill>
                <a:cs typeface="Arial" charset="0"/>
              </a:rPr>
              <a:t>Software</a:t>
            </a:r>
          </a:p>
          <a:p>
            <a:pPr eaLnBrk="1" hangingPunct="1">
              <a:lnSpc>
                <a:spcPct val="90000"/>
              </a:lnSpc>
              <a:spcBef>
                <a:spcPct val="30000"/>
              </a:spcBef>
              <a:buFont typeface="Wingdings" charset="0"/>
              <a:buChar char="§"/>
            </a:pPr>
            <a:r>
              <a:rPr lang="en-US" sz="1400" dirty="0">
                <a:solidFill>
                  <a:srgbClr val="000000"/>
                </a:solidFill>
                <a:cs typeface="Arial" charset="0"/>
              </a:rPr>
              <a:t>Patch Level</a:t>
            </a:r>
          </a:p>
          <a:p>
            <a:pPr eaLnBrk="1" hangingPunct="1">
              <a:lnSpc>
                <a:spcPct val="90000"/>
              </a:lnSpc>
              <a:spcBef>
                <a:spcPct val="30000"/>
              </a:spcBef>
              <a:buFont typeface="Wingdings" charset="0"/>
              <a:buChar char="§"/>
            </a:pPr>
            <a:r>
              <a:rPr lang="en-US" sz="1400" dirty="0">
                <a:solidFill>
                  <a:srgbClr val="000000"/>
                </a:solidFill>
                <a:cs typeface="Arial" charset="0"/>
              </a:rPr>
              <a:t>Bandwidth</a:t>
            </a:r>
          </a:p>
          <a:p>
            <a:pPr eaLnBrk="1" hangingPunct="1">
              <a:lnSpc>
                <a:spcPct val="90000"/>
              </a:lnSpc>
              <a:spcBef>
                <a:spcPct val="30000"/>
              </a:spcBef>
              <a:buFont typeface="Wingdings" charset="0"/>
              <a:buChar char="§"/>
            </a:pPr>
            <a:r>
              <a:rPr lang="en-US" sz="1400" dirty="0">
                <a:solidFill>
                  <a:srgbClr val="000000"/>
                </a:solidFill>
                <a:cs typeface="Arial" charset="0"/>
              </a:rPr>
              <a:t>Capacity of the computer</a:t>
            </a:r>
          </a:p>
        </p:txBody>
      </p:sp>
      <p:pic>
        <p:nvPicPr>
          <p:cNvPr id="95247" name="Picture 19" descr="Hacker-f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075" y="4840288"/>
            <a:ext cx="244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8" name="Picture 20" descr="fw_brick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1563" y="3590925"/>
            <a:ext cx="9858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9" name="Picture 21" descr="fw_symbol_inspe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1913" y="3824288"/>
            <a:ext cx="2857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0" name="Picture 22" descr="fw_symbol_antivi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2425" y="389890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1" name="Picture 23" descr="fw_symbol_secur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4100" y="37655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2" name="Picture 24" descr="fw_symbol_antisp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7750" y="40068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3" name="Picture 25" descr="fw_symbol_dat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4067175"/>
            <a:ext cx="2905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4" name="Picture 26" descr="fw_symbol_sp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4488" y="4141788"/>
            <a:ext cx="2905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35" name="Line 27"/>
          <p:cNvSpPr>
            <a:spLocks noChangeShapeType="1"/>
          </p:cNvSpPr>
          <p:nvPr/>
        </p:nvSpPr>
        <p:spPr bwMode="auto">
          <a:xfrm flipV="1">
            <a:off x="3227388" y="2752725"/>
            <a:ext cx="2089150" cy="941388"/>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1527836" name="Line 28"/>
          <p:cNvSpPr>
            <a:spLocks noChangeShapeType="1"/>
          </p:cNvSpPr>
          <p:nvPr/>
        </p:nvSpPr>
        <p:spPr bwMode="auto">
          <a:xfrm>
            <a:off x="5827713" y="2743200"/>
            <a:ext cx="555625" cy="0"/>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1527837" name="Line 29"/>
          <p:cNvSpPr>
            <a:spLocks noChangeShapeType="1"/>
          </p:cNvSpPr>
          <p:nvPr/>
        </p:nvSpPr>
        <p:spPr bwMode="auto">
          <a:xfrm>
            <a:off x="7054850" y="2752725"/>
            <a:ext cx="906463" cy="407988"/>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95258" name="Picture 30" descr="laptop_wirele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2538" y="3367088"/>
            <a:ext cx="4476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9" name="Picture 31"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685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0" name="Picture 32"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86363" y="17748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1" name="Picture 33"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97325"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2" name="Picture 34"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7800" y="1774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3" name="Picture 35"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6850" y="4060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4" name="Picture 36"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6850" y="55991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5" name="Picture 37"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51025" y="25288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6"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5267"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5268" name="Picture 6"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9" name="Picture 6" descr="ser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rot="-1502507">
            <a:off x="3532188" y="3016250"/>
            <a:ext cx="7540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27835"/>
                                        </p:tgtEl>
                                        <p:attrNameLst>
                                          <p:attrName>style.visibility</p:attrName>
                                        </p:attrNameLst>
                                      </p:cBhvr>
                                      <p:to>
                                        <p:strVal val="visible"/>
                                      </p:to>
                                    </p:set>
                                    <p:animEffect transition="in" filter="wipe(left)">
                                      <p:cBhvr>
                                        <p:cTn id="7" dur="500"/>
                                        <p:tgtEl>
                                          <p:spTgt spid="152783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27826">
                                            <p:txEl>
                                              <p:pRg st="0" end="0"/>
                                            </p:txEl>
                                          </p:spTgt>
                                        </p:tgtEl>
                                        <p:attrNameLst>
                                          <p:attrName>style.visibility</p:attrName>
                                        </p:attrNameLst>
                                      </p:cBhvr>
                                      <p:to>
                                        <p:strVal val="visible"/>
                                      </p:to>
                                    </p:set>
                                    <p:animEffect transition="in" filter="fade">
                                      <p:cBhvr>
                                        <p:cTn id="11" dur="500"/>
                                        <p:tgtEl>
                                          <p:spTgt spid="1527826">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27836"/>
                                        </p:tgtEl>
                                        <p:attrNameLst>
                                          <p:attrName>style.visibility</p:attrName>
                                        </p:attrNameLst>
                                      </p:cBhvr>
                                      <p:to>
                                        <p:strVal val="visible"/>
                                      </p:to>
                                    </p:set>
                                    <p:animEffect transition="in" filter="wipe(left)">
                                      <p:cBhvr>
                                        <p:cTn id="15" dur="500"/>
                                        <p:tgtEl>
                                          <p:spTgt spid="1527836"/>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27837"/>
                                        </p:tgtEl>
                                        <p:attrNameLst>
                                          <p:attrName>style.visibility</p:attrName>
                                        </p:attrNameLst>
                                      </p:cBhvr>
                                      <p:to>
                                        <p:strVal val="visible"/>
                                      </p:to>
                                    </p:set>
                                    <p:animEffect transition="in" filter="wipe(left)">
                                      <p:cBhvr>
                                        <p:cTn id="19" dur="500"/>
                                        <p:tgtEl>
                                          <p:spTgt spid="1527837"/>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27826">
                                            <p:txEl>
                                              <p:pRg st="1" end="1"/>
                                            </p:txEl>
                                          </p:spTgt>
                                        </p:tgtEl>
                                        <p:attrNameLst>
                                          <p:attrName>style.visibility</p:attrName>
                                        </p:attrNameLst>
                                      </p:cBhvr>
                                      <p:to>
                                        <p:strVal val="visible"/>
                                      </p:to>
                                    </p:set>
                                    <p:animEffect transition="in" filter="fade">
                                      <p:cBhvr>
                                        <p:cTn id="23" dur="500"/>
                                        <p:tgtEl>
                                          <p:spTgt spid="1527826">
                                            <p:txEl>
                                              <p:pRg st="1" end="1"/>
                                            </p:txEl>
                                          </p:spTgt>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27826">
                                            <p:txEl>
                                              <p:pRg st="2" end="2"/>
                                            </p:txEl>
                                          </p:spTgt>
                                        </p:tgtEl>
                                        <p:attrNameLst>
                                          <p:attrName>style.visibility</p:attrName>
                                        </p:attrNameLst>
                                      </p:cBhvr>
                                      <p:to>
                                        <p:strVal val="visible"/>
                                      </p:to>
                                    </p:set>
                                    <p:animEffect transition="in" filter="fade">
                                      <p:cBhvr>
                                        <p:cTn id="27" dur="500"/>
                                        <p:tgtEl>
                                          <p:spTgt spid="1527826">
                                            <p:txEl>
                                              <p:pRg st="2" end="2"/>
                                            </p:txEl>
                                          </p:spTgt>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27826">
                                            <p:txEl>
                                              <p:pRg st="3" end="3"/>
                                            </p:txEl>
                                          </p:spTgt>
                                        </p:tgtEl>
                                        <p:attrNameLst>
                                          <p:attrName>style.visibility</p:attrName>
                                        </p:attrNameLst>
                                      </p:cBhvr>
                                      <p:to>
                                        <p:strVal val="visible"/>
                                      </p:to>
                                    </p:set>
                                    <p:animEffect transition="in" filter="fade">
                                      <p:cBhvr>
                                        <p:cTn id="31" dur="500"/>
                                        <p:tgtEl>
                                          <p:spTgt spid="1527826">
                                            <p:txEl>
                                              <p:pRg st="3" end="3"/>
                                            </p:txEl>
                                          </p:spTgt>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27826">
                                            <p:txEl>
                                              <p:pRg st="4" end="4"/>
                                            </p:txEl>
                                          </p:spTgt>
                                        </p:tgtEl>
                                        <p:attrNameLst>
                                          <p:attrName>style.visibility</p:attrName>
                                        </p:attrNameLst>
                                      </p:cBhvr>
                                      <p:to>
                                        <p:strVal val="visible"/>
                                      </p:to>
                                    </p:set>
                                    <p:animEffect transition="in" filter="fade">
                                      <p:cBhvr>
                                        <p:cTn id="35" dur="500"/>
                                        <p:tgtEl>
                                          <p:spTgt spid="1527826">
                                            <p:txEl>
                                              <p:pRg st="4" end="4"/>
                                            </p:txEl>
                                          </p:spTgt>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27826">
                                            <p:txEl>
                                              <p:pRg st="5" end="5"/>
                                            </p:txEl>
                                          </p:spTgt>
                                        </p:tgtEl>
                                        <p:attrNameLst>
                                          <p:attrName>style.visibility</p:attrName>
                                        </p:attrNameLst>
                                      </p:cBhvr>
                                      <p:to>
                                        <p:strVal val="visible"/>
                                      </p:to>
                                    </p:set>
                                    <p:animEffect transition="in" filter="fade">
                                      <p:cBhvr>
                                        <p:cTn id="39" dur="500"/>
                                        <p:tgtEl>
                                          <p:spTgt spid="1527826">
                                            <p:txEl>
                                              <p:pRg st="5" end="5"/>
                                            </p:txEl>
                                          </p:spTgt>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27826">
                                            <p:txEl>
                                              <p:pRg st="6" end="6"/>
                                            </p:txEl>
                                          </p:spTgt>
                                        </p:tgtEl>
                                        <p:attrNameLst>
                                          <p:attrName>style.visibility</p:attrName>
                                        </p:attrNameLst>
                                      </p:cBhvr>
                                      <p:to>
                                        <p:strVal val="visible"/>
                                      </p:to>
                                    </p:set>
                                    <p:animEffect transition="in" filter="fade">
                                      <p:cBhvr>
                                        <p:cTn id="43" dur="500"/>
                                        <p:tgtEl>
                                          <p:spTgt spid="1527826">
                                            <p:txEl>
                                              <p:pRg st="6" end="6"/>
                                            </p:txEl>
                                          </p:spTgt>
                                        </p:tgtEl>
                                      </p:cBhvr>
                                    </p:animEffect>
                                  </p:childTnLst>
                                </p:cTn>
                              </p:par>
                            </p:childTnLst>
                          </p:cTn>
                        </p:par>
                        <p:par>
                          <p:cTn id="44" fill="hold" nodeType="afterGroup">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27826">
                                            <p:txEl>
                                              <p:pRg st="7" end="7"/>
                                            </p:txEl>
                                          </p:spTgt>
                                        </p:tgtEl>
                                        <p:attrNameLst>
                                          <p:attrName>style.visibility</p:attrName>
                                        </p:attrNameLst>
                                      </p:cBhvr>
                                      <p:to>
                                        <p:strVal val="visible"/>
                                      </p:to>
                                    </p:set>
                                    <p:animEffect transition="in" filter="fade">
                                      <p:cBhvr>
                                        <p:cTn id="47" dur="500"/>
                                        <p:tgtEl>
                                          <p:spTgt spid="1527826">
                                            <p:txEl>
                                              <p:pRg st="7" end="7"/>
                                            </p:txEl>
                                          </p:spTgt>
                                        </p:tgtEl>
                                      </p:cBhvr>
                                    </p:animEffect>
                                  </p:childTnLst>
                                </p:cTn>
                              </p:par>
                            </p:childTnLst>
                          </p:cTn>
                        </p:par>
                        <p:par>
                          <p:cTn id="48" fill="hold" nodeType="afterGroup">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27826">
                                            <p:txEl>
                                              <p:pRg st="8" end="8"/>
                                            </p:txEl>
                                          </p:spTgt>
                                        </p:tgtEl>
                                        <p:attrNameLst>
                                          <p:attrName>style.visibility</p:attrName>
                                        </p:attrNameLst>
                                      </p:cBhvr>
                                      <p:to>
                                        <p:strVal val="visible"/>
                                      </p:to>
                                    </p:set>
                                    <p:animEffect transition="in" filter="fade">
                                      <p:cBhvr>
                                        <p:cTn id="51" dur="500"/>
                                        <p:tgtEl>
                                          <p:spTgt spid="1527826">
                                            <p:txEl>
                                              <p:pRg st="8" end="8"/>
                                            </p:txEl>
                                          </p:spTgt>
                                        </p:tgtEl>
                                      </p:cBhvr>
                                    </p:animEffect>
                                  </p:childTnLst>
                                </p:cTn>
                              </p:par>
                            </p:childTnLst>
                          </p:cTn>
                        </p:par>
                        <p:par>
                          <p:cTn id="52" fill="hold" nodeType="afterGroup">
                            <p:stCondLst>
                              <p:cond delay="6000"/>
                            </p:stCondLst>
                            <p:childTnLst>
                              <p:par>
                                <p:cTn id="53" presetID="1" presetClass="entr" presetSubtype="0" fill="hold" grpId="0" nodeType="afterEffect">
                                  <p:stCondLst>
                                    <p:cond delay="100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7826" grpId="0" build="p"/>
      <p:bldP spid="1527835" grpId="0" animBg="1"/>
      <p:bldP spid="1527836" grpId="0" animBg="1"/>
      <p:bldP spid="1527837" grpId="0" animBg="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3"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p:cNvSpPr>
            <a:spLocks noGrp="1" noChangeArrowheads="1"/>
          </p:cNvSpPr>
          <p:nvPr>
            <p:ph type="title"/>
          </p:nvPr>
        </p:nvSpPr>
        <p:spPr>
          <a:xfrm>
            <a:off x="544513" y="636588"/>
            <a:ext cx="8064500" cy="347662"/>
          </a:xfrm>
        </p:spPr>
        <p:txBody>
          <a:bodyPr/>
          <a:lstStyle/>
          <a:p>
            <a:r>
              <a:rPr lang="en-US" dirty="0">
                <a:solidFill>
                  <a:srgbClr val="000000"/>
                </a:solidFill>
                <a:latin typeface="Verdana" charset="0"/>
                <a:ea typeface="ＭＳ Ｐゴシック" charset="0"/>
                <a:cs typeface="ＭＳ Ｐゴシック" charset="0"/>
              </a:rPr>
              <a:t>Load Custom Malware</a:t>
            </a:r>
          </a:p>
        </p:txBody>
      </p:sp>
      <p:sp>
        <p:nvSpPr>
          <p:cNvPr id="96260" name="Text Box 4"/>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Drive-By</a:t>
            </a:r>
          </a:p>
        </p:txBody>
      </p:sp>
      <p:sp>
        <p:nvSpPr>
          <p:cNvPr id="96261" name="Text Box 6"/>
          <p:cNvSpPr txBox="1">
            <a:spLocks noChangeArrowheads="1"/>
          </p:cNvSpPr>
          <p:nvPr/>
        </p:nvSpPr>
        <p:spPr bwMode="auto">
          <a:xfrm>
            <a:off x="3551238" y="2270125"/>
            <a:ext cx="95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Secondary Malware</a:t>
            </a:r>
          </a:p>
        </p:txBody>
      </p:sp>
      <p:pic>
        <p:nvPicPr>
          <p:cNvPr id="96262"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12"/>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Controller</a:t>
            </a:r>
          </a:p>
        </p:txBody>
      </p:sp>
      <p:sp>
        <p:nvSpPr>
          <p:cNvPr id="96264" name="Text Box 14"/>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Proxy</a:t>
            </a:r>
          </a:p>
        </p:txBody>
      </p:sp>
      <p:sp>
        <p:nvSpPr>
          <p:cNvPr id="96266" name="Text Box 27"/>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Packer</a:t>
            </a:r>
          </a:p>
        </p:txBody>
      </p:sp>
      <p:sp>
        <p:nvSpPr>
          <p:cNvPr id="96267" name="Text Box 29"/>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Malware</a:t>
            </a:r>
          </a:p>
        </p:txBody>
      </p:sp>
      <p:sp>
        <p:nvSpPr>
          <p:cNvPr id="96268" name="Text Box 31"/>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400" dirty="0">
                <a:solidFill>
                  <a:srgbClr val="000000"/>
                </a:solidFill>
                <a:latin typeface="Tahoma" charset="0"/>
              </a:rPr>
              <a:t>Victim of Crime</a:t>
            </a:r>
          </a:p>
        </p:txBody>
      </p:sp>
      <p:pic>
        <p:nvPicPr>
          <p:cNvPr id="96269" name="Picture 32"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5"/>
          <p:cNvGrpSpPr>
            <a:grpSpLocks noChangeAspect="1"/>
          </p:cNvGrpSpPr>
          <p:nvPr/>
        </p:nvGrpSpPr>
        <p:grpSpPr bwMode="auto">
          <a:xfrm>
            <a:off x="2478088" y="5145088"/>
            <a:ext cx="514350" cy="374650"/>
            <a:chOff x="2735" y="553"/>
            <a:chExt cx="568" cy="413"/>
          </a:xfrm>
        </p:grpSpPr>
        <p:grpSp>
          <p:nvGrpSpPr>
            <p:cNvPr id="96294" name="Group 36"/>
            <p:cNvGrpSpPr>
              <a:grpSpLocks noChangeAspect="1"/>
            </p:cNvGrpSpPr>
            <p:nvPr/>
          </p:nvGrpSpPr>
          <p:grpSpPr bwMode="auto">
            <a:xfrm>
              <a:off x="2877" y="574"/>
              <a:ext cx="245" cy="392"/>
              <a:chOff x="2877" y="574"/>
              <a:chExt cx="245" cy="392"/>
            </a:xfrm>
          </p:grpSpPr>
          <p:sp>
            <p:nvSpPr>
              <p:cNvPr id="96310" name="Freeform 37"/>
              <p:cNvSpPr>
                <a:spLocks noChangeAspect="1"/>
              </p:cNvSpPr>
              <p:nvPr/>
            </p:nvSpPr>
            <p:spPr bwMode="auto">
              <a:xfrm>
                <a:off x="2877" y="574"/>
                <a:ext cx="245" cy="385"/>
              </a:xfrm>
              <a:custGeom>
                <a:avLst/>
                <a:gdLst>
                  <a:gd name="T0" fmla="*/ 33 w 245"/>
                  <a:gd name="T1" fmla="*/ 25 h 385"/>
                  <a:gd name="T2" fmla="*/ 49 w 245"/>
                  <a:gd name="T3" fmla="*/ 17 h 385"/>
                  <a:gd name="T4" fmla="*/ 73 w 245"/>
                  <a:gd name="T5" fmla="*/ 8 h 385"/>
                  <a:gd name="T6" fmla="*/ 106 w 245"/>
                  <a:gd name="T7" fmla="*/ 0 h 385"/>
                  <a:gd name="T8" fmla="*/ 130 w 245"/>
                  <a:gd name="T9" fmla="*/ 0 h 385"/>
                  <a:gd name="T10" fmla="*/ 155 w 245"/>
                  <a:gd name="T11" fmla="*/ 0 h 385"/>
                  <a:gd name="T12" fmla="*/ 179 w 245"/>
                  <a:gd name="T13" fmla="*/ 8 h 385"/>
                  <a:gd name="T14" fmla="*/ 203 w 245"/>
                  <a:gd name="T15" fmla="*/ 17 h 385"/>
                  <a:gd name="T16" fmla="*/ 211 w 245"/>
                  <a:gd name="T17" fmla="*/ 33 h 385"/>
                  <a:gd name="T18" fmla="*/ 220 w 245"/>
                  <a:gd name="T19" fmla="*/ 50 h 385"/>
                  <a:gd name="T20" fmla="*/ 228 w 245"/>
                  <a:gd name="T21" fmla="*/ 58 h 385"/>
                  <a:gd name="T22" fmla="*/ 228 w 245"/>
                  <a:gd name="T23" fmla="*/ 83 h 385"/>
                  <a:gd name="T24" fmla="*/ 228 w 245"/>
                  <a:gd name="T25" fmla="*/ 100 h 385"/>
                  <a:gd name="T26" fmla="*/ 228 w 245"/>
                  <a:gd name="T27" fmla="*/ 117 h 385"/>
                  <a:gd name="T28" fmla="*/ 228 w 245"/>
                  <a:gd name="T29" fmla="*/ 134 h 385"/>
                  <a:gd name="T30" fmla="*/ 228 w 245"/>
                  <a:gd name="T31" fmla="*/ 150 h 385"/>
                  <a:gd name="T32" fmla="*/ 236 w 245"/>
                  <a:gd name="T33" fmla="*/ 150 h 385"/>
                  <a:gd name="T34" fmla="*/ 244 w 245"/>
                  <a:gd name="T35" fmla="*/ 150 h 385"/>
                  <a:gd name="T36" fmla="*/ 244 w 245"/>
                  <a:gd name="T37" fmla="*/ 175 h 385"/>
                  <a:gd name="T38" fmla="*/ 236 w 245"/>
                  <a:gd name="T39" fmla="*/ 200 h 385"/>
                  <a:gd name="T40" fmla="*/ 236 w 245"/>
                  <a:gd name="T41" fmla="*/ 225 h 385"/>
                  <a:gd name="T42" fmla="*/ 236 w 245"/>
                  <a:gd name="T43" fmla="*/ 234 h 385"/>
                  <a:gd name="T44" fmla="*/ 228 w 245"/>
                  <a:gd name="T45" fmla="*/ 242 h 385"/>
                  <a:gd name="T46" fmla="*/ 220 w 245"/>
                  <a:gd name="T47" fmla="*/ 234 h 385"/>
                  <a:gd name="T48" fmla="*/ 220 w 245"/>
                  <a:gd name="T49" fmla="*/ 250 h 385"/>
                  <a:gd name="T50" fmla="*/ 211 w 245"/>
                  <a:gd name="T51" fmla="*/ 275 h 385"/>
                  <a:gd name="T52" fmla="*/ 211 w 245"/>
                  <a:gd name="T53" fmla="*/ 292 h 385"/>
                  <a:gd name="T54" fmla="*/ 203 w 245"/>
                  <a:gd name="T55" fmla="*/ 342 h 385"/>
                  <a:gd name="T56" fmla="*/ 138 w 245"/>
                  <a:gd name="T57" fmla="*/ 384 h 385"/>
                  <a:gd name="T58" fmla="*/ 49 w 245"/>
                  <a:gd name="T59" fmla="*/ 342 h 385"/>
                  <a:gd name="T60" fmla="*/ 49 w 245"/>
                  <a:gd name="T61" fmla="*/ 301 h 385"/>
                  <a:gd name="T62" fmla="*/ 41 w 245"/>
                  <a:gd name="T63" fmla="*/ 259 h 385"/>
                  <a:gd name="T64" fmla="*/ 33 w 245"/>
                  <a:gd name="T65" fmla="*/ 234 h 385"/>
                  <a:gd name="T66" fmla="*/ 33 w 245"/>
                  <a:gd name="T67" fmla="*/ 242 h 385"/>
                  <a:gd name="T68" fmla="*/ 16 w 245"/>
                  <a:gd name="T69" fmla="*/ 242 h 385"/>
                  <a:gd name="T70" fmla="*/ 8 w 245"/>
                  <a:gd name="T71" fmla="*/ 192 h 385"/>
                  <a:gd name="T72" fmla="*/ 0 w 245"/>
                  <a:gd name="T73" fmla="*/ 167 h 385"/>
                  <a:gd name="T74" fmla="*/ 0 w 245"/>
                  <a:gd name="T75" fmla="*/ 159 h 385"/>
                  <a:gd name="T76" fmla="*/ 8 w 245"/>
                  <a:gd name="T77" fmla="*/ 159 h 385"/>
                  <a:gd name="T78" fmla="*/ 8 w 245"/>
                  <a:gd name="T79" fmla="*/ 142 h 385"/>
                  <a:gd name="T80" fmla="*/ 8 w 245"/>
                  <a:gd name="T81" fmla="*/ 109 h 385"/>
                  <a:gd name="T82" fmla="*/ 8 w 245"/>
                  <a:gd name="T83" fmla="*/ 92 h 385"/>
                  <a:gd name="T84" fmla="*/ 16 w 245"/>
                  <a:gd name="T85" fmla="*/ 67 h 385"/>
                  <a:gd name="T86" fmla="*/ 24 w 245"/>
                  <a:gd name="T87" fmla="*/ 42 h 385"/>
                  <a:gd name="T88" fmla="*/ 33 w 245"/>
                  <a:gd name="T89" fmla="*/ 25 h 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5"/>
                  <a:gd name="T136" fmla="*/ 0 h 385"/>
                  <a:gd name="T137" fmla="*/ 245 w 245"/>
                  <a:gd name="T138" fmla="*/ 385 h 3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5" h="385">
                    <a:moveTo>
                      <a:pt x="33" y="25"/>
                    </a:moveTo>
                    <a:lnTo>
                      <a:pt x="49" y="17"/>
                    </a:lnTo>
                    <a:lnTo>
                      <a:pt x="73" y="8"/>
                    </a:lnTo>
                    <a:lnTo>
                      <a:pt x="106" y="0"/>
                    </a:lnTo>
                    <a:lnTo>
                      <a:pt x="130" y="0"/>
                    </a:lnTo>
                    <a:lnTo>
                      <a:pt x="155" y="0"/>
                    </a:lnTo>
                    <a:lnTo>
                      <a:pt x="179" y="8"/>
                    </a:lnTo>
                    <a:lnTo>
                      <a:pt x="203" y="17"/>
                    </a:lnTo>
                    <a:lnTo>
                      <a:pt x="211" y="33"/>
                    </a:lnTo>
                    <a:lnTo>
                      <a:pt x="220" y="50"/>
                    </a:lnTo>
                    <a:lnTo>
                      <a:pt x="228" y="58"/>
                    </a:lnTo>
                    <a:lnTo>
                      <a:pt x="228" y="83"/>
                    </a:lnTo>
                    <a:lnTo>
                      <a:pt x="228" y="100"/>
                    </a:lnTo>
                    <a:lnTo>
                      <a:pt x="228" y="117"/>
                    </a:lnTo>
                    <a:lnTo>
                      <a:pt x="228" y="134"/>
                    </a:lnTo>
                    <a:lnTo>
                      <a:pt x="228" y="150"/>
                    </a:lnTo>
                    <a:lnTo>
                      <a:pt x="236" y="150"/>
                    </a:lnTo>
                    <a:lnTo>
                      <a:pt x="244" y="150"/>
                    </a:lnTo>
                    <a:lnTo>
                      <a:pt x="244" y="175"/>
                    </a:lnTo>
                    <a:lnTo>
                      <a:pt x="236" y="200"/>
                    </a:lnTo>
                    <a:lnTo>
                      <a:pt x="236" y="225"/>
                    </a:lnTo>
                    <a:lnTo>
                      <a:pt x="236" y="234"/>
                    </a:lnTo>
                    <a:lnTo>
                      <a:pt x="228" y="242"/>
                    </a:lnTo>
                    <a:lnTo>
                      <a:pt x="220" y="234"/>
                    </a:lnTo>
                    <a:lnTo>
                      <a:pt x="220" y="250"/>
                    </a:lnTo>
                    <a:lnTo>
                      <a:pt x="211" y="275"/>
                    </a:lnTo>
                    <a:lnTo>
                      <a:pt x="211" y="292"/>
                    </a:lnTo>
                    <a:lnTo>
                      <a:pt x="203" y="342"/>
                    </a:lnTo>
                    <a:lnTo>
                      <a:pt x="138" y="384"/>
                    </a:lnTo>
                    <a:lnTo>
                      <a:pt x="49" y="342"/>
                    </a:lnTo>
                    <a:lnTo>
                      <a:pt x="49" y="301"/>
                    </a:lnTo>
                    <a:lnTo>
                      <a:pt x="41" y="259"/>
                    </a:lnTo>
                    <a:lnTo>
                      <a:pt x="33" y="234"/>
                    </a:lnTo>
                    <a:lnTo>
                      <a:pt x="33" y="242"/>
                    </a:lnTo>
                    <a:lnTo>
                      <a:pt x="16" y="242"/>
                    </a:lnTo>
                    <a:lnTo>
                      <a:pt x="8" y="192"/>
                    </a:lnTo>
                    <a:lnTo>
                      <a:pt x="0" y="167"/>
                    </a:lnTo>
                    <a:lnTo>
                      <a:pt x="0" y="159"/>
                    </a:lnTo>
                    <a:lnTo>
                      <a:pt x="8" y="159"/>
                    </a:lnTo>
                    <a:lnTo>
                      <a:pt x="8" y="142"/>
                    </a:lnTo>
                    <a:lnTo>
                      <a:pt x="8" y="109"/>
                    </a:lnTo>
                    <a:lnTo>
                      <a:pt x="8" y="92"/>
                    </a:lnTo>
                    <a:lnTo>
                      <a:pt x="16" y="67"/>
                    </a:lnTo>
                    <a:lnTo>
                      <a:pt x="24" y="42"/>
                    </a:lnTo>
                    <a:lnTo>
                      <a:pt x="33" y="25"/>
                    </a:lnTo>
                  </a:path>
                </a:pathLst>
              </a:custGeom>
              <a:solidFill>
                <a:srgbClr val="FFBF7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dirty="0">
                  <a:solidFill>
                    <a:srgbClr val="000000"/>
                  </a:solidFill>
                </a:endParaRPr>
              </a:p>
            </p:txBody>
          </p:sp>
          <p:sp>
            <p:nvSpPr>
              <p:cNvPr id="96311" name="Freeform 38"/>
              <p:cNvSpPr>
                <a:spLocks noChangeAspect="1"/>
              </p:cNvSpPr>
              <p:nvPr/>
            </p:nvSpPr>
            <p:spPr bwMode="auto">
              <a:xfrm>
                <a:off x="2877" y="584"/>
                <a:ext cx="148" cy="382"/>
              </a:xfrm>
              <a:custGeom>
                <a:avLst/>
                <a:gdLst>
                  <a:gd name="T0" fmla="*/ 93 w 148"/>
                  <a:gd name="T1" fmla="*/ 41 h 382"/>
                  <a:gd name="T2" fmla="*/ 77 w 148"/>
                  <a:gd name="T3" fmla="*/ 133 h 382"/>
                  <a:gd name="T4" fmla="*/ 70 w 148"/>
                  <a:gd name="T5" fmla="*/ 141 h 382"/>
                  <a:gd name="T6" fmla="*/ 93 w 148"/>
                  <a:gd name="T7" fmla="*/ 141 h 382"/>
                  <a:gd name="T8" fmla="*/ 116 w 148"/>
                  <a:gd name="T9" fmla="*/ 149 h 382"/>
                  <a:gd name="T10" fmla="*/ 124 w 148"/>
                  <a:gd name="T11" fmla="*/ 149 h 382"/>
                  <a:gd name="T12" fmla="*/ 124 w 148"/>
                  <a:gd name="T13" fmla="*/ 224 h 382"/>
                  <a:gd name="T14" fmla="*/ 147 w 148"/>
                  <a:gd name="T15" fmla="*/ 224 h 382"/>
                  <a:gd name="T16" fmla="*/ 124 w 148"/>
                  <a:gd name="T17" fmla="*/ 248 h 382"/>
                  <a:gd name="T18" fmla="*/ 108 w 148"/>
                  <a:gd name="T19" fmla="*/ 232 h 382"/>
                  <a:gd name="T20" fmla="*/ 101 w 148"/>
                  <a:gd name="T21" fmla="*/ 232 h 382"/>
                  <a:gd name="T22" fmla="*/ 108 w 148"/>
                  <a:gd name="T23" fmla="*/ 215 h 382"/>
                  <a:gd name="T24" fmla="*/ 108 w 148"/>
                  <a:gd name="T25" fmla="*/ 174 h 382"/>
                  <a:gd name="T26" fmla="*/ 62 w 148"/>
                  <a:gd name="T27" fmla="*/ 182 h 382"/>
                  <a:gd name="T28" fmla="*/ 54 w 148"/>
                  <a:gd name="T29" fmla="*/ 224 h 382"/>
                  <a:gd name="T30" fmla="*/ 62 w 148"/>
                  <a:gd name="T31" fmla="*/ 257 h 382"/>
                  <a:gd name="T32" fmla="*/ 93 w 148"/>
                  <a:gd name="T33" fmla="*/ 331 h 382"/>
                  <a:gd name="T34" fmla="*/ 147 w 148"/>
                  <a:gd name="T35" fmla="*/ 323 h 382"/>
                  <a:gd name="T36" fmla="*/ 124 w 148"/>
                  <a:gd name="T37" fmla="*/ 381 h 382"/>
                  <a:gd name="T38" fmla="*/ 46 w 148"/>
                  <a:gd name="T39" fmla="*/ 331 h 382"/>
                  <a:gd name="T40" fmla="*/ 39 w 148"/>
                  <a:gd name="T41" fmla="*/ 282 h 382"/>
                  <a:gd name="T42" fmla="*/ 31 w 148"/>
                  <a:gd name="T43" fmla="*/ 224 h 382"/>
                  <a:gd name="T44" fmla="*/ 23 w 148"/>
                  <a:gd name="T45" fmla="*/ 232 h 382"/>
                  <a:gd name="T46" fmla="*/ 15 w 148"/>
                  <a:gd name="T47" fmla="*/ 224 h 382"/>
                  <a:gd name="T48" fmla="*/ 0 w 148"/>
                  <a:gd name="T49" fmla="*/ 157 h 382"/>
                  <a:gd name="T50" fmla="*/ 0 w 148"/>
                  <a:gd name="T51" fmla="*/ 149 h 382"/>
                  <a:gd name="T52" fmla="*/ 8 w 148"/>
                  <a:gd name="T53" fmla="*/ 141 h 382"/>
                  <a:gd name="T54" fmla="*/ 8 w 148"/>
                  <a:gd name="T55" fmla="*/ 124 h 382"/>
                  <a:gd name="T56" fmla="*/ 8 w 148"/>
                  <a:gd name="T57" fmla="*/ 99 h 382"/>
                  <a:gd name="T58" fmla="*/ 8 w 148"/>
                  <a:gd name="T59" fmla="*/ 91 h 382"/>
                  <a:gd name="T60" fmla="*/ 15 w 148"/>
                  <a:gd name="T61" fmla="*/ 66 h 382"/>
                  <a:gd name="T62" fmla="*/ 15 w 148"/>
                  <a:gd name="T63" fmla="*/ 50 h 382"/>
                  <a:gd name="T64" fmla="*/ 23 w 148"/>
                  <a:gd name="T65" fmla="*/ 33 h 382"/>
                  <a:gd name="T66" fmla="*/ 31 w 148"/>
                  <a:gd name="T67" fmla="*/ 17 h 382"/>
                  <a:gd name="T68" fmla="*/ 46 w 148"/>
                  <a:gd name="T69" fmla="*/ 8 h 382"/>
                  <a:gd name="T70" fmla="*/ 70 w 148"/>
                  <a:gd name="T71" fmla="*/ 0 h 382"/>
                  <a:gd name="T72" fmla="*/ 62 w 148"/>
                  <a:gd name="T73" fmla="*/ 8 h 382"/>
                  <a:gd name="T74" fmla="*/ 62 w 148"/>
                  <a:gd name="T75" fmla="*/ 25 h 382"/>
                  <a:gd name="T76" fmla="*/ 70 w 148"/>
                  <a:gd name="T77" fmla="*/ 33 h 382"/>
                  <a:gd name="T78" fmla="*/ 70 w 148"/>
                  <a:gd name="T79" fmla="*/ 41 h 382"/>
                  <a:gd name="T80" fmla="*/ 85 w 148"/>
                  <a:gd name="T81" fmla="*/ 41 h 382"/>
                  <a:gd name="T82" fmla="*/ 93 w 148"/>
                  <a:gd name="T83" fmla="*/ 41 h 3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382"/>
                  <a:gd name="T128" fmla="*/ 148 w 148"/>
                  <a:gd name="T129" fmla="*/ 382 h 3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382">
                    <a:moveTo>
                      <a:pt x="93" y="41"/>
                    </a:moveTo>
                    <a:lnTo>
                      <a:pt x="77" y="133"/>
                    </a:lnTo>
                    <a:lnTo>
                      <a:pt x="70" y="141"/>
                    </a:lnTo>
                    <a:lnTo>
                      <a:pt x="93" y="141"/>
                    </a:lnTo>
                    <a:lnTo>
                      <a:pt x="116" y="149"/>
                    </a:lnTo>
                    <a:lnTo>
                      <a:pt x="124" y="149"/>
                    </a:lnTo>
                    <a:lnTo>
                      <a:pt x="124" y="224"/>
                    </a:lnTo>
                    <a:lnTo>
                      <a:pt x="147" y="224"/>
                    </a:lnTo>
                    <a:lnTo>
                      <a:pt x="124" y="248"/>
                    </a:lnTo>
                    <a:lnTo>
                      <a:pt x="108" y="232"/>
                    </a:lnTo>
                    <a:lnTo>
                      <a:pt x="101" y="232"/>
                    </a:lnTo>
                    <a:lnTo>
                      <a:pt x="108" y="215"/>
                    </a:lnTo>
                    <a:lnTo>
                      <a:pt x="108" y="174"/>
                    </a:lnTo>
                    <a:lnTo>
                      <a:pt x="62" y="182"/>
                    </a:lnTo>
                    <a:lnTo>
                      <a:pt x="54" y="224"/>
                    </a:lnTo>
                    <a:lnTo>
                      <a:pt x="62" y="257"/>
                    </a:lnTo>
                    <a:lnTo>
                      <a:pt x="93" y="331"/>
                    </a:lnTo>
                    <a:lnTo>
                      <a:pt x="147" y="323"/>
                    </a:lnTo>
                    <a:lnTo>
                      <a:pt x="124" y="381"/>
                    </a:lnTo>
                    <a:lnTo>
                      <a:pt x="46" y="331"/>
                    </a:lnTo>
                    <a:lnTo>
                      <a:pt x="39" y="282"/>
                    </a:lnTo>
                    <a:lnTo>
                      <a:pt x="31" y="224"/>
                    </a:lnTo>
                    <a:lnTo>
                      <a:pt x="23" y="232"/>
                    </a:lnTo>
                    <a:lnTo>
                      <a:pt x="15" y="224"/>
                    </a:lnTo>
                    <a:lnTo>
                      <a:pt x="0" y="157"/>
                    </a:lnTo>
                    <a:lnTo>
                      <a:pt x="0" y="149"/>
                    </a:lnTo>
                    <a:lnTo>
                      <a:pt x="8" y="141"/>
                    </a:lnTo>
                    <a:lnTo>
                      <a:pt x="8" y="124"/>
                    </a:lnTo>
                    <a:lnTo>
                      <a:pt x="8" y="99"/>
                    </a:lnTo>
                    <a:lnTo>
                      <a:pt x="8" y="91"/>
                    </a:lnTo>
                    <a:lnTo>
                      <a:pt x="15" y="66"/>
                    </a:lnTo>
                    <a:lnTo>
                      <a:pt x="15" y="50"/>
                    </a:lnTo>
                    <a:lnTo>
                      <a:pt x="23" y="33"/>
                    </a:lnTo>
                    <a:lnTo>
                      <a:pt x="31" y="17"/>
                    </a:lnTo>
                    <a:lnTo>
                      <a:pt x="46" y="8"/>
                    </a:lnTo>
                    <a:lnTo>
                      <a:pt x="70" y="0"/>
                    </a:lnTo>
                    <a:lnTo>
                      <a:pt x="62" y="8"/>
                    </a:lnTo>
                    <a:lnTo>
                      <a:pt x="62" y="25"/>
                    </a:lnTo>
                    <a:lnTo>
                      <a:pt x="70" y="33"/>
                    </a:lnTo>
                    <a:lnTo>
                      <a:pt x="70" y="41"/>
                    </a:lnTo>
                    <a:lnTo>
                      <a:pt x="85" y="41"/>
                    </a:lnTo>
                    <a:lnTo>
                      <a:pt x="93" y="41"/>
                    </a:lnTo>
                  </a:path>
                </a:pathLst>
              </a:custGeom>
              <a:solidFill>
                <a:srgbClr val="FF9F1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dirty="0">
                  <a:solidFill>
                    <a:srgbClr val="000000"/>
                  </a:solidFill>
                </a:endParaRPr>
              </a:p>
            </p:txBody>
          </p:sp>
        </p:grpSp>
        <p:sp>
          <p:nvSpPr>
            <p:cNvPr id="96295" name="Freeform 39"/>
            <p:cNvSpPr>
              <a:spLocks noChangeAspect="1"/>
            </p:cNvSpPr>
            <p:nvPr/>
          </p:nvSpPr>
          <p:spPr bwMode="auto">
            <a:xfrm>
              <a:off x="2870" y="553"/>
              <a:ext cx="261" cy="229"/>
            </a:xfrm>
            <a:custGeom>
              <a:avLst/>
              <a:gdLst>
                <a:gd name="T0" fmla="*/ 24 w 261"/>
                <a:gd name="T1" fmla="*/ 228 h 229"/>
                <a:gd name="T2" fmla="*/ 0 w 261"/>
                <a:gd name="T3" fmla="*/ 171 h 229"/>
                <a:gd name="T4" fmla="*/ 8 w 261"/>
                <a:gd name="T5" fmla="*/ 114 h 229"/>
                <a:gd name="T6" fmla="*/ 8 w 261"/>
                <a:gd name="T7" fmla="*/ 73 h 229"/>
                <a:gd name="T8" fmla="*/ 24 w 261"/>
                <a:gd name="T9" fmla="*/ 57 h 229"/>
                <a:gd name="T10" fmla="*/ 33 w 261"/>
                <a:gd name="T11" fmla="*/ 41 h 229"/>
                <a:gd name="T12" fmla="*/ 57 w 261"/>
                <a:gd name="T13" fmla="*/ 24 h 229"/>
                <a:gd name="T14" fmla="*/ 89 w 261"/>
                <a:gd name="T15" fmla="*/ 16 h 229"/>
                <a:gd name="T16" fmla="*/ 122 w 261"/>
                <a:gd name="T17" fmla="*/ 0 h 229"/>
                <a:gd name="T18" fmla="*/ 163 w 261"/>
                <a:gd name="T19" fmla="*/ 8 h 229"/>
                <a:gd name="T20" fmla="*/ 195 w 261"/>
                <a:gd name="T21" fmla="*/ 16 h 229"/>
                <a:gd name="T22" fmla="*/ 211 w 261"/>
                <a:gd name="T23" fmla="*/ 24 h 229"/>
                <a:gd name="T24" fmla="*/ 228 w 261"/>
                <a:gd name="T25" fmla="*/ 33 h 229"/>
                <a:gd name="T26" fmla="*/ 236 w 261"/>
                <a:gd name="T27" fmla="*/ 49 h 229"/>
                <a:gd name="T28" fmla="*/ 244 w 261"/>
                <a:gd name="T29" fmla="*/ 65 h 229"/>
                <a:gd name="T30" fmla="*/ 252 w 261"/>
                <a:gd name="T31" fmla="*/ 106 h 229"/>
                <a:gd name="T32" fmla="*/ 260 w 261"/>
                <a:gd name="T33" fmla="*/ 138 h 229"/>
                <a:gd name="T34" fmla="*/ 260 w 261"/>
                <a:gd name="T35" fmla="*/ 171 h 229"/>
                <a:gd name="T36" fmla="*/ 260 w 261"/>
                <a:gd name="T37" fmla="*/ 179 h 229"/>
                <a:gd name="T38" fmla="*/ 252 w 261"/>
                <a:gd name="T39" fmla="*/ 212 h 229"/>
                <a:gd name="T40" fmla="*/ 252 w 261"/>
                <a:gd name="T41" fmla="*/ 179 h 229"/>
                <a:gd name="T42" fmla="*/ 236 w 261"/>
                <a:gd name="T43" fmla="*/ 187 h 229"/>
                <a:gd name="T44" fmla="*/ 228 w 261"/>
                <a:gd name="T45" fmla="*/ 204 h 229"/>
                <a:gd name="T46" fmla="*/ 228 w 261"/>
                <a:gd name="T47" fmla="*/ 187 h 229"/>
                <a:gd name="T48" fmla="*/ 228 w 261"/>
                <a:gd name="T49" fmla="*/ 163 h 229"/>
                <a:gd name="T50" fmla="*/ 211 w 261"/>
                <a:gd name="T51" fmla="*/ 122 h 229"/>
                <a:gd name="T52" fmla="*/ 219 w 261"/>
                <a:gd name="T53" fmla="*/ 106 h 229"/>
                <a:gd name="T54" fmla="*/ 195 w 261"/>
                <a:gd name="T55" fmla="*/ 114 h 229"/>
                <a:gd name="T56" fmla="*/ 171 w 261"/>
                <a:gd name="T57" fmla="*/ 122 h 229"/>
                <a:gd name="T58" fmla="*/ 154 w 261"/>
                <a:gd name="T59" fmla="*/ 114 h 229"/>
                <a:gd name="T60" fmla="*/ 130 w 261"/>
                <a:gd name="T61" fmla="*/ 114 h 229"/>
                <a:gd name="T62" fmla="*/ 114 w 261"/>
                <a:gd name="T63" fmla="*/ 106 h 229"/>
                <a:gd name="T64" fmla="*/ 130 w 261"/>
                <a:gd name="T65" fmla="*/ 122 h 229"/>
                <a:gd name="T66" fmla="*/ 122 w 261"/>
                <a:gd name="T67" fmla="*/ 122 h 229"/>
                <a:gd name="T68" fmla="*/ 89 w 261"/>
                <a:gd name="T69" fmla="*/ 114 h 229"/>
                <a:gd name="T70" fmla="*/ 73 w 261"/>
                <a:gd name="T71" fmla="*/ 106 h 229"/>
                <a:gd name="T72" fmla="*/ 57 w 261"/>
                <a:gd name="T73" fmla="*/ 98 h 229"/>
                <a:gd name="T74" fmla="*/ 57 w 261"/>
                <a:gd name="T75" fmla="*/ 114 h 229"/>
                <a:gd name="T76" fmla="*/ 49 w 261"/>
                <a:gd name="T77" fmla="*/ 138 h 229"/>
                <a:gd name="T78" fmla="*/ 41 w 261"/>
                <a:gd name="T79" fmla="*/ 155 h 229"/>
                <a:gd name="T80" fmla="*/ 41 w 261"/>
                <a:gd name="T81" fmla="*/ 171 h 229"/>
                <a:gd name="T82" fmla="*/ 41 w 261"/>
                <a:gd name="T83" fmla="*/ 187 h 229"/>
                <a:gd name="T84" fmla="*/ 41 w 261"/>
                <a:gd name="T85" fmla="*/ 204 h 229"/>
                <a:gd name="T86" fmla="*/ 33 w 261"/>
                <a:gd name="T87" fmla="*/ 187 h 229"/>
                <a:gd name="T88" fmla="*/ 16 w 261"/>
                <a:gd name="T89" fmla="*/ 179 h 229"/>
                <a:gd name="T90" fmla="*/ 8 w 261"/>
                <a:gd name="T91" fmla="*/ 195 h 229"/>
                <a:gd name="T92" fmla="*/ 24 w 261"/>
                <a:gd name="T93" fmla="*/ 228 h 2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1"/>
                <a:gd name="T142" fmla="*/ 0 h 229"/>
                <a:gd name="T143" fmla="*/ 261 w 261"/>
                <a:gd name="T144" fmla="*/ 229 h 2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1" h="229">
                  <a:moveTo>
                    <a:pt x="24" y="228"/>
                  </a:moveTo>
                  <a:lnTo>
                    <a:pt x="0" y="171"/>
                  </a:lnTo>
                  <a:lnTo>
                    <a:pt x="8" y="114"/>
                  </a:lnTo>
                  <a:lnTo>
                    <a:pt x="8" y="73"/>
                  </a:lnTo>
                  <a:lnTo>
                    <a:pt x="24" y="57"/>
                  </a:lnTo>
                  <a:lnTo>
                    <a:pt x="33" y="41"/>
                  </a:lnTo>
                  <a:lnTo>
                    <a:pt x="57" y="24"/>
                  </a:lnTo>
                  <a:lnTo>
                    <a:pt x="89" y="16"/>
                  </a:lnTo>
                  <a:lnTo>
                    <a:pt x="122" y="0"/>
                  </a:lnTo>
                  <a:lnTo>
                    <a:pt x="163" y="8"/>
                  </a:lnTo>
                  <a:lnTo>
                    <a:pt x="195" y="16"/>
                  </a:lnTo>
                  <a:lnTo>
                    <a:pt x="211" y="24"/>
                  </a:lnTo>
                  <a:lnTo>
                    <a:pt x="228" y="33"/>
                  </a:lnTo>
                  <a:lnTo>
                    <a:pt x="236" y="49"/>
                  </a:lnTo>
                  <a:lnTo>
                    <a:pt x="244" y="65"/>
                  </a:lnTo>
                  <a:lnTo>
                    <a:pt x="252" y="106"/>
                  </a:lnTo>
                  <a:lnTo>
                    <a:pt x="260" y="138"/>
                  </a:lnTo>
                  <a:lnTo>
                    <a:pt x="260" y="171"/>
                  </a:lnTo>
                  <a:lnTo>
                    <a:pt x="260" y="179"/>
                  </a:lnTo>
                  <a:lnTo>
                    <a:pt x="252" y="212"/>
                  </a:lnTo>
                  <a:lnTo>
                    <a:pt x="252" y="179"/>
                  </a:lnTo>
                  <a:lnTo>
                    <a:pt x="236" y="187"/>
                  </a:lnTo>
                  <a:lnTo>
                    <a:pt x="228" y="204"/>
                  </a:lnTo>
                  <a:lnTo>
                    <a:pt x="228" y="187"/>
                  </a:lnTo>
                  <a:lnTo>
                    <a:pt x="228" y="163"/>
                  </a:lnTo>
                  <a:lnTo>
                    <a:pt x="211" y="122"/>
                  </a:lnTo>
                  <a:lnTo>
                    <a:pt x="219" y="106"/>
                  </a:lnTo>
                  <a:lnTo>
                    <a:pt x="195" y="114"/>
                  </a:lnTo>
                  <a:lnTo>
                    <a:pt x="171" y="122"/>
                  </a:lnTo>
                  <a:lnTo>
                    <a:pt x="154" y="114"/>
                  </a:lnTo>
                  <a:lnTo>
                    <a:pt x="130" y="114"/>
                  </a:lnTo>
                  <a:lnTo>
                    <a:pt x="114" y="106"/>
                  </a:lnTo>
                  <a:lnTo>
                    <a:pt x="130" y="122"/>
                  </a:lnTo>
                  <a:lnTo>
                    <a:pt x="122" y="122"/>
                  </a:lnTo>
                  <a:lnTo>
                    <a:pt x="89" y="114"/>
                  </a:lnTo>
                  <a:lnTo>
                    <a:pt x="73" y="106"/>
                  </a:lnTo>
                  <a:lnTo>
                    <a:pt x="57" y="98"/>
                  </a:lnTo>
                  <a:lnTo>
                    <a:pt x="57" y="114"/>
                  </a:lnTo>
                  <a:lnTo>
                    <a:pt x="49" y="138"/>
                  </a:lnTo>
                  <a:lnTo>
                    <a:pt x="41" y="155"/>
                  </a:lnTo>
                  <a:lnTo>
                    <a:pt x="41" y="171"/>
                  </a:lnTo>
                  <a:lnTo>
                    <a:pt x="41" y="187"/>
                  </a:lnTo>
                  <a:lnTo>
                    <a:pt x="41" y="204"/>
                  </a:lnTo>
                  <a:lnTo>
                    <a:pt x="33" y="187"/>
                  </a:lnTo>
                  <a:lnTo>
                    <a:pt x="16" y="179"/>
                  </a:lnTo>
                  <a:lnTo>
                    <a:pt x="8" y="195"/>
                  </a:lnTo>
                  <a:lnTo>
                    <a:pt x="24" y="22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dirty="0">
                <a:solidFill>
                  <a:srgbClr val="000000"/>
                </a:solidFill>
              </a:endParaRPr>
            </a:p>
          </p:txBody>
        </p:sp>
        <p:grpSp>
          <p:nvGrpSpPr>
            <p:cNvPr id="96296" name="Group 40"/>
            <p:cNvGrpSpPr>
              <a:grpSpLocks noChangeAspect="1"/>
            </p:cNvGrpSpPr>
            <p:nvPr/>
          </p:nvGrpSpPr>
          <p:grpSpPr bwMode="auto">
            <a:xfrm>
              <a:off x="2735" y="702"/>
              <a:ext cx="568" cy="189"/>
              <a:chOff x="2735" y="702"/>
              <a:chExt cx="568" cy="189"/>
            </a:xfrm>
          </p:grpSpPr>
          <p:sp>
            <p:nvSpPr>
              <p:cNvPr id="96297" name="Arc 41"/>
              <p:cNvSpPr>
                <a:spLocks noChangeAspect="1"/>
              </p:cNvSpPr>
              <p:nvPr/>
            </p:nvSpPr>
            <p:spPr bwMode="auto">
              <a:xfrm rot="3780000">
                <a:off x="2757" y="753"/>
                <a:ext cx="26" cy="69"/>
              </a:xfrm>
              <a:custGeom>
                <a:avLst/>
                <a:gdLst>
                  <a:gd name="T0" fmla="*/ 0 w 22434"/>
                  <a:gd name="T1" fmla="*/ 0 h 43182"/>
                  <a:gd name="T2" fmla="*/ 0 w 22434"/>
                  <a:gd name="T3" fmla="*/ 0 h 43182"/>
                  <a:gd name="T4" fmla="*/ 0 w 22434"/>
                  <a:gd name="T5" fmla="*/ 0 h 43182"/>
                  <a:gd name="T6" fmla="*/ 0 60000 65536"/>
                  <a:gd name="T7" fmla="*/ 0 60000 65536"/>
                  <a:gd name="T8" fmla="*/ 0 60000 65536"/>
                  <a:gd name="T9" fmla="*/ 0 w 22434"/>
                  <a:gd name="T10" fmla="*/ 0 h 43182"/>
                  <a:gd name="T11" fmla="*/ 22434 w 22434"/>
                  <a:gd name="T12" fmla="*/ 43182 h 43182"/>
                </a:gdLst>
                <a:ahLst/>
                <a:cxnLst>
                  <a:cxn ang="T6">
                    <a:pos x="T0" y="T1"/>
                  </a:cxn>
                  <a:cxn ang="T7">
                    <a:pos x="T2" y="T3"/>
                  </a:cxn>
                  <a:cxn ang="T8">
                    <a:pos x="T4" y="T5"/>
                  </a:cxn>
                </a:cxnLst>
                <a:rect l="T9" t="T10" r="T11" b="T12"/>
                <a:pathLst>
                  <a:path w="22434" h="43182" fill="none" extrusionOk="0">
                    <a:moveTo>
                      <a:pt x="0" y="16"/>
                    </a:moveTo>
                    <a:cubicBezTo>
                      <a:pt x="277" y="5"/>
                      <a:pt x="555" y="-1"/>
                      <a:pt x="834" y="-1"/>
                    </a:cubicBezTo>
                    <a:cubicBezTo>
                      <a:pt x="12763" y="0"/>
                      <a:pt x="22434" y="9670"/>
                      <a:pt x="22434" y="21600"/>
                    </a:cubicBezTo>
                    <a:cubicBezTo>
                      <a:pt x="22434" y="33185"/>
                      <a:pt x="13294" y="42707"/>
                      <a:pt x="1718" y="43181"/>
                    </a:cubicBezTo>
                  </a:path>
                  <a:path w="22434" h="43182" stroke="0" extrusionOk="0">
                    <a:moveTo>
                      <a:pt x="0" y="16"/>
                    </a:moveTo>
                    <a:cubicBezTo>
                      <a:pt x="277" y="5"/>
                      <a:pt x="555" y="-1"/>
                      <a:pt x="834" y="-1"/>
                    </a:cubicBezTo>
                    <a:cubicBezTo>
                      <a:pt x="12763" y="0"/>
                      <a:pt x="22434" y="9670"/>
                      <a:pt x="22434" y="21600"/>
                    </a:cubicBezTo>
                    <a:cubicBezTo>
                      <a:pt x="22434" y="33185"/>
                      <a:pt x="13294" y="42707"/>
                      <a:pt x="1718" y="43181"/>
                    </a:cubicBezTo>
                    <a:lnTo>
                      <a:pt x="834"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srgbClr val="000000"/>
                  </a:solidFill>
                </a:endParaRPr>
              </a:p>
            </p:txBody>
          </p:sp>
          <p:grpSp>
            <p:nvGrpSpPr>
              <p:cNvPr id="96298" name="Group 42"/>
              <p:cNvGrpSpPr>
                <a:grpSpLocks noChangeAspect="1"/>
              </p:cNvGrpSpPr>
              <p:nvPr/>
            </p:nvGrpSpPr>
            <p:grpSpPr bwMode="auto">
              <a:xfrm>
                <a:off x="2798" y="702"/>
                <a:ext cx="505" cy="189"/>
                <a:chOff x="2798" y="702"/>
                <a:chExt cx="505" cy="189"/>
              </a:xfrm>
            </p:grpSpPr>
            <p:sp>
              <p:nvSpPr>
                <p:cNvPr id="96299" name="Arc 43"/>
                <p:cNvSpPr>
                  <a:spLocks noChangeAspect="1"/>
                </p:cNvSpPr>
                <p:nvPr/>
              </p:nvSpPr>
              <p:spPr bwMode="auto">
                <a:xfrm rot="-5820000">
                  <a:off x="3256" y="692"/>
                  <a:ext cx="24" cy="71"/>
                </a:xfrm>
                <a:custGeom>
                  <a:avLst/>
                  <a:gdLst>
                    <a:gd name="T0" fmla="*/ 0 w 21600"/>
                    <a:gd name="T1" fmla="*/ 0 h 42992"/>
                    <a:gd name="T2" fmla="*/ 0 w 21600"/>
                    <a:gd name="T3" fmla="*/ 0 h 42992"/>
                    <a:gd name="T4" fmla="*/ 0 w 21600"/>
                    <a:gd name="T5" fmla="*/ 0 h 42992"/>
                    <a:gd name="T6" fmla="*/ 0 60000 65536"/>
                    <a:gd name="T7" fmla="*/ 0 60000 65536"/>
                    <a:gd name="T8" fmla="*/ 0 60000 65536"/>
                    <a:gd name="T9" fmla="*/ 0 w 21600"/>
                    <a:gd name="T10" fmla="*/ 0 h 42992"/>
                    <a:gd name="T11" fmla="*/ 21600 w 21600"/>
                    <a:gd name="T12" fmla="*/ 42992 h 42992"/>
                  </a:gdLst>
                  <a:ahLst/>
                  <a:cxnLst>
                    <a:cxn ang="T6">
                      <a:pos x="T0" y="T1"/>
                    </a:cxn>
                    <a:cxn ang="T7">
                      <a:pos x="T2" y="T3"/>
                    </a:cxn>
                    <a:cxn ang="T8">
                      <a:pos x="T4" y="T5"/>
                    </a:cxn>
                  </a:cxnLst>
                  <a:rect l="T9" t="T10" r="T11" b="T12"/>
                  <a:pathLst>
                    <a:path w="21600" h="42992" fill="none" extrusionOk="0">
                      <a:moveTo>
                        <a:pt x="18746" y="42991"/>
                      </a:moveTo>
                      <a:cubicBezTo>
                        <a:pt x="8014" y="41561"/>
                        <a:pt x="0" y="32407"/>
                        <a:pt x="0" y="21581"/>
                      </a:cubicBezTo>
                      <a:cubicBezTo>
                        <a:pt x="0" y="10004"/>
                        <a:pt x="9127" y="485"/>
                        <a:pt x="20694" y="0"/>
                      </a:cubicBezTo>
                    </a:path>
                    <a:path w="21600" h="42992" stroke="0" extrusionOk="0">
                      <a:moveTo>
                        <a:pt x="18746" y="42991"/>
                      </a:moveTo>
                      <a:cubicBezTo>
                        <a:pt x="8014" y="41561"/>
                        <a:pt x="0" y="32407"/>
                        <a:pt x="0" y="21581"/>
                      </a:cubicBezTo>
                      <a:cubicBezTo>
                        <a:pt x="0" y="10004"/>
                        <a:pt x="9127" y="485"/>
                        <a:pt x="20694" y="0"/>
                      </a:cubicBezTo>
                      <a:lnTo>
                        <a:pt x="21600" y="2158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96300" name="Arc 44"/>
                <p:cNvSpPr>
                  <a:spLocks noChangeAspect="1"/>
                </p:cNvSpPr>
                <p:nvPr/>
              </p:nvSpPr>
              <p:spPr bwMode="auto">
                <a:xfrm rot="-5820000">
                  <a:off x="3172" y="674"/>
                  <a:ext cx="24" cy="79"/>
                </a:xfrm>
                <a:custGeom>
                  <a:avLst/>
                  <a:gdLst>
                    <a:gd name="T0" fmla="*/ 0 w 22507"/>
                    <a:gd name="T1" fmla="*/ 0 h 43179"/>
                    <a:gd name="T2" fmla="*/ 0 w 22507"/>
                    <a:gd name="T3" fmla="*/ 0 h 43179"/>
                    <a:gd name="T4" fmla="*/ 0 w 22507"/>
                    <a:gd name="T5" fmla="*/ 0 h 43179"/>
                    <a:gd name="T6" fmla="*/ 0 60000 65536"/>
                    <a:gd name="T7" fmla="*/ 0 60000 65536"/>
                    <a:gd name="T8" fmla="*/ 0 60000 65536"/>
                    <a:gd name="T9" fmla="*/ 0 w 22507"/>
                    <a:gd name="T10" fmla="*/ 0 h 43179"/>
                    <a:gd name="T11" fmla="*/ 22507 w 22507"/>
                    <a:gd name="T12" fmla="*/ 43179 h 43179"/>
                  </a:gdLst>
                  <a:ahLst/>
                  <a:cxnLst>
                    <a:cxn ang="T6">
                      <a:pos x="T0" y="T1"/>
                    </a:cxn>
                    <a:cxn ang="T7">
                      <a:pos x="T2" y="T3"/>
                    </a:cxn>
                    <a:cxn ang="T8">
                      <a:pos x="T4" y="T5"/>
                    </a:cxn>
                  </a:cxnLst>
                  <a:rect l="T9" t="T10" r="T11" b="T12"/>
                  <a:pathLst>
                    <a:path w="22507" h="43179" fill="none" extrusionOk="0">
                      <a:moveTo>
                        <a:pt x="0" y="19"/>
                      </a:moveTo>
                      <a:cubicBezTo>
                        <a:pt x="302" y="6"/>
                        <a:pt x="604" y="-1"/>
                        <a:pt x="907" y="-1"/>
                      </a:cubicBezTo>
                      <a:cubicBezTo>
                        <a:pt x="12836" y="0"/>
                        <a:pt x="22507" y="9670"/>
                        <a:pt x="22507" y="21600"/>
                      </a:cubicBezTo>
                      <a:cubicBezTo>
                        <a:pt x="22507" y="33157"/>
                        <a:pt x="13408" y="42667"/>
                        <a:pt x="1861" y="43178"/>
                      </a:cubicBezTo>
                    </a:path>
                    <a:path w="22507" h="43179" stroke="0" extrusionOk="0">
                      <a:moveTo>
                        <a:pt x="0" y="19"/>
                      </a:moveTo>
                      <a:cubicBezTo>
                        <a:pt x="302" y="6"/>
                        <a:pt x="604" y="-1"/>
                        <a:pt x="907" y="-1"/>
                      </a:cubicBezTo>
                      <a:cubicBezTo>
                        <a:pt x="12836" y="0"/>
                        <a:pt x="22507" y="9670"/>
                        <a:pt x="22507" y="21600"/>
                      </a:cubicBezTo>
                      <a:cubicBezTo>
                        <a:pt x="22507" y="33157"/>
                        <a:pt x="13408" y="42667"/>
                        <a:pt x="1861" y="43178"/>
                      </a:cubicBezTo>
                      <a:lnTo>
                        <a:pt x="907"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96301" name="Arc 45"/>
                <p:cNvSpPr>
                  <a:spLocks noChangeAspect="1"/>
                </p:cNvSpPr>
                <p:nvPr/>
              </p:nvSpPr>
              <p:spPr bwMode="auto">
                <a:xfrm rot="3780000">
                  <a:off x="2825" y="692"/>
                  <a:ext cx="22" cy="76"/>
                </a:xfrm>
                <a:custGeom>
                  <a:avLst/>
                  <a:gdLst>
                    <a:gd name="T0" fmla="*/ 0 w 21600"/>
                    <a:gd name="T1" fmla="*/ 0 h 43079"/>
                    <a:gd name="T2" fmla="*/ 0 w 21600"/>
                    <a:gd name="T3" fmla="*/ 0 h 43079"/>
                    <a:gd name="T4" fmla="*/ 0 w 21600"/>
                    <a:gd name="T5" fmla="*/ 0 h 43079"/>
                    <a:gd name="T6" fmla="*/ 0 60000 65536"/>
                    <a:gd name="T7" fmla="*/ 0 60000 65536"/>
                    <a:gd name="T8" fmla="*/ 0 60000 65536"/>
                    <a:gd name="T9" fmla="*/ 0 w 21600"/>
                    <a:gd name="T10" fmla="*/ 0 h 43079"/>
                    <a:gd name="T11" fmla="*/ 21600 w 21600"/>
                    <a:gd name="T12" fmla="*/ 43079 h 43079"/>
                  </a:gdLst>
                  <a:ahLst/>
                  <a:cxnLst>
                    <a:cxn ang="T6">
                      <a:pos x="T0" y="T1"/>
                    </a:cxn>
                    <a:cxn ang="T7">
                      <a:pos x="T2" y="T3"/>
                    </a:cxn>
                    <a:cxn ang="T8">
                      <a:pos x="T4" y="T5"/>
                    </a:cxn>
                  </a:cxnLst>
                  <a:rect l="T9" t="T10" r="T11" b="T12"/>
                  <a:pathLst>
                    <a:path w="21600" h="43079" fill="none" extrusionOk="0">
                      <a:moveTo>
                        <a:pt x="19545" y="43079"/>
                      </a:moveTo>
                      <a:cubicBezTo>
                        <a:pt x="8462" y="42020"/>
                        <a:pt x="0" y="32710"/>
                        <a:pt x="0" y="21577"/>
                      </a:cubicBezTo>
                      <a:cubicBezTo>
                        <a:pt x="0" y="10038"/>
                        <a:pt x="9069" y="536"/>
                        <a:pt x="20596" y="0"/>
                      </a:cubicBezTo>
                    </a:path>
                    <a:path w="21600" h="43079" stroke="0" extrusionOk="0">
                      <a:moveTo>
                        <a:pt x="19545" y="43079"/>
                      </a:moveTo>
                      <a:cubicBezTo>
                        <a:pt x="8462" y="42020"/>
                        <a:pt x="0" y="32710"/>
                        <a:pt x="0" y="21577"/>
                      </a:cubicBezTo>
                      <a:cubicBezTo>
                        <a:pt x="0" y="10038"/>
                        <a:pt x="9069" y="536"/>
                        <a:pt x="20596" y="0"/>
                      </a:cubicBezTo>
                      <a:lnTo>
                        <a:pt x="21600" y="21577"/>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96302" name="Freeform 46"/>
                <p:cNvSpPr>
                  <a:spLocks noChangeAspect="1"/>
                </p:cNvSpPr>
                <p:nvPr/>
              </p:nvSpPr>
              <p:spPr bwMode="auto">
                <a:xfrm>
                  <a:off x="2850" y="714"/>
                  <a:ext cx="304" cy="93"/>
                </a:xfrm>
                <a:custGeom>
                  <a:avLst/>
                  <a:gdLst>
                    <a:gd name="T0" fmla="*/ 137 w 304"/>
                    <a:gd name="T1" fmla="*/ 17 h 93"/>
                    <a:gd name="T2" fmla="*/ 104 w 304"/>
                    <a:gd name="T3" fmla="*/ 9 h 93"/>
                    <a:gd name="T4" fmla="*/ 31 w 304"/>
                    <a:gd name="T5" fmla="*/ 6 h 93"/>
                    <a:gd name="T6" fmla="*/ 0 w 304"/>
                    <a:gd name="T7" fmla="*/ 3 h 93"/>
                    <a:gd name="T8" fmla="*/ 10 w 304"/>
                    <a:gd name="T9" fmla="*/ 61 h 93"/>
                    <a:gd name="T10" fmla="*/ 36 w 304"/>
                    <a:gd name="T11" fmla="*/ 90 h 93"/>
                    <a:gd name="T12" fmla="*/ 99 w 304"/>
                    <a:gd name="T13" fmla="*/ 92 h 93"/>
                    <a:gd name="T14" fmla="*/ 117 w 304"/>
                    <a:gd name="T15" fmla="*/ 81 h 93"/>
                    <a:gd name="T16" fmla="*/ 136 w 304"/>
                    <a:gd name="T17" fmla="*/ 48 h 93"/>
                    <a:gd name="T18" fmla="*/ 157 w 304"/>
                    <a:gd name="T19" fmla="*/ 48 h 93"/>
                    <a:gd name="T20" fmla="*/ 178 w 304"/>
                    <a:gd name="T21" fmla="*/ 69 h 93"/>
                    <a:gd name="T22" fmla="*/ 199 w 304"/>
                    <a:gd name="T23" fmla="*/ 89 h 93"/>
                    <a:gd name="T24" fmla="*/ 257 w 304"/>
                    <a:gd name="T25" fmla="*/ 89 h 93"/>
                    <a:gd name="T26" fmla="*/ 287 w 304"/>
                    <a:gd name="T27" fmla="*/ 59 h 93"/>
                    <a:gd name="T28" fmla="*/ 303 w 304"/>
                    <a:gd name="T29" fmla="*/ 0 h 93"/>
                    <a:gd name="T30" fmla="*/ 262 w 304"/>
                    <a:gd name="T31" fmla="*/ 6 h 93"/>
                    <a:gd name="T32" fmla="*/ 197 w 304"/>
                    <a:gd name="T33" fmla="*/ 8 h 93"/>
                    <a:gd name="T34" fmla="*/ 157 w 304"/>
                    <a:gd name="T35" fmla="*/ 17 h 93"/>
                    <a:gd name="T36" fmla="*/ 137 w 304"/>
                    <a:gd name="T37" fmla="*/ 17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93"/>
                    <a:gd name="T59" fmla="*/ 304 w 304"/>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93">
                      <a:moveTo>
                        <a:pt x="137" y="17"/>
                      </a:moveTo>
                      <a:lnTo>
                        <a:pt x="104" y="9"/>
                      </a:lnTo>
                      <a:lnTo>
                        <a:pt x="31" y="6"/>
                      </a:lnTo>
                      <a:lnTo>
                        <a:pt x="0" y="3"/>
                      </a:lnTo>
                      <a:lnTo>
                        <a:pt x="10" y="61"/>
                      </a:lnTo>
                      <a:lnTo>
                        <a:pt x="36" y="90"/>
                      </a:lnTo>
                      <a:lnTo>
                        <a:pt x="99" y="92"/>
                      </a:lnTo>
                      <a:lnTo>
                        <a:pt x="117" y="81"/>
                      </a:lnTo>
                      <a:lnTo>
                        <a:pt x="136" y="48"/>
                      </a:lnTo>
                      <a:lnTo>
                        <a:pt x="157" y="48"/>
                      </a:lnTo>
                      <a:lnTo>
                        <a:pt x="178" y="69"/>
                      </a:lnTo>
                      <a:lnTo>
                        <a:pt x="199" y="89"/>
                      </a:lnTo>
                      <a:lnTo>
                        <a:pt x="257" y="89"/>
                      </a:lnTo>
                      <a:lnTo>
                        <a:pt x="287" y="59"/>
                      </a:lnTo>
                      <a:lnTo>
                        <a:pt x="303" y="0"/>
                      </a:lnTo>
                      <a:lnTo>
                        <a:pt x="262" y="6"/>
                      </a:lnTo>
                      <a:lnTo>
                        <a:pt x="197" y="8"/>
                      </a:lnTo>
                      <a:lnTo>
                        <a:pt x="157" y="17"/>
                      </a:lnTo>
                      <a:lnTo>
                        <a:pt x="137" y="17"/>
                      </a:lnTo>
                    </a:path>
                  </a:pathLst>
                </a:custGeom>
                <a:solidFill>
                  <a:schemeClr val="bg2"/>
                </a:solidFill>
                <a:ln w="12700" cap="rnd">
                  <a:solidFill>
                    <a:schemeClr val="tx1"/>
                  </a:solidFill>
                  <a:round/>
                  <a:headEnd/>
                  <a:tailEnd/>
                </a:ln>
              </p:spPr>
              <p:txBody>
                <a:bodyPr/>
                <a:lstStyle/>
                <a:p>
                  <a:endParaRPr lang="en-US" dirty="0">
                    <a:solidFill>
                      <a:srgbClr val="000000"/>
                    </a:solidFill>
                  </a:endParaRPr>
                </a:p>
              </p:txBody>
            </p:sp>
            <p:sp>
              <p:nvSpPr>
                <p:cNvPr id="96303" name="Oval 47"/>
                <p:cNvSpPr>
                  <a:spLocks noChangeAspect="1" noChangeArrowheads="1"/>
                </p:cNvSpPr>
                <p:nvPr/>
              </p:nvSpPr>
              <p:spPr bwMode="auto">
                <a:xfrm>
                  <a:off x="2886" y="735"/>
                  <a:ext cx="77" cy="50"/>
                </a:xfrm>
                <a:prstGeom prst="ellipse">
                  <a:avLst/>
                </a:prstGeom>
                <a:solidFill>
                  <a:schemeClr val="bg1"/>
                </a:solidFill>
                <a:ln w="12700">
                  <a:solidFill>
                    <a:schemeClr val="tx1"/>
                  </a:solidFill>
                  <a:round/>
                  <a:headEnd/>
                  <a:tailEnd/>
                </a:ln>
              </p:spPr>
              <p:txBody>
                <a:bodyPr wrap="none" anchor="ctr"/>
                <a:lstStyle/>
                <a:p>
                  <a:endParaRPr lang="en-US" dirty="0">
                    <a:solidFill>
                      <a:srgbClr val="000000"/>
                    </a:solidFill>
                  </a:endParaRPr>
                </a:p>
              </p:txBody>
            </p:sp>
            <p:sp>
              <p:nvSpPr>
                <p:cNvPr id="96304" name="Oval 48"/>
                <p:cNvSpPr>
                  <a:spLocks noChangeAspect="1" noChangeArrowheads="1"/>
                </p:cNvSpPr>
                <p:nvPr/>
              </p:nvSpPr>
              <p:spPr bwMode="auto">
                <a:xfrm>
                  <a:off x="2942" y="757"/>
                  <a:ext cx="22" cy="21"/>
                </a:xfrm>
                <a:prstGeom prst="ellipse">
                  <a:avLst/>
                </a:prstGeom>
                <a:solidFill>
                  <a:schemeClr val="bg2"/>
                </a:solidFill>
                <a:ln w="12700">
                  <a:solidFill>
                    <a:srgbClr val="3365FB"/>
                  </a:solidFill>
                  <a:round/>
                  <a:headEnd/>
                  <a:tailEnd/>
                </a:ln>
              </p:spPr>
              <p:txBody>
                <a:bodyPr wrap="none" anchor="ctr"/>
                <a:lstStyle/>
                <a:p>
                  <a:endParaRPr lang="en-US" dirty="0">
                    <a:solidFill>
                      <a:srgbClr val="000000"/>
                    </a:solidFill>
                  </a:endParaRPr>
                </a:p>
              </p:txBody>
            </p:sp>
            <p:sp>
              <p:nvSpPr>
                <p:cNvPr id="96305" name="Oval 49"/>
                <p:cNvSpPr>
                  <a:spLocks noChangeAspect="1" noChangeArrowheads="1"/>
                </p:cNvSpPr>
                <p:nvPr/>
              </p:nvSpPr>
              <p:spPr bwMode="auto">
                <a:xfrm>
                  <a:off x="3041" y="732"/>
                  <a:ext cx="76" cy="53"/>
                </a:xfrm>
                <a:prstGeom prst="ellipse">
                  <a:avLst/>
                </a:prstGeom>
                <a:solidFill>
                  <a:schemeClr val="bg1"/>
                </a:solidFill>
                <a:ln w="12700">
                  <a:solidFill>
                    <a:schemeClr val="tx1"/>
                  </a:solidFill>
                  <a:round/>
                  <a:headEnd/>
                  <a:tailEnd/>
                </a:ln>
              </p:spPr>
              <p:txBody>
                <a:bodyPr wrap="none" anchor="ctr"/>
                <a:lstStyle/>
                <a:p>
                  <a:endParaRPr lang="en-US" dirty="0">
                    <a:solidFill>
                      <a:srgbClr val="000000"/>
                    </a:solidFill>
                  </a:endParaRPr>
                </a:p>
              </p:txBody>
            </p:sp>
            <p:sp>
              <p:nvSpPr>
                <p:cNvPr id="96306" name="Oval 50"/>
                <p:cNvSpPr>
                  <a:spLocks noChangeAspect="1" noChangeArrowheads="1"/>
                </p:cNvSpPr>
                <p:nvPr/>
              </p:nvSpPr>
              <p:spPr bwMode="auto">
                <a:xfrm>
                  <a:off x="3088" y="755"/>
                  <a:ext cx="23" cy="22"/>
                </a:xfrm>
                <a:prstGeom prst="ellipse">
                  <a:avLst/>
                </a:prstGeom>
                <a:solidFill>
                  <a:schemeClr val="bg2"/>
                </a:solidFill>
                <a:ln w="12700">
                  <a:solidFill>
                    <a:srgbClr val="3365FB"/>
                  </a:solidFill>
                  <a:round/>
                  <a:headEnd/>
                  <a:tailEnd/>
                </a:ln>
              </p:spPr>
              <p:txBody>
                <a:bodyPr wrap="none" anchor="ctr"/>
                <a:lstStyle/>
                <a:p>
                  <a:endParaRPr lang="en-US" dirty="0">
                    <a:solidFill>
                      <a:srgbClr val="000000"/>
                    </a:solidFill>
                  </a:endParaRPr>
                </a:p>
              </p:txBody>
            </p:sp>
            <p:sp>
              <p:nvSpPr>
                <p:cNvPr id="96307" name="Freeform 51"/>
                <p:cNvSpPr>
                  <a:spLocks noChangeAspect="1"/>
                </p:cNvSpPr>
                <p:nvPr/>
              </p:nvSpPr>
              <p:spPr bwMode="auto">
                <a:xfrm>
                  <a:off x="2886" y="828"/>
                  <a:ext cx="215" cy="63"/>
                </a:xfrm>
                <a:custGeom>
                  <a:avLst/>
                  <a:gdLst>
                    <a:gd name="T0" fmla="*/ 95 w 215"/>
                    <a:gd name="T1" fmla="*/ 1 h 63"/>
                    <a:gd name="T2" fmla="*/ 54 w 215"/>
                    <a:gd name="T3" fmla="*/ 11 h 63"/>
                    <a:gd name="T4" fmla="*/ 26 w 215"/>
                    <a:gd name="T5" fmla="*/ 26 h 63"/>
                    <a:gd name="T6" fmla="*/ 17 w 215"/>
                    <a:gd name="T7" fmla="*/ 50 h 63"/>
                    <a:gd name="T8" fmla="*/ 3 w 215"/>
                    <a:gd name="T9" fmla="*/ 55 h 63"/>
                    <a:gd name="T10" fmla="*/ 0 w 215"/>
                    <a:gd name="T11" fmla="*/ 50 h 63"/>
                    <a:gd name="T12" fmla="*/ 3 w 215"/>
                    <a:gd name="T13" fmla="*/ 59 h 63"/>
                    <a:gd name="T14" fmla="*/ 19 w 215"/>
                    <a:gd name="T15" fmla="*/ 58 h 63"/>
                    <a:gd name="T16" fmla="*/ 34 w 215"/>
                    <a:gd name="T17" fmla="*/ 45 h 63"/>
                    <a:gd name="T18" fmla="*/ 50 w 215"/>
                    <a:gd name="T19" fmla="*/ 40 h 63"/>
                    <a:gd name="T20" fmla="*/ 75 w 215"/>
                    <a:gd name="T21" fmla="*/ 40 h 63"/>
                    <a:gd name="T22" fmla="*/ 103 w 215"/>
                    <a:gd name="T23" fmla="*/ 40 h 63"/>
                    <a:gd name="T24" fmla="*/ 106 w 215"/>
                    <a:gd name="T25" fmla="*/ 34 h 63"/>
                    <a:gd name="T26" fmla="*/ 114 w 215"/>
                    <a:gd name="T27" fmla="*/ 42 h 63"/>
                    <a:gd name="T28" fmla="*/ 169 w 215"/>
                    <a:gd name="T29" fmla="*/ 41 h 63"/>
                    <a:gd name="T30" fmla="*/ 186 w 215"/>
                    <a:gd name="T31" fmla="*/ 52 h 63"/>
                    <a:gd name="T32" fmla="*/ 193 w 215"/>
                    <a:gd name="T33" fmla="*/ 62 h 63"/>
                    <a:gd name="T34" fmla="*/ 209 w 215"/>
                    <a:gd name="T35" fmla="*/ 61 h 63"/>
                    <a:gd name="T36" fmla="*/ 214 w 215"/>
                    <a:gd name="T37" fmla="*/ 52 h 63"/>
                    <a:gd name="T38" fmla="*/ 205 w 215"/>
                    <a:gd name="T39" fmla="*/ 55 h 63"/>
                    <a:gd name="T40" fmla="*/ 197 w 215"/>
                    <a:gd name="T41" fmla="*/ 49 h 63"/>
                    <a:gd name="T42" fmla="*/ 190 w 215"/>
                    <a:gd name="T43" fmla="*/ 34 h 63"/>
                    <a:gd name="T44" fmla="*/ 177 w 215"/>
                    <a:gd name="T45" fmla="*/ 22 h 63"/>
                    <a:gd name="T46" fmla="*/ 163 w 215"/>
                    <a:gd name="T47" fmla="*/ 16 h 63"/>
                    <a:gd name="T48" fmla="*/ 135 w 215"/>
                    <a:gd name="T49" fmla="*/ 4 h 63"/>
                    <a:gd name="T50" fmla="*/ 111 w 215"/>
                    <a:gd name="T51" fmla="*/ 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
                    <a:gd name="T79" fmla="*/ 0 h 63"/>
                    <a:gd name="T80" fmla="*/ 215 w 215"/>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 h="63">
                      <a:moveTo>
                        <a:pt x="95" y="1"/>
                      </a:moveTo>
                      <a:lnTo>
                        <a:pt x="54" y="11"/>
                      </a:lnTo>
                      <a:lnTo>
                        <a:pt x="26" y="26"/>
                      </a:lnTo>
                      <a:lnTo>
                        <a:pt x="17" y="50"/>
                      </a:lnTo>
                      <a:lnTo>
                        <a:pt x="3" y="55"/>
                      </a:lnTo>
                      <a:lnTo>
                        <a:pt x="0" y="50"/>
                      </a:lnTo>
                      <a:lnTo>
                        <a:pt x="3" y="59"/>
                      </a:lnTo>
                      <a:lnTo>
                        <a:pt x="19" y="58"/>
                      </a:lnTo>
                      <a:lnTo>
                        <a:pt x="34" y="45"/>
                      </a:lnTo>
                      <a:lnTo>
                        <a:pt x="50" y="40"/>
                      </a:lnTo>
                      <a:lnTo>
                        <a:pt x="75" y="40"/>
                      </a:lnTo>
                      <a:lnTo>
                        <a:pt x="103" y="40"/>
                      </a:lnTo>
                      <a:lnTo>
                        <a:pt x="106" y="34"/>
                      </a:lnTo>
                      <a:lnTo>
                        <a:pt x="114" y="42"/>
                      </a:lnTo>
                      <a:lnTo>
                        <a:pt x="169" y="41"/>
                      </a:lnTo>
                      <a:lnTo>
                        <a:pt x="186" y="52"/>
                      </a:lnTo>
                      <a:lnTo>
                        <a:pt x="193" y="62"/>
                      </a:lnTo>
                      <a:lnTo>
                        <a:pt x="209" y="61"/>
                      </a:lnTo>
                      <a:lnTo>
                        <a:pt x="214" y="52"/>
                      </a:lnTo>
                      <a:lnTo>
                        <a:pt x="205" y="55"/>
                      </a:lnTo>
                      <a:lnTo>
                        <a:pt x="197" y="49"/>
                      </a:lnTo>
                      <a:lnTo>
                        <a:pt x="190" y="34"/>
                      </a:lnTo>
                      <a:lnTo>
                        <a:pt x="177" y="22"/>
                      </a:lnTo>
                      <a:lnTo>
                        <a:pt x="163" y="16"/>
                      </a:lnTo>
                      <a:lnTo>
                        <a:pt x="135" y="4"/>
                      </a:lnTo>
                      <a:lnTo>
                        <a:pt x="111" y="0"/>
                      </a:lnTo>
                    </a:path>
                  </a:pathLst>
                </a:custGeom>
                <a:solidFill>
                  <a:schemeClr val="bg2"/>
                </a:solidFill>
                <a:ln w="12700" cap="rnd">
                  <a:solidFill>
                    <a:schemeClr val="tx1"/>
                  </a:solidFill>
                  <a:round/>
                  <a:headEnd/>
                  <a:tailEnd/>
                </a:ln>
              </p:spPr>
              <p:txBody>
                <a:bodyPr/>
                <a:lstStyle/>
                <a:p>
                  <a:endParaRPr lang="en-US" dirty="0">
                    <a:solidFill>
                      <a:srgbClr val="000000"/>
                    </a:solidFill>
                  </a:endParaRPr>
                </a:p>
              </p:txBody>
            </p:sp>
            <p:sp useBgFill="1">
              <p:nvSpPr>
                <p:cNvPr id="96308" name="Oval 52"/>
                <p:cNvSpPr>
                  <a:spLocks noChangeAspect="1" noChangeArrowheads="1"/>
                </p:cNvSpPr>
                <p:nvPr/>
              </p:nvSpPr>
              <p:spPr bwMode="auto">
                <a:xfrm>
                  <a:off x="3136" y="731"/>
                  <a:ext cx="31" cy="31"/>
                </a:xfrm>
                <a:prstGeom prst="ellipse">
                  <a:avLst/>
                </a:prstGeom>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dirty="0">
                    <a:solidFill>
                      <a:srgbClr val="000000"/>
                    </a:solidFill>
                  </a:endParaRPr>
                </a:p>
              </p:txBody>
            </p:sp>
            <p:sp>
              <p:nvSpPr>
                <p:cNvPr id="96309" name="Freeform 53"/>
                <p:cNvSpPr>
                  <a:spLocks noChangeAspect="1"/>
                </p:cNvSpPr>
                <p:nvPr/>
              </p:nvSpPr>
              <p:spPr bwMode="auto">
                <a:xfrm>
                  <a:off x="2965" y="764"/>
                  <a:ext cx="118" cy="98"/>
                </a:xfrm>
                <a:custGeom>
                  <a:avLst/>
                  <a:gdLst>
                    <a:gd name="T0" fmla="*/ 0 w 118"/>
                    <a:gd name="T1" fmla="*/ 39 h 98"/>
                    <a:gd name="T2" fmla="*/ 0 w 118"/>
                    <a:gd name="T3" fmla="*/ 60 h 98"/>
                    <a:gd name="T4" fmla="*/ 37 w 118"/>
                    <a:gd name="T5" fmla="*/ 65 h 98"/>
                    <a:gd name="T6" fmla="*/ 98 w 118"/>
                    <a:gd name="T7" fmla="*/ 97 h 98"/>
                    <a:gd name="T8" fmla="*/ 117 w 118"/>
                    <a:gd name="T9" fmla="*/ 90 h 98"/>
                    <a:gd name="T10" fmla="*/ 117 w 118"/>
                    <a:gd name="T11" fmla="*/ 71 h 98"/>
                    <a:gd name="T12" fmla="*/ 54 w 118"/>
                    <a:gd name="T13" fmla="*/ 0 h 98"/>
                    <a:gd name="T14" fmla="*/ 0 60000 65536"/>
                    <a:gd name="T15" fmla="*/ 0 60000 65536"/>
                    <a:gd name="T16" fmla="*/ 0 60000 65536"/>
                    <a:gd name="T17" fmla="*/ 0 60000 65536"/>
                    <a:gd name="T18" fmla="*/ 0 60000 65536"/>
                    <a:gd name="T19" fmla="*/ 0 60000 65536"/>
                    <a:gd name="T20" fmla="*/ 0 60000 65536"/>
                    <a:gd name="T21" fmla="*/ 0 w 118"/>
                    <a:gd name="T22" fmla="*/ 0 h 98"/>
                    <a:gd name="T23" fmla="*/ 118 w 118"/>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98">
                      <a:moveTo>
                        <a:pt x="0" y="39"/>
                      </a:moveTo>
                      <a:lnTo>
                        <a:pt x="0" y="60"/>
                      </a:lnTo>
                      <a:lnTo>
                        <a:pt x="37" y="65"/>
                      </a:lnTo>
                      <a:lnTo>
                        <a:pt x="98" y="97"/>
                      </a:lnTo>
                      <a:lnTo>
                        <a:pt x="117" y="90"/>
                      </a:lnTo>
                      <a:lnTo>
                        <a:pt x="117" y="71"/>
                      </a:lnTo>
                      <a:lnTo>
                        <a:pt x="54" y="0"/>
                      </a:lnTo>
                    </a:path>
                  </a:pathLst>
                </a:custGeom>
                <a:solidFill>
                  <a:srgbClr val="FFBF5F"/>
                </a:solidFill>
                <a:ln w="12700" cap="rnd">
                  <a:solidFill>
                    <a:schemeClr val="bg2"/>
                  </a:solidFill>
                  <a:round/>
                  <a:headEnd/>
                  <a:tailEnd/>
                </a:ln>
              </p:spPr>
              <p:txBody>
                <a:bodyPr/>
                <a:lstStyle/>
                <a:p>
                  <a:endParaRPr lang="en-US" dirty="0">
                    <a:solidFill>
                      <a:srgbClr val="000000"/>
                    </a:solidFill>
                  </a:endParaRPr>
                </a:p>
              </p:txBody>
            </p:sp>
          </p:grpSp>
        </p:grpSp>
      </p:grpSp>
      <p:sp>
        <p:nvSpPr>
          <p:cNvPr id="615488" name="Line 64"/>
          <p:cNvSpPr>
            <a:spLocks noChangeShapeType="1"/>
          </p:cNvSpPr>
          <p:nvPr/>
        </p:nvSpPr>
        <p:spPr bwMode="auto">
          <a:xfrm flipH="1" flipV="1">
            <a:off x="7461250" y="2195513"/>
            <a:ext cx="582613" cy="625475"/>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89" name="Line 65"/>
          <p:cNvSpPr>
            <a:spLocks noChangeShapeType="1"/>
          </p:cNvSpPr>
          <p:nvPr/>
        </p:nvSpPr>
        <p:spPr bwMode="auto">
          <a:xfrm flipH="1">
            <a:off x="5683250" y="2046288"/>
            <a:ext cx="817563" cy="1587"/>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0" name="Line 66"/>
          <p:cNvSpPr>
            <a:spLocks noChangeShapeType="1"/>
          </p:cNvSpPr>
          <p:nvPr/>
        </p:nvSpPr>
        <p:spPr bwMode="auto">
          <a:xfrm flipH="1">
            <a:off x="3114675" y="2600325"/>
            <a:ext cx="1765300" cy="2376488"/>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1" name="Line 67"/>
          <p:cNvSpPr>
            <a:spLocks noChangeShapeType="1"/>
          </p:cNvSpPr>
          <p:nvPr/>
        </p:nvSpPr>
        <p:spPr bwMode="auto">
          <a:xfrm flipV="1">
            <a:off x="2857500" y="2754313"/>
            <a:ext cx="1035050" cy="2162175"/>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3" name="Line 69"/>
          <p:cNvSpPr>
            <a:spLocks noChangeShapeType="1"/>
          </p:cNvSpPr>
          <p:nvPr/>
        </p:nvSpPr>
        <p:spPr bwMode="auto">
          <a:xfrm flipH="1">
            <a:off x="2936875" y="2836863"/>
            <a:ext cx="1039813" cy="2139950"/>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4" name="AutoShape 70"/>
          <p:cNvSpPr>
            <a:spLocks noChangeArrowheads="1"/>
          </p:cNvSpPr>
          <p:nvPr/>
        </p:nvSpPr>
        <p:spPr bwMode="auto">
          <a:xfrm>
            <a:off x="4835525" y="3516313"/>
            <a:ext cx="1423988" cy="522287"/>
          </a:xfrm>
          <a:prstGeom prst="wedgeRoundRectCallout">
            <a:avLst>
              <a:gd name="adj1" fmla="val -98162"/>
              <a:gd name="adj2" fmla="val 23662"/>
              <a:gd name="adj3" fmla="val 16667"/>
            </a:avLst>
          </a:prstGeom>
          <a:solidFill>
            <a:schemeClr val="bg1">
              <a:alpha val="25098"/>
            </a:schemeClr>
          </a:solidFill>
          <a:ln w="12700">
            <a:solidFill>
              <a:schemeClr val="tx1"/>
            </a:solidFill>
            <a:miter lim="800000"/>
            <a:headEnd/>
            <a:tailEnd/>
          </a:ln>
        </p:spPr>
        <p:txBody>
          <a:bodyPr lIns="0" tIns="0" rIns="0" bIns="0" anchor="ctr"/>
          <a:lstStyle/>
          <a:p>
            <a:pPr algn="ctr"/>
            <a:r>
              <a:rPr lang="en-US" sz="1600" dirty="0">
                <a:solidFill>
                  <a:srgbClr val="000000"/>
                </a:solidFill>
              </a:rPr>
              <a:t>Go get New Module</a:t>
            </a:r>
          </a:p>
        </p:txBody>
      </p:sp>
      <p:pic>
        <p:nvPicPr>
          <p:cNvPr id="96277" name="Picture 31"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002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8" name="Picture 32"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9" name="Picture 34"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0" name="Picture 35"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0005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1" name="Picture 3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53721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2" name="Text Box 9"/>
          <p:cNvSpPr txBox="1">
            <a:spLocks noChangeArrowheads="1"/>
          </p:cNvSpPr>
          <p:nvPr/>
        </p:nvSpPr>
        <p:spPr bwMode="auto">
          <a:xfrm>
            <a:off x="7721600" y="42179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pic>
        <p:nvPicPr>
          <p:cNvPr id="96283" name="Picture 12" descr="Hac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4" name="Picture 30" descr="laptop_wirel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5"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6286"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6287"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8"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9" name="Picture 3" descr="Cloud-fluff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 y="20320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90" name="Text Box 6"/>
          <p:cNvSpPr txBox="1">
            <a:spLocks noChangeArrowheads="1"/>
          </p:cNvSpPr>
          <p:nvPr/>
        </p:nvSpPr>
        <p:spPr bwMode="auto">
          <a:xfrm>
            <a:off x="681038" y="22320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96291" name="Picture 37"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25288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a:spLocks noChangeArrowheads="1"/>
          </p:cNvSpPr>
          <p:nvPr/>
        </p:nvSpPr>
        <p:spPr bwMode="auto">
          <a:xfrm rot="-3963532">
            <a:off x="2865438" y="3455988"/>
            <a:ext cx="7540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
        <p:nvSpPr>
          <p:cNvPr id="55" name="TextBox 54"/>
          <p:cNvSpPr txBox="1">
            <a:spLocks noChangeArrowheads="1"/>
          </p:cNvSpPr>
          <p:nvPr/>
        </p:nvSpPr>
        <p:spPr bwMode="auto">
          <a:xfrm rot="-3408852">
            <a:off x="3684588" y="3290888"/>
            <a:ext cx="7540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15488"/>
                                        </p:tgtEl>
                                        <p:attrNameLst>
                                          <p:attrName>style.visibility</p:attrName>
                                        </p:attrNameLst>
                                      </p:cBhvr>
                                      <p:to>
                                        <p:strVal val="visible"/>
                                      </p:to>
                                    </p:set>
                                    <p:animEffect transition="in" filter="wipe(down)">
                                      <p:cBhvr>
                                        <p:cTn id="7" dur="500"/>
                                        <p:tgtEl>
                                          <p:spTgt spid="615488"/>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5489"/>
                                        </p:tgtEl>
                                        <p:attrNameLst>
                                          <p:attrName>style.visibility</p:attrName>
                                        </p:attrNameLst>
                                      </p:cBhvr>
                                      <p:to>
                                        <p:strVal val="visible"/>
                                      </p:to>
                                    </p:set>
                                    <p:animEffect transition="in" filter="wipe(right)">
                                      <p:cBhvr>
                                        <p:cTn id="11" dur="500"/>
                                        <p:tgtEl>
                                          <p:spTgt spid="615489"/>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15490"/>
                                        </p:tgtEl>
                                        <p:attrNameLst>
                                          <p:attrName>style.visibility</p:attrName>
                                        </p:attrNameLst>
                                      </p:cBhvr>
                                      <p:to>
                                        <p:strVal val="visible"/>
                                      </p:to>
                                    </p:set>
                                    <p:animEffect transition="in" filter="wipe(right)">
                                      <p:cBhvr>
                                        <p:cTn id="15" dur="500"/>
                                        <p:tgtEl>
                                          <p:spTgt spid="61549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15494"/>
                                        </p:tgtEl>
                                        <p:attrNameLst>
                                          <p:attrName>style.visibility</p:attrName>
                                        </p:attrNameLst>
                                      </p:cBhvr>
                                      <p:to>
                                        <p:strVal val="visible"/>
                                      </p:to>
                                    </p:set>
                                    <p:animEffect transition="in" filter="blinds(horizontal)">
                                      <p:cBhvr>
                                        <p:cTn id="18" dur="500"/>
                                        <p:tgtEl>
                                          <p:spTgt spid="615494"/>
                                        </p:tgtEl>
                                      </p:cBhvr>
                                    </p:animEffect>
                                  </p:childTnLst>
                                </p:cTn>
                              </p:par>
                            </p:childTnLst>
                          </p:cTn>
                        </p:par>
                        <p:par>
                          <p:cTn id="19" fill="hold" nodeType="afterGroup">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15491"/>
                                        </p:tgtEl>
                                        <p:attrNameLst>
                                          <p:attrName>style.visibility</p:attrName>
                                        </p:attrNameLst>
                                      </p:cBhvr>
                                      <p:to>
                                        <p:strVal val="visible"/>
                                      </p:to>
                                    </p:set>
                                    <p:animEffect transition="in" filter="wipe(down)">
                                      <p:cBhvr>
                                        <p:cTn id="22" dur="500"/>
                                        <p:tgtEl>
                                          <p:spTgt spid="615491"/>
                                        </p:tgtEl>
                                      </p:cBhvr>
                                    </p:animEffect>
                                  </p:childTnLst>
                                </p:cTn>
                              </p:par>
                            </p:childTnLst>
                          </p:cTn>
                        </p:par>
                        <p:par>
                          <p:cTn id="23" fill="hold" nodeType="afterGroup">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15493"/>
                                        </p:tgtEl>
                                        <p:attrNameLst>
                                          <p:attrName>style.visibility</p:attrName>
                                        </p:attrNameLst>
                                      </p:cBhvr>
                                      <p:to>
                                        <p:strVal val="visible"/>
                                      </p:to>
                                    </p:set>
                                    <p:animEffect transition="in" filter="wipe(up)">
                                      <p:cBhvr>
                                        <p:cTn id="26" dur="500"/>
                                        <p:tgtEl>
                                          <p:spTgt spid="615493"/>
                                        </p:tgtEl>
                                      </p:cBhvr>
                                    </p:animEffect>
                                  </p:childTnLst>
                                </p:cTn>
                              </p:par>
                              <p:par>
                                <p:cTn id="27" presetID="3" presetClass="exit" presetSubtype="10" fill="hold" nodeType="with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par>
                          <p:cTn id="30" fill="hold" nodeType="afterGroup">
                            <p:stCondLst>
                              <p:cond delay="2500"/>
                            </p:stCondLst>
                            <p:childTnLst>
                              <p:par>
                                <p:cTn id="31" presetID="1" presetClass="entr" presetSubtype="0" fill="hold" grpId="0" nodeType="afterEffect">
                                  <p:stCondLst>
                                    <p:cond delay="100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200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88" grpId="0" animBg="1"/>
      <p:bldP spid="615489" grpId="0" animBg="1"/>
      <p:bldP spid="615490" grpId="0" animBg="1"/>
      <p:bldP spid="615491" grpId="0" animBg="1"/>
      <p:bldP spid="615493" grpId="0" animBg="1"/>
      <p:bldP spid="615494" grpId="0" animBg="1"/>
      <p:bldP spid="54"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AutoShape 14"/>
          <p:cNvSpPr>
            <a:spLocks noChangeArrowheads="1"/>
          </p:cNvSpPr>
          <p:nvPr/>
        </p:nvSpPr>
        <p:spPr bwMode="invGray">
          <a:xfrm>
            <a:off x="587375" y="3819525"/>
            <a:ext cx="4198938" cy="2079625"/>
          </a:xfrm>
          <a:prstGeom prst="roundRect">
            <a:avLst>
              <a:gd name="adj" fmla="val 6338"/>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lgn="ctr">
            <a:noFill/>
            <a:round/>
            <a:headEnd/>
            <a:tailEnd/>
          </a:ln>
          <a:effectLst/>
        </p:spPr>
        <p:txBody>
          <a:bodyPr lIns="0" tIns="0" rIns="0" bIns="0" anchor="ctr"/>
          <a:lstStyle/>
          <a:p>
            <a:pPr algn="ctr">
              <a:defRPr/>
            </a:pPr>
            <a:endParaRPr lang="en-US" dirty="0">
              <a:solidFill>
                <a:srgbClr val="000000"/>
              </a:solidFill>
              <a:ea typeface="+mn-ea"/>
              <a:cs typeface="+mn-cs"/>
            </a:endParaRPr>
          </a:p>
        </p:txBody>
      </p:sp>
      <p:pic>
        <p:nvPicPr>
          <p:cNvPr id="9830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43068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3"/>
          <p:cNvSpPr>
            <a:spLocks noGrp="1" noChangeArrowheads="1"/>
          </p:cNvSpPr>
          <p:nvPr>
            <p:ph type="title"/>
          </p:nvPr>
        </p:nvSpPr>
        <p:spPr>
          <a:xfrm>
            <a:off x="490538" y="476250"/>
            <a:ext cx="7807325" cy="414338"/>
          </a:xfrm>
        </p:spPr>
        <p:txBody>
          <a:bodyPr/>
          <a:lstStyle/>
          <a:p>
            <a:r>
              <a:rPr lang="en-US" dirty="0">
                <a:solidFill>
                  <a:srgbClr val="000000"/>
                </a:solidFill>
                <a:latin typeface="Verdana" charset="0"/>
                <a:ea typeface="ＭＳ Ｐゴシック" charset="0"/>
                <a:cs typeface="ＭＳ Ｐゴシック" charset="0"/>
              </a:rPr>
              <a:t>Start Worming, Scanning, &amp; Spreading</a:t>
            </a:r>
          </a:p>
        </p:txBody>
      </p:sp>
      <p:sp>
        <p:nvSpPr>
          <p:cNvPr id="98309" name="Line 32"/>
          <p:cNvSpPr>
            <a:spLocks noChangeShapeType="1"/>
          </p:cNvSpPr>
          <p:nvPr/>
        </p:nvSpPr>
        <p:spPr bwMode="auto">
          <a:xfrm flipV="1">
            <a:off x="2652713" y="4532313"/>
            <a:ext cx="1449387" cy="88900"/>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lIns="82945" tIns="41473" rIns="82945" bIns="41473"/>
          <a:lstStyle/>
          <a:p>
            <a:endParaRPr lang="en-US" dirty="0"/>
          </a:p>
        </p:txBody>
      </p:sp>
      <p:pic>
        <p:nvPicPr>
          <p:cNvPr id="98310" name="Picture 3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864100"/>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3233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3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42560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3876675"/>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Line 38"/>
          <p:cNvSpPr>
            <a:spLocks noChangeShapeType="1"/>
          </p:cNvSpPr>
          <p:nvPr/>
        </p:nvSpPr>
        <p:spPr bwMode="auto">
          <a:xfrm>
            <a:off x="2709863" y="4610100"/>
            <a:ext cx="1571625" cy="498475"/>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lIns="82945" tIns="41473" rIns="82945" bIns="41473"/>
          <a:lstStyle/>
          <a:p>
            <a:endParaRPr lang="en-US" dirty="0"/>
          </a:p>
        </p:txBody>
      </p:sp>
      <p:sp>
        <p:nvSpPr>
          <p:cNvPr id="98315" name="Line 39"/>
          <p:cNvSpPr>
            <a:spLocks noChangeShapeType="1"/>
          </p:cNvSpPr>
          <p:nvPr/>
        </p:nvSpPr>
        <p:spPr bwMode="auto">
          <a:xfrm flipH="1">
            <a:off x="993775" y="4598988"/>
            <a:ext cx="1692275" cy="347662"/>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lIns="82945" tIns="41473" rIns="82945" bIns="41473"/>
          <a:lstStyle/>
          <a:p>
            <a:endParaRPr lang="en-US" dirty="0"/>
          </a:p>
        </p:txBody>
      </p:sp>
      <p:sp>
        <p:nvSpPr>
          <p:cNvPr id="98316" name="Line 40"/>
          <p:cNvSpPr>
            <a:spLocks noChangeShapeType="1"/>
          </p:cNvSpPr>
          <p:nvPr/>
        </p:nvSpPr>
        <p:spPr bwMode="auto">
          <a:xfrm flipH="1" flipV="1">
            <a:off x="1419225" y="4540250"/>
            <a:ext cx="1255713" cy="47625"/>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lIns="82945" tIns="41473" rIns="82945" bIns="41473"/>
          <a:lstStyle/>
          <a:p>
            <a:endParaRPr lang="en-US" dirty="0"/>
          </a:p>
        </p:txBody>
      </p:sp>
      <p:sp>
        <p:nvSpPr>
          <p:cNvPr id="98317" name="Line 41"/>
          <p:cNvSpPr>
            <a:spLocks noChangeShapeType="1"/>
          </p:cNvSpPr>
          <p:nvPr/>
        </p:nvSpPr>
        <p:spPr bwMode="auto">
          <a:xfrm flipH="1" flipV="1">
            <a:off x="1708150" y="4132263"/>
            <a:ext cx="1023938" cy="500062"/>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lIns="82945" tIns="41473" rIns="82945" bIns="41473"/>
          <a:lstStyle/>
          <a:p>
            <a:endParaRPr lang="en-US" dirty="0"/>
          </a:p>
        </p:txBody>
      </p:sp>
      <p:sp>
        <p:nvSpPr>
          <p:cNvPr id="98318" name="Text Box 4"/>
          <p:cNvSpPr txBox="1">
            <a:spLocks noChangeArrowheads="1"/>
          </p:cNvSpPr>
          <p:nvPr/>
        </p:nvSpPr>
        <p:spPr bwMode="auto">
          <a:xfrm>
            <a:off x="2576513" y="1908175"/>
            <a:ext cx="68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pPr>
            <a:r>
              <a:rPr lang="en-US" sz="1200" dirty="0">
                <a:solidFill>
                  <a:srgbClr val="000000"/>
                </a:solidFill>
              </a:rPr>
              <a:t>Drive-By</a:t>
            </a:r>
          </a:p>
        </p:txBody>
      </p:sp>
      <p:sp>
        <p:nvSpPr>
          <p:cNvPr id="98319" name="Text Box 5"/>
          <p:cNvSpPr txBox="1">
            <a:spLocks noChangeArrowheads="1"/>
          </p:cNvSpPr>
          <p:nvPr/>
        </p:nvSpPr>
        <p:spPr bwMode="auto">
          <a:xfrm>
            <a:off x="3749675" y="1908175"/>
            <a:ext cx="8270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rPr>
              <a:t>Secondary</a:t>
            </a:r>
          </a:p>
          <a:p>
            <a:pPr algn="ctr" eaLnBrk="1" hangingPunct="1">
              <a:lnSpc>
                <a:spcPct val="90000"/>
              </a:lnSpc>
            </a:pPr>
            <a:r>
              <a:rPr lang="en-US" sz="1200" dirty="0">
                <a:solidFill>
                  <a:srgbClr val="000000"/>
                </a:solidFill>
              </a:rPr>
              <a:t>Malware</a:t>
            </a:r>
          </a:p>
        </p:txBody>
      </p:sp>
      <p:sp>
        <p:nvSpPr>
          <p:cNvPr id="98320" name="Text Box 7"/>
          <p:cNvSpPr txBox="1">
            <a:spLocks noChangeArrowheads="1"/>
          </p:cNvSpPr>
          <p:nvPr/>
        </p:nvSpPr>
        <p:spPr bwMode="auto">
          <a:xfrm>
            <a:off x="4984750" y="19081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rPr>
              <a:t>Controller</a:t>
            </a:r>
          </a:p>
        </p:txBody>
      </p:sp>
      <p:sp>
        <p:nvSpPr>
          <p:cNvPr id="98321" name="Text Box 8"/>
          <p:cNvSpPr txBox="1">
            <a:spLocks noChangeArrowheads="1"/>
          </p:cNvSpPr>
          <p:nvPr/>
        </p:nvSpPr>
        <p:spPr bwMode="auto">
          <a:xfrm>
            <a:off x="6475413" y="1908175"/>
            <a:ext cx="4841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rPr>
              <a:t>Proxy</a:t>
            </a:r>
          </a:p>
        </p:txBody>
      </p:sp>
      <p:sp>
        <p:nvSpPr>
          <p:cNvPr id="98322" name="Text Box 9"/>
          <p:cNvSpPr txBox="1">
            <a:spLocks noChangeArrowheads="1"/>
          </p:cNvSpPr>
          <p:nvPr/>
        </p:nvSpPr>
        <p:spPr bwMode="auto">
          <a:xfrm>
            <a:off x="7627938" y="3646488"/>
            <a:ext cx="922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rPr>
              <a:t>BOTNET </a:t>
            </a:r>
          </a:p>
          <a:p>
            <a:pPr algn="ctr" eaLnBrk="1" hangingPunct="1">
              <a:lnSpc>
                <a:spcPct val="90000"/>
              </a:lnSpc>
            </a:pPr>
            <a:r>
              <a:rPr lang="en-GB" sz="1600" dirty="0">
                <a:solidFill>
                  <a:srgbClr val="000000"/>
                </a:solidFill>
              </a:rPr>
              <a:t>Herder</a:t>
            </a:r>
          </a:p>
        </p:txBody>
      </p:sp>
      <p:sp>
        <p:nvSpPr>
          <p:cNvPr id="98323" name="Text Box 10"/>
          <p:cNvSpPr txBox="1">
            <a:spLocks noChangeArrowheads="1"/>
          </p:cNvSpPr>
          <p:nvPr/>
        </p:nvSpPr>
        <p:spPr bwMode="auto">
          <a:xfrm>
            <a:off x="6432550" y="5707063"/>
            <a:ext cx="571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rPr>
              <a:t>Packer</a:t>
            </a:r>
          </a:p>
        </p:txBody>
      </p:sp>
      <p:sp>
        <p:nvSpPr>
          <p:cNvPr id="98324" name="Text Box 11"/>
          <p:cNvSpPr txBox="1">
            <a:spLocks noChangeArrowheads="1"/>
          </p:cNvSpPr>
          <p:nvPr/>
        </p:nvSpPr>
        <p:spPr bwMode="auto">
          <a:xfrm>
            <a:off x="6380163" y="4186238"/>
            <a:ext cx="674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rPr>
              <a:t>Malware</a:t>
            </a:r>
          </a:p>
        </p:txBody>
      </p:sp>
      <p:pic>
        <p:nvPicPr>
          <p:cNvPr id="98325" name="Picture 30" descr="laptop_wirel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538" y="27940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6" name="Picture 31"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12033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7" name="Picture 32"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2033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8" name="Picture 3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7325" y="12033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9" name="Picture 34"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800" y="12033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0" name="Picture 35"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34893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1" name="Picture 3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50276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2" name="Picture 12" descr="Hac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3700" y="23987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3" name="Picture 15" descr="PC-with-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5538" y="4117975"/>
            <a:ext cx="85566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4" name="Text Box 16"/>
          <p:cNvSpPr txBox="1">
            <a:spLocks noChangeArrowheads="1"/>
          </p:cNvSpPr>
          <p:nvPr/>
        </p:nvSpPr>
        <p:spPr bwMode="auto">
          <a:xfrm>
            <a:off x="2208213" y="4865688"/>
            <a:ext cx="12239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US" sz="1200" dirty="0">
                <a:solidFill>
                  <a:srgbClr val="000000"/>
                </a:solidFill>
              </a:rPr>
              <a:t>Victims of Crime</a:t>
            </a:r>
          </a:p>
        </p:txBody>
      </p:sp>
      <p:pic>
        <p:nvPicPr>
          <p:cNvPr id="98335" name="Picture 17" descr="scre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7763" y="5230813"/>
            <a:ext cx="6699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6" name="Picture 19" descr="Hacker-fa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5075" y="4268788"/>
            <a:ext cx="244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7" name="Picture 20" descr="fw_brick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1563" y="3019425"/>
            <a:ext cx="9858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8" name="Picture 21" descr="fw_symbol_inspec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1913" y="3252788"/>
            <a:ext cx="2857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9" name="Picture 22" descr="fw_symbol_antivi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2425" y="332740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0" name="Picture 23" descr="fw_symbol_securi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24100" y="31940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1" name="Picture 24" descr="fw_symbol_antispa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17750" y="3435350"/>
            <a:ext cx="2905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2" name="Picture 25" descr="fw_symbol_dat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0800" y="3495675"/>
            <a:ext cx="2905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3" name="Picture 26" descr="fw_symbol_sp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3570288"/>
            <a:ext cx="2905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44"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98345"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98346"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7"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8" name="Picture 3" descr="Cloud-fluff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113" y="1714500"/>
            <a:ext cx="1720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49" name="Text Box 6"/>
          <p:cNvSpPr txBox="1">
            <a:spLocks noChangeArrowheads="1"/>
          </p:cNvSpPr>
          <p:nvPr/>
        </p:nvSpPr>
        <p:spPr bwMode="auto">
          <a:xfrm>
            <a:off x="660400" y="1914525"/>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98350" name="Picture 37"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2211388"/>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a:spLocks noChangeArrowheads="1"/>
          </p:cNvSpPr>
          <p:nvPr/>
        </p:nvSpPr>
        <p:spPr bwMode="auto">
          <a:xfrm>
            <a:off x="3230563" y="4281488"/>
            <a:ext cx="7540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400" dirty="0">
                <a:solidFill>
                  <a:srgbClr val="000000"/>
                </a:solidFill>
              </a:rPr>
              <a:t>IPv6</a:t>
            </a:r>
          </a:p>
        </p:txBody>
      </p:sp>
      <p:sp>
        <p:nvSpPr>
          <p:cNvPr id="48" name="TextBox 47"/>
          <p:cNvSpPr txBox="1">
            <a:spLocks noChangeArrowheads="1"/>
          </p:cNvSpPr>
          <p:nvPr/>
        </p:nvSpPr>
        <p:spPr bwMode="auto">
          <a:xfrm rot="1045437">
            <a:off x="3373438" y="4692650"/>
            <a:ext cx="75406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400" dirty="0">
                <a:solidFill>
                  <a:srgbClr val="000000"/>
                </a:solidFill>
              </a:rPr>
              <a:t>IPv6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3"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2"/>
          <p:cNvSpPr>
            <a:spLocks noGrp="1" noChangeArrowheads="1"/>
          </p:cNvSpPr>
          <p:nvPr>
            <p:ph type="title"/>
          </p:nvPr>
        </p:nvSpPr>
        <p:spPr>
          <a:xfrm>
            <a:off x="544513" y="636588"/>
            <a:ext cx="8064500" cy="347662"/>
          </a:xfrm>
        </p:spPr>
        <p:txBody>
          <a:bodyPr/>
          <a:lstStyle/>
          <a:p>
            <a:r>
              <a:rPr lang="en-US" dirty="0">
                <a:solidFill>
                  <a:srgbClr val="000000"/>
                </a:solidFill>
                <a:latin typeface="Verdana" charset="0"/>
                <a:ea typeface="ＭＳ Ｐゴシック" charset="0"/>
                <a:cs typeface="ＭＳ Ｐゴシック" charset="0"/>
              </a:rPr>
              <a:t>Load a Proxy with Trigger</a:t>
            </a:r>
          </a:p>
        </p:txBody>
      </p:sp>
      <p:sp>
        <p:nvSpPr>
          <p:cNvPr id="100356" name="Text Box 4"/>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Drive-By</a:t>
            </a:r>
          </a:p>
        </p:txBody>
      </p:sp>
      <p:sp>
        <p:nvSpPr>
          <p:cNvPr id="100357" name="Text Box 6"/>
          <p:cNvSpPr txBox="1">
            <a:spLocks noChangeArrowheads="1"/>
          </p:cNvSpPr>
          <p:nvPr/>
        </p:nvSpPr>
        <p:spPr bwMode="auto">
          <a:xfrm>
            <a:off x="3551238" y="2270125"/>
            <a:ext cx="95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Secondary Malware</a:t>
            </a:r>
          </a:p>
        </p:txBody>
      </p:sp>
      <p:pic>
        <p:nvPicPr>
          <p:cNvPr id="100358"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1838325"/>
            <a:ext cx="16414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 Box 10"/>
          <p:cNvSpPr txBox="1">
            <a:spLocks noChangeArrowheads="1"/>
          </p:cNvSpPr>
          <p:nvPr/>
        </p:nvSpPr>
        <p:spPr bwMode="auto">
          <a:xfrm>
            <a:off x="376238" y="2035175"/>
            <a:ext cx="1312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600" dirty="0">
                <a:solidFill>
                  <a:srgbClr val="000000"/>
                </a:solidFill>
                <a:latin typeface="Tahoma" charset="0"/>
              </a:rPr>
              <a:t>Corporate Network</a:t>
            </a:r>
          </a:p>
        </p:txBody>
      </p:sp>
      <p:sp>
        <p:nvSpPr>
          <p:cNvPr id="100361" name="Text Box 12"/>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Controller</a:t>
            </a:r>
          </a:p>
        </p:txBody>
      </p:sp>
      <p:sp>
        <p:nvSpPr>
          <p:cNvPr id="100362" name="Text Box 14"/>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Proxy</a:t>
            </a:r>
          </a:p>
        </p:txBody>
      </p:sp>
      <p:sp>
        <p:nvSpPr>
          <p:cNvPr id="100364" name="Text Box 27"/>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Packer</a:t>
            </a:r>
          </a:p>
        </p:txBody>
      </p:sp>
      <p:sp>
        <p:nvSpPr>
          <p:cNvPr id="100365" name="Text Box 29"/>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Malware</a:t>
            </a:r>
          </a:p>
        </p:txBody>
      </p:sp>
      <p:sp>
        <p:nvSpPr>
          <p:cNvPr id="100366" name="Text Box 31"/>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400" dirty="0">
                <a:solidFill>
                  <a:srgbClr val="000000"/>
                </a:solidFill>
                <a:latin typeface="Tahoma" charset="0"/>
              </a:rPr>
              <a:t>Victim of Crime</a:t>
            </a:r>
          </a:p>
        </p:txBody>
      </p:sp>
      <p:pic>
        <p:nvPicPr>
          <p:cNvPr id="100367" name="Picture 32" descr="sc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5"/>
          <p:cNvGrpSpPr>
            <a:grpSpLocks noChangeAspect="1"/>
          </p:cNvGrpSpPr>
          <p:nvPr/>
        </p:nvGrpSpPr>
        <p:grpSpPr bwMode="auto">
          <a:xfrm>
            <a:off x="2478088" y="5145088"/>
            <a:ext cx="514350" cy="374650"/>
            <a:chOff x="2735" y="553"/>
            <a:chExt cx="568" cy="413"/>
          </a:xfrm>
        </p:grpSpPr>
        <p:grpSp>
          <p:nvGrpSpPr>
            <p:cNvPr id="100391" name="Group 36"/>
            <p:cNvGrpSpPr>
              <a:grpSpLocks noChangeAspect="1"/>
            </p:cNvGrpSpPr>
            <p:nvPr/>
          </p:nvGrpSpPr>
          <p:grpSpPr bwMode="auto">
            <a:xfrm>
              <a:off x="2877" y="574"/>
              <a:ext cx="245" cy="392"/>
              <a:chOff x="2877" y="574"/>
              <a:chExt cx="245" cy="392"/>
            </a:xfrm>
          </p:grpSpPr>
          <p:sp>
            <p:nvSpPr>
              <p:cNvPr id="100407" name="Freeform 37"/>
              <p:cNvSpPr>
                <a:spLocks noChangeAspect="1"/>
              </p:cNvSpPr>
              <p:nvPr/>
            </p:nvSpPr>
            <p:spPr bwMode="auto">
              <a:xfrm>
                <a:off x="2877" y="574"/>
                <a:ext cx="245" cy="385"/>
              </a:xfrm>
              <a:custGeom>
                <a:avLst/>
                <a:gdLst>
                  <a:gd name="T0" fmla="*/ 33 w 245"/>
                  <a:gd name="T1" fmla="*/ 25 h 385"/>
                  <a:gd name="T2" fmla="*/ 49 w 245"/>
                  <a:gd name="T3" fmla="*/ 17 h 385"/>
                  <a:gd name="T4" fmla="*/ 73 w 245"/>
                  <a:gd name="T5" fmla="*/ 8 h 385"/>
                  <a:gd name="T6" fmla="*/ 106 w 245"/>
                  <a:gd name="T7" fmla="*/ 0 h 385"/>
                  <a:gd name="T8" fmla="*/ 130 w 245"/>
                  <a:gd name="T9" fmla="*/ 0 h 385"/>
                  <a:gd name="T10" fmla="*/ 155 w 245"/>
                  <a:gd name="T11" fmla="*/ 0 h 385"/>
                  <a:gd name="T12" fmla="*/ 179 w 245"/>
                  <a:gd name="T13" fmla="*/ 8 h 385"/>
                  <a:gd name="T14" fmla="*/ 203 w 245"/>
                  <a:gd name="T15" fmla="*/ 17 h 385"/>
                  <a:gd name="T16" fmla="*/ 211 w 245"/>
                  <a:gd name="T17" fmla="*/ 33 h 385"/>
                  <a:gd name="T18" fmla="*/ 220 w 245"/>
                  <a:gd name="T19" fmla="*/ 50 h 385"/>
                  <a:gd name="T20" fmla="*/ 228 w 245"/>
                  <a:gd name="T21" fmla="*/ 58 h 385"/>
                  <a:gd name="T22" fmla="*/ 228 w 245"/>
                  <a:gd name="T23" fmla="*/ 83 h 385"/>
                  <a:gd name="T24" fmla="*/ 228 w 245"/>
                  <a:gd name="T25" fmla="*/ 100 h 385"/>
                  <a:gd name="T26" fmla="*/ 228 w 245"/>
                  <a:gd name="T27" fmla="*/ 117 h 385"/>
                  <a:gd name="T28" fmla="*/ 228 w 245"/>
                  <a:gd name="T29" fmla="*/ 134 h 385"/>
                  <a:gd name="T30" fmla="*/ 228 w 245"/>
                  <a:gd name="T31" fmla="*/ 150 h 385"/>
                  <a:gd name="T32" fmla="*/ 236 w 245"/>
                  <a:gd name="T33" fmla="*/ 150 h 385"/>
                  <a:gd name="T34" fmla="*/ 244 w 245"/>
                  <a:gd name="T35" fmla="*/ 150 h 385"/>
                  <a:gd name="T36" fmla="*/ 244 w 245"/>
                  <a:gd name="T37" fmla="*/ 175 h 385"/>
                  <a:gd name="T38" fmla="*/ 236 w 245"/>
                  <a:gd name="T39" fmla="*/ 200 h 385"/>
                  <a:gd name="T40" fmla="*/ 236 w 245"/>
                  <a:gd name="T41" fmla="*/ 225 h 385"/>
                  <a:gd name="T42" fmla="*/ 236 w 245"/>
                  <a:gd name="T43" fmla="*/ 234 h 385"/>
                  <a:gd name="T44" fmla="*/ 228 w 245"/>
                  <a:gd name="T45" fmla="*/ 242 h 385"/>
                  <a:gd name="T46" fmla="*/ 220 w 245"/>
                  <a:gd name="T47" fmla="*/ 234 h 385"/>
                  <a:gd name="T48" fmla="*/ 220 w 245"/>
                  <a:gd name="T49" fmla="*/ 250 h 385"/>
                  <a:gd name="T50" fmla="*/ 211 w 245"/>
                  <a:gd name="T51" fmla="*/ 275 h 385"/>
                  <a:gd name="T52" fmla="*/ 211 w 245"/>
                  <a:gd name="T53" fmla="*/ 292 h 385"/>
                  <a:gd name="T54" fmla="*/ 203 w 245"/>
                  <a:gd name="T55" fmla="*/ 342 h 385"/>
                  <a:gd name="T56" fmla="*/ 138 w 245"/>
                  <a:gd name="T57" fmla="*/ 384 h 385"/>
                  <a:gd name="T58" fmla="*/ 49 w 245"/>
                  <a:gd name="T59" fmla="*/ 342 h 385"/>
                  <a:gd name="T60" fmla="*/ 49 w 245"/>
                  <a:gd name="T61" fmla="*/ 301 h 385"/>
                  <a:gd name="T62" fmla="*/ 41 w 245"/>
                  <a:gd name="T63" fmla="*/ 259 h 385"/>
                  <a:gd name="T64" fmla="*/ 33 w 245"/>
                  <a:gd name="T65" fmla="*/ 234 h 385"/>
                  <a:gd name="T66" fmla="*/ 33 w 245"/>
                  <a:gd name="T67" fmla="*/ 242 h 385"/>
                  <a:gd name="T68" fmla="*/ 16 w 245"/>
                  <a:gd name="T69" fmla="*/ 242 h 385"/>
                  <a:gd name="T70" fmla="*/ 8 w 245"/>
                  <a:gd name="T71" fmla="*/ 192 h 385"/>
                  <a:gd name="T72" fmla="*/ 0 w 245"/>
                  <a:gd name="T73" fmla="*/ 167 h 385"/>
                  <a:gd name="T74" fmla="*/ 0 w 245"/>
                  <a:gd name="T75" fmla="*/ 159 h 385"/>
                  <a:gd name="T76" fmla="*/ 8 w 245"/>
                  <a:gd name="T77" fmla="*/ 159 h 385"/>
                  <a:gd name="T78" fmla="*/ 8 w 245"/>
                  <a:gd name="T79" fmla="*/ 142 h 385"/>
                  <a:gd name="T80" fmla="*/ 8 w 245"/>
                  <a:gd name="T81" fmla="*/ 109 h 385"/>
                  <a:gd name="T82" fmla="*/ 8 w 245"/>
                  <a:gd name="T83" fmla="*/ 92 h 385"/>
                  <a:gd name="T84" fmla="*/ 16 w 245"/>
                  <a:gd name="T85" fmla="*/ 67 h 385"/>
                  <a:gd name="T86" fmla="*/ 24 w 245"/>
                  <a:gd name="T87" fmla="*/ 42 h 385"/>
                  <a:gd name="T88" fmla="*/ 33 w 245"/>
                  <a:gd name="T89" fmla="*/ 25 h 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5"/>
                  <a:gd name="T136" fmla="*/ 0 h 385"/>
                  <a:gd name="T137" fmla="*/ 245 w 245"/>
                  <a:gd name="T138" fmla="*/ 385 h 3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5" h="385">
                    <a:moveTo>
                      <a:pt x="33" y="25"/>
                    </a:moveTo>
                    <a:lnTo>
                      <a:pt x="49" y="17"/>
                    </a:lnTo>
                    <a:lnTo>
                      <a:pt x="73" y="8"/>
                    </a:lnTo>
                    <a:lnTo>
                      <a:pt x="106" y="0"/>
                    </a:lnTo>
                    <a:lnTo>
                      <a:pt x="130" y="0"/>
                    </a:lnTo>
                    <a:lnTo>
                      <a:pt x="155" y="0"/>
                    </a:lnTo>
                    <a:lnTo>
                      <a:pt x="179" y="8"/>
                    </a:lnTo>
                    <a:lnTo>
                      <a:pt x="203" y="17"/>
                    </a:lnTo>
                    <a:lnTo>
                      <a:pt x="211" y="33"/>
                    </a:lnTo>
                    <a:lnTo>
                      <a:pt x="220" y="50"/>
                    </a:lnTo>
                    <a:lnTo>
                      <a:pt x="228" y="58"/>
                    </a:lnTo>
                    <a:lnTo>
                      <a:pt x="228" y="83"/>
                    </a:lnTo>
                    <a:lnTo>
                      <a:pt x="228" y="100"/>
                    </a:lnTo>
                    <a:lnTo>
                      <a:pt x="228" y="117"/>
                    </a:lnTo>
                    <a:lnTo>
                      <a:pt x="228" y="134"/>
                    </a:lnTo>
                    <a:lnTo>
                      <a:pt x="228" y="150"/>
                    </a:lnTo>
                    <a:lnTo>
                      <a:pt x="236" y="150"/>
                    </a:lnTo>
                    <a:lnTo>
                      <a:pt x="244" y="150"/>
                    </a:lnTo>
                    <a:lnTo>
                      <a:pt x="244" y="175"/>
                    </a:lnTo>
                    <a:lnTo>
                      <a:pt x="236" y="200"/>
                    </a:lnTo>
                    <a:lnTo>
                      <a:pt x="236" y="225"/>
                    </a:lnTo>
                    <a:lnTo>
                      <a:pt x="236" y="234"/>
                    </a:lnTo>
                    <a:lnTo>
                      <a:pt x="228" y="242"/>
                    </a:lnTo>
                    <a:lnTo>
                      <a:pt x="220" y="234"/>
                    </a:lnTo>
                    <a:lnTo>
                      <a:pt x="220" y="250"/>
                    </a:lnTo>
                    <a:lnTo>
                      <a:pt x="211" y="275"/>
                    </a:lnTo>
                    <a:lnTo>
                      <a:pt x="211" y="292"/>
                    </a:lnTo>
                    <a:lnTo>
                      <a:pt x="203" y="342"/>
                    </a:lnTo>
                    <a:lnTo>
                      <a:pt x="138" y="384"/>
                    </a:lnTo>
                    <a:lnTo>
                      <a:pt x="49" y="342"/>
                    </a:lnTo>
                    <a:lnTo>
                      <a:pt x="49" y="301"/>
                    </a:lnTo>
                    <a:lnTo>
                      <a:pt x="41" y="259"/>
                    </a:lnTo>
                    <a:lnTo>
                      <a:pt x="33" y="234"/>
                    </a:lnTo>
                    <a:lnTo>
                      <a:pt x="33" y="242"/>
                    </a:lnTo>
                    <a:lnTo>
                      <a:pt x="16" y="242"/>
                    </a:lnTo>
                    <a:lnTo>
                      <a:pt x="8" y="192"/>
                    </a:lnTo>
                    <a:lnTo>
                      <a:pt x="0" y="167"/>
                    </a:lnTo>
                    <a:lnTo>
                      <a:pt x="0" y="159"/>
                    </a:lnTo>
                    <a:lnTo>
                      <a:pt x="8" y="159"/>
                    </a:lnTo>
                    <a:lnTo>
                      <a:pt x="8" y="142"/>
                    </a:lnTo>
                    <a:lnTo>
                      <a:pt x="8" y="109"/>
                    </a:lnTo>
                    <a:lnTo>
                      <a:pt x="8" y="92"/>
                    </a:lnTo>
                    <a:lnTo>
                      <a:pt x="16" y="67"/>
                    </a:lnTo>
                    <a:lnTo>
                      <a:pt x="24" y="42"/>
                    </a:lnTo>
                    <a:lnTo>
                      <a:pt x="33" y="25"/>
                    </a:lnTo>
                  </a:path>
                </a:pathLst>
              </a:custGeom>
              <a:solidFill>
                <a:srgbClr val="FFBF7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algn="ctr"/>
                <a:endParaRPr lang="en-US" dirty="0">
                  <a:solidFill>
                    <a:srgbClr val="000000"/>
                  </a:solidFill>
                </a:endParaRPr>
              </a:p>
            </p:txBody>
          </p:sp>
          <p:sp>
            <p:nvSpPr>
              <p:cNvPr id="100408" name="Freeform 38"/>
              <p:cNvSpPr>
                <a:spLocks noChangeAspect="1"/>
              </p:cNvSpPr>
              <p:nvPr/>
            </p:nvSpPr>
            <p:spPr bwMode="auto">
              <a:xfrm>
                <a:off x="2877" y="584"/>
                <a:ext cx="148" cy="382"/>
              </a:xfrm>
              <a:custGeom>
                <a:avLst/>
                <a:gdLst>
                  <a:gd name="T0" fmla="*/ 93 w 148"/>
                  <a:gd name="T1" fmla="*/ 41 h 382"/>
                  <a:gd name="T2" fmla="*/ 77 w 148"/>
                  <a:gd name="T3" fmla="*/ 133 h 382"/>
                  <a:gd name="T4" fmla="*/ 70 w 148"/>
                  <a:gd name="T5" fmla="*/ 141 h 382"/>
                  <a:gd name="T6" fmla="*/ 93 w 148"/>
                  <a:gd name="T7" fmla="*/ 141 h 382"/>
                  <a:gd name="T8" fmla="*/ 116 w 148"/>
                  <a:gd name="T9" fmla="*/ 149 h 382"/>
                  <a:gd name="T10" fmla="*/ 124 w 148"/>
                  <a:gd name="T11" fmla="*/ 149 h 382"/>
                  <a:gd name="T12" fmla="*/ 124 w 148"/>
                  <a:gd name="T13" fmla="*/ 224 h 382"/>
                  <a:gd name="T14" fmla="*/ 147 w 148"/>
                  <a:gd name="T15" fmla="*/ 224 h 382"/>
                  <a:gd name="T16" fmla="*/ 124 w 148"/>
                  <a:gd name="T17" fmla="*/ 248 h 382"/>
                  <a:gd name="T18" fmla="*/ 108 w 148"/>
                  <a:gd name="T19" fmla="*/ 232 h 382"/>
                  <a:gd name="T20" fmla="*/ 101 w 148"/>
                  <a:gd name="T21" fmla="*/ 232 h 382"/>
                  <a:gd name="T22" fmla="*/ 108 w 148"/>
                  <a:gd name="T23" fmla="*/ 215 h 382"/>
                  <a:gd name="T24" fmla="*/ 108 w 148"/>
                  <a:gd name="T25" fmla="*/ 174 h 382"/>
                  <a:gd name="T26" fmla="*/ 62 w 148"/>
                  <a:gd name="T27" fmla="*/ 182 h 382"/>
                  <a:gd name="T28" fmla="*/ 54 w 148"/>
                  <a:gd name="T29" fmla="*/ 224 h 382"/>
                  <a:gd name="T30" fmla="*/ 62 w 148"/>
                  <a:gd name="T31" fmla="*/ 257 h 382"/>
                  <a:gd name="T32" fmla="*/ 93 w 148"/>
                  <a:gd name="T33" fmla="*/ 331 h 382"/>
                  <a:gd name="T34" fmla="*/ 147 w 148"/>
                  <a:gd name="T35" fmla="*/ 323 h 382"/>
                  <a:gd name="T36" fmla="*/ 124 w 148"/>
                  <a:gd name="T37" fmla="*/ 381 h 382"/>
                  <a:gd name="T38" fmla="*/ 46 w 148"/>
                  <a:gd name="T39" fmla="*/ 331 h 382"/>
                  <a:gd name="T40" fmla="*/ 39 w 148"/>
                  <a:gd name="T41" fmla="*/ 282 h 382"/>
                  <a:gd name="T42" fmla="*/ 31 w 148"/>
                  <a:gd name="T43" fmla="*/ 224 h 382"/>
                  <a:gd name="T44" fmla="*/ 23 w 148"/>
                  <a:gd name="T45" fmla="*/ 232 h 382"/>
                  <a:gd name="T46" fmla="*/ 15 w 148"/>
                  <a:gd name="T47" fmla="*/ 224 h 382"/>
                  <a:gd name="T48" fmla="*/ 0 w 148"/>
                  <a:gd name="T49" fmla="*/ 157 h 382"/>
                  <a:gd name="T50" fmla="*/ 0 w 148"/>
                  <a:gd name="T51" fmla="*/ 149 h 382"/>
                  <a:gd name="T52" fmla="*/ 8 w 148"/>
                  <a:gd name="T53" fmla="*/ 141 h 382"/>
                  <a:gd name="T54" fmla="*/ 8 w 148"/>
                  <a:gd name="T55" fmla="*/ 124 h 382"/>
                  <a:gd name="T56" fmla="*/ 8 w 148"/>
                  <a:gd name="T57" fmla="*/ 99 h 382"/>
                  <a:gd name="T58" fmla="*/ 8 w 148"/>
                  <a:gd name="T59" fmla="*/ 91 h 382"/>
                  <a:gd name="T60" fmla="*/ 15 w 148"/>
                  <a:gd name="T61" fmla="*/ 66 h 382"/>
                  <a:gd name="T62" fmla="*/ 15 w 148"/>
                  <a:gd name="T63" fmla="*/ 50 h 382"/>
                  <a:gd name="T64" fmla="*/ 23 w 148"/>
                  <a:gd name="T65" fmla="*/ 33 h 382"/>
                  <a:gd name="T66" fmla="*/ 31 w 148"/>
                  <a:gd name="T67" fmla="*/ 17 h 382"/>
                  <a:gd name="T68" fmla="*/ 46 w 148"/>
                  <a:gd name="T69" fmla="*/ 8 h 382"/>
                  <a:gd name="T70" fmla="*/ 70 w 148"/>
                  <a:gd name="T71" fmla="*/ 0 h 382"/>
                  <a:gd name="T72" fmla="*/ 62 w 148"/>
                  <a:gd name="T73" fmla="*/ 8 h 382"/>
                  <a:gd name="T74" fmla="*/ 62 w 148"/>
                  <a:gd name="T75" fmla="*/ 25 h 382"/>
                  <a:gd name="T76" fmla="*/ 70 w 148"/>
                  <a:gd name="T77" fmla="*/ 33 h 382"/>
                  <a:gd name="T78" fmla="*/ 70 w 148"/>
                  <a:gd name="T79" fmla="*/ 41 h 382"/>
                  <a:gd name="T80" fmla="*/ 85 w 148"/>
                  <a:gd name="T81" fmla="*/ 41 h 382"/>
                  <a:gd name="T82" fmla="*/ 93 w 148"/>
                  <a:gd name="T83" fmla="*/ 41 h 3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382"/>
                  <a:gd name="T128" fmla="*/ 148 w 148"/>
                  <a:gd name="T129" fmla="*/ 382 h 3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382">
                    <a:moveTo>
                      <a:pt x="93" y="41"/>
                    </a:moveTo>
                    <a:lnTo>
                      <a:pt x="77" y="133"/>
                    </a:lnTo>
                    <a:lnTo>
                      <a:pt x="70" y="141"/>
                    </a:lnTo>
                    <a:lnTo>
                      <a:pt x="93" y="141"/>
                    </a:lnTo>
                    <a:lnTo>
                      <a:pt x="116" y="149"/>
                    </a:lnTo>
                    <a:lnTo>
                      <a:pt x="124" y="149"/>
                    </a:lnTo>
                    <a:lnTo>
                      <a:pt x="124" y="224"/>
                    </a:lnTo>
                    <a:lnTo>
                      <a:pt x="147" y="224"/>
                    </a:lnTo>
                    <a:lnTo>
                      <a:pt x="124" y="248"/>
                    </a:lnTo>
                    <a:lnTo>
                      <a:pt x="108" y="232"/>
                    </a:lnTo>
                    <a:lnTo>
                      <a:pt x="101" y="232"/>
                    </a:lnTo>
                    <a:lnTo>
                      <a:pt x="108" y="215"/>
                    </a:lnTo>
                    <a:lnTo>
                      <a:pt x="108" y="174"/>
                    </a:lnTo>
                    <a:lnTo>
                      <a:pt x="62" y="182"/>
                    </a:lnTo>
                    <a:lnTo>
                      <a:pt x="54" y="224"/>
                    </a:lnTo>
                    <a:lnTo>
                      <a:pt x="62" y="257"/>
                    </a:lnTo>
                    <a:lnTo>
                      <a:pt x="93" y="331"/>
                    </a:lnTo>
                    <a:lnTo>
                      <a:pt x="147" y="323"/>
                    </a:lnTo>
                    <a:lnTo>
                      <a:pt x="124" y="381"/>
                    </a:lnTo>
                    <a:lnTo>
                      <a:pt x="46" y="331"/>
                    </a:lnTo>
                    <a:lnTo>
                      <a:pt x="39" y="282"/>
                    </a:lnTo>
                    <a:lnTo>
                      <a:pt x="31" y="224"/>
                    </a:lnTo>
                    <a:lnTo>
                      <a:pt x="23" y="232"/>
                    </a:lnTo>
                    <a:lnTo>
                      <a:pt x="15" y="224"/>
                    </a:lnTo>
                    <a:lnTo>
                      <a:pt x="0" y="157"/>
                    </a:lnTo>
                    <a:lnTo>
                      <a:pt x="0" y="149"/>
                    </a:lnTo>
                    <a:lnTo>
                      <a:pt x="8" y="141"/>
                    </a:lnTo>
                    <a:lnTo>
                      <a:pt x="8" y="124"/>
                    </a:lnTo>
                    <a:lnTo>
                      <a:pt x="8" y="99"/>
                    </a:lnTo>
                    <a:lnTo>
                      <a:pt x="8" y="91"/>
                    </a:lnTo>
                    <a:lnTo>
                      <a:pt x="15" y="66"/>
                    </a:lnTo>
                    <a:lnTo>
                      <a:pt x="15" y="50"/>
                    </a:lnTo>
                    <a:lnTo>
                      <a:pt x="23" y="33"/>
                    </a:lnTo>
                    <a:lnTo>
                      <a:pt x="31" y="17"/>
                    </a:lnTo>
                    <a:lnTo>
                      <a:pt x="46" y="8"/>
                    </a:lnTo>
                    <a:lnTo>
                      <a:pt x="70" y="0"/>
                    </a:lnTo>
                    <a:lnTo>
                      <a:pt x="62" y="8"/>
                    </a:lnTo>
                    <a:lnTo>
                      <a:pt x="62" y="25"/>
                    </a:lnTo>
                    <a:lnTo>
                      <a:pt x="70" y="33"/>
                    </a:lnTo>
                    <a:lnTo>
                      <a:pt x="70" y="41"/>
                    </a:lnTo>
                    <a:lnTo>
                      <a:pt x="85" y="41"/>
                    </a:lnTo>
                    <a:lnTo>
                      <a:pt x="93" y="41"/>
                    </a:lnTo>
                  </a:path>
                </a:pathLst>
              </a:custGeom>
              <a:solidFill>
                <a:srgbClr val="FF9F1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algn="ctr"/>
                <a:endParaRPr lang="en-US" dirty="0">
                  <a:solidFill>
                    <a:srgbClr val="000000"/>
                  </a:solidFill>
                </a:endParaRPr>
              </a:p>
            </p:txBody>
          </p:sp>
        </p:grpSp>
        <p:sp>
          <p:nvSpPr>
            <p:cNvPr id="100392" name="Freeform 39"/>
            <p:cNvSpPr>
              <a:spLocks noChangeAspect="1"/>
            </p:cNvSpPr>
            <p:nvPr/>
          </p:nvSpPr>
          <p:spPr bwMode="auto">
            <a:xfrm>
              <a:off x="2870" y="553"/>
              <a:ext cx="261" cy="229"/>
            </a:xfrm>
            <a:custGeom>
              <a:avLst/>
              <a:gdLst>
                <a:gd name="T0" fmla="*/ 24 w 261"/>
                <a:gd name="T1" fmla="*/ 228 h 229"/>
                <a:gd name="T2" fmla="*/ 0 w 261"/>
                <a:gd name="T3" fmla="*/ 171 h 229"/>
                <a:gd name="T4" fmla="*/ 8 w 261"/>
                <a:gd name="T5" fmla="*/ 114 h 229"/>
                <a:gd name="T6" fmla="*/ 8 w 261"/>
                <a:gd name="T7" fmla="*/ 73 h 229"/>
                <a:gd name="T8" fmla="*/ 24 w 261"/>
                <a:gd name="T9" fmla="*/ 57 h 229"/>
                <a:gd name="T10" fmla="*/ 33 w 261"/>
                <a:gd name="T11" fmla="*/ 41 h 229"/>
                <a:gd name="T12" fmla="*/ 57 w 261"/>
                <a:gd name="T13" fmla="*/ 24 h 229"/>
                <a:gd name="T14" fmla="*/ 89 w 261"/>
                <a:gd name="T15" fmla="*/ 16 h 229"/>
                <a:gd name="T16" fmla="*/ 122 w 261"/>
                <a:gd name="T17" fmla="*/ 0 h 229"/>
                <a:gd name="T18" fmla="*/ 163 w 261"/>
                <a:gd name="T19" fmla="*/ 8 h 229"/>
                <a:gd name="T20" fmla="*/ 195 w 261"/>
                <a:gd name="T21" fmla="*/ 16 h 229"/>
                <a:gd name="T22" fmla="*/ 211 w 261"/>
                <a:gd name="T23" fmla="*/ 24 h 229"/>
                <a:gd name="T24" fmla="*/ 228 w 261"/>
                <a:gd name="T25" fmla="*/ 33 h 229"/>
                <a:gd name="T26" fmla="*/ 236 w 261"/>
                <a:gd name="T27" fmla="*/ 49 h 229"/>
                <a:gd name="T28" fmla="*/ 244 w 261"/>
                <a:gd name="T29" fmla="*/ 65 h 229"/>
                <a:gd name="T30" fmla="*/ 252 w 261"/>
                <a:gd name="T31" fmla="*/ 106 h 229"/>
                <a:gd name="T32" fmla="*/ 260 w 261"/>
                <a:gd name="T33" fmla="*/ 138 h 229"/>
                <a:gd name="T34" fmla="*/ 260 w 261"/>
                <a:gd name="T35" fmla="*/ 171 h 229"/>
                <a:gd name="T36" fmla="*/ 260 w 261"/>
                <a:gd name="T37" fmla="*/ 179 h 229"/>
                <a:gd name="T38" fmla="*/ 252 w 261"/>
                <a:gd name="T39" fmla="*/ 212 h 229"/>
                <a:gd name="T40" fmla="*/ 252 w 261"/>
                <a:gd name="T41" fmla="*/ 179 h 229"/>
                <a:gd name="T42" fmla="*/ 236 w 261"/>
                <a:gd name="T43" fmla="*/ 187 h 229"/>
                <a:gd name="T44" fmla="*/ 228 w 261"/>
                <a:gd name="T45" fmla="*/ 204 h 229"/>
                <a:gd name="T46" fmla="*/ 228 w 261"/>
                <a:gd name="T47" fmla="*/ 187 h 229"/>
                <a:gd name="T48" fmla="*/ 228 w 261"/>
                <a:gd name="T49" fmla="*/ 163 h 229"/>
                <a:gd name="T50" fmla="*/ 211 w 261"/>
                <a:gd name="T51" fmla="*/ 122 h 229"/>
                <a:gd name="T52" fmla="*/ 219 w 261"/>
                <a:gd name="T53" fmla="*/ 106 h 229"/>
                <a:gd name="T54" fmla="*/ 195 w 261"/>
                <a:gd name="T55" fmla="*/ 114 h 229"/>
                <a:gd name="T56" fmla="*/ 171 w 261"/>
                <a:gd name="T57" fmla="*/ 122 h 229"/>
                <a:gd name="T58" fmla="*/ 154 w 261"/>
                <a:gd name="T59" fmla="*/ 114 h 229"/>
                <a:gd name="T60" fmla="*/ 130 w 261"/>
                <a:gd name="T61" fmla="*/ 114 h 229"/>
                <a:gd name="T62" fmla="*/ 114 w 261"/>
                <a:gd name="T63" fmla="*/ 106 h 229"/>
                <a:gd name="T64" fmla="*/ 130 w 261"/>
                <a:gd name="T65" fmla="*/ 122 h 229"/>
                <a:gd name="T66" fmla="*/ 122 w 261"/>
                <a:gd name="T67" fmla="*/ 122 h 229"/>
                <a:gd name="T68" fmla="*/ 89 w 261"/>
                <a:gd name="T69" fmla="*/ 114 h 229"/>
                <a:gd name="T70" fmla="*/ 73 w 261"/>
                <a:gd name="T71" fmla="*/ 106 h 229"/>
                <a:gd name="T72" fmla="*/ 57 w 261"/>
                <a:gd name="T73" fmla="*/ 98 h 229"/>
                <a:gd name="T74" fmla="*/ 57 w 261"/>
                <a:gd name="T75" fmla="*/ 114 h 229"/>
                <a:gd name="T76" fmla="*/ 49 w 261"/>
                <a:gd name="T77" fmla="*/ 138 h 229"/>
                <a:gd name="T78" fmla="*/ 41 w 261"/>
                <a:gd name="T79" fmla="*/ 155 h 229"/>
                <a:gd name="T80" fmla="*/ 41 w 261"/>
                <a:gd name="T81" fmla="*/ 171 h 229"/>
                <a:gd name="T82" fmla="*/ 41 w 261"/>
                <a:gd name="T83" fmla="*/ 187 h 229"/>
                <a:gd name="T84" fmla="*/ 41 w 261"/>
                <a:gd name="T85" fmla="*/ 204 h 229"/>
                <a:gd name="T86" fmla="*/ 33 w 261"/>
                <a:gd name="T87" fmla="*/ 187 h 229"/>
                <a:gd name="T88" fmla="*/ 16 w 261"/>
                <a:gd name="T89" fmla="*/ 179 h 229"/>
                <a:gd name="T90" fmla="*/ 8 w 261"/>
                <a:gd name="T91" fmla="*/ 195 h 229"/>
                <a:gd name="T92" fmla="*/ 24 w 261"/>
                <a:gd name="T93" fmla="*/ 228 h 2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1"/>
                <a:gd name="T142" fmla="*/ 0 h 229"/>
                <a:gd name="T143" fmla="*/ 261 w 261"/>
                <a:gd name="T144" fmla="*/ 229 h 2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1" h="229">
                  <a:moveTo>
                    <a:pt x="24" y="228"/>
                  </a:moveTo>
                  <a:lnTo>
                    <a:pt x="0" y="171"/>
                  </a:lnTo>
                  <a:lnTo>
                    <a:pt x="8" y="114"/>
                  </a:lnTo>
                  <a:lnTo>
                    <a:pt x="8" y="73"/>
                  </a:lnTo>
                  <a:lnTo>
                    <a:pt x="24" y="57"/>
                  </a:lnTo>
                  <a:lnTo>
                    <a:pt x="33" y="41"/>
                  </a:lnTo>
                  <a:lnTo>
                    <a:pt x="57" y="24"/>
                  </a:lnTo>
                  <a:lnTo>
                    <a:pt x="89" y="16"/>
                  </a:lnTo>
                  <a:lnTo>
                    <a:pt x="122" y="0"/>
                  </a:lnTo>
                  <a:lnTo>
                    <a:pt x="163" y="8"/>
                  </a:lnTo>
                  <a:lnTo>
                    <a:pt x="195" y="16"/>
                  </a:lnTo>
                  <a:lnTo>
                    <a:pt x="211" y="24"/>
                  </a:lnTo>
                  <a:lnTo>
                    <a:pt x="228" y="33"/>
                  </a:lnTo>
                  <a:lnTo>
                    <a:pt x="236" y="49"/>
                  </a:lnTo>
                  <a:lnTo>
                    <a:pt x="244" y="65"/>
                  </a:lnTo>
                  <a:lnTo>
                    <a:pt x="252" y="106"/>
                  </a:lnTo>
                  <a:lnTo>
                    <a:pt x="260" y="138"/>
                  </a:lnTo>
                  <a:lnTo>
                    <a:pt x="260" y="171"/>
                  </a:lnTo>
                  <a:lnTo>
                    <a:pt x="260" y="179"/>
                  </a:lnTo>
                  <a:lnTo>
                    <a:pt x="252" y="212"/>
                  </a:lnTo>
                  <a:lnTo>
                    <a:pt x="252" y="179"/>
                  </a:lnTo>
                  <a:lnTo>
                    <a:pt x="236" y="187"/>
                  </a:lnTo>
                  <a:lnTo>
                    <a:pt x="228" y="204"/>
                  </a:lnTo>
                  <a:lnTo>
                    <a:pt x="228" y="187"/>
                  </a:lnTo>
                  <a:lnTo>
                    <a:pt x="228" y="163"/>
                  </a:lnTo>
                  <a:lnTo>
                    <a:pt x="211" y="122"/>
                  </a:lnTo>
                  <a:lnTo>
                    <a:pt x="219" y="106"/>
                  </a:lnTo>
                  <a:lnTo>
                    <a:pt x="195" y="114"/>
                  </a:lnTo>
                  <a:lnTo>
                    <a:pt x="171" y="122"/>
                  </a:lnTo>
                  <a:lnTo>
                    <a:pt x="154" y="114"/>
                  </a:lnTo>
                  <a:lnTo>
                    <a:pt x="130" y="114"/>
                  </a:lnTo>
                  <a:lnTo>
                    <a:pt x="114" y="106"/>
                  </a:lnTo>
                  <a:lnTo>
                    <a:pt x="130" y="122"/>
                  </a:lnTo>
                  <a:lnTo>
                    <a:pt x="122" y="122"/>
                  </a:lnTo>
                  <a:lnTo>
                    <a:pt x="89" y="114"/>
                  </a:lnTo>
                  <a:lnTo>
                    <a:pt x="73" y="106"/>
                  </a:lnTo>
                  <a:lnTo>
                    <a:pt x="57" y="98"/>
                  </a:lnTo>
                  <a:lnTo>
                    <a:pt x="57" y="114"/>
                  </a:lnTo>
                  <a:lnTo>
                    <a:pt x="49" y="138"/>
                  </a:lnTo>
                  <a:lnTo>
                    <a:pt x="41" y="155"/>
                  </a:lnTo>
                  <a:lnTo>
                    <a:pt x="41" y="171"/>
                  </a:lnTo>
                  <a:lnTo>
                    <a:pt x="41" y="187"/>
                  </a:lnTo>
                  <a:lnTo>
                    <a:pt x="41" y="204"/>
                  </a:lnTo>
                  <a:lnTo>
                    <a:pt x="33" y="187"/>
                  </a:lnTo>
                  <a:lnTo>
                    <a:pt x="16" y="179"/>
                  </a:lnTo>
                  <a:lnTo>
                    <a:pt x="8" y="195"/>
                  </a:lnTo>
                  <a:lnTo>
                    <a:pt x="24" y="22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algn="ctr"/>
              <a:endParaRPr lang="en-US" dirty="0">
                <a:solidFill>
                  <a:srgbClr val="000000"/>
                </a:solidFill>
              </a:endParaRPr>
            </a:p>
          </p:txBody>
        </p:sp>
        <p:grpSp>
          <p:nvGrpSpPr>
            <p:cNvPr id="100393" name="Group 40"/>
            <p:cNvGrpSpPr>
              <a:grpSpLocks noChangeAspect="1"/>
            </p:cNvGrpSpPr>
            <p:nvPr/>
          </p:nvGrpSpPr>
          <p:grpSpPr bwMode="auto">
            <a:xfrm>
              <a:off x="2735" y="702"/>
              <a:ext cx="568" cy="189"/>
              <a:chOff x="2735" y="702"/>
              <a:chExt cx="568" cy="189"/>
            </a:xfrm>
          </p:grpSpPr>
          <p:sp>
            <p:nvSpPr>
              <p:cNvPr id="100394" name="Arc 41"/>
              <p:cNvSpPr>
                <a:spLocks noChangeAspect="1"/>
              </p:cNvSpPr>
              <p:nvPr/>
            </p:nvSpPr>
            <p:spPr bwMode="auto">
              <a:xfrm rot="3780000">
                <a:off x="2757" y="753"/>
                <a:ext cx="26" cy="69"/>
              </a:xfrm>
              <a:custGeom>
                <a:avLst/>
                <a:gdLst>
                  <a:gd name="T0" fmla="*/ 0 w 22434"/>
                  <a:gd name="T1" fmla="*/ 0 h 43182"/>
                  <a:gd name="T2" fmla="*/ 0 w 22434"/>
                  <a:gd name="T3" fmla="*/ 0 h 43182"/>
                  <a:gd name="T4" fmla="*/ 0 w 22434"/>
                  <a:gd name="T5" fmla="*/ 0 h 43182"/>
                  <a:gd name="T6" fmla="*/ 0 60000 65536"/>
                  <a:gd name="T7" fmla="*/ 0 60000 65536"/>
                  <a:gd name="T8" fmla="*/ 0 60000 65536"/>
                  <a:gd name="T9" fmla="*/ 0 w 22434"/>
                  <a:gd name="T10" fmla="*/ 0 h 43182"/>
                  <a:gd name="T11" fmla="*/ 22434 w 22434"/>
                  <a:gd name="T12" fmla="*/ 43182 h 43182"/>
                </a:gdLst>
                <a:ahLst/>
                <a:cxnLst>
                  <a:cxn ang="T6">
                    <a:pos x="T0" y="T1"/>
                  </a:cxn>
                  <a:cxn ang="T7">
                    <a:pos x="T2" y="T3"/>
                  </a:cxn>
                  <a:cxn ang="T8">
                    <a:pos x="T4" y="T5"/>
                  </a:cxn>
                </a:cxnLst>
                <a:rect l="T9" t="T10" r="T11" b="T12"/>
                <a:pathLst>
                  <a:path w="22434" h="43182" fill="none" extrusionOk="0">
                    <a:moveTo>
                      <a:pt x="0" y="16"/>
                    </a:moveTo>
                    <a:cubicBezTo>
                      <a:pt x="277" y="5"/>
                      <a:pt x="555" y="-1"/>
                      <a:pt x="834" y="-1"/>
                    </a:cubicBezTo>
                    <a:cubicBezTo>
                      <a:pt x="12763" y="0"/>
                      <a:pt x="22434" y="9670"/>
                      <a:pt x="22434" y="21600"/>
                    </a:cubicBezTo>
                    <a:cubicBezTo>
                      <a:pt x="22434" y="33185"/>
                      <a:pt x="13294" y="42707"/>
                      <a:pt x="1718" y="43181"/>
                    </a:cubicBezTo>
                  </a:path>
                  <a:path w="22434" h="43182" stroke="0" extrusionOk="0">
                    <a:moveTo>
                      <a:pt x="0" y="16"/>
                    </a:moveTo>
                    <a:cubicBezTo>
                      <a:pt x="277" y="5"/>
                      <a:pt x="555" y="-1"/>
                      <a:pt x="834" y="-1"/>
                    </a:cubicBezTo>
                    <a:cubicBezTo>
                      <a:pt x="12763" y="0"/>
                      <a:pt x="22434" y="9670"/>
                      <a:pt x="22434" y="21600"/>
                    </a:cubicBezTo>
                    <a:cubicBezTo>
                      <a:pt x="22434" y="33185"/>
                      <a:pt x="13294" y="42707"/>
                      <a:pt x="1718" y="43181"/>
                    </a:cubicBezTo>
                    <a:lnTo>
                      <a:pt x="834"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rgbClr val="000000"/>
                  </a:solidFill>
                </a:endParaRPr>
              </a:p>
            </p:txBody>
          </p:sp>
          <p:grpSp>
            <p:nvGrpSpPr>
              <p:cNvPr id="100395" name="Group 42"/>
              <p:cNvGrpSpPr>
                <a:grpSpLocks noChangeAspect="1"/>
              </p:cNvGrpSpPr>
              <p:nvPr/>
            </p:nvGrpSpPr>
            <p:grpSpPr bwMode="auto">
              <a:xfrm>
                <a:off x="2798" y="702"/>
                <a:ext cx="505" cy="189"/>
                <a:chOff x="2798" y="702"/>
                <a:chExt cx="505" cy="189"/>
              </a:xfrm>
            </p:grpSpPr>
            <p:sp>
              <p:nvSpPr>
                <p:cNvPr id="100396" name="Arc 43"/>
                <p:cNvSpPr>
                  <a:spLocks noChangeAspect="1"/>
                </p:cNvSpPr>
                <p:nvPr/>
              </p:nvSpPr>
              <p:spPr bwMode="auto">
                <a:xfrm rot="-5820000">
                  <a:off x="3256" y="692"/>
                  <a:ext cx="24" cy="71"/>
                </a:xfrm>
                <a:custGeom>
                  <a:avLst/>
                  <a:gdLst>
                    <a:gd name="T0" fmla="*/ 0 w 21600"/>
                    <a:gd name="T1" fmla="*/ 0 h 42992"/>
                    <a:gd name="T2" fmla="*/ 0 w 21600"/>
                    <a:gd name="T3" fmla="*/ 0 h 42992"/>
                    <a:gd name="T4" fmla="*/ 0 w 21600"/>
                    <a:gd name="T5" fmla="*/ 0 h 42992"/>
                    <a:gd name="T6" fmla="*/ 0 60000 65536"/>
                    <a:gd name="T7" fmla="*/ 0 60000 65536"/>
                    <a:gd name="T8" fmla="*/ 0 60000 65536"/>
                    <a:gd name="T9" fmla="*/ 0 w 21600"/>
                    <a:gd name="T10" fmla="*/ 0 h 42992"/>
                    <a:gd name="T11" fmla="*/ 21600 w 21600"/>
                    <a:gd name="T12" fmla="*/ 42992 h 42992"/>
                  </a:gdLst>
                  <a:ahLst/>
                  <a:cxnLst>
                    <a:cxn ang="T6">
                      <a:pos x="T0" y="T1"/>
                    </a:cxn>
                    <a:cxn ang="T7">
                      <a:pos x="T2" y="T3"/>
                    </a:cxn>
                    <a:cxn ang="T8">
                      <a:pos x="T4" y="T5"/>
                    </a:cxn>
                  </a:cxnLst>
                  <a:rect l="T9" t="T10" r="T11" b="T12"/>
                  <a:pathLst>
                    <a:path w="21600" h="42992" fill="none" extrusionOk="0">
                      <a:moveTo>
                        <a:pt x="18746" y="42991"/>
                      </a:moveTo>
                      <a:cubicBezTo>
                        <a:pt x="8014" y="41561"/>
                        <a:pt x="0" y="32407"/>
                        <a:pt x="0" y="21581"/>
                      </a:cubicBezTo>
                      <a:cubicBezTo>
                        <a:pt x="0" y="10004"/>
                        <a:pt x="9127" y="485"/>
                        <a:pt x="20694" y="0"/>
                      </a:cubicBezTo>
                    </a:path>
                    <a:path w="21600" h="42992" stroke="0" extrusionOk="0">
                      <a:moveTo>
                        <a:pt x="18746" y="42991"/>
                      </a:moveTo>
                      <a:cubicBezTo>
                        <a:pt x="8014" y="41561"/>
                        <a:pt x="0" y="32407"/>
                        <a:pt x="0" y="21581"/>
                      </a:cubicBezTo>
                      <a:cubicBezTo>
                        <a:pt x="0" y="10004"/>
                        <a:pt x="9127" y="485"/>
                        <a:pt x="20694" y="0"/>
                      </a:cubicBezTo>
                      <a:lnTo>
                        <a:pt x="21600" y="2158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rgbClr val="000000"/>
                    </a:solidFill>
                  </a:endParaRPr>
                </a:p>
              </p:txBody>
            </p:sp>
            <p:sp>
              <p:nvSpPr>
                <p:cNvPr id="100397" name="Arc 44"/>
                <p:cNvSpPr>
                  <a:spLocks noChangeAspect="1"/>
                </p:cNvSpPr>
                <p:nvPr/>
              </p:nvSpPr>
              <p:spPr bwMode="auto">
                <a:xfrm rot="-5820000">
                  <a:off x="3172" y="674"/>
                  <a:ext cx="24" cy="79"/>
                </a:xfrm>
                <a:custGeom>
                  <a:avLst/>
                  <a:gdLst>
                    <a:gd name="T0" fmla="*/ 0 w 22507"/>
                    <a:gd name="T1" fmla="*/ 0 h 43179"/>
                    <a:gd name="T2" fmla="*/ 0 w 22507"/>
                    <a:gd name="T3" fmla="*/ 0 h 43179"/>
                    <a:gd name="T4" fmla="*/ 0 w 22507"/>
                    <a:gd name="T5" fmla="*/ 0 h 43179"/>
                    <a:gd name="T6" fmla="*/ 0 60000 65536"/>
                    <a:gd name="T7" fmla="*/ 0 60000 65536"/>
                    <a:gd name="T8" fmla="*/ 0 60000 65536"/>
                    <a:gd name="T9" fmla="*/ 0 w 22507"/>
                    <a:gd name="T10" fmla="*/ 0 h 43179"/>
                    <a:gd name="T11" fmla="*/ 22507 w 22507"/>
                    <a:gd name="T12" fmla="*/ 43179 h 43179"/>
                  </a:gdLst>
                  <a:ahLst/>
                  <a:cxnLst>
                    <a:cxn ang="T6">
                      <a:pos x="T0" y="T1"/>
                    </a:cxn>
                    <a:cxn ang="T7">
                      <a:pos x="T2" y="T3"/>
                    </a:cxn>
                    <a:cxn ang="T8">
                      <a:pos x="T4" y="T5"/>
                    </a:cxn>
                  </a:cxnLst>
                  <a:rect l="T9" t="T10" r="T11" b="T12"/>
                  <a:pathLst>
                    <a:path w="22507" h="43179" fill="none" extrusionOk="0">
                      <a:moveTo>
                        <a:pt x="0" y="19"/>
                      </a:moveTo>
                      <a:cubicBezTo>
                        <a:pt x="302" y="6"/>
                        <a:pt x="604" y="-1"/>
                        <a:pt x="907" y="-1"/>
                      </a:cubicBezTo>
                      <a:cubicBezTo>
                        <a:pt x="12836" y="0"/>
                        <a:pt x="22507" y="9670"/>
                        <a:pt x="22507" y="21600"/>
                      </a:cubicBezTo>
                      <a:cubicBezTo>
                        <a:pt x="22507" y="33157"/>
                        <a:pt x="13408" y="42667"/>
                        <a:pt x="1861" y="43178"/>
                      </a:cubicBezTo>
                    </a:path>
                    <a:path w="22507" h="43179" stroke="0" extrusionOk="0">
                      <a:moveTo>
                        <a:pt x="0" y="19"/>
                      </a:moveTo>
                      <a:cubicBezTo>
                        <a:pt x="302" y="6"/>
                        <a:pt x="604" y="-1"/>
                        <a:pt x="907" y="-1"/>
                      </a:cubicBezTo>
                      <a:cubicBezTo>
                        <a:pt x="12836" y="0"/>
                        <a:pt x="22507" y="9670"/>
                        <a:pt x="22507" y="21600"/>
                      </a:cubicBezTo>
                      <a:cubicBezTo>
                        <a:pt x="22507" y="33157"/>
                        <a:pt x="13408" y="42667"/>
                        <a:pt x="1861" y="43178"/>
                      </a:cubicBezTo>
                      <a:lnTo>
                        <a:pt x="907"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rgbClr val="000000"/>
                    </a:solidFill>
                  </a:endParaRPr>
                </a:p>
              </p:txBody>
            </p:sp>
            <p:sp>
              <p:nvSpPr>
                <p:cNvPr id="100398" name="Arc 45"/>
                <p:cNvSpPr>
                  <a:spLocks noChangeAspect="1"/>
                </p:cNvSpPr>
                <p:nvPr/>
              </p:nvSpPr>
              <p:spPr bwMode="auto">
                <a:xfrm rot="3780000">
                  <a:off x="2825" y="692"/>
                  <a:ext cx="22" cy="76"/>
                </a:xfrm>
                <a:custGeom>
                  <a:avLst/>
                  <a:gdLst>
                    <a:gd name="T0" fmla="*/ 0 w 21600"/>
                    <a:gd name="T1" fmla="*/ 0 h 43079"/>
                    <a:gd name="T2" fmla="*/ 0 w 21600"/>
                    <a:gd name="T3" fmla="*/ 0 h 43079"/>
                    <a:gd name="T4" fmla="*/ 0 w 21600"/>
                    <a:gd name="T5" fmla="*/ 0 h 43079"/>
                    <a:gd name="T6" fmla="*/ 0 60000 65536"/>
                    <a:gd name="T7" fmla="*/ 0 60000 65536"/>
                    <a:gd name="T8" fmla="*/ 0 60000 65536"/>
                    <a:gd name="T9" fmla="*/ 0 w 21600"/>
                    <a:gd name="T10" fmla="*/ 0 h 43079"/>
                    <a:gd name="T11" fmla="*/ 21600 w 21600"/>
                    <a:gd name="T12" fmla="*/ 43079 h 43079"/>
                  </a:gdLst>
                  <a:ahLst/>
                  <a:cxnLst>
                    <a:cxn ang="T6">
                      <a:pos x="T0" y="T1"/>
                    </a:cxn>
                    <a:cxn ang="T7">
                      <a:pos x="T2" y="T3"/>
                    </a:cxn>
                    <a:cxn ang="T8">
                      <a:pos x="T4" y="T5"/>
                    </a:cxn>
                  </a:cxnLst>
                  <a:rect l="T9" t="T10" r="T11" b="T12"/>
                  <a:pathLst>
                    <a:path w="21600" h="43079" fill="none" extrusionOk="0">
                      <a:moveTo>
                        <a:pt x="19545" y="43079"/>
                      </a:moveTo>
                      <a:cubicBezTo>
                        <a:pt x="8462" y="42020"/>
                        <a:pt x="0" y="32710"/>
                        <a:pt x="0" y="21577"/>
                      </a:cubicBezTo>
                      <a:cubicBezTo>
                        <a:pt x="0" y="10038"/>
                        <a:pt x="9069" y="536"/>
                        <a:pt x="20596" y="0"/>
                      </a:cubicBezTo>
                    </a:path>
                    <a:path w="21600" h="43079" stroke="0" extrusionOk="0">
                      <a:moveTo>
                        <a:pt x="19545" y="43079"/>
                      </a:moveTo>
                      <a:cubicBezTo>
                        <a:pt x="8462" y="42020"/>
                        <a:pt x="0" y="32710"/>
                        <a:pt x="0" y="21577"/>
                      </a:cubicBezTo>
                      <a:cubicBezTo>
                        <a:pt x="0" y="10038"/>
                        <a:pt x="9069" y="536"/>
                        <a:pt x="20596" y="0"/>
                      </a:cubicBezTo>
                      <a:lnTo>
                        <a:pt x="21600" y="21577"/>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rgbClr val="000000"/>
                    </a:solidFill>
                  </a:endParaRPr>
                </a:p>
              </p:txBody>
            </p:sp>
            <p:sp>
              <p:nvSpPr>
                <p:cNvPr id="100399" name="Freeform 46"/>
                <p:cNvSpPr>
                  <a:spLocks noChangeAspect="1"/>
                </p:cNvSpPr>
                <p:nvPr/>
              </p:nvSpPr>
              <p:spPr bwMode="auto">
                <a:xfrm>
                  <a:off x="2850" y="714"/>
                  <a:ext cx="304" cy="93"/>
                </a:xfrm>
                <a:custGeom>
                  <a:avLst/>
                  <a:gdLst>
                    <a:gd name="T0" fmla="*/ 137 w 304"/>
                    <a:gd name="T1" fmla="*/ 17 h 93"/>
                    <a:gd name="T2" fmla="*/ 104 w 304"/>
                    <a:gd name="T3" fmla="*/ 9 h 93"/>
                    <a:gd name="T4" fmla="*/ 31 w 304"/>
                    <a:gd name="T5" fmla="*/ 6 h 93"/>
                    <a:gd name="T6" fmla="*/ 0 w 304"/>
                    <a:gd name="T7" fmla="*/ 3 h 93"/>
                    <a:gd name="T8" fmla="*/ 10 w 304"/>
                    <a:gd name="T9" fmla="*/ 61 h 93"/>
                    <a:gd name="T10" fmla="*/ 36 w 304"/>
                    <a:gd name="T11" fmla="*/ 90 h 93"/>
                    <a:gd name="T12" fmla="*/ 99 w 304"/>
                    <a:gd name="T13" fmla="*/ 92 h 93"/>
                    <a:gd name="T14" fmla="*/ 117 w 304"/>
                    <a:gd name="T15" fmla="*/ 81 h 93"/>
                    <a:gd name="T16" fmla="*/ 136 w 304"/>
                    <a:gd name="T17" fmla="*/ 48 h 93"/>
                    <a:gd name="T18" fmla="*/ 157 w 304"/>
                    <a:gd name="T19" fmla="*/ 48 h 93"/>
                    <a:gd name="T20" fmla="*/ 178 w 304"/>
                    <a:gd name="T21" fmla="*/ 69 h 93"/>
                    <a:gd name="T22" fmla="*/ 199 w 304"/>
                    <a:gd name="T23" fmla="*/ 89 h 93"/>
                    <a:gd name="T24" fmla="*/ 257 w 304"/>
                    <a:gd name="T25" fmla="*/ 89 h 93"/>
                    <a:gd name="T26" fmla="*/ 287 w 304"/>
                    <a:gd name="T27" fmla="*/ 59 h 93"/>
                    <a:gd name="T28" fmla="*/ 303 w 304"/>
                    <a:gd name="T29" fmla="*/ 0 h 93"/>
                    <a:gd name="T30" fmla="*/ 262 w 304"/>
                    <a:gd name="T31" fmla="*/ 6 h 93"/>
                    <a:gd name="T32" fmla="*/ 197 w 304"/>
                    <a:gd name="T33" fmla="*/ 8 h 93"/>
                    <a:gd name="T34" fmla="*/ 157 w 304"/>
                    <a:gd name="T35" fmla="*/ 17 h 93"/>
                    <a:gd name="T36" fmla="*/ 137 w 304"/>
                    <a:gd name="T37" fmla="*/ 17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93"/>
                    <a:gd name="T59" fmla="*/ 304 w 304"/>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93">
                      <a:moveTo>
                        <a:pt x="137" y="17"/>
                      </a:moveTo>
                      <a:lnTo>
                        <a:pt x="104" y="9"/>
                      </a:lnTo>
                      <a:lnTo>
                        <a:pt x="31" y="6"/>
                      </a:lnTo>
                      <a:lnTo>
                        <a:pt x="0" y="3"/>
                      </a:lnTo>
                      <a:lnTo>
                        <a:pt x="10" y="61"/>
                      </a:lnTo>
                      <a:lnTo>
                        <a:pt x="36" y="90"/>
                      </a:lnTo>
                      <a:lnTo>
                        <a:pt x="99" y="92"/>
                      </a:lnTo>
                      <a:lnTo>
                        <a:pt x="117" y="81"/>
                      </a:lnTo>
                      <a:lnTo>
                        <a:pt x="136" y="48"/>
                      </a:lnTo>
                      <a:lnTo>
                        <a:pt x="157" y="48"/>
                      </a:lnTo>
                      <a:lnTo>
                        <a:pt x="178" y="69"/>
                      </a:lnTo>
                      <a:lnTo>
                        <a:pt x="199" y="89"/>
                      </a:lnTo>
                      <a:lnTo>
                        <a:pt x="257" y="89"/>
                      </a:lnTo>
                      <a:lnTo>
                        <a:pt x="287" y="59"/>
                      </a:lnTo>
                      <a:lnTo>
                        <a:pt x="303" y="0"/>
                      </a:lnTo>
                      <a:lnTo>
                        <a:pt x="262" y="6"/>
                      </a:lnTo>
                      <a:lnTo>
                        <a:pt x="197" y="8"/>
                      </a:lnTo>
                      <a:lnTo>
                        <a:pt x="157" y="17"/>
                      </a:lnTo>
                      <a:lnTo>
                        <a:pt x="137" y="17"/>
                      </a:lnTo>
                    </a:path>
                  </a:pathLst>
                </a:custGeom>
                <a:solidFill>
                  <a:schemeClr val="bg2"/>
                </a:solidFill>
                <a:ln w="12700" cap="rnd">
                  <a:solidFill>
                    <a:schemeClr val="tx1"/>
                  </a:solidFill>
                  <a:round/>
                  <a:headEnd/>
                  <a:tailEnd/>
                </a:ln>
              </p:spPr>
              <p:txBody>
                <a:bodyPr/>
                <a:lstStyle/>
                <a:p>
                  <a:pPr algn="ctr"/>
                  <a:endParaRPr lang="en-US" dirty="0">
                    <a:solidFill>
                      <a:srgbClr val="000000"/>
                    </a:solidFill>
                  </a:endParaRPr>
                </a:p>
              </p:txBody>
            </p:sp>
            <p:sp>
              <p:nvSpPr>
                <p:cNvPr id="100400" name="Oval 47"/>
                <p:cNvSpPr>
                  <a:spLocks noChangeAspect="1" noChangeArrowheads="1"/>
                </p:cNvSpPr>
                <p:nvPr/>
              </p:nvSpPr>
              <p:spPr bwMode="auto">
                <a:xfrm>
                  <a:off x="2886" y="735"/>
                  <a:ext cx="77" cy="50"/>
                </a:xfrm>
                <a:prstGeom prst="ellipse">
                  <a:avLst/>
                </a:prstGeom>
                <a:solidFill>
                  <a:schemeClr val="bg1"/>
                </a:solidFill>
                <a:ln w="12700">
                  <a:solidFill>
                    <a:schemeClr val="tx1"/>
                  </a:solidFill>
                  <a:round/>
                  <a:headEnd/>
                  <a:tailEnd/>
                </a:ln>
              </p:spPr>
              <p:txBody>
                <a:bodyPr wrap="none" anchor="ctr"/>
                <a:lstStyle/>
                <a:p>
                  <a:pPr algn="ctr"/>
                  <a:endParaRPr lang="en-US" dirty="0">
                    <a:solidFill>
                      <a:srgbClr val="000000"/>
                    </a:solidFill>
                  </a:endParaRPr>
                </a:p>
              </p:txBody>
            </p:sp>
            <p:sp>
              <p:nvSpPr>
                <p:cNvPr id="100401" name="Oval 48"/>
                <p:cNvSpPr>
                  <a:spLocks noChangeAspect="1" noChangeArrowheads="1"/>
                </p:cNvSpPr>
                <p:nvPr/>
              </p:nvSpPr>
              <p:spPr bwMode="auto">
                <a:xfrm>
                  <a:off x="2942" y="757"/>
                  <a:ext cx="22" cy="21"/>
                </a:xfrm>
                <a:prstGeom prst="ellipse">
                  <a:avLst/>
                </a:prstGeom>
                <a:solidFill>
                  <a:schemeClr val="bg2"/>
                </a:solidFill>
                <a:ln w="12700">
                  <a:solidFill>
                    <a:srgbClr val="3365FB"/>
                  </a:solidFill>
                  <a:round/>
                  <a:headEnd/>
                  <a:tailEnd/>
                </a:ln>
              </p:spPr>
              <p:txBody>
                <a:bodyPr wrap="none" anchor="ctr"/>
                <a:lstStyle/>
                <a:p>
                  <a:pPr algn="ctr"/>
                  <a:endParaRPr lang="en-US" dirty="0">
                    <a:solidFill>
                      <a:srgbClr val="000000"/>
                    </a:solidFill>
                  </a:endParaRPr>
                </a:p>
              </p:txBody>
            </p:sp>
            <p:sp>
              <p:nvSpPr>
                <p:cNvPr id="100402" name="Oval 49"/>
                <p:cNvSpPr>
                  <a:spLocks noChangeAspect="1" noChangeArrowheads="1"/>
                </p:cNvSpPr>
                <p:nvPr/>
              </p:nvSpPr>
              <p:spPr bwMode="auto">
                <a:xfrm>
                  <a:off x="3041" y="732"/>
                  <a:ext cx="76" cy="53"/>
                </a:xfrm>
                <a:prstGeom prst="ellipse">
                  <a:avLst/>
                </a:prstGeom>
                <a:solidFill>
                  <a:schemeClr val="bg1"/>
                </a:solidFill>
                <a:ln w="12700">
                  <a:solidFill>
                    <a:schemeClr val="tx1"/>
                  </a:solidFill>
                  <a:round/>
                  <a:headEnd/>
                  <a:tailEnd/>
                </a:ln>
              </p:spPr>
              <p:txBody>
                <a:bodyPr wrap="none" anchor="ctr"/>
                <a:lstStyle/>
                <a:p>
                  <a:pPr algn="ctr"/>
                  <a:endParaRPr lang="en-US" dirty="0">
                    <a:solidFill>
                      <a:srgbClr val="000000"/>
                    </a:solidFill>
                  </a:endParaRPr>
                </a:p>
              </p:txBody>
            </p:sp>
            <p:sp>
              <p:nvSpPr>
                <p:cNvPr id="100403" name="Oval 50"/>
                <p:cNvSpPr>
                  <a:spLocks noChangeAspect="1" noChangeArrowheads="1"/>
                </p:cNvSpPr>
                <p:nvPr/>
              </p:nvSpPr>
              <p:spPr bwMode="auto">
                <a:xfrm>
                  <a:off x="3088" y="755"/>
                  <a:ext cx="23" cy="22"/>
                </a:xfrm>
                <a:prstGeom prst="ellipse">
                  <a:avLst/>
                </a:prstGeom>
                <a:solidFill>
                  <a:schemeClr val="bg2"/>
                </a:solidFill>
                <a:ln w="12700">
                  <a:solidFill>
                    <a:srgbClr val="3365FB"/>
                  </a:solidFill>
                  <a:round/>
                  <a:headEnd/>
                  <a:tailEnd/>
                </a:ln>
              </p:spPr>
              <p:txBody>
                <a:bodyPr wrap="none" anchor="ctr"/>
                <a:lstStyle/>
                <a:p>
                  <a:pPr algn="ctr"/>
                  <a:endParaRPr lang="en-US" dirty="0">
                    <a:solidFill>
                      <a:srgbClr val="000000"/>
                    </a:solidFill>
                  </a:endParaRPr>
                </a:p>
              </p:txBody>
            </p:sp>
            <p:sp>
              <p:nvSpPr>
                <p:cNvPr id="100404" name="Freeform 51"/>
                <p:cNvSpPr>
                  <a:spLocks noChangeAspect="1"/>
                </p:cNvSpPr>
                <p:nvPr/>
              </p:nvSpPr>
              <p:spPr bwMode="auto">
                <a:xfrm>
                  <a:off x="2886" y="828"/>
                  <a:ext cx="215" cy="63"/>
                </a:xfrm>
                <a:custGeom>
                  <a:avLst/>
                  <a:gdLst>
                    <a:gd name="T0" fmla="*/ 95 w 215"/>
                    <a:gd name="T1" fmla="*/ 1 h 63"/>
                    <a:gd name="T2" fmla="*/ 54 w 215"/>
                    <a:gd name="T3" fmla="*/ 11 h 63"/>
                    <a:gd name="T4" fmla="*/ 26 w 215"/>
                    <a:gd name="T5" fmla="*/ 26 h 63"/>
                    <a:gd name="T6" fmla="*/ 17 w 215"/>
                    <a:gd name="T7" fmla="*/ 50 h 63"/>
                    <a:gd name="T8" fmla="*/ 3 w 215"/>
                    <a:gd name="T9" fmla="*/ 55 h 63"/>
                    <a:gd name="T10" fmla="*/ 0 w 215"/>
                    <a:gd name="T11" fmla="*/ 50 h 63"/>
                    <a:gd name="T12" fmla="*/ 3 w 215"/>
                    <a:gd name="T13" fmla="*/ 59 h 63"/>
                    <a:gd name="T14" fmla="*/ 19 w 215"/>
                    <a:gd name="T15" fmla="*/ 58 h 63"/>
                    <a:gd name="T16" fmla="*/ 34 w 215"/>
                    <a:gd name="T17" fmla="*/ 45 h 63"/>
                    <a:gd name="T18" fmla="*/ 50 w 215"/>
                    <a:gd name="T19" fmla="*/ 40 h 63"/>
                    <a:gd name="T20" fmla="*/ 75 w 215"/>
                    <a:gd name="T21" fmla="*/ 40 h 63"/>
                    <a:gd name="T22" fmla="*/ 103 w 215"/>
                    <a:gd name="T23" fmla="*/ 40 h 63"/>
                    <a:gd name="T24" fmla="*/ 106 w 215"/>
                    <a:gd name="T25" fmla="*/ 34 h 63"/>
                    <a:gd name="T26" fmla="*/ 114 w 215"/>
                    <a:gd name="T27" fmla="*/ 42 h 63"/>
                    <a:gd name="T28" fmla="*/ 169 w 215"/>
                    <a:gd name="T29" fmla="*/ 41 h 63"/>
                    <a:gd name="T30" fmla="*/ 186 w 215"/>
                    <a:gd name="T31" fmla="*/ 52 h 63"/>
                    <a:gd name="T32" fmla="*/ 193 w 215"/>
                    <a:gd name="T33" fmla="*/ 62 h 63"/>
                    <a:gd name="T34" fmla="*/ 209 w 215"/>
                    <a:gd name="T35" fmla="*/ 61 h 63"/>
                    <a:gd name="T36" fmla="*/ 214 w 215"/>
                    <a:gd name="T37" fmla="*/ 52 h 63"/>
                    <a:gd name="T38" fmla="*/ 205 w 215"/>
                    <a:gd name="T39" fmla="*/ 55 h 63"/>
                    <a:gd name="T40" fmla="*/ 197 w 215"/>
                    <a:gd name="T41" fmla="*/ 49 h 63"/>
                    <a:gd name="T42" fmla="*/ 190 w 215"/>
                    <a:gd name="T43" fmla="*/ 34 h 63"/>
                    <a:gd name="T44" fmla="*/ 177 w 215"/>
                    <a:gd name="T45" fmla="*/ 22 h 63"/>
                    <a:gd name="T46" fmla="*/ 163 w 215"/>
                    <a:gd name="T47" fmla="*/ 16 h 63"/>
                    <a:gd name="T48" fmla="*/ 135 w 215"/>
                    <a:gd name="T49" fmla="*/ 4 h 63"/>
                    <a:gd name="T50" fmla="*/ 111 w 215"/>
                    <a:gd name="T51" fmla="*/ 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
                    <a:gd name="T79" fmla="*/ 0 h 63"/>
                    <a:gd name="T80" fmla="*/ 215 w 215"/>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 h="63">
                      <a:moveTo>
                        <a:pt x="95" y="1"/>
                      </a:moveTo>
                      <a:lnTo>
                        <a:pt x="54" y="11"/>
                      </a:lnTo>
                      <a:lnTo>
                        <a:pt x="26" y="26"/>
                      </a:lnTo>
                      <a:lnTo>
                        <a:pt x="17" y="50"/>
                      </a:lnTo>
                      <a:lnTo>
                        <a:pt x="3" y="55"/>
                      </a:lnTo>
                      <a:lnTo>
                        <a:pt x="0" y="50"/>
                      </a:lnTo>
                      <a:lnTo>
                        <a:pt x="3" y="59"/>
                      </a:lnTo>
                      <a:lnTo>
                        <a:pt x="19" y="58"/>
                      </a:lnTo>
                      <a:lnTo>
                        <a:pt x="34" y="45"/>
                      </a:lnTo>
                      <a:lnTo>
                        <a:pt x="50" y="40"/>
                      </a:lnTo>
                      <a:lnTo>
                        <a:pt x="75" y="40"/>
                      </a:lnTo>
                      <a:lnTo>
                        <a:pt x="103" y="40"/>
                      </a:lnTo>
                      <a:lnTo>
                        <a:pt x="106" y="34"/>
                      </a:lnTo>
                      <a:lnTo>
                        <a:pt x="114" y="42"/>
                      </a:lnTo>
                      <a:lnTo>
                        <a:pt x="169" y="41"/>
                      </a:lnTo>
                      <a:lnTo>
                        <a:pt x="186" y="52"/>
                      </a:lnTo>
                      <a:lnTo>
                        <a:pt x="193" y="62"/>
                      </a:lnTo>
                      <a:lnTo>
                        <a:pt x="209" y="61"/>
                      </a:lnTo>
                      <a:lnTo>
                        <a:pt x="214" y="52"/>
                      </a:lnTo>
                      <a:lnTo>
                        <a:pt x="205" y="55"/>
                      </a:lnTo>
                      <a:lnTo>
                        <a:pt x="197" y="49"/>
                      </a:lnTo>
                      <a:lnTo>
                        <a:pt x="190" y="34"/>
                      </a:lnTo>
                      <a:lnTo>
                        <a:pt x="177" y="22"/>
                      </a:lnTo>
                      <a:lnTo>
                        <a:pt x="163" y="16"/>
                      </a:lnTo>
                      <a:lnTo>
                        <a:pt x="135" y="4"/>
                      </a:lnTo>
                      <a:lnTo>
                        <a:pt x="111" y="0"/>
                      </a:lnTo>
                    </a:path>
                  </a:pathLst>
                </a:custGeom>
                <a:solidFill>
                  <a:schemeClr val="bg2"/>
                </a:solidFill>
                <a:ln w="12700" cap="rnd">
                  <a:solidFill>
                    <a:schemeClr val="tx1"/>
                  </a:solidFill>
                  <a:round/>
                  <a:headEnd/>
                  <a:tailEnd/>
                </a:ln>
              </p:spPr>
              <p:txBody>
                <a:bodyPr/>
                <a:lstStyle/>
                <a:p>
                  <a:pPr algn="ctr"/>
                  <a:endParaRPr lang="en-US" dirty="0">
                    <a:solidFill>
                      <a:srgbClr val="000000"/>
                    </a:solidFill>
                  </a:endParaRPr>
                </a:p>
              </p:txBody>
            </p:sp>
            <p:sp useBgFill="1">
              <p:nvSpPr>
                <p:cNvPr id="100405" name="Oval 52"/>
                <p:cNvSpPr>
                  <a:spLocks noChangeAspect="1" noChangeArrowheads="1"/>
                </p:cNvSpPr>
                <p:nvPr/>
              </p:nvSpPr>
              <p:spPr bwMode="auto">
                <a:xfrm>
                  <a:off x="3136" y="731"/>
                  <a:ext cx="31" cy="31"/>
                </a:xfrm>
                <a:prstGeom prst="ellipse">
                  <a:avLst/>
                </a:prstGeom>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ctr"/>
                  <a:endParaRPr lang="en-US" dirty="0">
                    <a:solidFill>
                      <a:srgbClr val="000000"/>
                    </a:solidFill>
                  </a:endParaRPr>
                </a:p>
              </p:txBody>
            </p:sp>
            <p:sp>
              <p:nvSpPr>
                <p:cNvPr id="100406" name="Freeform 53"/>
                <p:cNvSpPr>
                  <a:spLocks noChangeAspect="1"/>
                </p:cNvSpPr>
                <p:nvPr/>
              </p:nvSpPr>
              <p:spPr bwMode="auto">
                <a:xfrm>
                  <a:off x="2965" y="764"/>
                  <a:ext cx="118" cy="98"/>
                </a:xfrm>
                <a:custGeom>
                  <a:avLst/>
                  <a:gdLst>
                    <a:gd name="T0" fmla="*/ 0 w 118"/>
                    <a:gd name="T1" fmla="*/ 39 h 98"/>
                    <a:gd name="T2" fmla="*/ 0 w 118"/>
                    <a:gd name="T3" fmla="*/ 60 h 98"/>
                    <a:gd name="T4" fmla="*/ 37 w 118"/>
                    <a:gd name="T5" fmla="*/ 65 h 98"/>
                    <a:gd name="T6" fmla="*/ 98 w 118"/>
                    <a:gd name="T7" fmla="*/ 97 h 98"/>
                    <a:gd name="T8" fmla="*/ 117 w 118"/>
                    <a:gd name="T9" fmla="*/ 90 h 98"/>
                    <a:gd name="T10" fmla="*/ 117 w 118"/>
                    <a:gd name="T11" fmla="*/ 71 h 98"/>
                    <a:gd name="T12" fmla="*/ 54 w 118"/>
                    <a:gd name="T13" fmla="*/ 0 h 98"/>
                    <a:gd name="T14" fmla="*/ 0 60000 65536"/>
                    <a:gd name="T15" fmla="*/ 0 60000 65536"/>
                    <a:gd name="T16" fmla="*/ 0 60000 65536"/>
                    <a:gd name="T17" fmla="*/ 0 60000 65536"/>
                    <a:gd name="T18" fmla="*/ 0 60000 65536"/>
                    <a:gd name="T19" fmla="*/ 0 60000 65536"/>
                    <a:gd name="T20" fmla="*/ 0 60000 65536"/>
                    <a:gd name="T21" fmla="*/ 0 w 118"/>
                    <a:gd name="T22" fmla="*/ 0 h 98"/>
                    <a:gd name="T23" fmla="*/ 118 w 118"/>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98">
                      <a:moveTo>
                        <a:pt x="0" y="39"/>
                      </a:moveTo>
                      <a:lnTo>
                        <a:pt x="0" y="60"/>
                      </a:lnTo>
                      <a:lnTo>
                        <a:pt x="37" y="65"/>
                      </a:lnTo>
                      <a:lnTo>
                        <a:pt x="98" y="97"/>
                      </a:lnTo>
                      <a:lnTo>
                        <a:pt x="117" y="90"/>
                      </a:lnTo>
                      <a:lnTo>
                        <a:pt x="117" y="71"/>
                      </a:lnTo>
                      <a:lnTo>
                        <a:pt x="54" y="0"/>
                      </a:lnTo>
                    </a:path>
                  </a:pathLst>
                </a:custGeom>
                <a:solidFill>
                  <a:srgbClr val="FFBF5F"/>
                </a:solidFill>
                <a:ln w="12700" cap="rnd">
                  <a:solidFill>
                    <a:schemeClr val="bg2"/>
                  </a:solidFill>
                  <a:round/>
                  <a:headEnd/>
                  <a:tailEnd/>
                </a:ln>
              </p:spPr>
              <p:txBody>
                <a:bodyPr/>
                <a:lstStyle/>
                <a:p>
                  <a:pPr algn="ctr"/>
                  <a:endParaRPr lang="en-US" dirty="0">
                    <a:solidFill>
                      <a:srgbClr val="000000"/>
                    </a:solidFill>
                  </a:endParaRPr>
                </a:p>
              </p:txBody>
            </p:sp>
          </p:grpSp>
        </p:grpSp>
      </p:grpSp>
      <p:sp>
        <p:nvSpPr>
          <p:cNvPr id="615488" name="Line 64"/>
          <p:cNvSpPr>
            <a:spLocks noChangeShapeType="1"/>
          </p:cNvSpPr>
          <p:nvPr/>
        </p:nvSpPr>
        <p:spPr bwMode="auto">
          <a:xfrm flipH="1" flipV="1">
            <a:off x="7461250" y="2195513"/>
            <a:ext cx="582613" cy="62547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89" name="Line 65"/>
          <p:cNvSpPr>
            <a:spLocks noChangeShapeType="1"/>
          </p:cNvSpPr>
          <p:nvPr/>
        </p:nvSpPr>
        <p:spPr bwMode="auto">
          <a:xfrm flipH="1">
            <a:off x="5683250" y="2046288"/>
            <a:ext cx="817563" cy="1587"/>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0" name="Line 66"/>
          <p:cNvSpPr>
            <a:spLocks noChangeShapeType="1"/>
          </p:cNvSpPr>
          <p:nvPr/>
        </p:nvSpPr>
        <p:spPr bwMode="auto">
          <a:xfrm flipH="1">
            <a:off x="3114675" y="2600325"/>
            <a:ext cx="1765300" cy="2376488"/>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1" name="Line 67"/>
          <p:cNvSpPr>
            <a:spLocks noChangeShapeType="1"/>
          </p:cNvSpPr>
          <p:nvPr/>
        </p:nvSpPr>
        <p:spPr bwMode="auto">
          <a:xfrm flipV="1">
            <a:off x="2857500" y="2754313"/>
            <a:ext cx="1035050" cy="216217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615492" name="Picture 68"/>
          <p:cNvPicPr>
            <a:picLocks noChangeAspect="1" noChangeArrowheads="1"/>
          </p:cNvPicPr>
          <p:nvPr/>
        </p:nvPicPr>
        <p:blipFill>
          <a:blip r:embed="rId7">
            <a:extLst>
              <a:ext uri="{28A0092B-C50C-407E-A947-70E740481C1C}">
                <a14:useLocalDpi xmlns:a14="http://schemas.microsoft.com/office/drawing/2010/main" val="0"/>
              </a:ext>
            </a:extLst>
          </a:blip>
          <a:srcRect l="24167" t="30699" r="26334" b="57001"/>
          <a:stretch>
            <a:fillRect/>
          </a:stretch>
        </p:blipFill>
        <p:spPr bwMode="auto">
          <a:xfrm>
            <a:off x="3727450" y="2044700"/>
            <a:ext cx="5857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5493" name="Line 69"/>
          <p:cNvSpPr>
            <a:spLocks noChangeShapeType="1"/>
          </p:cNvSpPr>
          <p:nvPr/>
        </p:nvSpPr>
        <p:spPr bwMode="auto">
          <a:xfrm flipH="1">
            <a:off x="2936875" y="2836863"/>
            <a:ext cx="1039813" cy="2139950"/>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5494" name="AutoShape 70"/>
          <p:cNvSpPr>
            <a:spLocks noChangeArrowheads="1"/>
          </p:cNvSpPr>
          <p:nvPr/>
        </p:nvSpPr>
        <p:spPr bwMode="auto">
          <a:xfrm>
            <a:off x="4835525" y="3516313"/>
            <a:ext cx="1423988" cy="522287"/>
          </a:xfrm>
          <a:prstGeom prst="wedgeRoundRectCallout">
            <a:avLst>
              <a:gd name="adj1" fmla="val -98162"/>
              <a:gd name="adj2" fmla="val 23662"/>
              <a:gd name="adj3" fmla="val 16667"/>
            </a:avLst>
          </a:prstGeom>
          <a:solidFill>
            <a:schemeClr val="bg1">
              <a:alpha val="25098"/>
            </a:schemeClr>
          </a:solidFill>
          <a:ln w="12700">
            <a:solidFill>
              <a:schemeClr val="tx1"/>
            </a:solidFill>
            <a:miter lim="800000"/>
            <a:headEnd/>
            <a:tailEnd/>
          </a:ln>
        </p:spPr>
        <p:txBody>
          <a:bodyPr lIns="0" tIns="0" rIns="0" bIns="0" anchor="ctr"/>
          <a:lstStyle/>
          <a:p>
            <a:pPr algn="ctr"/>
            <a:r>
              <a:rPr lang="en-US" sz="1600" dirty="0">
                <a:solidFill>
                  <a:srgbClr val="000000"/>
                </a:solidFill>
              </a:rPr>
              <a:t>Go get my proxy</a:t>
            </a:r>
          </a:p>
        </p:txBody>
      </p:sp>
      <p:pic>
        <p:nvPicPr>
          <p:cNvPr id="100376" name="Picture 31"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002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2"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4"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5"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0005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53721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7"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38400"/>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2" name="Text Box 9"/>
          <p:cNvSpPr txBox="1">
            <a:spLocks noChangeArrowheads="1"/>
          </p:cNvSpPr>
          <p:nvPr/>
        </p:nvSpPr>
        <p:spPr bwMode="auto">
          <a:xfrm>
            <a:off x="7721600" y="42179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pic>
        <p:nvPicPr>
          <p:cNvPr id="100383" name="Picture 12" descr="Hack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3700" y="29702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0" descr="laptop_wirel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2538" y="33655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5"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100386"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100387"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6" descr="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p:cNvSpPr txBox="1">
            <a:spLocks noChangeArrowheads="1"/>
          </p:cNvSpPr>
          <p:nvPr/>
        </p:nvSpPr>
        <p:spPr bwMode="auto">
          <a:xfrm rot="-3963532">
            <a:off x="2865438" y="3455988"/>
            <a:ext cx="7540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
        <p:nvSpPr>
          <p:cNvPr id="56" name="TextBox 55"/>
          <p:cNvSpPr txBox="1">
            <a:spLocks noChangeArrowheads="1"/>
          </p:cNvSpPr>
          <p:nvPr/>
        </p:nvSpPr>
        <p:spPr bwMode="auto">
          <a:xfrm rot="-3548681">
            <a:off x="3732213" y="3243263"/>
            <a:ext cx="7540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15488"/>
                                        </p:tgtEl>
                                        <p:attrNameLst>
                                          <p:attrName>style.visibility</p:attrName>
                                        </p:attrNameLst>
                                      </p:cBhvr>
                                      <p:to>
                                        <p:strVal val="visible"/>
                                      </p:to>
                                    </p:set>
                                    <p:animEffect transition="in" filter="wipe(down)">
                                      <p:cBhvr>
                                        <p:cTn id="7" dur="500"/>
                                        <p:tgtEl>
                                          <p:spTgt spid="615488"/>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5489"/>
                                        </p:tgtEl>
                                        <p:attrNameLst>
                                          <p:attrName>style.visibility</p:attrName>
                                        </p:attrNameLst>
                                      </p:cBhvr>
                                      <p:to>
                                        <p:strVal val="visible"/>
                                      </p:to>
                                    </p:set>
                                    <p:animEffect transition="in" filter="wipe(right)">
                                      <p:cBhvr>
                                        <p:cTn id="11" dur="500"/>
                                        <p:tgtEl>
                                          <p:spTgt spid="615489"/>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15490"/>
                                        </p:tgtEl>
                                        <p:attrNameLst>
                                          <p:attrName>style.visibility</p:attrName>
                                        </p:attrNameLst>
                                      </p:cBhvr>
                                      <p:to>
                                        <p:strVal val="visible"/>
                                      </p:to>
                                    </p:set>
                                    <p:animEffect transition="in" filter="wipe(right)">
                                      <p:cBhvr>
                                        <p:cTn id="15" dur="500"/>
                                        <p:tgtEl>
                                          <p:spTgt spid="61549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15494"/>
                                        </p:tgtEl>
                                        <p:attrNameLst>
                                          <p:attrName>style.visibility</p:attrName>
                                        </p:attrNameLst>
                                      </p:cBhvr>
                                      <p:to>
                                        <p:strVal val="visible"/>
                                      </p:to>
                                    </p:set>
                                    <p:animEffect transition="in" filter="blinds(horizontal)">
                                      <p:cBhvr>
                                        <p:cTn id="18" dur="500"/>
                                        <p:tgtEl>
                                          <p:spTgt spid="615494"/>
                                        </p:tgtEl>
                                      </p:cBhvr>
                                    </p:animEffect>
                                  </p:childTnLst>
                                </p:cTn>
                              </p:par>
                            </p:childTnLst>
                          </p:cTn>
                        </p:par>
                        <p:par>
                          <p:cTn id="19" fill="hold" nodeType="afterGroup">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15491"/>
                                        </p:tgtEl>
                                        <p:attrNameLst>
                                          <p:attrName>style.visibility</p:attrName>
                                        </p:attrNameLst>
                                      </p:cBhvr>
                                      <p:to>
                                        <p:strVal val="visible"/>
                                      </p:to>
                                    </p:set>
                                    <p:animEffect transition="in" filter="wipe(down)">
                                      <p:cBhvr>
                                        <p:cTn id="22" dur="500"/>
                                        <p:tgtEl>
                                          <p:spTgt spid="615491"/>
                                        </p:tgtEl>
                                      </p:cBhvr>
                                    </p:animEffect>
                                  </p:childTnLst>
                                </p:cTn>
                              </p:par>
                            </p:childTnLst>
                          </p:cTn>
                        </p:par>
                        <p:par>
                          <p:cTn id="23" fill="hold" nodeType="afterGroup">
                            <p:stCondLst>
                              <p:cond delay="2000"/>
                            </p:stCondLst>
                            <p:childTnLst>
                              <p:par>
                                <p:cTn id="24" presetID="3" presetClass="entr" presetSubtype="10" fill="hold" nodeType="afterEffect">
                                  <p:stCondLst>
                                    <p:cond delay="0"/>
                                  </p:stCondLst>
                                  <p:childTnLst>
                                    <p:set>
                                      <p:cBhvr>
                                        <p:cTn id="25" dur="1" fill="hold">
                                          <p:stCondLst>
                                            <p:cond delay="0"/>
                                          </p:stCondLst>
                                        </p:cTn>
                                        <p:tgtEl>
                                          <p:spTgt spid="615492"/>
                                        </p:tgtEl>
                                        <p:attrNameLst>
                                          <p:attrName>style.visibility</p:attrName>
                                        </p:attrNameLst>
                                      </p:cBhvr>
                                      <p:to>
                                        <p:strVal val="visible"/>
                                      </p:to>
                                    </p:set>
                                    <p:animEffect transition="in" filter="blinds(horizontal)">
                                      <p:cBhvr>
                                        <p:cTn id="26" dur="500"/>
                                        <p:tgtEl>
                                          <p:spTgt spid="615492"/>
                                        </p:tgtEl>
                                      </p:cBhvr>
                                    </p:animEffect>
                                  </p:childTnLst>
                                </p:cTn>
                              </p:par>
                            </p:childTnLst>
                          </p:cTn>
                        </p:par>
                        <p:par>
                          <p:cTn id="27" fill="hold" nodeType="afterGroup">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615493"/>
                                        </p:tgtEl>
                                        <p:attrNameLst>
                                          <p:attrName>style.visibility</p:attrName>
                                        </p:attrNameLst>
                                      </p:cBhvr>
                                      <p:to>
                                        <p:strVal val="visible"/>
                                      </p:to>
                                    </p:set>
                                    <p:animEffect transition="in" filter="wipe(up)">
                                      <p:cBhvr>
                                        <p:cTn id="30" dur="500"/>
                                        <p:tgtEl>
                                          <p:spTgt spid="615493"/>
                                        </p:tgtEl>
                                      </p:cBhvr>
                                    </p:animEffect>
                                  </p:childTnLst>
                                </p:cTn>
                              </p:par>
                              <p:par>
                                <p:cTn id="31" presetID="0" presetClass="path" presetSubtype="0" accel="50000" decel="50000" fill="hold" nodeType="withEffect">
                                  <p:stCondLst>
                                    <p:cond delay="0"/>
                                  </p:stCondLst>
                                  <p:childTnLst>
                                    <p:animMotion origin="layout" path="M 7.22222E-6 1.50821E-6 L -0.14131 0.46981 " pathEditMode="relative" ptsTypes="AA">
                                      <p:cBhvr>
                                        <p:cTn id="32" dur="2000" fill="hold"/>
                                        <p:tgtEl>
                                          <p:spTgt spid="615492"/>
                                        </p:tgtEl>
                                        <p:attrNameLst>
                                          <p:attrName>ppt_x</p:attrName>
                                          <p:attrName>ppt_y</p:attrName>
                                        </p:attrNameLst>
                                      </p:cBhvr>
                                    </p:animMotion>
                                  </p:childTnLst>
                                </p:cTn>
                              </p:par>
                              <p:par>
                                <p:cTn id="33" presetID="3" presetClass="exit" presetSubtype="10" fill="hold" nodeType="withEffect">
                                  <p:stCondLst>
                                    <p:cond delay="0"/>
                                  </p:stCondLst>
                                  <p:childTnLst>
                                    <p:animEffect transition="out" filter="blinds(horizontal)">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par>
                          <p:cTn id="36" fill="hold" nodeType="afterGroup">
                            <p:stCondLst>
                              <p:cond delay="4500"/>
                            </p:stCondLst>
                            <p:childTnLst>
                              <p:par>
                                <p:cTn id="37" presetID="1" presetClass="entr" presetSubtype="0" fill="hold" grpId="0" nodeType="afterEffect">
                                  <p:stCondLst>
                                    <p:cond delay="100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88" grpId="0" animBg="1"/>
      <p:bldP spid="615489" grpId="0" animBg="1"/>
      <p:bldP spid="615490" grpId="0" animBg="1"/>
      <p:bldP spid="615491" grpId="0" animBg="1"/>
      <p:bldP spid="615493" grpId="0" animBg="1"/>
      <p:bldP spid="615494" grpId="0" animBg="1"/>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544513" y="636588"/>
            <a:ext cx="8064500" cy="347662"/>
          </a:xfrm>
        </p:spPr>
        <p:txBody>
          <a:bodyPr/>
          <a:lstStyle/>
          <a:p>
            <a:r>
              <a:rPr lang="en-US" dirty="0">
                <a:solidFill>
                  <a:srgbClr val="000000"/>
                </a:solidFill>
                <a:latin typeface="Verdana" charset="0"/>
                <a:ea typeface="ＭＳ Ｐゴシック" charset="0"/>
                <a:cs typeface="ＭＳ Ｐゴシック" charset="0"/>
              </a:rPr>
              <a:t>Watch for the SSL VPN Connection</a:t>
            </a:r>
          </a:p>
        </p:txBody>
      </p:sp>
      <p:sp>
        <p:nvSpPr>
          <p:cNvPr id="102403" name="Text Box 4"/>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Drive-By</a:t>
            </a:r>
          </a:p>
        </p:txBody>
      </p:sp>
      <p:sp>
        <p:nvSpPr>
          <p:cNvPr id="102404" name="Text Box 6"/>
          <p:cNvSpPr txBox="1">
            <a:spLocks noChangeArrowheads="1"/>
          </p:cNvSpPr>
          <p:nvPr/>
        </p:nvSpPr>
        <p:spPr bwMode="auto">
          <a:xfrm>
            <a:off x="3551238" y="2270125"/>
            <a:ext cx="95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Secondary Malware</a:t>
            </a:r>
          </a:p>
        </p:txBody>
      </p:sp>
      <p:pic>
        <p:nvPicPr>
          <p:cNvPr id="10240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1838325"/>
            <a:ext cx="16414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9"/>
          <p:cNvSpPr txBox="1">
            <a:spLocks noChangeArrowheads="1"/>
          </p:cNvSpPr>
          <p:nvPr/>
        </p:nvSpPr>
        <p:spPr bwMode="auto">
          <a:xfrm>
            <a:off x="376238" y="2035175"/>
            <a:ext cx="1312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600" dirty="0">
                <a:solidFill>
                  <a:srgbClr val="000000"/>
                </a:solidFill>
                <a:latin typeface="Tahoma" charset="0"/>
              </a:rPr>
              <a:t>Corporate Network</a:t>
            </a:r>
          </a:p>
        </p:txBody>
      </p:sp>
      <p:sp>
        <p:nvSpPr>
          <p:cNvPr id="102408" name="Text Box 11"/>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Controller</a:t>
            </a:r>
          </a:p>
        </p:txBody>
      </p:sp>
      <p:sp>
        <p:nvSpPr>
          <p:cNvPr id="102409" name="Text Box 13"/>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Proxy</a:t>
            </a:r>
          </a:p>
        </p:txBody>
      </p:sp>
      <p:sp>
        <p:nvSpPr>
          <p:cNvPr id="102411" name="Text Box 26"/>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Packer</a:t>
            </a:r>
          </a:p>
        </p:txBody>
      </p:sp>
      <p:sp>
        <p:nvSpPr>
          <p:cNvPr id="102412" name="Text Box 28"/>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Malware</a:t>
            </a:r>
          </a:p>
        </p:txBody>
      </p:sp>
      <p:sp>
        <p:nvSpPr>
          <p:cNvPr id="102413" name="Text Box 29"/>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400" dirty="0">
                <a:solidFill>
                  <a:srgbClr val="000000"/>
                </a:solidFill>
                <a:latin typeface="Tahoma" charset="0"/>
              </a:rPr>
              <a:t>Victim of Crime</a:t>
            </a:r>
          </a:p>
        </p:txBody>
      </p:sp>
      <p:pic>
        <p:nvPicPr>
          <p:cNvPr id="102414" name="Picture 30"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23" name="Line 51"/>
          <p:cNvSpPr>
            <a:spLocks noChangeShapeType="1"/>
          </p:cNvSpPr>
          <p:nvPr/>
        </p:nvSpPr>
        <p:spPr bwMode="auto">
          <a:xfrm>
            <a:off x="7461250" y="2195513"/>
            <a:ext cx="582613" cy="62547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7524" name="Line 52"/>
          <p:cNvSpPr>
            <a:spLocks noChangeShapeType="1"/>
          </p:cNvSpPr>
          <p:nvPr/>
        </p:nvSpPr>
        <p:spPr bwMode="auto">
          <a:xfrm>
            <a:off x="5683250" y="2046288"/>
            <a:ext cx="817563" cy="1587"/>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617526" name="Line 54"/>
          <p:cNvSpPr>
            <a:spLocks noChangeShapeType="1"/>
          </p:cNvSpPr>
          <p:nvPr/>
        </p:nvSpPr>
        <p:spPr bwMode="auto">
          <a:xfrm flipV="1">
            <a:off x="3092450" y="2593975"/>
            <a:ext cx="1865313" cy="2444750"/>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102418" name="Picture 55"/>
          <p:cNvPicPr>
            <a:picLocks noChangeAspect="1" noChangeArrowheads="1"/>
          </p:cNvPicPr>
          <p:nvPr/>
        </p:nvPicPr>
        <p:blipFill>
          <a:blip r:embed="rId6">
            <a:extLst>
              <a:ext uri="{28A0092B-C50C-407E-A947-70E740481C1C}">
                <a14:useLocalDpi xmlns:a14="http://schemas.microsoft.com/office/drawing/2010/main" val="0"/>
              </a:ext>
            </a:extLst>
          </a:blip>
          <a:srcRect l="24167" t="30699" r="26334" b="57001"/>
          <a:stretch>
            <a:fillRect/>
          </a:stretch>
        </p:blipFill>
        <p:spPr bwMode="auto">
          <a:xfrm>
            <a:off x="2436813" y="5240338"/>
            <a:ext cx="58578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02419" name="AutoShape 57"/>
          <p:cNvSpPr>
            <a:spLocks noChangeArrowheads="1"/>
          </p:cNvSpPr>
          <p:nvPr/>
        </p:nvSpPr>
        <p:spPr bwMode="auto">
          <a:xfrm>
            <a:off x="3856038" y="4846638"/>
            <a:ext cx="2316162" cy="792162"/>
          </a:xfrm>
          <a:prstGeom prst="wedgeRoundRectCallout">
            <a:avLst>
              <a:gd name="adj1" fmla="val -85681"/>
              <a:gd name="adj2" fmla="val 26130"/>
              <a:gd name="adj3" fmla="val 16667"/>
            </a:avLst>
          </a:prstGeom>
          <a:solidFill>
            <a:schemeClr val="bg1">
              <a:alpha val="25098"/>
            </a:schemeClr>
          </a:solidFill>
          <a:ln w="12700">
            <a:solidFill>
              <a:schemeClr val="tx1"/>
            </a:solidFill>
            <a:miter lim="800000"/>
            <a:headEnd/>
            <a:tailEnd/>
          </a:ln>
        </p:spPr>
        <p:txBody>
          <a:bodyPr lIns="0" tIns="0" rIns="0" bIns="0" anchor="ctr"/>
          <a:lstStyle/>
          <a:p>
            <a:pPr algn="ctr"/>
            <a:r>
              <a:rPr lang="en-US" sz="1600" dirty="0">
                <a:solidFill>
                  <a:srgbClr val="000000"/>
                </a:solidFill>
              </a:rPr>
              <a:t>Tell me when the SSL VPN Connection is Established</a:t>
            </a:r>
          </a:p>
        </p:txBody>
      </p:sp>
      <p:grpSp>
        <p:nvGrpSpPr>
          <p:cNvPr id="2" name="Group 65"/>
          <p:cNvGrpSpPr>
            <a:grpSpLocks/>
          </p:cNvGrpSpPr>
          <p:nvPr/>
        </p:nvGrpSpPr>
        <p:grpSpPr bwMode="auto">
          <a:xfrm>
            <a:off x="1724025" y="3043238"/>
            <a:ext cx="773113" cy="1952625"/>
            <a:chOff x="1086" y="1917"/>
            <a:chExt cx="487" cy="1230"/>
          </a:xfrm>
        </p:grpSpPr>
        <p:grpSp>
          <p:nvGrpSpPr>
            <p:cNvPr id="102437" name="Group 61"/>
            <p:cNvGrpSpPr>
              <a:grpSpLocks/>
            </p:cNvGrpSpPr>
            <p:nvPr/>
          </p:nvGrpSpPr>
          <p:grpSpPr bwMode="auto">
            <a:xfrm rot="3672181">
              <a:off x="715" y="2361"/>
              <a:ext cx="1230" cy="342"/>
              <a:chOff x="447" y="2285"/>
              <a:chExt cx="1230" cy="342"/>
            </a:xfrm>
          </p:grpSpPr>
          <p:sp>
            <p:nvSpPr>
              <p:cNvPr id="102439" name="AutoShape 62"/>
              <p:cNvSpPr>
                <a:spLocks noChangeArrowheads="1"/>
              </p:cNvSpPr>
              <p:nvPr/>
            </p:nvSpPr>
            <p:spPr bwMode="auto">
              <a:xfrm rot="-5400000">
                <a:off x="471" y="2261"/>
                <a:ext cx="342" cy="390"/>
              </a:xfrm>
              <a:prstGeom prst="triangle">
                <a:avLst>
                  <a:gd name="adj" fmla="val 50000"/>
                </a:avLst>
              </a:prstGeom>
              <a:solidFill>
                <a:srgbClr val="F8B1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dirty="0">
                  <a:solidFill>
                    <a:srgbClr val="000000"/>
                  </a:solidFill>
                </a:endParaRPr>
              </a:p>
            </p:txBody>
          </p:sp>
          <p:sp>
            <p:nvSpPr>
              <p:cNvPr id="102440" name="AutoShape 63"/>
              <p:cNvSpPr>
                <a:spLocks noChangeArrowheads="1"/>
              </p:cNvSpPr>
              <p:nvPr/>
            </p:nvSpPr>
            <p:spPr bwMode="auto">
              <a:xfrm rot="5400000">
                <a:off x="1311" y="2261"/>
                <a:ext cx="342" cy="390"/>
              </a:xfrm>
              <a:prstGeom prst="triangle">
                <a:avLst>
                  <a:gd name="adj" fmla="val 50000"/>
                </a:avLst>
              </a:prstGeom>
              <a:solidFill>
                <a:srgbClr val="F8B1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dirty="0">
                  <a:solidFill>
                    <a:srgbClr val="000000"/>
                  </a:solidFill>
                </a:endParaRPr>
              </a:p>
            </p:txBody>
          </p:sp>
        </p:grpSp>
        <p:pic>
          <p:nvPicPr>
            <p:cNvPr id="102438" name="Picture 64" descr="traffic_sslvp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682816">
              <a:off x="958" y="2288"/>
              <a:ext cx="744"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21" name="AutoShape 66"/>
          <p:cNvSpPr>
            <a:spLocks noChangeArrowheads="1"/>
          </p:cNvSpPr>
          <p:nvPr/>
        </p:nvSpPr>
        <p:spPr bwMode="auto">
          <a:xfrm>
            <a:off x="7248525" y="1143000"/>
            <a:ext cx="1895475" cy="631825"/>
          </a:xfrm>
          <a:prstGeom prst="wedgeRoundRectCallout">
            <a:avLst>
              <a:gd name="adj1" fmla="val 11954"/>
              <a:gd name="adj2" fmla="val 226574"/>
              <a:gd name="adj3" fmla="val 16667"/>
            </a:avLst>
          </a:prstGeom>
          <a:solidFill>
            <a:schemeClr val="bg1">
              <a:alpha val="25098"/>
            </a:schemeClr>
          </a:solidFill>
          <a:ln w="12700">
            <a:solidFill>
              <a:schemeClr val="tx1"/>
            </a:solidFill>
            <a:miter lim="800000"/>
            <a:headEnd/>
            <a:tailEnd/>
          </a:ln>
        </p:spPr>
        <p:txBody>
          <a:bodyPr lIns="0" tIns="0" rIns="0" bIns="0" anchor="ctr"/>
          <a:lstStyle/>
          <a:p>
            <a:pPr algn="ctr"/>
            <a:r>
              <a:rPr lang="en-US" sz="1600" dirty="0">
                <a:solidFill>
                  <a:srgbClr val="000000"/>
                </a:solidFill>
              </a:rPr>
              <a:t>Cool! Lets see what I can find to steal.</a:t>
            </a:r>
          </a:p>
        </p:txBody>
      </p:sp>
      <p:sp>
        <p:nvSpPr>
          <p:cNvPr id="102422" name="Text Box 9"/>
          <p:cNvSpPr txBox="1">
            <a:spLocks noChangeArrowheads="1"/>
          </p:cNvSpPr>
          <p:nvPr/>
        </p:nvSpPr>
        <p:spPr bwMode="auto">
          <a:xfrm>
            <a:off x="7891463" y="4295775"/>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pic>
        <p:nvPicPr>
          <p:cNvPr id="102423" name="Picture 12" descr="Hack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3563" y="3048000"/>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4" name="Picture 30" descr="laptop_wirel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3443288"/>
            <a:ext cx="4476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5" name="Picture 33"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6" name="Picture 31"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16002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7" name="Picture 32"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8" name="Picture 34"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9" name="Picture 35"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0005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0" name="Picture 36"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3700" y="53721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1" name="Picture 37"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438400"/>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2"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102433"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102434" name="Picture 6"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5" name="Picture 6" descr="ser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rot="-3362225">
            <a:off x="3532188" y="3551238"/>
            <a:ext cx="7540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17526"/>
                                        </p:tgtEl>
                                        <p:attrNameLst>
                                          <p:attrName>style.visibility</p:attrName>
                                        </p:attrNameLst>
                                      </p:cBhvr>
                                      <p:to>
                                        <p:strVal val="visible"/>
                                      </p:to>
                                    </p:set>
                                    <p:animEffect transition="in" filter="wipe(down)">
                                      <p:cBhvr>
                                        <p:cTn id="11" dur="500"/>
                                        <p:tgtEl>
                                          <p:spTgt spid="61752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7524"/>
                                        </p:tgtEl>
                                        <p:attrNameLst>
                                          <p:attrName>style.visibility</p:attrName>
                                        </p:attrNameLst>
                                      </p:cBhvr>
                                      <p:to>
                                        <p:strVal val="visible"/>
                                      </p:to>
                                    </p:set>
                                    <p:animEffect transition="in" filter="wipe(left)">
                                      <p:cBhvr>
                                        <p:cTn id="15" dur="500"/>
                                        <p:tgtEl>
                                          <p:spTgt spid="61752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7523"/>
                                        </p:tgtEl>
                                        <p:attrNameLst>
                                          <p:attrName>style.visibility</p:attrName>
                                        </p:attrNameLst>
                                      </p:cBhvr>
                                      <p:to>
                                        <p:strVal val="visible"/>
                                      </p:to>
                                    </p:set>
                                    <p:animEffect transition="in" filter="wipe(up)">
                                      <p:cBhvr>
                                        <p:cTn id="19" dur="500"/>
                                        <p:tgtEl>
                                          <p:spTgt spid="617523"/>
                                        </p:tgtEl>
                                      </p:cBhvr>
                                    </p:animEffect>
                                  </p:childTnLst>
                                </p:cTn>
                              </p:par>
                            </p:childTnLst>
                          </p:cTn>
                        </p:par>
                        <p:par>
                          <p:cTn id="20" fill="hold" nodeType="afterGroup">
                            <p:stCondLst>
                              <p:cond delay="2000"/>
                            </p:stCondLst>
                            <p:childTnLst>
                              <p:par>
                                <p:cTn id="21" presetID="1" presetClass="entr" presetSubtype="0" fill="hold" grpId="0" nodeType="afterEffect">
                                  <p:stCondLst>
                                    <p:cond delay="100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23" grpId="0" animBg="1"/>
      <p:bldP spid="617524" grpId="0" animBg="1"/>
      <p:bldP spid="617526" grpId="0" animBg="1"/>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p:txBody>
          <a:bodyPr/>
          <a:lstStyle/>
          <a:p>
            <a:r>
              <a:rPr lang="en-US" dirty="0">
                <a:latin typeface="Verdana" charset="0"/>
                <a:ea typeface="ＭＳ Ｐゴシック" charset="0"/>
                <a:cs typeface="ＭＳ Ｐゴシック" charset="0"/>
              </a:rPr>
              <a:t>Context</a:t>
            </a:r>
          </a:p>
        </p:txBody>
      </p:sp>
      <p:sp>
        <p:nvSpPr>
          <p:cNvPr id="83971" name="Text Placeholder 2"/>
          <p:cNvSpPr>
            <a:spLocks noGrp="1"/>
          </p:cNvSpPr>
          <p:nvPr>
            <p:ph idx="1"/>
          </p:nvPr>
        </p:nvSpPr>
        <p:spPr/>
        <p:txBody>
          <a:bodyPr/>
          <a:lstStyle/>
          <a:p>
            <a:r>
              <a:rPr lang="en-US" dirty="0">
                <a:latin typeface="Verdana" charset="0"/>
                <a:ea typeface="ＭＳ Ｐゴシック" charset="0"/>
                <a:cs typeface="ＭＳ Ｐゴシック" charset="0"/>
              </a:rPr>
              <a:t>The Internet Systems Consortium (ISC) is a strong driver for IPv6 adoption. </a:t>
            </a:r>
          </a:p>
          <a:p>
            <a:r>
              <a:rPr lang="en-US" dirty="0">
                <a:latin typeface="Verdana" charset="0"/>
                <a:ea typeface="ＭＳ Ｐゴシック" charset="0"/>
                <a:cs typeface="ＭＳ Ｐゴシック" charset="0"/>
              </a:rPr>
              <a:t>The information contained in this presentation is an effort to empower organizations to deploy IPv6 to take extra effort to be mindful of their security risk.</a:t>
            </a:r>
          </a:p>
          <a:p>
            <a:r>
              <a:rPr lang="en-US" dirty="0">
                <a:latin typeface="Verdana" charset="0"/>
                <a:ea typeface="ＭＳ Ｐゴシック" charset="0"/>
                <a:cs typeface="ＭＳ Ｐゴシック" charset="0"/>
              </a:rPr>
              <a:t>Risk can be mitigated if a clear understanding of the risk exist.</a:t>
            </a:r>
          </a:p>
          <a:p>
            <a:r>
              <a:rPr lang="en-US" dirty="0">
                <a:latin typeface="Verdana" charset="0"/>
                <a:ea typeface="ＭＳ Ｐゴシック" charset="0"/>
                <a:cs typeface="ＭＳ Ｐゴシック" charset="0"/>
              </a:rPr>
              <a:t>It takes one big “IPv6 back doors a network” </a:t>
            </a:r>
            <a:r>
              <a:rPr lang="en-US" i="1" dirty="0">
                <a:latin typeface="Verdana" charset="0"/>
                <a:ea typeface="ＭＳ Ｐゴシック" charset="0"/>
                <a:cs typeface="ＭＳ Ｐゴシック" charset="0"/>
              </a:rPr>
              <a:t>Press Cycle </a:t>
            </a:r>
            <a:r>
              <a:rPr lang="en-US" dirty="0">
                <a:latin typeface="Verdana" charset="0"/>
                <a:ea typeface="ＭＳ Ｐゴシック" charset="0"/>
                <a:cs typeface="ＭＳ Ｐゴシック" charset="0"/>
              </a:rPr>
              <a:t>to shake the confidence of CIOs around the </a:t>
            </a:r>
            <a:r>
              <a:rPr lang="en-US" dirty="0" smtClean="0">
                <a:latin typeface="Verdana" charset="0"/>
                <a:ea typeface="ＭＳ Ｐゴシック" charset="0"/>
                <a:cs typeface="ＭＳ Ｐゴシック" charset="0"/>
              </a:rPr>
              <a:t>World</a:t>
            </a: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slowing down IPv6 deployment. </a:t>
            </a:r>
            <a:endParaRPr lang="en-US" dirty="0">
              <a:latin typeface="Verdan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83971">
                                            <p:txEl>
                                              <p:pRg st="3" end="3"/>
                                            </p:txEl>
                                          </p:spTgt>
                                        </p:tgtEl>
                                        <p:attrNameLst>
                                          <p:attrName>style.visibility</p:attrName>
                                        </p:attrNameLst>
                                      </p:cBhvr>
                                      <p:to>
                                        <p:strVal val="visible"/>
                                      </p:to>
                                    </p:set>
                                    <p:anim calcmode="lin" valueType="num">
                                      <p:cBhvr additive="base">
                                        <p:cTn id="25"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544513" y="636588"/>
            <a:ext cx="8064500" cy="347662"/>
          </a:xfrm>
        </p:spPr>
        <p:txBody>
          <a:bodyPr/>
          <a:lstStyle/>
          <a:p>
            <a:r>
              <a:rPr lang="en-US" dirty="0">
                <a:solidFill>
                  <a:srgbClr val="000000"/>
                </a:solidFill>
                <a:latin typeface="Verdana" charset="0"/>
                <a:ea typeface="ＭＳ Ｐゴシック" charset="0"/>
                <a:cs typeface="ＭＳ Ｐゴシック" charset="0"/>
              </a:rPr>
              <a:t>Set up the Proxy Tunnel</a:t>
            </a:r>
          </a:p>
        </p:txBody>
      </p:sp>
      <p:sp>
        <p:nvSpPr>
          <p:cNvPr id="104451" name="Text Box 4"/>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Drive-By</a:t>
            </a:r>
          </a:p>
        </p:txBody>
      </p:sp>
      <p:sp>
        <p:nvSpPr>
          <p:cNvPr id="104452" name="Text Box 6"/>
          <p:cNvSpPr txBox="1">
            <a:spLocks noChangeArrowheads="1"/>
          </p:cNvSpPr>
          <p:nvPr/>
        </p:nvSpPr>
        <p:spPr bwMode="auto">
          <a:xfrm>
            <a:off x="3551238" y="2270125"/>
            <a:ext cx="95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Secondary Malware</a:t>
            </a:r>
          </a:p>
        </p:txBody>
      </p:sp>
      <p:pic>
        <p:nvPicPr>
          <p:cNvPr id="104453"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838325"/>
            <a:ext cx="16414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 Box 9"/>
          <p:cNvSpPr txBox="1">
            <a:spLocks noChangeArrowheads="1"/>
          </p:cNvSpPr>
          <p:nvPr/>
        </p:nvSpPr>
        <p:spPr bwMode="auto">
          <a:xfrm>
            <a:off x="376238" y="2035175"/>
            <a:ext cx="1312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100000"/>
              </a:lnSpc>
            </a:pPr>
            <a:r>
              <a:rPr lang="en-US" sz="1600" dirty="0">
                <a:solidFill>
                  <a:srgbClr val="000000"/>
                </a:solidFill>
                <a:latin typeface="Tahoma" charset="0"/>
              </a:rPr>
              <a:t>Corporate Network</a:t>
            </a:r>
          </a:p>
        </p:txBody>
      </p:sp>
      <p:sp>
        <p:nvSpPr>
          <p:cNvPr id="104456" name="Text Box 11"/>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Controller</a:t>
            </a:r>
          </a:p>
        </p:txBody>
      </p:sp>
      <p:sp>
        <p:nvSpPr>
          <p:cNvPr id="104457" name="Text Box 13"/>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Proxy</a:t>
            </a:r>
          </a:p>
        </p:txBody>
      </p:sp>
      <p:sp>
        <p:nvSpPr>
          <p:cNvPr id="104459" name="Text Box 26"/>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Packer</a:t>
            </a:r>
          </a:p>
        </p:txBody>
      </p:sp>
      <p:sp>
        <p:nvSpPr>
          <p:cNvPr id="104460" name="Text Box 28"/>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Malware</a:t>
            </a:r>
          </a:p>
        </p:txBody>
      </p:sp>
      <p:pic>
        <p:nvPicPr>
          <p:cNvPr id="104461" name="Picture 30" descr="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2" name="Picture 35"/>
          <p:cNvPicPr>
            <a:picLocks noChangeAspect="1" noChangeArrowheads="1"/>
          </p:cNvPicPr>
          <p:nvPr/>
        </p:nvPicPr>
        <p:blipFill>
          <a:blip r:embed="rId5">
            <a:extLst>
              <a:ext uri="{28A0092B-C50C-407E-A947-70E740481C1C}">
                <a14:useLocalDpi xmlns:a14="http://schemas.microsoft.com/office/drawing/2010/main" val="0"/>
              </a:ext>
            </a:extLst>
          </a:blip>
          <a:srcRect l="24167" t="30699" r="26334" b="57001"/>
          <a:stretch>
            <a:fillRect/>
          </a:stretch>
        </p:blipFill>
        <p:spPr bwMode="auto">
          <a:xfrm>
            <a:off x="2436813" y="5240338"/>
            <a:ext cx="58578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104463" name="Group 37"/>
          <p:cNvGrpSpPr>
            <a:grpSpLocks/>
          </p:cNvGrpSpPr>
          <p:nvPr/>
        </p:nvGrpSpPr>
        <p:grpSpPr bwMode="auto">
          <a:xfrm>
            <a:off x="1724025" y="3043238"/>
            <a:ext cx="773113" cy="1952625"/>
            <a:chOff x="1086" y="1917"/>
            <a:chExt cx="487" cy="1230"/>
          </a:xfrm>
        </p:grpSpPr>
        <p:grpSp>
          <p:nvGrpSpPr>
            <p:cNvPr id="104483" name="Group 38"/>
            <p:cNvGrpSpPr>
              <a:grpSpLocks/>
            </p:cNvGrpSpPr>
            <p:nvPr/>
          </p:nvGrpSpPr>
          <p:grpSpPr bwMode="auto">
            <a:xfrm rot="3672181">
              <a:off x="715" y="2361"/>
              <a:ext cx="1230" cy="342"/>
              <a:chOff x="447" y="2285"/>
              <a:chExt cx="1230" cy="342"/>
            </a:xfrm>
          </p:grpSpPr>
          <p:sp>
            <p:nvSpPr>
              <p:cNvPr id="104485" name="AutoShape 39"/>
              <p:cNvSpPr>
                <a:spLocks noChangeArrowheads="1"/>
              </p:cNvSpPr>
              <p:nvPr/>
            </p:nvSpPr>
            <p:spPr bwMode="auto">
              <a:xfrm rot="-5400000">
                <a:off x="471" y="2261"/>
                <a:ext cx="342" cy="390"/>
              </a:xfrm>
              <a:prstGeom prst="triangle">
                <a:avLst>
                  <a:gd name="adj" fmla="val 50000"/>
                </a:avLst>
              </a:prstGeom>
              <a:solidFill>
                <a:srgbClr val="F8B1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000000"/>
                  </a:solidFill>
                </a:endParaRPr>
              </a:p>
            </p:txBody>
          </p:sp>
          <p:sp>
            <p:nvSpPr>
              <p:cNvPr id="104486" name="AutoShape 40"/>
              <p:cNvSpPr>
                <a:spLocks noChangeArrowheads="1"/>
              </p:cNvSpPr>
              <p:nvPr/>
            </p:nvSpPr>
            <p:spPr bwMode="auto">
              <a:xfrm rot="5400000">
                <a:off x="1311" y="2261"/>
                <a:ext cx="342" cy="390"/>
              </a:xfrm>
              <a:prstGeom prst="triangle">
                <a:avLst>
                  <a:gd name="adj" fmla="val 50000"/>
                </a:avLst>
              </a:prstGeom>
              <a:solidFill>
                <a:srgbClr val="F8B1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000000"/>
                  </a:solidFill>
                </a:endParaRPr>
              </a:p>
            </p:txBody>
          </p:sp>
        </p:grpSp>
        <p:pic>
          <p:nvPicPr>
            <p:cNvPr id="104484" name="Picture 41" descr="traffic_sslvp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82816">
              <a:off x="958" y="2288"/>
              <a:ext cx="744"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64" name="AutoShape 42"/>
          <p:cNvSpPr>
            <a:spLocks noChangeArrowheads="1"/>
          </p:cNvSpPr>
          <p:nvPr/>
        </p:nvSpPr>
        <p:spPr bwMode="auto">
          <a:xfrm>
            <a:off x="7248525" y="1371600"/>
            <a:ext cx="1895475" cy="631825"/>
          </a:xfrm>
          <a:prstGeom prst="wedgeRoundRectCallout">
            <a:avLst>
              <a:gd name="adj1" fmla="val 9745"/>
              <a:gd name="adj2" fmla="val 215528"/>
              <a:gd name="adj3" fmla="val 16667"/>
            </a:avLst>
          </a:prstGeom>
          <a:solidFill>
            <a:schemeClr val="bg1">
              <a:alpha val="25098"/>
            </a:schemeClr>
          </a:solidFill>
          <a:ln w="12700">
            <a:solidFill>
              <a:schemeClr val="tx1"/>
            </a:solidFill>
            <a:miter lim="800000"/>
            <a:headEnd/>
            <a:tailEnd/>
          </a:ln>
        </p:spPr>
        <p:txBody>
          <a:bodyPr lIns="0" tIns="0" rIns="0" bIns="0" anchor="ctr"/>
          <a:lstStyle/>
          <a:p>
            <a:pPr algn="ctr"/>
            <a:r>
              <a:rPr lang="en-US" sz="1600" dirty="0">
                <a:solidFill>
                  <a:srgbClr val="000000"/>
                </a:solidFill>
              </a:rPr>
              <a:t>Cool! Lets see what I can find to steal.</a:t>
            </a:r>
          </a:p>
        </p:txBody>
      </p:sp>
      <p:sp>
        <p:nvSpPr>
          <p:cNvPr id="618539" name="Freeform 43"/>
          <p:cNvSpPr>
            <a:spLocks/>
          </p:cNvSpPr>
          <p:nvPr/>
        </p:nvSpPr>
        <p:spPr bwMode="auto">
          <a:xfrm>
            <a:off x="1225550" y="2130425"/>
            <a:ext cx="7154863" cy="3279775"/>
          </a:xfrm>
          <a:custGeom>
            <a:avLst/>
            <a:gdLst>
              <a:gd name="T0" fmla="*/ 2147483647 w 4507"/>
              <a:gd name="T1" fmla="*/ 2147483647 h 2066"/>
              <a:gd name="T2" fmla="*/ 2147483647 w 4507"/>
              <a:gd name="T3" fmla="*/ 0 h 2066"/>
              <a:gd name="T4" fmla="*/ 2147483647 w 4507"/>
              <a:gd name="T5" fmla="*/ 2147483647 h 2066"/>
              <a:gd name="T6" fmla="*/ 0 w 4507"/>
              <a:gd name="T7" fmla="*/ 2147483647 h 2066"/>
              <a:gd name="T8" fmla="*/ 0 60000 65536"/>
              <a:gd name="T9" fmla="*/ 0 60000 65536"/>
              <a:gd name="T10" fmla="*/ 0 60000 65536"/>
              <a:gd name="T11" fmla="*/ 0 60000 65536"/>
              <a:gd name="T12" fmla="*/ 0 w 4507"/>
              <a:gd name="T13" fmla="*/ 0 h 2066"/>
              <a:gd name="T14" fmla="*/ 4507 w 4507"/>
              <a:gd name="T15" fmla="*/ 2066 h 2066"/>
            </a:gdLst>
            <a:ahLst/>
            <a:cxnLst>
              <a:cxn ang="T8">
                <a:pos x="T0" y="T1"/>
              </a:cxn>
              <a:cxn ang="T9">
                <a:pos x="T2" y="T3"/>
              </a:cxn>
              <a:cxn ang="T10">
                <a:pos x="T4" y="T5"/>
              </a:cxn>
              <a:cxn ang="T11">
                <a:pos x="T6" y="T7"/>
              </a:cxn>
            </a:cxnLst>
            <a:rect l="T12" t="T13" r="T14" b="T15"/>
            <a:pathLst>
              <a:path w="4507" h="2066">
                <a:moveTo>
                  <a:pt x="4507" y="909"/>
                </a:moveTo>
                <a:lnTo>
                  <a:pt x="3581" y="0"/>
                </a:lnTo>
                <a:lnTo>
                  <a:pt x="968" y="2066"/>
                </a:lnTo>
                <a:lnTo>
                  <a:pt x="0" y="131"/>
                </a:lnTo>
              </a:path>
            </a:pathLst>
          </a:custGeom>
          <a:noFill/>
          <a:ln w="38100">
            <a:solidFill>
              <a:srgbClr val="000090"/>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endParaRPr lang="en-US" dirty="0"/>
          </a:p>
        </p:txBody>
      </p:sp>
      <p:sp>
        <p:nvSpPr>
          <p:cNvPr id="618540" name="Text Box 44"/>
          <p:cNvSpPr txBox="1">
            <a:spLocks noChangeArrowheads="1"/>
          </p:cNvSpPr>
          <p:nvPr/>
        </p:nvSpPr>
        <p:spPr bwMode="auto">
          <a:xfrm>
            <a:off x="1905000" y="5715000"/>
            <a:ext cx="1595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400" dirty="0">
                <a:solidFill>
                  <a:srgbClr val="000000"/>
                </a:solidFill>
                <a:latin typeface="Tahoma" charset="0"/>
              </a:rPr>
              <a:t>Victim of Crime</a:t>
            </a:r>
          </a:p>
        </p:txBody>
      </p:sp>
      <p:pic>
        <p:nvPicPr>
          <p:cNvPr id="104467" name="Picture 33"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8" name="Picture 31"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6002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9" name="Picture 32"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0" name="Picture 34"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1" name="Picture 35"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40005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2" name="Picture 36"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53721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3" name="Picture 37"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438400"/>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4" name="Text Box 9"/>
          <p:cNvSpPr txBox="1">
            <a:spLocks noChangeArrowheads="1"/>
          </p:cNvSpPr>
          <p:nvPr/>
        </p:nvSpPr>
        <p:spPr bwMode="auto">
          <a:xfrm>
            <a:off x="7891463" y="42814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pic>
        <p:nvPicPr>
          <p:cNvPr id="104475" name="Picture 12" descr="Hack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3563" y="30337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6" name="Picture 30" descr="laptop_wirel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34290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7"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104478"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104479" name="Picture 6"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0" name="Picture 6" descr="ser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1" name="TextBox 36"/>
          <p:cNvSpPr txBox="1">
            <a:spLocks noChangeArrowheads="1"/>
          </p:cNvSpPr>
          <p:nvPr/>
        </p:nvSpPr>
        <p:spPr bwMode="auto">
          <a:xfrm rot="-2312565">
            <a:off x="4108450" y="3630613"/>
            <a:ext cx="754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
        <p:nvSpPr>
          <p:cNvPr id="104482" name="TextBox 37"/>
          <p:cNvSpPr txBox="1">
            <a:spLocks noChangeArrowheads="1"/>
          </p:cNvSpPr>
          <p:nvPr/>
        </p:nvSpPr>
        <p:spPr bwMode="auto">
          <a:xfrm rot="2584198">
            <a:off x="7435850" y="2573338"/>
            <a:ext cx="754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18539"/>
                                        </p:tgtEl>
                                        <p:attrNameLst>
                                          <p:attrName>style.visibility</p:attrName>
                                        </p:attrNameLst>
                                      </p:cBhvr>
                                      <p:to>
                                        <p:strVal val="visible"/>
                                      </p:to>
                                    </p:set>
                                    <p:animEffect transition="in" filter="wipe(right)">
                                      <p:cBhvr>
                                        <p:cTn id="7" dur="500"/>
                                        <p:tgtEl>
                                          <p:spTgt spid="618539"/>
                                        </p:tgtEl>
                                      </p:cBhvr>
                                    </p:animEffect>
                                  </p:childTnLst>
                                </p:cTn>
                              </p:par>
                            </p:childTnLst>
                          </p:cTn>
                        </p:par>
                        <p:par>
                          <p:cTn id="8" fill="hold" nodeType="afterGroup">
                            <p:stCondLst>
                              <p:cond delay="500"/>
                            </p:stCondLst>
                            <p:childTnLst>
                              <p:par>
                                <p:cTn id="9" presetID="0" presetClass="path" presetSubtype="0" accel="50000" decel="50000" fill="hold" grpId="0" nodeType="afterEffect">
                                  <p:stCondLst>
                                    <p:cond delay="0"/>
                                  </p:stCondLst>
                                  <p:childTnLst>
                                    <p:animMotion origin="layout" path="M 8.05556E-6 -1.88758E-6 L -0.22065 -0.60167 " pathEditMode="relative" ptsTypes="AA">
                                      <p:cBhvr>
                                        <p:cTn id="10" dur="2000" fill="hold"/>
                                        <p:tgtEl>
                                          <p:spTgt spid="6185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39" grpId="0" animBg="1"/>
      <p:bldP spid="6185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44513" y="636588"/>
            <a:ext cx="8064500" cy="347662"/>
          </a:xfrm>
        </p:spPr>
        <p:txBody>
          <a:bodyPr/>
          <a:lstStyle/>
          <a:p>
            <a:r>
              <a:rPr lang="en-US" dirty="0">
                <a:solidFill>
                  <a:srgbClr val="000000"/>
                </a:solidFill>
                <a:latin typeface="Verdana" charset="0"/>
                <a:ea typeface="ＭＳ Ｐゴシック" charset="0"/>
                <a:cs typeface="ＭＳ Ｐゴシック" charset="0"/>
              </a:rPr>
              <a:t>Proxy Behind the Bank Login</a:t>
            </a:r>
          </a:p>
        </p:txBody>
      </p:sp>
      <p:sp>
        <p:nvSpPr>
          <p:cNvPr id="105475" name="Text Box 4"/>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Drive-By</a:t>
            </a:r>
          </a:p>
        </p:txBody>
      </p:sp>
      <p:sp>
        <p:nvSpPr>
          <p:cNvPr id="105476" name="Text Box 6"/>
          <p:cNvSpPr txBox="1">
            <a:spLocks noChangeArrowheads="1"/>
          </p:cNvSpPr>
          <p:nvPr/>
        </p:nvSpPr>
        <p:spPr bwMode="auto">
          <a:xfrm>
            <a:off x="3551238" y="2270125"/>
            <a:ext cx="95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Secondary Malware</a:t>
            </a:r>
          </a:p>
        </p:txBody>
      </p:sp>
      <p:pic>
        <p:nvPicPr>
          <p:cNvPr id="105477"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838325"/>
            <a:ext cx="16414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 Box 9"/>
          <p:cNvSpPr txBox="1">
            <a:spLocks noChangeArrowheads="1"/>
          </p:cNvSpPr>
          <p:nvPr/>
        </p:nvSpPr>
        <p:spPr bwMode="auto">
          <a:xfrm>
            <a:off x="376238" y="2035175"/>
            <a:ext cx="1312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600" dirty="0">
                <a:solidFill>
                  <a:srgbClr val="000000"/>
                </a:solidFill>
                <a:latin typeface="Tahoma" charset="0"/>
              </a:rPr>
              <a:t>BANKS</a:t>
            </a:r>
          </a:p>
        </p:txBody>
      </p:sp>
      <p:sp>
        <p:nvSpPr>
          <p:cNvPr id="105480" name="Text Box 11"/>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Controller</a:t>
            </a:r>
          </a:p>
        </p:txBody>
      </p:sp>
      <p:sp>
        <p:nvSpPr>
          <p:cNvPr id="105481" name="Text Box 13"/>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Proxy</a:t>
            </a:r>
          </a:p>
        </p:txBody>
      </p:sp>
      <p:sp>
        <p:nvSpPr>
          <p:cNvPr id="105483" name="Text Box 26"/>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Packer</a:t>
            </a:r>
          </a:p>
        </p:txBody>
      </p:sp>
      <p:sp>
        <p:nvSpPr>
          <p:cNvPr id="105484" name="Text Box 28"/>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200" dirty="0">
                <a:solidFill>
                  <a:srgbClr val="000000"/>
                </a:solidFill>
                <a:latin typeface="Tahoma" charset="0"/>
              </a:rPr>
              <a:t>Malware</a:t>
            </a:r>
          </a:p>
        </p:txBody>
      </p:sp>
      <p:pic>
        <p:nvPicPr>
          <p:cNvPr id="105485" name="Picture 30" descr="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Picture 35"/>
          <p:cNvPicPr>
            <a:picLocks noChangeAspect="1" noChangeArrowheads="1"/>
          </p:cNvPicPr>
          <p:nvPr/>
        </p:nvPicPr>
        <p:blipFill>
          <a:blip r:embed="rId5">
            <a:extLst>
              <a:ext uri="{28A0092B-C50C-407E-A947-70E740481C1C}">
                <a14:useLocalDpi xmlns:a14="http://schemas.microsoft.com/office/drawing/2010/main" val="0"/>
              </a:ext>
            </a:extLst>
          </a:blip>
          <a:srcRect l="24167" t="30699" r="26334" b="57001"/>
          <a:stretch>
            <a:fillRect/>
          </a:stretch>
        </p:blipFill>
        <p:spPr bwMode="auto">
          <a:xfrm>
            <a:off x="2436813" y="5240338"/>
            <a:ext cx="58578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05487" name="AutoShape 42"/>
          <p:cNvSpPr>
            <a:spLocks noChangeArrowheads="1"/>
          </p:cNvSpPr>
          <p:nvPr/>
        </p:nvSpPr>
        <p:spPr bwMode="auto">
          <a:xfrm>
            <a:off x="7248525" y="1371600"/>
            <a:ext cx="1895475" cy="631825"/>
          </a:xfrm>
          <a:prstGeom prst="wedgeRoundRectCallout">
            <a:avLst>
              <a:gd name="adj1" fmla="val 9745"/>
              <a:gd name="adj2" fmla="val 215528"/>
              <a:gd name="adj3" fmla="val 16667"/>
            </a:avLst>
          </a:prstGeom>
          <a:solidFill>
            <a:schemeClr val="bg1">
              <a:alpha val="25098"/>
            </a:schemeClr>
          </a:solidFill>
          <a:ln w="12700">
            <a:solidFill>
              <a:schemeClr val="tx1"/>
            </a:solidFill>
            <a:miter lim="800000"/>
            <a:headEnd/>
            <a:tailEnd/>
          </a:ln>
        </p:spPr>
        <p:txBody>
          <a:bodyPr lIns="0" tIns="0" rIns="0" bIns="0" anchor="ctr"/>
          <a:lstStyle/>
          <a:p>
            <a:pPr algn="ctr"/>
            <a:r>
              <a:rPr lang="en-US" sz="1600" dirty="0">
                <a:solidFill>
                  <a:srgbClr val="000000"/>
                </a:solidFill>
              </a:rPr>
              <a:t>Cool! Lets see what I can find to steal.</a:t>
            </a:r>
          </a:p>
        </p:txBody>
      </p:sp>
      <p:sp>
        <p:nvSpPr>
          <p:cNvPr id="618539" name="Freeform 43"/>
          <p:cNvSpPr>
            <a:spLocks/>
          </p:cNvSpPr>
          <p:nvPr/>
        </p:nvSpPr>
        <p:spPr bwMode="auto">
          <a:xfrm>
            <a:off x="1225550" y="2130425"/>
            <a:ext cx="7154863" cy="3279775"/>
          </a:xfrm>
          <a:custGeom>
            <a:avLst/>
            <a:gdLst>
              <a:gd name="T0" fmla="*/ 2147483647 w 4507"/>
              <a:gd name="T1" fmla="*/ 2147483647 h 2066"/>
              <a:gd name="T2" fmla="*/ 2147483647 w 4507"/>
              <a:gd name="T3" fmla="*/ 0 h 2066"/>
              <a:gd name="T4" fmla="*/ 2147483647 w 4507"/>
              <a:gd name="T5" fmla="*/ 2147483647 h 2066"/>
              <a:gd name="T6" fmla="*/ 0 w 4507"/>
              <a:gd name="T7" fmla="*/ 2147483647 h 2066"/>
              <a:gd name="T8" fmla="*/ 0 60000 65536"/>
              <a:gd name="T9" fmla="*/ 0 60000 65536"/>
              <a:gd name="T10" fmla="*/ 0 60000 65536"/>
              <a:gd name="T11" fmla="*/ 0 60000 65536"/>
              <a:gd name="T12" fmla="*/ 0 w 4507"/>
              <a:gd name="T13" fmla="*/ 0 h 2066"/>
              <a:gd name="T14" fmla="*/ 4507 w 4507"/>
              <a:gd name="T15" fmla="*/ 2066 h 2066"/>
            </a:gdLst>
            <a:ahLst/>
            <a:cxnLst>
              <a:cxn ang="T8">
                <a:pos x="T0" y="T1"/>
              </a:cxn>
              <a:cxn ang="T9">
                <a:pos x="T2" y="T3"/>
              </a:cxn>
              <a:cxn ang="T10">
                <a:pos x="T4" y="T5"/>
              </a:cxn>
              <a:cxn ang="T11">
                <a:pos x="T6" y="T7"/>
              </a:cxn>
            </a:cxnLst>
            <a:rect l="T12" t="T13" r="T14" b="T15"/>
            <a:pathLst>
              <a:path w="4507" h="2066">
                <a:moveTo>
                  <a:pt x="4507" y="909"/>
                </a:moveTo>
                <a:lnTo>
                  <a:pt x="3581" y="0"/>
                </a:lnTo>
                <a:lnTo>
                  <a:pt x="968" y="2066"/>
                </a:lnTo>
                <a:lnTo>
                  <a:pt x="0" y="131"/>
                </a:lnTo>
              </a:path>
            </a:pathLst>
          </a:custGeom>
          <a:noFill/>
          <a:ln w="38100">
            <a:solidFill>
              <a:srgbClr val="000090"/>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endParaRPr lang="en-US" dirty="0"/>
          </a:p>
        </p:txBody>
      </p:sp>
      <p:sp>
        <p:nvSpPr>
          <p:cNvPr id="618540" name="Text Box 44"/>
          <p:cNvSpPr txBox="1">
            <a:spLocks noChangeArrowheads="1"/>
          </p:cNvSpPr>
          <p:nvPr/>
        </p:nvSpPr>
        <p:spPr bwMode="auto">
          <a:xfrm>
            <a:off x="1905000" y="5715000"/>
            <a:ext cx="1595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100000"/>
              </a:lnSpc>
            </a:pPr>
            <a:r>
              <a:rPr lang="en-US" sz="1400" dirty="0">
                <a:solidFill>
                  <a:srgbClr val="000000"/>
                </a:solidFill>
                <a:latin typeface="Tahoma" charset="0"/>
              </a:rPr>
              <a:t>Victim of Crime</a:t>
            </a:r>
          </a:p>
        </p:txBody>
      </p:sp>
      <p:pic>
        <p:nvPicPr>
          <p:cNvPr id="105490" name="Picture 33"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1" name="Picture 31"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6002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2" name="Picture 32"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3"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4" name="Picture 35"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0005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5" name="Picture 36"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53721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6" name="Picture 37"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438400"/>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7" name="Text Box 9"/>
          <p:cNvSpPr txBox="1">
            <a:spLocks noChangeArrowheads="1"/>
          </p:cNvSpPr>
          <p:nvPr/>
        </p:nvSpPr>
        <p:spPr bwMode="auto">
          <a:xfrm>
            <a:off x="7891463" y="4281488"/>
            <a:ext cx="742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lnSpc>
                <a:spcPct val="90000"/>
              </a:lnSpc>
            </a:pPr>
            <a:r>
              <a:rPr lang="en-GB" sz="1600" dirty="0">
                <a:solidFill>
                  <a:srgbClr val="000000"/>
                </a:solidFill>
                <a:cs typeface="Arial" charset="0"/>
              </a:rPr>
              <a:t>Hacker</a:t>
            </a:r>
          </a:p>
        </p:txBody>
      </p:sp>
      <p:pic>
        <p:nvPicPr>
          <p:cNvPr id="105498" name="Picture 12" descr="Hack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3563" y="3033713"/>
            <a:ext cx="457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9" name="Picture 30" descr="laptop_wirel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3429000"/>
            <a:ext cx="447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eft-Right Arrow 32"/>
          <p:cNvSpPr/>
          <p:nvPr/>
        </p:nvSpPr>
        <p:spPr>
          <a:xfrm rot="3726158">
            <a:off x="1245394" y="3944144"/>
            <a:ext cx="1739900" cy="236538"/>
          </a:xfrm>
          <a:prstGeom prst="leftRightArrow">
            <a:avLst>
              <a:gd name="adj1" fmla="val 50000"/>
              <a:gd name="adj2" fmla="val 47892"/>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HTTPS</a:t>
            </a:r>
          </a:p>
        </p:txBody>
      </p:sp>
      <p:sp>
        <p:nvSpPr>
          <p:cNvPr id="105501"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105502"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105503" name="Picture 6"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4" name="Picture 6"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2288" y="47974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5" name="TextBox 33"/>
          <p:cNvSpPr txBox="1">
            <a:spLocks noChangeArrowheads="1"/>
          </p:cNvSpPr>
          <p:nvPr/>
        </p:nvSpPr>
        <p:spPr bwMode="auto">
          <a:xfrm rot="-2312565">
            <a:off x="4108450" y="3630613"/>
            <a:ext cx="754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
        <p:nvSpPr>
          <p:cNvPr id="105506" name="TextBox 34"/>
          <p:cNvSpPr txBox="1">
            <a:spLocks noChangeArrowheads="1"/>
          </p:cNvSpPr>
          <p:nvPr/>
        </p:nvSpPr>
        <p:spPr bwMode="auto">
          <a:xfrm rot="2584198">
            <a:off x="7435850" y="2573338"/>
            <a:ext cx="754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IPv6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18539"/>
                                        </p:tgtEl>
                                        <p:attrNameLst>
                                          <p:attrName>style.visibility</p:attrName>
                                        </p:attrNameLst>
                                      </p:cBhvr>
                                      <p:to>
                                        <p:strVal val="visible"/>
                                      </p:to>
                                    </p:set>
                                    <p:animEffect transition="in" filter="wipe(right)">
                                      <p:cBhvr>
                                        <p:cTn id="7" dur="500"/>
                                        <p:tgtEl>
                                          <p:spTgt spid="618539"/>
                                        </p:tgtEl>
                                      </p:cBhvr>
                                    </p:animEffect>
                                  </p:childTnLst>
                                </p:cTn>
                              </p:par>
                            </p:childTnLst>
                          </p:cTn>
                        </p:par>
                        <p:par>
                          <p:cTn id="8" fill="hold" nodeType="afterGroup">
                            <p:stCondLst>
                              <p:cond delay="500"/>
                            </p:stCondLst>
                            <p:childTnLst>
                              <p:par>
                                <p:cTn id="9" presetID="0" presetClass="path" presetSubtype="0" accel="50000" decel="50000" fill="hold" grpId="0" nodeType="afterEffect">
                                  <p:stCondLst>
                                    <p:cond delay="0"/>
                                  </p:stCondLst>
                                  <p:childTnLst>
                                    <p:animMotion origin="layout" path="M 8.05556E-6 -1.88758E-6 L -0.22065 -0.60167 " pathEditMode="relative" ptsTypes="AA">
                                      <p:cBhvr>
                                        <p:cTn id="10" dur="2000" fill="hold"/>
                                        <p:tgtEl>
                                          <p:spTgt spid="6185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39" grpId="0" animBg="1"/>
      <p:bldP spid="6185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7677150" y="1404938"/>
            <a:ext cx="1466850" cy="3309937"/>
          </a:xfrm>
          <a:prstGeom prst="roundRect">
            <a:avLst/>
          </a:prstGeom>
          <a:solidFill>
            <a:srgbClr val="FF0000">
              <a:alpha val="40000"/>
            </a:srgbClr>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0000"/>
                </a:solidFill>
              </a:rPr>
              <a:t>We do not know how to lock this guy in jail!</a:t>
            </a:r>
          </a:p>
        </p:txBody>
      </p:sp>
      <p:sp>
        <p:nvSpPr>
          <p:cNvPr id="106499" name="Rectangle 2"/>
          <p:cNvSpPr>
            <a:spLocks noGrp="1" noChangeArrowheads="1"/>
          </p:cNvSpPr>
          <p:nvPr>
            <p:ph type="title"/>
          </p:nvPr>
        </p:nvSpPr>
        <p:spPr/>
        <p:txBody>
          <a:bodyPr/>
          <a:lstStyle/>
          <a:p>
            <a:r>
              <a:rPr lang="en-US" dirty="0">
                <a:solidFill>
                  <a:schemeClr val="tx1"/>
                </a:solidFill>
                <a:latin typeface="Verdana" charset="0"/>
                <a:ea typeface="ＭＳ Ｐゴシック" charset="0"/>
                <a:cs typeface="ＭＳ Ｐゴシック" charset="0"/>
              </a:rPr>
              <a:t>OPSEC Community’s Action</a:t>
            </a:r>
          </a:p>
        </p:txBody>
      </p:sp>
      <p:sp>
        <p:nvSpPr>
          <p:cNvPr id="106500" name="Text Box 4"/>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chemeClr val="tx1"/>
                </a:solidFill>
              </a:rPr>
              <a:t>Drive-By</a:t>
            </a:r>
          </a:p>
        </p:txBody>
      </p:sp>
      <p:sp>
        <p:nvSpPr>
          <p:cNvPr id="106501" name="Text Box 6"/>
          <p:cNvSpPr txBox="1">
            <a:spLocks noChangeArrowheads="1"/>
          </p:cNvSpPr>
          <p:nvPr/>
        </p:nvSpPr>
        <p:spPr bwMode="auto">
          <a:xfrm>
            <a:off x="3551238" y="2270125"/>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chemeClr val="tx1"/>
                </a:solidFill>
              </a:rPr>
              <a:t>Secondary Malware</a:t>
            </a:r>
          </a:p>
        </p:txBody>
      </p:sp>
      <p:pic>
        <p:nvPicPr>
          <p:cNvPr id="106502"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8" descr="an02479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5224463"/>
            <a:ext cx="2286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12"/>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chemeClr val="tx1"/>
                </a:solidFill>
              </a:rPr>
              <a:t>Controller</a:t>
            </a:r>
          </a:p>
        </p:txBody>
      </p:sp>
      <p:sp>
        <p:nvSpPr>
          <p:cNvPr id="106505" name="Text Box 14"/>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chemeClr val="tx1"/>
                </a:solidFill>
              </a:rPr>
              <a:t>Proxy</a:t>
            </a:r>
          </a:p>
        </p:txBody>
      </p:sp>
      <p:grpSp>
        <p:nvGrpSpPr>
          <p:cNvPr id="106507" name="Group 17"/>
          <p:cNvGrpSpPr>
            <a:grpSpLocks/>
          </p:cNvGrpSpPr>
          <p:nvPr/>
        </p:nvGrpSpPr>
        <p:grpSpPr bwMode="auto">
          <a:xfrm>
            <a:off x="8096250" y="3398838"/>
            <a:ext cx="585788" cy="584200"/>
            <a:chOff x="5105" y="3520"/>
            <a:chExt cx="369" cy="368"/>
          </a:xfrm>
        </p:grpSpPr>
        <p:sp>
          <p:nvSpPr>
            <p:cNvPr id="106563" name="Freeform 18"/>
            <p:cNvSpPr>
              <a:spLocks/>
            </p:cNvSpPr>
            <p:nvPr/>
          </p:nvSpPr>
          <p:spPr bwMode="auto">
            <a:xfrm>
              <a:off x="5401" y="3714"/>
              <a:ext cx="19" cy="19"/>
            </a:xfrm>
            <a:custGeom>
              <a:avLst/>
              <a:gdLst>
                <a:gd name="T0" fmla="*/ 0 w 17"/>
                <a:gd name="T1" fmla="*/ 0 h 17"/>
                <a:gd name="T2" fmla="*/ 85 w 17"/>
                <a:gd name="T3" fmla="*/ 0 h 17"/>
                <a:gd name="T4" fmla="*/ 85 w 17"/>
                <a:gd name="T5" fmla="*/ 85 h 17"/>
                <a:gd name="T6" fmla="*/ 0 w 17"/>
                <a:gd name="T7" fmla="*/ 85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CECEC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ctr"/>
              <a:endParaRPr lang="en-US" dirty="0">
                <a:solidFill>
                  <a:schemeClr val="tx1"/>
                </a:solidFill>
              </a:endParaRPr>
            </a:p>
          </p:txBody>
        </p:sp>
        <p:sp>
          <p:nvSpPr>
            <p:cNvPr id="106564" name="Freeform 19"/>
            <p:cNvSpPr>
              <a:spLocks/>
            </p:cNvSpPr>
            <p:nvPr/>
          </p:nvSpPr>
          <p:spPr bwMode="auto">
            <a:xfrm>
              <a:off x="5105" y="3714"/>
              <a:ext cx="369" cy="137"/>
            </a:xfrm>
            <a:custGeom>
              <a:avLst/>
              <a:gdLst>
                <a:gd name="T0" fmla="*/ 0 w 328"/>
                <a:gd name="T1" fmla="*/ 245 h 122"/>
                <a:gd name="T2" fmla="*/ 469 w 328"/>
                <a:gd name="T3" fmla="*/ 695 h 122"/>
                <a:gd name="T4" fmla="*/ 1916 w 328"/>
                <a:gd name="T5" fmla="*/ 347 h 122"/>
                <a:gd name="T6" fmla="*/ 1404 w 328"/>
                <a:gd name="T7" fmla="*/ 0 h 122"/>
                <a:gd name="T8" fmla="*/ 0 w 328"/>
                <a:gd name="T9" fmla="*/ 245 h 122"/>
                <a:gd name="T10" fmla="*/ 0 60000 65536"/>
                <a:gd name="T11" fmla="*/ 0 60000 65536"/>
                <a:gd name="T12" fmla="*/ 0 60000 65536"/>
                <a:gd name="T13" fmla="*/ 0 60000 65536"/>
                <a:gd name="T14" fmla="*/ 0 60000 65536"/>
                <a:gd name="T15" fmla="*/ 0 w 328"/>
                <a:gd name="T16" fmla="*/ 0 h 122"/>
                <a:gd name="T17" fmla="*/ 328 w 328"/>
                <a:gd name="T18" fmla="*/ 122 h 122"/>
              </a:gdLst>
              <a:ahLst/>
              <a:cxnLst>
                <a:cxn ang="T10">
                  <a:pos x="T0" y="T1"/>
                </a:cxn>
                <a:cxn ang="T11">
                  <a:pos x="T2" y="T3"/>
                </a:cxn>
                <a:cxn ang="T12">
                  <a:pos x="T4" y="T5"/>
                </a:cxn>
                <a:cxn ang="T13">
                  <a:pos x="T6" y="T7"/>
                </a:cxn>
                <a:cxn ang="T14">
                  <a:pos x="T8" y="T9"/>
                </a:cxn>
              </a:cxnLst>
              <a:rect l="T15" t="T16" r="T17" b="T18"/>
              <a:pathLst>
                <a:path w="328" h="122">
                  <a:moveTo>
                    <a:pt x="0" y="43"/>
                  </a:moveTo>
                  <a:lnTo>
                    <a:pt x="80" y="121"/>
                  </a:lnTo>
                  <a:lnTo>
                    <a:pt x="327" y="61"/>
                  </a:lnTo>
                  <a:lnTo>
                    <a:pt x="239" y="0"/>
                  </a:lnTo>
                  <a:lnTo>
                    <a:pt x="0" y="43"/>
                  </a:lnTo>
                </a:path>
              </a:pathLst>
            </a:custGeom>
            <a:solidFill>
              <a:srgbClr val="CECECE"/>
            </a:solidFill>
            <a:ln w="12700" cap="rnd">
              <a:solidFill>
                <a:srgbClr val="000000"/>
              </a:solidFill>
              <a:round/>
              <a:headEnd/>
              <a:tailEnd/>
            </a:ln>
          </p:spPr>
          <p:txBody>
            <a:bodyPr/>
            <a:lstStyle/>
            <a:p>
              <a:pPr algn="ctr"/>
              <a:endParaRPr lang="en-US" dirty="0">
                <a:solidFill>
                  <a:schemeClr val="tx1"/>
                </a:solidFill>
              </a:endParaRPr>
            </a:p>
          </p:txBody>
        </p:sp>
        <p:sp>
          <p:nvSpPr>
            <p:cNvPr id="106565" name="Freeform 20"/>
            <p:cNvSpPr>
              <a:spLocks/>
            </p:cNvSpPr>
            <p:nvPr/>
          </p:nvSpPr>
          <p:spPr bwMode="auto">
            <a:xfrm>
              <a:off x="5143" y="3520"/>
              <a:ext cx="278" cy="292"/>
            </a:xfrm>
            <a:custGeom>
              <a:avLst/>
              <a:gdLst>
                <a:gd name="T0" fmla="*/ 0 w 247"/>
                <a:gd name="T1" fmla="*/ 157 h 259"/>
                <a:gd name="T2" fmla="*/ 1169 w 247"/>
                <a:gd name="T3" fmla="*/ 0 h 259"/>
                <a:gd name="T4" fmla="*/ 1454 w 247"/>
                <a:gd name="T5" fmla="*/ 157 h 259"/>
                <a:gd name="T6" fmla="*/ 1454 w 247"/>
                <a:gd name="T7" fmla="*/ 1304 h 259"/>
                <a:gd name="T8" fmla="*/ 321 w 247"/>
                <a:gd name="T9" fmla="*/ 1560 h 259"/>
                <a:gd name="T10" fmla="*/ 0 w 247"/>
                <a:gd name="T11" fmla="*/ 1254 h 259"/>
                <a:gd name="T12" fmla="*/ 0 w 247"/>
                <a:gd name="T13" fmla="*/ 157 h 259"/>
                <a:gd name="T14" fmla="*/ 0 60000 65536"/>
                <a:gd name="T15" fmla="*/ 0 60000 65536"/>
                <a:gd name="T16" fmla="*/ 0 60000 65536"/>
                <a:gd name="T17" fmla="*/ 0 60000 65536"/>
                <a:gd name="T18" fmla="*/ 0 60000 65536"/>
                <a:gd name="T19" fmla="*/ 0 60000 65536"/>
                <a:gd name="T20" fmla="*/ 0 60000 65536"/>
                <a:gd name="T21" fmla="*/ 0 w 247"/>
                <a:gd name="T22" fmla="*/ 0 h 259"/>
                <a:gd name="T23" fmla="*/ 247 w 247"/>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59">
                  <a:moveTo>
                    <a:pt x="0" y="25"/>
                  </a:moveTo>
                  <a:lnTo>
                    <a:pt x="198" y="0"/>
                  </a:lnTo>
                  <a:lnTo>
                    <a:pt x="246" y="25"/>
                  </a:lnTo>
                  <a:lnTo>
                    <a:pt x="246" y="216"/>
                  </a:lnTo>
                  <a:lnTo>
                    <a:pt x="53" y="258"/>
                  </a:lnTo>
                  <a:lnTo>
                    <a:pt x="0" y="207"/>
                  </a:lnTo>
                  <a:lnTo>
                    <a:pt x="0" y="25"/>
                  </a:lnTo>
                </a:path>
              </a:pathLst>
            </a:custGeom>
            <a:solidFill>
              <a:srgbClr val="CECECE"/>
            </a:solidFill>
            <a:ln w="12700" cap="rnd">
              <a:solidFill>
                <a:srgbClr val="000000"/>
              </a:solidFill>
              <a:round/>
              <a:headEnd/>
              <a:tailEnd/>
            </a:ln>
          </p:spPr>
          <p:txBody>
            <a:bodyPr/>
            <a:lstStyle/>
            <a:p>
              <a:pPr algn="ctr"/>
              <a:endParaRPr lang="en-US" dirty="0">
                <a:solidFill>
                  <a:schemeClr val="tx1"/>
                </a:solidFill>
              </a:endParaRPr>
            </a:p>
          </p:txBody>
        </p:sp>
        <p:sp>
          <p:nvSpPr>
            <p:cNvPr id="106566" name="Freeform 21"/>
            <p:cNvSpPr>
              <a:spLocks/>
            </p:cNvSpPr>
            <p:nvPr/>
          </p:nvSpPr>
          <p:spPr bwMode="auto">
            <a:xfrm>
              <a:off x="5203" y="3547"/>
              <a:ext cx="218" cy="265"/>
            </a:xfrm>
            <a:custGeom>
              <a:avLst/>
              <a:gdLst>
                <a:gd name="T0" fmla="*/ 1111 w 194"/>
                <a:gd name="T1" fmla="*/ 0 h 235"/>
                <a:gd name="T2" fmla="*/ 0 w 194"/>
                <a:gd name="T3" fmla="*/ 159 h 235"/>
                <a:gd name="T4" fmla="*/ 0 w 194"/>
                <a:gd name="T5" fmla="*/ 1419 h 235"/>
                <a:gd name="T6" fmla="*/ 0 60000 65536"/>
                <a:gd name="T7" fmla="*/ 0 60000 65536"/>
                <a:gd name="T8" fmla="*/ 0 60000 65536"/>
                <a:gd name="T9" fmla="*/ 0 w 194"/>
                <a:gd name="T10" fmla="*/ 0 h 235"/>
                <a:gd name="T11" fmla="*/ 194 w 194"/>
                <a:gd name="T12" fmla="*/ 235 h 235"/>
              </a:gdLst>
              <a:ahLst/>
              <a:cxnLst>
                <a:cxn ang="T6">
                  <a:pos x="T0" y="T1"/>
                </a:cxn>
                <a:cxn ang="T7">
                  <a:pos x="T2" y="T3"/>
                </a:cxn>
                <a:cxn ang="T8">
                  <a:pos x="T4" y="T5"/>
                </a:cxn>
              </a:cxnLst>
              <a:rect l="T9" t="T10" r="T11" b="T12"/>
              <a:pathLst>
                <a:path w="194" h="235">
                  <a:moveTo>
                    <a:pt x="193" y="0"/>
                  </a:moveTo>
                  <a:lnTo>
                    <a:pt x="0" y="26"/>
                  </a:lnTo>
                  <a:lnTo>
                    <a:pt x="0" y="234"/>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chemeClr val="tx1"/>
                </a:solidFill>
              </a:endParaRPr>
            </a:p>
          </p:txBody>
        </p:sp>
        <p:sp>
          <p:nvSpPr>
            <p:cNvPr id="106567" name="Freeform 22"/>
            <p:cNvSpPr>
              <a:spLocks/>
            </p:cNvSpPr>
            <p:nvPr/>
          </p:nvSpPr>
          <p:spPr bwMode="auto">
            <a:xfrm>
              <a:off x="5143" y="3547"/>
              <a:ext cx="61" cy="32"/>
            </a:xfrm>
            <a:custGeom>
              <a:avLst/>
              <a:gdLst>
                <a:gd name="T0" fmla="*/ 0 w 54"/>
                <a:gd name="T1" fmla="*/ 0 h 28"/>
                <a:gd name="T2" fmla="*/ 331 w 54"/>
                <a:gd name="T3" fmla="*/ 202 h 28"/>
                <a:gd name="T4" fmla="*/ 0 60000 65536"/>
                <a:gd name="T5" fmla="*/ 0 60000 65536"/>
                <a:gd name="T6" fmla="*/ 0 w 54"/>
                <a:gd name="T7" fmla="*/ 0 h 28"/>
                <a:gd name="T8" fmla="*/ 54 w 54"/>
                <a:gd name="T9" fmla="*/ 28 h 28"/>
              </a:gdLst>
              <a:ahLst/>
              <a:cxnLst>
                <a:cxn ang="T4">
                  <a:pos x="T0" y="T1"/>
                </a:cxn>
                <a:cxn ang="T5">
                  <a:pos x="T2" y="T3"/>
                </a:cxn>
              </a:cxnLst>
              <a:rect l="T6" t="T7" r="T8" b="T9"/>
              <a:pathLst>
                <a:path w="54" h="28">
                  <a:moveTo>
                    <a:pt x="0" y="0"/>
                  </a:moveTo>
                  <a:lnTo>
                    <a:pt x="53"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chemeClr val="tx1"/>
                </a:solidFill>
              </a:endParaRPr>
            </a:p>
          </p:txBody>
        </p:sp>
        <p:sp>
          <p:nvSpPr>
            <p:cNvPr id="106568" name="Freeform 23"/>
            <p:cNvSpPr>
              <a:spLocks/>
            </p:cNvSpPr>
            <p:nvPr/>
          </p:nvSpPr>
          <p:spPr bwMode="auto">
            <a:xfrm>
              <a:off x="5269" y="3626"/>
              <a:ext cx="160" cy="128"/>
            </a:xfrm>
            <a:custGeom>
              <a:avLst/>
              <a:gdLst>
                <a:gd name="T0" fmla="*/ 0 w 142"/>
                <a:gd name="T1" fmla="*/ 89 h 114"/>
                <a:gd name="T2" fmla="*/ 597 w 142"/>
                <a:gd name="T3" fmla="*/ 0 h 114"/>
                <a:gd name="T4" fmla="*/ 850 w 142"/>
                <a:gd name="T5" fmla="*/ 243 h 114"/>
                <a:gd name="T6" fmla="*/ 850 w 142"/>
                <a:gd name="T7" fmla="*/ 492 h 114"/>
                <a:gd name="T8" fmla="*/ 192 w 142"/>
                <a:gd name="T9" fmla="*/ 646 h 114"/>
                <a:gd name="T10" fmla="*/ 0 w 142"/>
                <a:gd name="T11" fmla="*/ 646 h 114"/>
                <a:gd name="T12" fmla="*/ 0 w 142"/>
                <a:gd name="T13" fmla="*/ 89 h 114"/>
                <a:gd name="T14" fmla="*/ 0 60000 65536"/>
                <a:gd name="T15" fmla="*/ 0 60000 65536"/>
                <a:gd name="T16" fmla="*/ 0 60000 65536"/>
                <a:gd name="T17" fmla="*/ 0 60000 65536"/>
                <a:gd name="T18" fmla="*/ 0 60000 65536"/>
                <a:gd name="T19" fmla="*/ 0 60000 65536"/>
                <a:gd name="T20" fmla="*/ 0 60000 65536"/>
                <a:gd name="T21" fmla="*/ 0 w 142"/>
                <a:gd name="T22" fmla="*/ 0 h 114"/>
                <a:gd name="T23" fmla="*/ 142 w 14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14">
                  <a:moveTo>
                    <a:pt x="0" y="16"/>
                  </a:moveTo>
                  <a:lnTo>
                    <a:pt x="99" y="0"/>
                  </a:lnTo>
                  <a:lnTo>
                    <a:pt x="141" y="43"/>
                  </a:lnTo>
                  <a:lnTo>
                    <a:pt x="141" y="86"/>
                  </a:lnTo>
                  <a:lnTo>
                    <a:pt x="32" y="113"/>
                  </a:lnTo>
                  <a:lnTo>
                    <a:pt x="0" y="113"/>
                  </a:lnTo>
                  <a:lnTo>
                    <a:pt x="0" y="16"/>
                  </a:lnTo>
                </a:path>
              </a:pathLst>
            </a:custGeom>
            <a:solidFill>
              <a:srgbClr val="CECECE"/>
            </a:solidFill>
            <a:ln w="12700" cap="rnd">
              <a:solidFill>
                <a:srgbClr val="000000"/>
              </a:solidFill>
              <a:round/>
              <a:headEnd/>
              <a:tailEnd/>
            </a:ln>
          </p:spPr>
          <p:txBody>
            <a:bodyPr/>
            <a:lstStyle/>
            <a:p>
              <a:pPr algn="ctr"/>
              <a:endParaRPr lang="en-US" dirty="0">
                <a:solidFill>
                  <a:schemeClr val="tx1"/>
                </a:solidFill>
              </a:endParaRPr>
            </a:p>
          </p:txBody>
        </p:sp>
        <p:sp>
          <p:nvSpPr>
            <p:cNvPr id="106569" name="Freeform 24"/>
            <p:cNvSpPr>
              <a:spLocks/>
            </p:cNvSpPr>
            <p:nvPr/>
          </p:nvSpPr>
          <p:spPr bwMode="auto">
            <a:xfrm>
              <a:off x="5269" y="3644"/>
              <a:ext cx="160" cy="62"/>
            </a:xfrm>
            <a:custGeom>
              <a:avLst/>
              <a:gdLst>
                <a:gd name="T0" fmla="*/ 0 w 142"/>
                <a:gd name="T1" fmla="*/ 0 h 55"/>
                <a:gd name="T2" fmla="*/ 243 w 142"/>
                <a:gd name="T3" fmla="*/ 328 h 55"/>
                <a:gd name="T4" fmla="*/ 850 w 142"/>
                <a:gd name="T5" fmla="*/ 160 h 55"/>
                <a:gd name="T6" fmla="*/ 0 60000 65536"/>
                <a:gd name="T7" fmla="*/ 0 60000 65536"/>
                <a:gd name="T8" fmla="*/ 0 60000 65536"/>
                <a:gd name="T9" fmla="*/ 0 w 142"/>
                <a:gd name="T10" fmla="*/ 0 h 55"/>
                <a:gd name="T11" fmla="*/ 142 w 142"/>
                <a:gd name="T12" fmla="*/ 55 h 55"/>
              </a:gdLst>
              <a:ahLst/>
              <a:cxnLst>
                <a:cxn ang="T6">
                  <a:pos x="T0" y="T1"/>
                </a:cxn>
                <a:cxn ang="T7">
                  <a:pos x="T2" y="T3"/>
                </a:cxn>
                <a:cxn ang="T8">
                  <a:pos x="T4" y="T5"/>
                </a:cxn>
              </a:cxnLst>
              <a:rect l="T9" t="T10" r="T11" b="T12"/>
              <a:pathLst>
                <a:path w="142" h="55">
                  <a:moveTo>
                    <a:pt x="0" y="0"/>
                  </a:moveTo>
                  <a:lnTo>
                    <a:pt x="41" y="54"/>
                  </a:lnTo>
                  <a:lnTo>
                    <a:pt x="141"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chemeClr val="tx1"/>
                </a:solidFill>
              </a:endParaRPr>
            </a:p>
          </p:txBody>
        </p:sp>
        <p:sp>
          <p:nvSpPr>
            <p:cNvPr id="106570" name="Freeform 25"/>
            <p:cNvSpPr>
              <a:spLocks/>
            </p:cNvSpPr>
            <p:nvPr/>
          </p:nvSpPr>
          <p:spPr bwMode="auto">
            <a:xfrm>
              <a:off x="5105" y="3762"/>
              <a:ext cx="369" cy="126"/>
            </a:xfrm>
            <a:custGeom>
              <a:avLst/>
              <a:gdLst>
                <a:gd name="T0" fmla="*/ 0 w 328"/>
                <a:gd name="T1" fmla="*/ 0 h 112"/>
                <a:gd name="T2" fmla="*/ 0 w 328"/>
                <a:gd name="T3" fmla="*/ 200 h 112"/>
                <a:gd name="T4" fmla="*/ 469 w 328"/>
                <a:gd name="T5" fmla="*/ 651 h 112"/>
                <a:gd name="T6" fmla="*/ 1916 w 328"/>
                <a:gd name="T7" fmla="*/ 342 h 112"/>
                <a:gd name="T8" fmla="*/ 1916 w 328"/>
                <a:gd name="T9" fmla="*/ 98 h 112"/>
                <a:gd name="T10" fmla="*/ 469 w 328"/>
                <a:gd name="T11" fmla="*/ 457 h 112"/>
                <a:gd name="T12" fmla="*/ 0 w 328"/>
                <a:gd name="T13" fmla="*/ 0 h 112"/>
                <a:gd name="T14" fmla="*/ 0 60000 65536"/>
                <a:gd name="T15" fmla="*/ 0 60000 65536"/>
                <a:gd name="T16" fmla="*/ 0 60000 65536"/>
                <a:gd name="T17" fmla="*/ 0 60000 65536"/>
                <a:gd name="T18" fmla="*/ 0 60000 65536"/>
                <a:gd name="T19" fmla="*/ 0 60000 65536"/>
                <a:gd name="T20" fmla="*/ 0 60000 65536"/>
                <a:gd name="T21" fmla="*/ 0 w 328"/>
                <a:gd name="T22" fmla="*/ 0 h 112"/>
                <a:gd name="T23" fmla="*/ 328 w 328"/>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112">
                  <a:moveTo>
                    <a:pt x="0" y="0"/>
                  </a:moveTo>
                  <a:lnTo>
                    <a:pt x="0" y="33"/>
                  </a:lnTo>
                  <a:lnTo>
                    <a:pt x="80" y="111"/>
                  </a:lnTo>
                  <a:lnTo>
                    <a:pt x="327" y="58"/>
                  </a:lnTo>
                  <a:lnTo>
                    <a:pt x="327" y="16"/>
                  </a:lnTo>
                  <a:lnTo>
                    <a:pt x="80" y="77"/>
                  </a:lnTo>
                  <a:lnTo>
                    <a:pt x="0" y="0"/>
                  </a:lnTo>
                </a:path>
              </a:pathLst>
            </a:custGeom>
            <a:solidFill>
              <a:srgbClr val="CECECE"/>
            </a:solidFill>
            <a:ln w="12700" cap="rnd">
              <a:solidFill>
                <a:srgbClr val="000000"/>
              </a:solidFill>
              <a:round/>
              <a:headEnd/>
              <a:tailEnd/>
            </a:ln>
          </p:spPr>
          <p:txBody>
            <a:bodyPr/>
            <a:lstStyle/>
            <a:p>
              <a:pPr algn="ctr"/>
              <a:endParaRPr lang="en-US" dirty="0">
                <a:solidFill>
                  <a:schemeClr val="tx1"/>
                </a:solidFill>
              </a:endParaRPr>
            </a:p>
          </p:txBody>
        </p:sp>
      </p:grpSp>
      <p:sp>
        <p:nvSpPr>
          <p:cNvPr id="106508" name="Text Box 27"/>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chemeClr val="tx1"/>
                </a:solidFill>
              </a:rPr>
              <a:t>Packer</a:t>
            </a:r>
          </a:p>
        </p:txBody>
      </p:sp>
      <p:sp>
        <p:nvSpPr>
          <p:cNvPr id="106509" name="Text Box 29"/>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chemeClr val="tx1"/>
                </a:solidFill>
              </a:rPr>
              <a:t>Malware</a:t>
            </a:r>
          </a:p>
        </p:txBody>
      </p:sp>
      <p:sp>
        <p:nvSpPr>
          <p:cNvPr id="106510" name="Text Box 31"/>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400" dirty="0">
                <a:solidFill>
                  <a:schemeClr val="tx1"/>
                </a:solidFill>
              </a:rPr>
              <a:t>Victim of Crime</a:t>
            </a:r>
          </a:p>
        </p:txBody>
      </p:sp>
      <p:pic>
        <p:nvPicPr>
          <p:cNvPr id="106511" name="Picture 32" descr="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512" name="Group 35"/>
          <p:cNvGrpSpPr>
            <a:grpSpLocks noChangeAspect="1"/>
          </p:cNvGrpSpPr>
          <p:nvPr/>
        </p:nvGrpSpPr>
        <p:grpSpPr bwMode="auto">
          <a:xfrm>
            <a:off x="2478088" y="5135563"/>
            <a:ext cx="514350" cy="374650"/>
            <a:chOff x="2735" y="553"/>
            <a:chExt cx="568" cy="413"/>
          </a:xfrm>
        </p:grpSpPr>
        <p:grpSp>
          <p:nvGrpSpPr>
            <p:cNvPr id="106545" name="Group 36"/>
            <p:cNvGrpSpPr>
              <a:grpSpLocks noChangeAspect="1"/>
            </p:cNvGrpSpPr>
            <p:nvPr/>
          </p:nvGrpSpPr>
          <p:grpSpPr bwMode="auto">
            <a:xfrm>
              <a:off x="2877" y="574"/>
              <a:ext cx="245" cy="392"/>
              <a:chOff x="2877" y="574"/>
              <a:chExt cx="245" cy="392"/>
            </a:xfrm>
          </p:grpSpPr>
          <p:sp>
            <p:nvSpPr>
              <p:cNvPr id="106561" name="Freeform 37"/>
              <p:cNvSpPr>
                <a:spLocks noChangeAspect="1"/>
              </p:cNvSpPr>
              <p:nvPr/>
            </p:nvSpPr>
            <p:spPr bwMode="auto">
              <a:xfrm>
                <a:off x="2877" y="574"/>
                <a:ext cx="245" cy="385"/>
              </a:xfrm>
              <a:custGeom>
                <a:avLst/>
                <a:gdLst>
                  <a:gd name="T0" fmla="*/ 33 w 245"/>
                  <a:gd name="T1" fmla="*/ 25 h 385"/>
                  <a:gd name="T2" fmla="*/ 49 w 245"/>
                  <a:gd name="T3" fmla="*/ 17 h 385"/>
                  <a:gd name="T4" fmla="*/ 73 w 245"/>
                  <a:gd name="T5" fmla="*/ 8 h 385"/>
                  <a:gd name="T6" fmla="*/ 106 w 245"/>
                  <a:gd name="T7" fmla="*/ 0 h 385"/>
                  <a:gd name="T8" fmla="*/ 130 w 245"/>
                  <a:gd name="T9" fmla="*/ 0 h 385"/>
                  <a:gd name="T10" fmla="*/ 155 w 245"/>
                  <a:gd name="T11" fmla="*/ 0 h 385"/>
                  <a:gd name="T12" fmla="*/ 179 w 245"/>
                  <a:gd name="T13" fmla="*/ 8 h 385"/>
                  <a:gd name="T14" fmla="*/ 203 w 245"/>
                  <a:gd name="T15" fmla="*/ 17 h 385"/>
                  <a:gd name="T16" fmla="*/ 211 w 245"/>
                  <a:gd name="T17" fmla="*/ 33 h 385"/>
                  <a:gd name="T18" fmla="*/ 220 w 245"/>
                  <a:gd name="T19" fmla="*/ 50 h 385"/>
                  <a:gd name="T20" fmla="*/ 228 w 245"/>
                  <a:gd name="T21" fmla="*/ 58 h 385"/>
                  <a:gd name="T22" fmla="*/ 228 w 245"/>
                  <a:gd name="T23" fmla="*/ 83 h 385"/>
                  <a:gd name="T24" fmla="*/ 228 w 245"/>
                  <a:gd name="T25" fmla="*/ 100 h 385"/>
                  <a:gd name="T26" fmla="*/ 228 w 245"/>
                  <a:gd name="T27" fmla="*/ 117 h 385"/>
                  <a:gd name="T28" fmla="*/ 228 w 245"/>
                  <a:gd name="T29" fmla="*/ 134 h 385"/>
                  <a:gd name="T30" fmla="*/ 228 w 245"/>
                  <a:gd name="T31" fmla="*/ 150 h 385"/>
                  <a:gd name="T32" fmla="*/ 236 w 245"/>
                  <a:gd name="T33" fmla="*/ 150 h 385"/>
                  <a:gd name="T34" fmla="*/ 244 w 245"/>
                  <a:gd name="T35" fmla="*/ 150 h 385"/>
                  <a:gd name="T36" fmla="*/ 244 w 245"/>
                  <a:gd name="T37" fmla="*/ 175 h 385"/>
                  <a:gd name="T38" fmla="*/ 236 w 245"/>
                  <a:gd name="T39" fmla="*/ 200 h 385"/>
                  <a:gd name="T40" fmla="*/ 236 w 245"/>
                  <a:gd name="T41" fmla="*/ 225 h 385"/>
                  <a:gd name="T42" fmla="*/ 236 w 245"/>
                  <a:gd name="T43" fmla="*/ 234 h 385"/>
                  <a:gd name="T44" fmla="*/ 228 w 245"/>
                  <a:gd name="T45" fmla="*/ 242 h 385"/>
                  <a:gd name="T46" fmla="*/ 220 w 245"/>
                  <a:gd name="T47" fmla="*/ 234 h 385"/>
                  <a:gd name="T48" fmla="*/ 220 w 245"/>
                  <a:gd name="T49" fmla="*/ 250 h 385"/>
                  <a:gd name="T50" fmla="*/ 211 w 245"/>
                  <a:gd name="T51" fmla="*/ 275 h 385"/>
                  <a:gd name="T52" fmla="*/ 211 w 245"/>
                  <a:gd name="T53" fmla="*/ 292 h 385"/>
                  <a:gd name="T54" fmla="*/ 203 w 245"/>
                  <a:gd name="T55" fmla="*/ 342 h 385"/>
                  <a:gd name="T56" fmla="*/ 138 w 245"/>
                  <a:gd name="T57" fmla="*/ 384 h 385"/>
                  <a:gd name="T58" fmla="*/ 49 w 245"/>
                  <a:gd name="T59" fmla="*/ 342 h 385"/>
                  <a:gd name="T60" fmla="*/ 49 w 245"/>
                  <a:gd name="T61" fmla="*/ 301 h 385"/>
                  <a:gd name="T62" fmla="*/ 41 w 245"/>
                  <a:gd name="T63" fmla="*/ 259 h 385"/>
                  <a:gd name="T64" fmla="*/ 33 w 245"/>
                  <a:gd name="T65" fmla="*/ 234 h 385"/>
                  <a:gd name="T66" fmla="*/ 33 w 245"/>
                  <a:gd name="T67" fmla="*/ 242 h 385"/>
                  <a:gd name="T68" fmla="*/ 16 w 245"/>
                  <a:gd name="T69" fmla="*/ 242 h 385"/>
                  <a:gd name="T70" fmla="*/ 8 w 245"/>
                  <a:gd name="T71" fmla="*/ 192 h 385"/>
                  <a:gd name="T72" fmla="*/ 0 w 245"/>
                  <a:gd name="T73" fmla="*/ 167 h 385"/>
                  <a:gd name="T74" fmla="*/ 0 w 245"/>
                  <a:gd name="T75" fmla="*/ 159 h 385"/>
                  <a:gd name="T76" fmla="*/ 8 w 245"/>
                  <a:gd name="T77" fmla="*/ 159 h 385"/>
                  <a:gd name="T78" fmla="*/ 8 w 245"/>
                  <a:gd name="T79" fmla="*/ 142 h 385"/>
                  <a:gd name="T80" fmla="*/ 8 w 245"/>
                  <a:gd name="T81" fmla="*/ 109 h 385"/>
                  <a:gd name="T82" fmla="*/ 8 w 245"/>
                  <a:gd name="T83" fmla="*/ 92 h 385"/>
                  <a:gd name="T84" fmla="*/ 16 w 245"/>
                  <a:gd name="T85" fmla="*/ 67 h 385"/>
                  <a:gd name="T86" fmla="*/ 24 w 245"/>
                  <a:gd name="T87" fmla="*/ 42 h 385"/>
                  <a:gd name="T88" fmla="*/ 33 w 245"/>
                  <a:gd name="T89" fmla="*/ 25 h 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5"/>
                  <a:gd name="T136" fmla="*/ 0 h 385"/>
                  <a:gd name="T137" fmla="*/ 245 w 245"/>
                  <a:gd name="T138" fmla="*/ 385 h 3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5" h="385">
                    <a:moveTo>
                      <a:pt x="33" y="25"/>
                    </a:moveTo>
                    <a:lnTo>
                      <a:pt x="49" y="17"/>
                    </a:lnTo>
                    <a:lnTo>
                      <a:pt x="73" y="8"/>
                    </a:lnTo>
                    <a:lnTo>
                      <a:pt x="106" y="0"/>
                    </a:lnTo>
                    <a:lnTo>
                      <a:pt x="130" y="0"/>
                    </a:lnTo>
                    <a:lnTo>
                      <a:pt x="155" y="0"/>
                    </a:lnTo>
                    <a:lnTo>
                      <a:pt x="179" y="8"/>
                    </a:lnTo>
                    <a:lnTo>
                      <a:pt x="203" y="17"/>
                    </a:lnTo>
                    <a:lnTo>
                      <a:pt x="211" y="33"/>
                    </a:lnTo>
                    <a:lnTo>
                      <a:pt x="220" y="50"/>
                    </a:lnTo>
                    <a:lnTo>
                      <a:pt x="228" y="58"/>
                    </a:lnTo>
                    <a:lnTo>
                      <a:pt x="228" y="83"/>
                    </a:lnTo>
                    <a:lnTo>
                      <a:pt x="228" y="100"/>
                    </a:lnTo>
                    <a:lnTo>
                      <a:pt x="228" y="117"/>
                    </a:lnTo>
                    <a:lnTo>
                      <a:pt x="228" y="134"/>
                    </a:lnTo>
                    <a:lnTo>
                      <a:pt x="228" y="150"/>
                    </a:lnTo>
                    <a:lnTo>
                      <a:pt x="236" y="150"/>
                    </a:lnTo>
                    <a:lnTo>
                      <a:pt x="244" y="150"/>
                    </a:lnTo>
                    <a:lnTo>
                      <a:pt x="244" y="175"/>
                    </a:lnTo>
                    <a:lnTo>
                      <a:pt x="236" y="200"/>
                    </a:lnTo>
                    <a:lnTo>
                      <a:pt x="236" y="225"/>
                    </a:lnTo>
                    <a:lnTo>
                      <a:pt x="236" y="234"/>
                    </a:lnTo>
                    <a:lnTo>
                      <a:pt x="228" y="242"/>
                    </a:lnTo>
                    <a:lnTo>
                      <a:pt x="220" y="234"/>
                    </a:lnTo>
                    <a:lnTo>
                      <a:pt x="220" y="250"/>
                    </a:lnTo>
                    <a:lnTo>
                      <a:pt x="211" y="275"/>
                    </a:lnTo>
                    <a:lnTo>
                      <a:pt x="211" y="292"/>
                    </a:lnTo>
                    <a:lnTo>
                      <a:pt x="203" y="342"/>
                    </a:lnTo>
                    <a:lnTo>
                      <a:pt x="138" y="384"/>
                    </a:lnTo>
                    <a:lnTo>
                      <a:pt x="49" y="342"/>
                    </a:lnTo>
                    <a:lnTo>
                      <a:pt x="49" y="301"/>
                    </a:lnTo>
                    <a:lnTo>
                      <a:pt x="41" y="259"/>
                    </a:lnTo>
                    <a:lnTo>
                      <a:pt x="33" y="234"/>
                    </a:lnTo>
                    <a:lnTo>
                      <a:pt x="33" y="242"/>
                    </a:lnTo>
                    <a:lnTo>
                      <a:pt x="16" y="242"/>
                    </a:lnTo>
                    <a:lnTo>
                      <a:pt x="8" y="192"/>
                    </a:lnTo>
                    <a:lnTo>
                      <a:pt x="0" y="167"/>
                    </a:lnTo>
                    <a:lnTo>
                      <a:pt x="0" y="159"/>
                    </a:lnTo>
                    <a:lnTo>
                      <a:pt x="8" y="159"/>
                    </a:lnTo>
                    <a:lnTo>
                      <a:pt x="8" y="142"/>
                    </a:lnTo>
                    <a:lnTo>
                      <a:pt x="8" y="109"/>
                    </a:lnTo>
                    <a:lnTo>
                      <a:pt x="8" y="92"/>
                    </a:lnTo>
                    <a:lnTo>
                      <a:pt x="16" y="67"/>
                    </a:lnTo>
                    <a:lnTo>
                      <a:pt x="24" y="42"/>
                    </a:lnTo>
                    <a:lnTo>
                      <a:pt x="33" y="25"/>
                    </a:lnTo>
                  </a:path>
                </a:pathLst>
              </a:custGeom>
              <a:solidFill>
                <a:srgbClr val="FFBF7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algn="ctr"/>
                <a:endParaRPr lang="en-US" dirty="0">
                  <a:solidFill>
                    <a:schemeClr val="tx1"/>
                  </a:solidFill>
                </a:endParaRPr>
              </a:p>
            </p:txBody>
          </p:sp>
          <p:sp>
            <p:nvSpPr>
              <p:cNvPr id="106562" name="Freeform 38"/>
              <p:cNvSpPr>
                <a:spLocks noChangeAspect="1"/>
              </p:cNvSpPr>
              <p:nvPr/>
            </p:nvSpPr>
            <p:spPr bwMode="auto">
              <a:xfrm>
                <a:off x="2877" y="584"/>
                <a:ext cx="148" cy="382"/>
              </a:xfrm>
              <a:custGeom>
                <a:avLst/>
                <a:gdLst>
                  <a:gd name="T0" fmla="*/ 93 w 148"/>
                  <a:gd name="T1" fmla="*/ 41 h 382"/>
                  <a:gd name="T2" fmla="*/ 77 w 148"/>
                  <a:gd name="T3" fmla="*/ 133 h 382"/>
                  <a:gd name="T4" fmla="*/ 70 w 148"/>
                  <a:gd name="T5" fmla="*/ 141 h 382"/>
                  <a:gd name="T6" fmla="*/ 93 w 148"/>
                  <a:gd name="T7" fmla="*/ 141 h 382"/>
                  <a:gd name="T8" fmla="*/ 116 w 148"/>
                  <a:gd name="T9" fmla="*/ 149 h 382"/>
                  <a:gd name="T10" fmla="*/ 124 w 148"/>
                  <a:gd name="T11" fmla="*/ 149 h 382"/>
                  <a:gd name="T12" fmla="*/ 124 w 148"/>
                  <a:gd name="T13" fmla="*/ 224 h 382"/>
                  <a:gd name="T14" fmla="*/ 147 w 148"/>
                  <a:gd name="T15" fmla="*/ 224 h 382"/>
                  <a:gd name="T16" fmla="*/ 124 w 148"/>
                  <a:gd name="T17" fmla="*/ 248 h 382"/>
                  <a:gd name="T18" fmla="*/ 108 w 148"/>
                  <a:gd name="T19" fmla="*/ 232 h 382"/>
                  <a:gd name="T20" fmla="*/ 101 w 148"/>
                  <a:gd name="T21" fmla="*/ 232 h 382"/>
                  <a:gd name="T22" fmla="*/ 108 w 148"/>
                  <a:gd name="T23" fmla="*/ 215 h 382"/>
                  <a:gd name="T24" fmla="*/ 108 w 148"/>
                  <a:gd name="T25" fmla="*/ 174 h 382"/>
                  <a:gd name="T26" fmla="*/ 62 w 148"/>
                  <a:gd name="T27" fmla="*/ 182 h 382"/>
                  <a:gd name="T28" fmla="*/ 54 w 148"/>
                  <a:gd name="T29" fmla="*/ 224 h 382"/>
                  <a:gd name="T30" fmla="*/ 62 w 148"/>
                  <a:gd name="T31" fmla="*/ 257 h 382"/>
                  <a:gd name="T32" fmla="*/ 93 w 148"/>
                  <a:gd name="T33" fmla="*/ 331 h 382"/>
                  <a:gd name="T34" fmla="*/ 147 w 148"/>
                  <a:gd name="T35" fmla="*/ 323 h 382"/>
                  <a:gd name="T36" fmla="*/ 124 w 148"/>
                  <a:gd name="T37" fmla="*/ 381 h 382"/>
                  <a:gd name="T38" fmla="*/ 46 w 148"/>
                  <a:gd name="T39" fmla="*/ 331 h 382"/>
                  <a:gd name="T40" fmla="*/ 39 w 148"/>
                  <a:gd name="T41" fmla="*/ 282 h 382"/>
                  <a:gd name="T42" fmla="*/ 31 w 148"/>
                  <a:gd name="T43" fmla="*/ 224 h 382"/>
                  <a:gd name="T44" fmla="*/ 23 w 148"/>
                  <a:gd name="T45" fmla="*/ 232 h 382"/>
                  <a:gd name="T46" fmla="*/ 15 w 148"/>
                  <a:gd name="T47" fmla="*/ 224 h 382"/>
                  <a:gd name="T48" fmla="*/ 0 w 148"/>
                  <a:gd name="T49" fmla="*/ 157 h 382"/>
                  <a:gd name="T50" fmla="*/ 0 w 148"/>
                  <a:gd name="T51" fmla="*/ 149 h 382"/>
                  <a:gd name="T52" fmla="*/ 8 w 148"/>
                  <a:gd name="T53" fmla="*/ 141 h 382"/>
                  <a:gd name="T54" fmla="*/ 8 w 148"/>
                  <a:gd name="T55" fmla="*/ 124 h 382"/>
                  <a:gd name="T56" fmla="*/ 8 w 148"/>
                  <a:gd name="T57" fmla="*/ 99 h 382"/>
                  <a:gd name="T58" fmla="*/ 8 w 148"/>
                  <a:gd name="T59" fmla="*/ 91 h 382"/>
                  <a:gd name="T60" fmla="*/ 15 w 148"/>
                  <a:gd name="T61" fmla="*/ 66 h 382"/>
                  <a:gd name="T62" fmla="*/ 15 w 148"/>
                  <a:gd name="T63" fmla="*/ 50 h 382"/>
                  <a:gd name="T64" fmla="*/ 23 w 148"/>
                  <a:gd name="T65" fmla="*/ 33 h 382"/>
                  <a:gd name="T66" fmla="*/ 31 w 148"/>
                  <a:gd name="T67" fmla="*/ 17 h 382"/>
                  <a:gd name="T68" fmla="*/ 46 w 148"/>
                  <a:gd name="T69" fmla="*/ 8 h 382"/>
                  <a:gd name="T70" fmla="*/ 70 w 148"/>
                  <a:gd name="T71" fmla="*/ 0 h 382"/>
                  <a:gd name="T72" fmla="*/ 62 w 148"/>
                  <a:gd name="T73" fmla="*/ 8 h 382"/>
                  <a:gd name="T74" fmla="*/ 62 w 148"/>
                  <a:gd name="T75" fmla="*/ 25 h 382"/>
                  <a:gd name="T76" fmla="*/ 70 w 148"/>
                  <a:gd name="T77" fmla="*/ 33 h 382"/>
                  <a:gd name="T78" fmla="*/ 70 w 148"/>
                  <a:gd name="T79" fmla="*/ 41 h 382"/>
                  <a:gd name="T80" fmla="*/ 85 w 148"/>
                  <a:gd name="T81" fmla="*/ 41 h 382"/>
                  <a:gd name="T82" fmla="*/ 93 w 148"/>
                  <a:gd name="T83" fmla="*/ 41 h 3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382"/>
                  <a:gd name="T128" fmla="*/ 148 w 148"/>
                  <a:gd name="T129" fmla="*/ 382 h 3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382">
                    <a:moveTo>
                      <a:pt x="93" y="41"/>
                    </a:moveTo>
                    <a:lnTo>
                      <a:pt x="77" y="133"/>
                    </a:lnTo>
                    <a:lnTo>
                      <a:pt x="70" y="141"/>
                    </a:lnTo>
                    <a:lnTo>
                      <a:pt x="93" y="141"/>
                    </a:lnTo>
                    <a:lnTo>
                      <a:pt x="116" y="149"/>
                    </a:lnTo>
                    <a:lnTo>
                      <a:pt x="124" y="149"/>
                    </a:lnTo>
                    <a:lnTo>
                      <a:pt x="124" y="224"/>
                    </a:lnTo>
                    <a:lnTo>
                      <a:pt x="147" y="224"/>
                    </a:lnTo>
                    <a:lnTo>
                      <a:pt x="124" y="248"/>
                    </a:lnTo>
                    <a:lnTo>
                      <a:pt x="108" y="232"/>
                    </a:lnTo>
                    <a:lnTo>
                      <a:pt x="101" y="232"/>
                    </a:lnTo>
                    <a:lnTo>
                      <a:pt x="108" y="215"/>
                    </a:lnTo>
                    <a:lnTo>
                      <a:pt x="108" y="174"/>
                    </a:lnTo>
                    <a:lnTo>
                      <a:pt x="62" y="182"/>
                    </a:lnTo>
                    <a:lnTo>
                      <a:pt x="54" y="224"/>
                    </a:lnTo>
                    <a:lnTo>
                      <a:pt x="62" y="257"/>
                    </a:lnTo>
                    <a:lnTo>
                      <a:pt x="93" y="331"/>
                    </a:lnTo>
                    <a:lnTo>
                      <a:pt x="147" y="323"/>
                    </a:lnTo>
                    <a:lnTo>
                      <a:pt x="124" y="381"/>
                    </a:lnTo>
                    <a:lnTo>
                      <a:pt x="46" y="331"/>
                    </a:lnTo>
                    <a:lnTo>
                      <a:pt x="39" y="282"/>
                    </a:lnTo>
                    <a:lnTo>
                      <a:pt x="31" y="224"/>
                    </a:lnTo>
                    <a:lnTo>
                      <a:pt x="23" y="232"/>
                    </a:lnTo>
                    <a:lnTo>
                      <a:pt x="15" y="224"/>
                    </a:lnTo>
                    <a:lnTo>
                      <a:pt x="0" y="157"/>
                    </a:lnTo>
                    <a:lnTo>
                      <a:pt x="0" y="149"/>
                    </a:lnTo>
                    <a:lnTo>
                      <a:pt x="8" y="141"/>
                    </a:lnTo>
                    <a:lnTo>
                      <a:pt x="8" y="124"/>
                    </a:lnTo>
                    <a:lnTo>
                      <a:pt x="8" y="99"/>
                    </a:lnTo>
                    <a:lnTo>
                      <a:pt x="8" y="91"/>
                    </a:lnTo>
                    <a:lnTo>
                      <a:pt x="15" y="66"/>
                    </a:lnTo>
                    <a:lnTo>
                      <a:pt x="15" y="50"/>
                    </a:lnTo>
                    <a:lnTo>
                      <a:pt x="23" y="33"/>
                    </a:lnTo>
                    <a:lnTo>
                      <a:pt x="31" y="17"/>
                    </a:lnTo>
                    <a:lnTo>
                      <a:pt x="46" y="8"/>
                    </a:lnTo>
                    <a:lnTo>
                      <a:pt x="70" y="0"/>
                    </a:lnTo>
                    <a:lnTo>
                      <a:pt x="62" y="8"/>
                    </a:lnTo>
                    <a:lnTo>
                      <a:pt x="62" y="25"/>
                    </a:lnTo>
                    <a:lnTo>
                      <a:pt x="70" y="33"/>
                    </a:lnTo>
                    <a:lnTo>
                      <a:pt x="70" y="41"/>
                    </a:lnTo>
                    <a:lnTo>
                      <a:pt x="85" y="41"/>
                    </a:lnTo>
                    <a:lnTo>
                      <a:pt x="93" y="41"/>
                    </a:lnTo>
                  </a:path>
                </a:pathLst>
              </a:custGeom>
              <a:solidFill>
                <a:srgbClr val="FF9F1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algn="ctr"/>
                <a:endParaRPr lang="en-US" dirty="0">
                  <a:solidFill>
                    <a:schemeClr val="tx1"/>
                  </a:solidFill>
                </a:endParaRPr>
              </a:p>
            </p:txBody>
          </p:sp>
        </p:grpSp>
        <p:sp>
          <p:nvSpPr>
            <p:cNvPr id="106546" name="Freeform 39"/>
            <p:cNvSpPr>
              <a:spLocks noChangeAspect="1"/>
            </p:cNvSpPr>
            <p:nvPr/>
          </p:nvSpPr>
          <p:spPr bwMode="auto">
            <a:xfrm>
              <a:off x="2870" y="553"/>
              <a:ext cx="261" cy="229"/>
            </a:xfrm>
            <a:custGeom>
              <a:avLst/>
              <a:gdLst>
                <a:gd name="T0" fmla="*/ 24 w 261"/>
                <a:gd name="T1" fmla="*/ 228 h 229"/>
                <a:gd name="T2" fmla="*/ 0 w 261"/>
                <a:gd name="T3" fmla="*/ 171 h 229"/>
                <a:gd name="T4" fmla="*/ 8 w 261"/>
                <a:gd name="T5" fmla="*/ 114 h 229"/>
                <a:gd name="T6" fmla="*/ 8 w 261"/>
                <a:gd name="T7" fmla="*/ 73 h 229"/>
                <a:gd name="T8" fmla="*/ 24 w 261"/>
                <a:gd name="T9" fmla="*/ 57 h 229"/>
                <a:gd name="T10" fmla="*/ 33 w 261"/>
                <a:gd name="T11" fmla="*/ 41 h 229"/>
                <a:gd name="T12" fmla="*/ 57 w 261"/>
                <a:gd name="T13" fmla="*/ 24 h 229"/>
                <a:gd name="T14" fmla="*/ 89 w 261"/>
                <a:gd name="T15" fmla="*/ 16 h 229"/>
                <a:gd name="T16" fmla="*/ 122 w 261"/>
                <a:gd name="T17" fmla="*/ 0 h 229"/>
                <a:gd name="T18" fmla="*/ 163 w 261"/>
                <a:gd name="T19" fmla="*/ 8 h 229"/>
                <a:gd name="T20" fmla="*/ 195 w 261"/>
                <a:gd name="T21" fmla="*/ 16 h 229"/>
                <a:gd name="T22" fmla="*/ 211 w 261"/>
                <a:gd name="T23" fmla="*/ 24 h 229"/>
                <a:gd name="T24" fmla="*/ 228 w 261"/>
                <a:gd name="T25" fmla="*/ 33 h 229"/>
                <a:gd name="T26" fmla="*/ 236 w 261"/>
                <a:gd name="T27" fmla="*/ 49 h 229"/>
                <a:gd name="T28" fmla="*/ 244 w 261"/>
                <a:gd name="T29" fmla="*/ 65 h 229"/>
                <a:gd name="T30" fmla="*/ 252 w 261"/>
                <a:gd name="T31" fmla="*/ 106 h 229"/>
                <a:gd name="T32" fmla="*/ 260 w 261"/>
                <a:gd name="T33" fmla="*/ 138 h 229"/>
                <a:gd name="T34" fmla="*/ 260 w 261"/>
                <a:gd name="T35" fmla="*/ 171 h 229"/>
                <a:gd name="T36" fmla="*/ 260 w 261"/>
                <a:gd name="T37" fmla="*/ 179 h 229"/>
                <a:gd name="T38" fmla="*/ 252 w 261"/>
                <a:gd name="T39" fmla="*/ 212 h 229"/>
                <a:gd name="T40" fmla="*/ 252 w 261"/>
                <a:gd name="T41" fmla="*/ 179 h 229"/>
                <a:gd name="T42" fmla="*/ 236 w 261"/>
                <a:gd name="T43" fmla="*/ 187 h 229"/>
                <a:gd name="T44" fmla="*/ 228 w 261"/>
                <a:gd name="T45" fmla="*/ 204 h 229"/>
                <a:gd name="T46" fmla="*/ 228 w 261"/>
                <a:gd name="T47" fmla="*/ 187 h 229"/>
                <a:gd name="T48" fmla="*/ 228 w 261"/>
                <a:gd name="T49" fmla="*/ 163 h 229"/>
                <a:gd name="T50" fmla="*/ 211 w 261"/>
                <a:gd name="T51" fmla="*/ 122 h 229"/>
                <a:gd name="T52" fmla="*/ 219 w 261"/>
                <a:gd name="T53" fmla="*/ 106 h 229"/>
                <a:gd name="T54" fmla="*/ 195 w 261"/>
                <a:gd name="T55" fmla="*/ 114 h 229"/>
                <a:gd name="T56" fmla="*/ 171 w 261"/>
                <a:gd name="T57" fmla="*/ 122 h 229"/>
                <a:gd name="T58" fmla="*/ 154 w 261"/>
                <a:gd name="T59" fmla="*/ 114 h 229"/>
                <a:gd name="T60" fmla="*/ 130 w 261"/>
                <a:gd name="T61" fmla="*/ 114 h 229"/>
                <a:gd name="T62" fmla="*/ 114 w 261"/>
                <a:gd name="T63" fmla="*/ 106 h 229"/>
                <a:gd name="T64" fmla="*/ 130 w 261"/>
                <a:gd name="T65" fmla="*/ 122 h 229"/>
                <a:gd name="T66" fmla="*/ 122 w 261"/>
                <a:gd name="T67" fmla="*/ 122 h 229"/>
                <a:gd name="T68" fmla="*/ 89 w 261"/>
                <a:gd name="T69" fmla="*/ 114 h 229"/>
                <a:gd name="T70" fmla="*/ 73 w 261"/>
                <a:gd name="T71" fmla="*/ 106 h 229"/>
                <a:gd name="T72" fmla="*/ 57 w 261"/>
                <a:gd name="T73" fmla="*/ 98 h 229"/>
                <a:gd name="T74" fmla="*/ 57 w 261"/>
                <a:gd name="T75" fmla="*/ 114 h 229"/>
                <a:gd name="T76" fmla="*/ 49 w 261"/>
                <a:gd name="T77" fmla="*/ 138 h 229"/>
                <a:gd name="T78" fmla="*/ 41 w 261"/>
                <a:gd name="T79" fmla="*/ 155 h 229"/>
                <a:gd name="T80" fmla="*/ 41 w 261"/>
                <a:gd name="T81" fmla="*/ 171 h 229"/>
                <a:gd name="T82" fmla="*/ 41 w 261"/>
                <a:gd name="T83" fmla="*/ 187 h 229"/>
                <a:gd name="T84" fmla="*/ 41 w 261"/>
                <a:gd name="T85" fmla="*/ 204 h 229"/>
                <a:gd name="T86" fmla="*/ 33 w 261"/>
                <a:gd name="T87" fmla="*/ 187 h 229"/>
                <a:gd name="T88" fmla="*/ 16 w 261"/>
                <a:gd name="T89" fmla="*/ 179 h 229"/>
                <a:gd name="T90" fmla="*/ 8 w 261"/>
                <a:gd name="T91" fmla="*/ 195 h 229"/>
                <a:gd name="T92" fmla="*/ 24 w 261"/>
                <a:gd name="T93" fmla="*/ 228 h 2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1"/>
                <a:gd name="T142" fmla="*/ 0 h 229"/>
                <a:gd name="T143" fmla="*/ 261 w 261"/>
                <a:gd name="T144" fmla="*/ 229 h 2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1" h="229">
                  <a:moveTo>
                    <a:pt x="24" y="228"/>
                  </a:moveTo>
                  <a:lnTo>
                    <a:pt x="0" y="171"/>
                  </a:lnTo>
                  <a:lnTo>
                    <a:pt x="8" y="114"/>
                  </a:lnTo>
                  <a:lnTo>
                    <a:pt x="8" y="73"/>
                  </a:lnTo>
                  <a:lnTo>
                    <a:pt x="24" y="57"/>
                  </a:lnTo>
                  <a:lnTo>
                    <a:pt x="33" y="41"/>
                  </a:lnTo>
                  <a:lnTo>
                    <a:pt x="57" y="24"/>
                  </a:lnTo>
                  <a:lnTo>
                    <a:pt x="89" y="16"/>
                  </a:lnTo>
                  <a:lnTo>
                    <a:pt x="122" y="0"/>
                  </a:lnTo>
                  <a:lnTo>
                    <a:pt x="163" y="8"/>
                  </a:lnTo>
                  <a:lnTo>
                    <a:pt x="195" y="16"/>
                  </a:lnTo>
                  <a:lnTo>
                    <a:pt x="211" y="24"/>
                  </a:lnTo>
                  <a:lnTo>
                    <a:pt x="228" y="33"/>
                  </a:lnTo>
                  <a:lnTo>
                    <a:pt x="236" y="49"/>
                  </a:lnTo>
                  <a:lnTo>
                    <a:pt x="244" y="65"/>
                  </a:lnTo>
                  <a:lnTo>
                    <a:pt x="252" y="106"/>
                  </a:lnTo>
                  <a:lnTo>
                    <a:pt x="260" y="138"/>
                  </a:lnTo>
                  <a:lnTo>
                    <a:pt x="260" y="171"/>
                  </a:lnTo>
                  <a:lnTo>
                    <a:pt x="260" y="179"/>
                  </a:lnTo>
                  <a:lnTo>
                    <a:pt x="252" y="212"/>
                  </a:lnTo>
                  <a:lnTo>
                    <a:pt x="252" y="179"/>
                  </a:lnTo>
                  <a:lnTo>
                    <a:pt x="236" y="187"/>
                  </a:lnTo>
                  <a:lnTo>
                    <a:pt x="228" y="204"/>
                  </a:lnTo>
                  <a:lnTo>
                    <a:pt x="228" y="187"/>
                  </a:lnTo>
                  <a:lnTo>
                    <a:pt x="228" y="163"/>
                  </a:lnTo>
                  <a:lnTo>
                    <a:pt x="211" y="122"/>
                  </a:lnTo>
                  <a:lnTo>
                    <a:pt x="219" y="106"/>
                  </a:lnTo>
                  <a:lnTo>
                    <a:pt x="195" y="114"/>
                  </a:lnTo>
                  <a:lnTo>
                    <a:pt x="171" y="122"/>
                  </a:lnTo>
                  <a:lnTo>
                    <a:pt x="154" y="114"/>
                  </a:lnTo>
                  <a:lnTo>
                    <a:pt x="130" y="114"/>
                  </a:lnTo>
                  <a:lnTo>
                    <a:pt x="114" y="106"/>
                  </a:lnTo>
                  <a:lnTo>
                    <a:pt x="130" y="122"/>
                  </a:lnTo>
                  <a:lnTo>
                    <a:pt x="122" y="122"/>
                  </a:lnTo>
                  <a:lnTo>
                    <a:pt x="89" y="114"/>
                  </a:lnTo>
                  <a:lnTo>
                    <a:pt x="73" y="106"/>
                  </a:lnTo>
                  <a:lnTo>
                    <a:pt x="57" y="98"/>
                  </a:lnTo>
                  <a:lnTo>
                    <a:pt x="57" y="114"/>
                  </a:lnTo>
                  <a:lnTo>
                    <a:pt x="49" y="138"/>
                  </a:lnTo>
                  <a:lnTo>
                    <a:pt x="41" y="155"/>
                  </a:lnTo>
                  <a:lnTo>
                    <a:pt x="41" y="171"/>
                  </a:lnTo>
                  <a:lnTo>
                    <a:pt x="41" y="187"/>
                  </a:lnTo>
                  <a:lnTo>
                    <a:pt x="41" y="204"/>
                  </a:lnTo>
                  <a:lnTo>
                    <a:pt x="33" y="187"/>
                  </a:lnTo>
                  <a:lnTo>
                    <a:pt x="16" y="179"/>
                  </a:lnTo>
                  <a:lnTo>
                    <a:pt x="8" y="195"/>
                  </a:lnTo>
                  <a:lnTo>
                    <a:pt x="24" y="22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algn="ctr"/>
              <a:endParaRPr lang="en-US" dirty="0">
                <a:solidFill>
                  <a:schemeClr val="tx1"/>
                </a:solidFill>
              </a:endParaRPr>
            </a:p>
          </p:txBody>
        </p:sp>
        <p:grpSp>
          <p:nvGrpSpPr>
            <p:cNvPr id="106547" name="Group 40"/>
            <p:cNvGrpSpPr>
              <a:grpSpLocks noChangeAspect="1"/>
            </p:cNvGrpSpPr>
            <p:nvPr/>
          </p:nvGrpSpPr>
          <p:grpSpPr bwMode="auto">
            <a:xfrm>
              <a:off x="2735" y="702"/>
              <a:ext cx="568" cy="189"/>
              <a:chOff x="2735" y="702"/>
              <a:chExt cx="568" cy="189"/>
            </a:xfrm>
          </p:grpSpPr>
          <p:sp>
            <p:nvSpPr>
              <p:cNvPr id="106548" name="Arc 41"/>
              <p:cNvSpPr>
                <a:spLocks noChangeAspect="1"/>
              </p:cNvSpPr>
              <p:nvPr/>
            </p:nvSpPr>
            <p:spPr bwMode="auto">
              <a:xfrm rot="3780000">
                <a:off x="2757" y="753"/>
                <a:ext cx="26" cy="69"/>
              </a:xfrm>
              <a:custGeom>
                <a:avLst/>
                <a:gdLst>
                  <a:gd name="T0" fmla="*/ 0 w 22434"/>
                  <a:gd name="T1" fmla="*/ 0 h 43182"/>
                  <a:gd name="T2" fmla="*/ 0 w 22434"/>
                  <a:gd name="T3" fmla="*/ 0 h 43182"/>
                  <a:gd name="T4" fmla="*/ 0 w 22434"/>
                  <a:gd name="T5" fmla="*/ 0 h 43182"/>
                  <a:gd name="T6" fmla="*/ 0 60000 65536"/>
                  <a:gd name="T7" fmla="*/ 0 60000 65536"/>
                  <a:gd name="T8" fmla="*/ 0 60000 65536"/>
                  <a:gd name="T9" fmla="*/ 0 w 22434"/>
                  <a:gd name="T10" fmla="*/ 0 h 43182"/>
                  <a:gd name="T11" fmla="*/ 22434 w 22434"/>
                  <a:gd name="T12" fmla="*/ 43182 h 43182"/>
                </a:gdLst>
                <a:ahLst/>
                <a:cxnLst>
                  <a:cxn ang="T6">
                    <a:pos x="T0" y="T1"/>
                  </a:cxn>
                  <a:cxn ang="T7">
                    <a:pos x="T2" y="T3"/>
                  </a:cxn>
                  <a:cxn ang="T8">
                    <a:pos x="T4" y="T5"/>
                  </a:cxn>
                </a:cxnLst>
                <a:rect l="T9" t="T10" r="T11" b="T12"/>
                <a:pathLst>
                  <a:path w="22434" h="43182" fill="none" extrusionOk="0">
                    <a:moveTo>
                      <a:pt x="0" y="16"/>
                    </a:moveTo>
                    <a:cubicBezTo>
                      <a:pt x="277" y="5"/>
                      <a:pt x="555" y="-1"/>
                      <a:pt x="834" y="-1"/>
                    </a:cubicBezTo>
                    <a:cubicBezTo>
                      <a:pt x="12763" y="0"/>
                      <a:pt x="22434" y="9670"/>
                      <a:pt x="22434" y="21600"/>
                    </a:cubicBezTo>
                    <a:cubicBezTo>
                      <a:pt x="22434" y="33185"/>
                      <a:pt x="13294" y="42707"/>
                      <a:pt x="1718" y="43181"/>
                    </a:cubicBezTo>
                  </a:path>
                  <a:path w="22434" h="43182" stroke="0" extrusionOk="0">
                    <a:moveTo>
                      <a:pt x="0" y="16"/>
                    </a:moveTo>
                    <a:cubicBezTo>
                      <a:pt x="277" y="5"/>
                      <a:pt x="555" y="-1"/>
                      <a:pt x="834" y="-1"/>
                    </a:cubicBezTo>
                    <a:cubicBezTo>
                      <a:pt x="12763" y="0"/>
                      <a:pt x="22434" y="9670"/>
                      <a:pt x="22434" y="21600"/>
                    </a:cubicBezTo>
                    <a:cubicBezTo>
                      <a:pt x="22434" y="33185"/>
                      <a:pt x="13294" y="42707"/>
                      <a:pt x="1718" y="43181"/>
                    </a:cubicBezTo>
                    <a:lnTo>
                      <a:pt x="834"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grpSp>
            <p:nvGrpSpPr>
              <p:cNvPr id="106549" name="Group 42"/>
              <p:cNvGrpSpPr>
                <a:grpSpLocks noChangeAspect="1"/>
              </p:cNvGrpSpPr>
              <p:nvPr/>
            </p:nvGrpSpPr>
            <p:grpSpPr bwMode="auto">
              <a:xfrm>
                <a:off x="2798" y="702"/>
                <a:ext cx="505" cy="189"/>
                <a:chOff x="2798" y="702"/>
                <a:chExt cx="505" cy="189"/>
              </a:xfrm>
            </p:grpSpPr>
            <p:sp>
              <p:nvSpPr>
                <p:cNvPr id="106550" name="Arc 43"/>
                <p:cNvSpPr>
                  <a:spLocks noChangeAspect="1"/>
                </p:cNvSpPr>
                <p:nvPr/>
              </p:nvSpPr>
              <p:spPr bwMode="auto">
                <a:xfrm rot="-5820000">
                  <a:off x="3256" y="692"/>
                  <a:ext cx="24" cy="71"/>
                </a:xfrm>
                <a:custGeom>
                  <a:avLst/>
                  <a:gdLst>
                    <a:gd name="T0" fmla="*/ 0 w 21600"/>
                    <a:gd name="T1" fmla="*/ 0 h 42992"/>
                    <a:gd name="T2" fmla="*/ 0 w 21600"/>
                    <a:gd name="T3" fmla="*/ 0 h 42992"/>
                    <a:gd name="T4" fmla="*/ 0 w 21600"/>
                    <a:gd name="T5" fmla="*/ 0 h 42992"/>
                    <a:gd name="T6" fmla="*/ 0 60000 65536"/>
                    <a:gd name="T7" fmla="*/ 0 60000 65536"/>
                    <a:gd name="T8" fmla="*/ 0 60000 65536"/>
                    <a:gd name="T9" fmla="*/ 0 w 21600"/>
                    <a:gd name="T10" fmla="*/ 0 h 42992"/>
                    <a:gd name="T11" fmla="*/ 21600 w 21600"/>
                    <a:gd name="T12" fmla="*/ 42992 h 42992"/>
                  </a:gdLst>
                  <a:ahLst/>
                  <a:cxnLst>
                    <a:cxn ang="T6">
                      <a:pos x="T0" y="T1"/>
                    </a:cxn>
                    <a:cxn ang="T7">
                      <a:pos x="T2" y="T3"/>
                    </a:cxn>
                    <a:cxn ang="T8">
                      <a:pos x="T4" y="T5"/>
                    </a:cxn>
                  </a:cxnLst>
                  <a:rect l="T9" t="T10" r="T11" b="T12"/>
                  <a:pathLst>
                    <a:path w="21600" h="42992" fill="none" extrusionOk="0">
                      <a:moveTo>
                        <a:pt x="18746" y="42991"/>
                      </a:moveTo>
                      <a:cubicBezTo>
                        <a:pt x="8014" y="41561"/>
                        <a:pt x="0" y="32407"/>
                        <a:pt x="0" y="21581"/>
                      </a:cubicBezTo>
                      <a:cubicBezTo>
                        <a:pt x="0" y="10004"/>
                        <a:pt x="9127" y="485"/>
                        <a:pt x="20694" y="0"/>
                      </a:cubicBezTo>
                    </a:path>
                    <a:path w="21600" h="42992" stroke="0" extrusionOk="0">
                      <a:moveTo>
                        <a:pt x="18746" y="42991"/>
                      </a:moveTo>
                      <a:cubicBezTo>
                        <a:pt x="8014" y="41561"/>
                        <a:pt x="0" y="32407"/>
                        <a:pt x="0" y="21581"/>
                      </a:cubicBezTo>
                      <a:cubicBezTo>
                        <a:pt x="0" y="10004"/>
                        <a:pt x="9127" y="485"/>
                        <a:pt x="20694" y="0"/>
                      </a:cubicBezTo>
                      <a:lnTo>
                        <a:pt x="21600" y="2158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51" name="Arc 44"/>
                <p:cNvSpPr>
                  <a:spLocks noChangeAspect="1"/>
                </p:cNvSpPr>
                <p:nvPr/>
              </p:nvSpPr>
              <p:spPr bwMode="auto">
                <a:xfrm rot="-5820000">
                  <a:off x="3172" y="674"/>
                  <a:ext cx="24" cy="79"/>
                </a:xfrm>
                <a:custGeom>
                  <a:avLst/>
                  <a:gdLst>
                    <a:gd name="T0" fmla="*/ 0 w 22507"/>
                    <a:gd name="T1" fmla="*/ 0 h 43179"/>
                    <a:gd name="T2" fmla="*/ 0 w 22507"/>
                    <a:gd name="T3" fmla="*/ 0 h 43179"/>
                    <a:gd name="T4" fmla="*/ 0 w 22507"/>
                    <a:gd name="T5" fmla="*/ 0 h 43179"/>
                    <a:gd name="T6" fmla="*/ 0 60000 65536"/>
                    <a:gd name="T7" fmla="*/ 0 60000 65536"/>
                    <a:gd name="T8" fmla="*/ 0 60000 65536"/>
                    <a:gd name="T9" fmla="*/ 0 w 22507"/>
                    <a:gd name="T10" fmla="*/ 0 h 43179"/>
                    <a:gd name="T11" fmla="*/ 22507 w 22507"/>
                    <a:gd name="T12" fmla="*/ 43179 h 43179"/>
                  </a:gdLst>
                  <a:ahLst/>
                  <a:cxnLst>
                    <a:cxn ang="T6">
                      <a:pos x="T0" y="T1"/>
                    </a:cxn>
                    <a:cxn ang="T7">
                      <a:pos x="T2" y="T3"/>
                    </a:cxn>
                    <a:cxn ang="T8">
                      <a:pos x="T4" y="T5"/>
                    </a:cxn>
                  </a:cxnLst>
                  <a:rect l="T9" t="T10" r="T11" b="T12"/>
                  <a:pathLst>
                    <a:path w="22507" h="43179" fill="none" extrusionOk="0">
                      <a:moveTo>
                        <a:pt x="0" y="19"/>
                      </a:moveTo>
                      <a:cubicBezTo>
                        <a:pt x="302" y="6"/>
                        <a:pt x="604" y="-1"/>
                        <a:pt x="907" y="-1"/>
                      </a:cubicBezTo>
                      <a:cubicBezTo>
                        <a:pt x="12836" y="0"/>
                        <a:pt x="22507" y="9670"/>
                        <a:pt x="22507" y="21600"/>
                      </a:cubicBezTo>
                      <a:cubicBezTo>
                        <a:pt x="22507" y="33157"/>
                        <a:pt x="13408" y="42667"/>
                        <a:pt x="1861" y="43178"/>
                      </a:cubicBezTo>
                    </a:path>
                    <a:path w="22507" h="43179" stroke="0" extrusionOk="0">
                      <a:moveTo>
                        <a:pt x="0" y="19"/>
                      </a:moveTo>
                      <a:cubicBezTo>
                        <a:pt x="302" y="6"/>
                        <a:pt x="604" y="-1"/>
                        <a:pt x="907" y="-1"/>
                      </a:cubicBezTo>
                      <a:cubicBezTo>
                        <a:pt x="12836" y="0"/>
                        <a:pt x="22507" y="9670"/>
                        <a:pt x="22507" y="21600"/>
                      </a:cubicBezTo>
                      <a:cubicBezTo>
                        <a:pt x="22507" y="33157"/>
                        <a:pt x="13408" y="42667"/>
                        <a:pt x="1861" y="43178"/>
                      </a:cubicBezTo>
                      <a:lnTo>
                        <a:pt x="907"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52" name="Arc 45"/>
                <p:cNvSpPr>
                  <a:spLocks noChangeAspect="1"/>
                </p:cNvSpPr>
                <p:nvPr/>
              </p:nvSpPr>
              <p:spPr bwMode="auto">
                <a:xfrm rot="3780000">
                  <a:off x="2825" y="692"/>
                  <a:ext cx="22" cy="76"/>
                </a:xfrm>
                <a:custGeom>
                  <a:avLst/>
                  <a:gdLst>
                    <a:gd name="T0" fmla="*/ 0 w 21600"/>
                    <a:gd name="T1" fmla="*/ 0 h 43079"/>
                    <a:gd name="T2" fmla="*/ 0 w 21600"/>
                    <a:gd name="T3" fmla="*/ 0 h 43079"/>
                    <a:gd name="T4" fmla="*/ 0 w 21600"/>
                    <a:gd name="T5" fmla="*/ 0 h 43079"/>
                    <a:gd name="T6" fmla="*/ 0 60000 65536"/>
                    <a:gd name="T7" fmla="*/ 0 60000 65536"/>
                    <a:gd name="T8" fmla="*/ 0 60000 65536"/>
                    <a:gd name="T9" fmla="*/ 0 w 21600"/>
                    <a:gd name="T10" fmla="*/ 0 h 43079"/>
                    <a:gd name="T11" fmla="*/ 21600 w 21600"/>
                    <a:gd name="T12" fmla="*/ 43079 h 43079"/>
                  </a:gdLst>
                  <a:ahLst/>
                  <a:cxnLst>
                    <a:cxn ang="T6">
                      <a:pos x="T0" y="T1"/>
                    </a:cxn>
                    <a:cxn ang="T7">
                      <a:pos x="T2" y="T3"/>
                    </a:cxn>
                    <a:cxn ang="T8">
                      <a:pos x="T4" y="T5"/>
                    </a:cxn>
                  </a:cxnLst>
                  <a:rect l="T9" t="T10" r="T11" b="T12"/>
                  <a:pathLst>
                    <a:path w="21600" h="43079" fill="none" extrusionOk="0">
                      <a:moveTo>
                        <a:pt x="19545" y="43079"/>
                      </a:moveTo>
                      <a:cubicBezTo>
                        <a:pt x="8462" y="42020"/>
                        <a:pt x="0" y="32710"/>
                        <a:pt x="0" y="21577"/>
                      </a:cubicBezTo>
                      <a:cubicBezTo>
                        <a:pt x="0" y="10038"/>
                        <a:pt x="9069" y="536"/>
                        <a:pt x="20596" y="0"/>
                      </a:cubicBezTo>
                    </a:path>
                    <a:path w="21600" h="43079" stroke="0" extrusionOk="0">
                      <a:moveTo>
                        <a:pt x="19545" y="43079"/>
                      </a:moveTo>
                      <a:cubicBezTo>
                        <a:pt x="8462" y="42020"/>
                        <a:pt x="0" y="32710"/>
                        <a:pt x="0" y="21577"/>
                      </a:cubicBezTo>
                      <a:cubicBezTo>
                        <a:pt x="0" y="10038"/>
                        <a:pt x="9069" y="536"/>
                        <a:pt x="20596" y="0"/>
                      </a:cubicBezTo>
                      <a:lnTo>
                        <a:pt x="21600" y="21577"/>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53" name="Freeform 46"/>
                <p:cNvSpPr>
                  <a:spLocks noChangeAspect="1"/>
                </p:cNvSpPr>
                <p:nvPr/>
              </p:nvSpPr>
              <p:spPr bwMode="auto">
                <a:xfrm>
                  <a:off x="2850" y="714"/>
                  <a:ext cx="304" cy="93"/>
                </a:xfrm>
                <a:custGeom>
                  <a:avLst/>
                  <a:gdLst>
                    <a:gd name="T0" fmla="*/ 137 w 304"/>
                    <a:gd name="T1" fmla="*/ 17 h 93"/>
                    <a:gd name="T2" fmla="*/ 104 w 304"/>
                    <a:gd name="T3" fmla="*/ 9 h 93"/>
                    <a:gd name="T4" fmla="*/ 31 w 304"/>
                    <a:gd name="T5" fmla="*/ 6 h 93"/>
                    <a:gd name="T6" fmla="*/ 0 w 304"/>
                    <a:gd name="T7" fmla="*/ 3 h 93"/>
                    <a:gd name="T8" fmla="*/ 10 w 304"/>
                    <a:gd name="T9" fmla="*/ 61 h 93"/>
                    <a:gd name="T10" fmla="*/ 36 w 304"/>
                    <a:gd name="T11" fmla="*/ 90 h 93"/>
                    <a:gd name="T12" fmla="*/ 99 w 304"/>
                    <a:gd name="T13" fmla="*/ 92 h 93"/>
                    <a:gd name="T14" fmla="*/ 117 w 304"/>
                    <a:gd name="T15" fmla="*/ 81 h 93"/>
                    <a:gd name="T16" fmla="*/ 136 w 304"/>
                    <a:gd name="T17" fmla="*/ 48 h 93"/>
                    <a:gd name="T18" fmla="*/ 157 w 304"/>
                    <a:gd name="T19" fmla="*/ 48 h 93"/>
                    <a:gd name="T20" fmla="*/ 178 w 304"/>
                    <a:gd name="T21" fmla="*/ 69 h 93"/>
                    <a:gd name="T22" fmla="*/ 199 w 304"/>
                    <a:gd name="T23" fmla="*/ 89 h 93"/>
                    <a:gd name="T24" fmla="*/ 257 w 304"/>
                    <a:gd name="T25" fmla="*/ 89 h 93"/>
                    <a:gd name="T26" fmla="*/ 287 w 304"/>
                    <a:gd name="T27" fmla="*/ 59 h 93"/>
                    <a:gd name="T28" fmla="*/ 303 w 304"/>
                    <a:gd name="T29" fmla="*/ 0 h 93"/>
                    <a:gd name="T30" fmla="*/ 262 w 304"/>
                    <a:gd name="T31" fmla="*/ 6 h 93"/>
                    <a:gd name="T32" fmla="*/ 197 w 304"/>
                    <a:gd name="T33" fmla="*/ 8 h 93"/>
                    <a:gd name="T34" fmla="*/ 157 w 304"/>
                    <a:gd name="T35" fmla="*/ 17 h 93"/>
                    <a:gd name="T36" fmla="*/ 137 w 304"/>
                    <a:gd name="T37" fmla="*/ 17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93"/>
                    <a:gd name="T59" fmla="*/ 304 w 304"/>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93">
                      <a:moveTo>
                        <a:pt x="137" y="17"/>
                      </a:moveTo>
                      <a:lnTo>
                        <a:pt x="104" y="9"/>
                      </a:lnTo>
                      <a:lnTo>
                        <a:pt x="31" y="6"/>
                      </a:lnTo>
                      <a:lnTo>
                        <a:pt x="0" y="3"/>
                      </a:lnTo>
                      <a:lnTo>
                        <a:pt x="10" y="61"/>
                      </a:lnTo>
                      <a:lnTo>
                        <a:pt x="36" y="90"/>
                      </a:lnTo>
                      <a:lnTo>
                        <a:pt x="99" y="92"/>
                      </a:lnTo>
                      <a:lnTo>
                        <a:pt x="117" y="81"/>
                      </a:lnTo>
                      <a:lnTo>
                        <a:pt x="136" y="48"/>
                      </a:lnTo>
                      <a:lnTo>
                        <a:pt x="157" y="48"/>
                      </a:lnTo>
                      <a:lnTo>
                        <a:pt x="178" y="69"/>
                      </a:lnTo>
                      <a:lnTo>
                        <a:pt x="199" y="89"/>
                      </a:lnTo>
                      <a:lnTo>
                        <a:pt x="257" y="89"/>
                      </a:lnTo>
                      <a:lnTo>
                        <a:pt x="287" y="59"/>
                      </a:lnTo>
                      <a:lnTo>
                        <a:pt x="303" y="0"/>
                      </a:lnTo>
                      <a:lnTo>
                        <a:pt x="262" y="6"/>
                      </a:lnTo>
                      <a:lnTo>
                        <a:pt x="197" y="8"/>
                      </a:lnTo>
                      <a:lnTo>
                        <a:pt x="157" y="17"/>
                      </a:lnTo>
                      <a:lnTo>
                        <a:pt x="137" y="17"/>
                      </a:lnTo>
                    </a:path>
                  </a:pathLst>
                </a:custGeom>
                <a:solidFill>
                  <a:schemeClr val="bg2"/>
                </a:solidFill>
                <a:ln w="12700" cap="rnd">
                  <a:solidFill>
                    <a:schemeClr val="tx1"/>
                  </a:solidFill>
                  <a:round/>
                  <a:headEnd/>
                  <a:tailEnd/>
                </a:ln>
              </p:spPr>
              <p:txBody>
                <a:bodyPr/>
                <a:lstStyle/>
                <a:p>
                  <a:pPr algn="ctr"/>
                  <a:endParaRPr lang="en-US" dirty="0">
                    <a:solidFill>
                      <a:schemeClr val="tx1"/>
                    </a:solidFill>
                  </a:endParaRPr>
                </a:p>
              </p:txBody>
            </p:sp>
            <p:sp>
              <p:nvSpPr>
                <p:cNvPr id="106554" name="Oval 47"/>
                <p:cNvSpPr>
                  <a:spLocks noChangeAspect="1" noChangeArrowheads="1"/>
                </p:cNvSpPr>
                <p:nvPr/>
              </p:nvSpPr>
              <p:spPr bwMode="auto">
                <a:xfrm>
                  <a:off x="2886" y="735"/>
                  <a:ext cx="77" cy="50"/>
                </a:xfrm>
                <a:prstGeom prst="ellipse">
                  <a:avLst/>
                </a:prstGeom>
                <a:solidFill>
                  <a:schemeClr val="bg1"/>
                </a:solidFill>
                <a:ln w="12700">
                  <a:solidFill>
                    <a:schemeClr val="tx1"/>
                  </a:solidFill>
                  <a:round/>
                  <a:headEnd/>
                  <a:tailEnd/>
                </a:ln>
              </p:spPr>
              <p:txBody>
                <a:bodyPr wrap="none" anchor="ctr"/>
                <a:lstStyle/>
                <a:p>
                  <a:pPr algn="ctr"/>
                  <a:endParaRPr lang="en-US" dirty="0">
                    <a:solidFill>
                      <a:schemeClr val="tx1"/>
                    </a:solidFill>
                  </a:endParaRPr>
                </a:p>
              </p:txBody>
            </p:sp>
            <p:sp>
              <p:nvSpPr>
                <p:cNvPr id="106555" name="Oval 48"/>
                <p:cNvSpPr>
                  <a:spLocks noChangeAspect="1" noChangeArrowheads="1"/>
                </p:cNvSpPr>
                <p:nvPr/>
              </p:nvSpPr>
              <p:spPr bwMode="auto">
                <a:xfrm>
                  <a:off x="2942" y="757"/>
                  <a:ext cx="22" cy="21"/>
                </a:xfrm>
                <a:prstGeom prst="ellipse">
                  <a:avLst/>
                </a:prstGeom>
                <a:solidFill>
                  <a:schemeClr val="bg2"/>
                </a:solidFill>
                <a:ln w="12700">
                  <a:solidFill>
                    <a:srgbClr val="3365FB"/>
                  </a:solidFill>
                  <a:round/>
                  <a:headEnd/>
                  <a:tailEnd/>
                </a:ln>
              </p:spPr>
              <p:txBody>
                <a:bodyPr wrap="none" anchor="ctr"/>
                <a:lstStyle/>
                <a:p>
                  <a:pPr algn="ctr"/>
                  <a:endParaRPr lang="en-US" dirty="0">
                    <a:solidFill>
                      <a:schemeClr val="tx1"/>
                    </a:solidFill>
                  </a:endParaRPr>
                </a:p>
              </p:txBody>
            </p:sp>
            <p:sp>
              <p:nvSpPr>
                <p:cNvPr id="106556" name="Oval 49"/>
                <p:cNvSpPr>
                  <a:spLocks noChangeAspect="1" noChangeArrowheads="1"/>
                </p:cNvSpPr>
                <p:nvPr/>
              </p:nvSpPr>
              <p:spPr bwMode="auto">
                <a:xfrm>
                  <a:off x="3041" y="732"/>
                  <a:ext cx="76" cy="53"/>
                </a:xfrm>
                <a:prstGeom prst="ellipse">
                  <a:avLst/>
                </a:prstGeom>
                <a:solidFill>
                  <a:schemeClr val="bg1"/>
                </a:solidFill>
                <a:ln w="12700">
                  <a:solidFill>
                    <a:schemeClr val="tx1"/>
                  </a:solidFill>
                  <a:round/>
                  <a:headEnd/>
                  <a:tailEnd/>
                </a:ln>
              </p:spPr>
              <p:txBody>
                <a:bodyPr wrap="none" anchor="ctr"/>
                <a:lstStyle/>
                <a:p>
                  <a:pPr algn="ctr"/>
                  <a:endParaRPr lang="en-US" dirty="0">
                    <a:solidFill>
                      <a:schemeClr val="tx1"/>
                    </a:solidFill>
                  </a:endParaRPr>
                </a:p>
              </p:txBody>
            </p:sp>
            <p:sp>
              <p:nvSpPr>
                <p:cNvPr id="106557" name="Oval 50"/>
                <p:cNvSpPr>
                  <a:spLocks noChangeAspect="1" noChangeArrowheads="1"/>
                </p:cNvSpPr>
                <p:nvPr/>
              </p:nvSpPr>
              <p:spPr bwMode="auto">
                <a:xfrm>
                  <a:off x="3088" y="755"/>
                  <a:ext cx="23" cy="22"/>
                </a:xfrm>
                <a:prstGeom prst="ellipse">
                  <a:avLst/>
                </a:prstGeom>
                <a:solidFill>
                  <a:schemeClr val="bg2"/>
                </a:solidFill>
                <a:ln w="12700">
                  <a:solidFill>
                    <a:srgbClr val="3365FB"/>
                  </a:solidFill>
                  <a:round/>
                  <a:headEnd/>
                  <a:tailEnd/>
                </a:ln>
              </p:spPr>
              <p:txBody>
                <a:bodyPr wrap="none" anchor="ctr"/>
                <a:lstStyle/>
                <a:p>
                  <a:pPr algn="ctr"/>
                  <a:endParaRPr lang="en-US" dirty="0">
                    <a:solidFill>
                      <a:schemeClr val="tx1"/>
                    </a:solidFill>
                  </a:endParaRPr>
                </a:p>
              </p:txBody>
            </p:sp>
            <p:sp>
              <p:nvSpPr>
                <p:cNvPr id="106558" name="Freeform 51"/>
                <p:cNvSpPr>
                  <a:spLocks noChangeAspect="1"/>
                </p:cNvSpPr>
                <p:nvPr/>
              </p:nvSpPr>
              <p:spPr bwMode="auto">
                <a:xfrm>
                  <a:off x="2886" y="828"/>
                  <a:ext cx="215" cy="63"/>
                </a:xfrm>
                <a:custGeom>
                  <a:avLst/>
                  <a:gdLst>
                    <a:gd name="T0" fmla="*/ 95 w 215"/>
                    <a:gd name="T1" fmla="*/ 1 h 63"/>
                    <a:gd name="T2" fmla="*/ 54 w 215"/>
                    <a:gd name="T3" fmla="*/ 11 h 63"/>
                    <a:gd name="T4" fmla="*/ 26 w 215"/>
                    <a:gd name="T5" fmla="*/ 26 h 63"/>
                    <a:gd name="T6" fmla="*/ 17 w 215"/>
                    <a:gd name="T7" fmla="*/ 50 h 63"/>
                    <a:gd name="T8" fmla="*/ 3 w 215"/>
                    <a:gd name="T9" fmla="*/ 55 h 63"/>
                    <a:gd name="T10" fmla="*/ 0 w 215"/>
                    <a:gd name="T11" fmla="*/ 50 h 63"/>
                    <a:gd name="T12" fmla="*/ 3 w 215"/>
                    <a:gd name="T13" fmla="*/ 59 h 63"/>
                    <a:gd name="T14" fmla="*/ 19 w 215"/>
                    <a:gd name="T15" fmla="*/ 58 h 63"/>
                    <a:gd name="T16" fmla="*/ 34 w 215"/>
                    <a:gd name="T17" fmla="*/ 45 h 63"/>
                    <a:gd name="T18" fmla="*/ 50 w 215"/>
                    <a:gd name="T19" fmla="*/ 40 h 63"/>
                    <a:gd name="T20" fmla="*/ 75 w 215"/>
                    <a:gd name="T21" fmla="*/ 40 h 63"/>
                    <a:gd name="T22" fmla="*/ 103 w 215"/>
                    <a:gd name="T23" fmla="*/ 40 h 63"/>
                    <a:gd name="T24" fmla="*/ 106 w 215"/>
                    <a:gd name="T25" fmla="*/ 34 h 63"/>
                    <a:gd name="T26" fmla="*/ 114 w 215"/>
                    <a:gd name="T27" fmla="*/ 42 h 63"/>
                    <a:gd name="T28" fmla="*/ 169 w 215"/>
                    <a:gd name="T29" fmla="*/ 41 h 63"/>
                    <a:gd name="T30" fmla="*/ 186 w 215"/>
                    <a:gd name="T31" fmla="*/ 52 h 63"/>
                    <a:gd name="T32" fmla="*/ 193 w 215"/>
                    <a:gd name="T33" fmla="*/ 62 h 63"/>
                    <a:gd name="T34" fmla="*/ 209 w 215"/>
                    <a:gd name="T35" fmla="*/ 61 h 63"/>
                    <a:gd name="T36" fmla="*/ 214 w 215"/>
                    <a:gd name="T37" fmla="*/ 52 h 63"/>
                    <a:gd name="T38" fmla="*/ 205 w 215"/>
                    <a:gd name="T39" fmla="*/ 55 h 63"/>
                    <a:gd name="T40" fmla="*/ 197 w 215"/>
                    <a:gd name="T41" fmla="*/ 49 h 63"/>
                    <a:gd name="T42" fmla="*/ 190 w 215"/>
                    <a:gd name="T43" fmla="*/ 34 h 63"/>
                    <a:gd name="T44" fmla="*/ 177 w 215"/>
                    <a:gd name="T45" fmla="*/ 22 h 63"/>
                    <a:gd name="T46" fmla="*/ 163 w 215"/>
                    <a:gd name="T47" fmla="*/ 16 h 63"/>
                    <a:gd name="T48" fmla="*/ 135 w 215"/>
                    <a:gd name="T49" fmla="*/ 4 h 63"/>
                    <a:gd name="T50" fmla="*/ 111 w 215"/>
                    <a:gd name="T51" fmla="*/ 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
                    <a:gd name="T79" fmla="*/ 0 h 63"/>
                    <a:gd name="T80" fmla="*/ 215 w 215"/>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 h="63">
                      <a:moveTo>
                        <a:pt x="95" y="1"/>
                      </a:moveTo>
                      <a:lnTo>
                        <a:pt x="54" y="11"/>
                      </a:lnTo>
                      <a:lnTo>
                        <a:pt x="26" y="26"/>
                      </a:lnTo>
                      <a:lnTo>
                        <a:pt x="17" y="50"/>
                      </a:lnTo>
                      <a:lnTo>
                        <a:pt x="3" y="55"/>
                      </a:lnTo>
                      <a:lnTo>
                        <a:pt x="0" y="50"/>
                      </a:lnTo>
                      <a:lnTo>
                        <a:pt x="3" y="59"/>
                      </a:lnTo>
                      <a:lnTo>
                        <a:pt x="19" y="58"/>
                      </a:lnTo>
                      <a:lnTo>
                        <a:pt x="34" y="45"/>
                      </a:lnTo>
                      <a:lnTo>
                        <a:pt x="50" y="40"/>
                      </a:lnTo>
                      <a:lnTo>
                        <a:pt x="75" y="40"/>
                      </a:lnTo>
                      <a:lnTo>
                        <a:pt x="103" y="40"/>
                      </a:lnTo>
                      <a:lnTo>
                        <a:pt x="106" y="34"/>
                      </a:lnTo>
                      <a:lnTo>
                        <a:pt x="114" y="42"/>
                      </a:lnTo>
                      <a:lnTo>
                        <a:pt x="169" y="41"/>
                      </a:lnTo>
                      <a:lnTo>
                        <a:pt x="186" y="52"/>
                      </a:lnTo>
                      <a:lnTo>
                        <a:pt x="193" y="62"/>
                      </a:lnTo>
                      <a:lnTo>
                        <a:pt x="209" y="61"/>
                      </a:lnTo>
                      <a:lnTo>
                        <a:pt x="214" y="52"/>
                      </a:lnTo>
                      <a:lnTo>
                        <a:pt x="205" y="55"/>
                      </a:lnTo>
                      <a:lnTo>
                        <a:pt x="197" y="49"/>
                      </a:lnTo>
                      <a:lnTo>
                        <a:pt x="190" y="34"/>
                      </a:lnTo>
                      <a:lnTo>
                        <a:pt x="177" y="22"/>
                      </a:lnTo>
                      <a:lnTo>
                        <a:pt x="163" y="16"/>
                      </a:lnTo>
                      <a:lnTo>
                        <a:pt x="135" y="4"/>
                      </a:lnTo>
                      <a:lnTo>
                        <a:pt x="111" y="0"/>
                      </a:lnTo>
                    </a:path>
                  </a:pathLst>
                </a:custGeom>
                <a:solidFill>
                  <a:schemeClr val="bg2"/>
                </a:solidFill>
                <a:ln w="12700" cap="rnd">
                  <a:solidFill>
                    <a:schemeClr val="tx1"/>
                  </a:solidFill>
                  <a:round/>
                  <a:headEnd/>
                  <a:tailEnd/>
                </a:ln>
              </p:spPr>
              <p:txBody>
                <a:bodyPr/>
                <a:lstStyle/>
                <a:p>
                  <a:pPr algn="ctr"/>
                  <a:endParaRPr lang="en-US" dirty="0">
                    <a:solidFill>
                      <a:schemeClr val="tx1"/>
                    </a:solidFill>
                  </a:endParaRPr>
                </a:p>
              </p:txBody>
            </p:sp>
            <p:sp useBgFill="1">
              <p:nvSpPr>
                <p:cNvPr id="106559" name="Oval 52"/>
                <p:cNvSpPr>
                  <a:spLocks noChangeAspect="1" noChangeArrowheads="1"/>
                </p:cNvSpPr>
                <p:nvPr/>
              </p:nvSpPr>
              <p:spPr bwMode="auto">
                <a:xfrm>
                  <a:off x="3136" y="731"/>
                  <a:ext cx="31" cy="31"/>
                </a:xfrm>
                <a:prstGeom prst="ellipse">
                  <a:avLst/>
                </a:prstGeom>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ctr"/>
                  <a:endParaRPr lang="en-US" dirty="0">
                    <a:solidFill>
                      <a:schemeClr val="tx1"/>
                    </a:solidFill>
                  </a:endParaRPr>
                </a:p>
              </p:txBody>
            </p:sp>
            <p:sp>
              <p:nvSpPr>
                <p:cNvPr id="106560" name="Freeform 53"/>
                <p:cNvSpPr>
                  <a:spLocks noChangeAspect="1"/>
                </p:cNvSpPr>
                <p:nvPr/>
              </p:nvSpPr>
              <p:spPr bwMode="auto">
                <a:xfrm>
                  <a:off x="2965" y="764"/>
                  <a:ext cx="118" cy="98"/>
                </a:xfrm>
                <a:custGeom>
                  <a:avLst/>
                  <a:gdLst>
                    <a:gd name="T0" fmla="*/ 0 w 118"/>
                    <a:gd name="T1" fmla="*/ 39 h 98"/>
                    <a:gd name="T2" fmla="*/ 0 w 118"/>
                    <a:gd name="T3" fmla="*/ 60 h 98"/>
                    <a:gd name="T4" fmla="*/ 37 w 118"/>
                    <a:gd name="T5" fmla="*/ 65 h 98"/>
                    <a:gd name="T6" fmla="*/ 98 w 118"/>
                    <a:gd name="T7" fmla="*/ 97 h 98"/>
                    <a:gd name="T8" fmla="*/ 117 w 118"/>
                    <a:gd name="T9" fmla="*/ 90 h 98"/>
                    <a:gd name="T10" fmla="*/ 117 w 118"/>
                    <a:gd name="T11" fmla="*/ 71 h 98"/>
                    <a:gd name="T12" fmla="*/ 54 w 118"/>
                    <a:gd name="T13" fmla="*/ 0 h 98"/>
                    <a:gd name="T14" fmla="*/ 0 60000 65536"/>
                    <a:gd name="T15" fmla="*/ 0 60000 65536"/>
                    <a:gd name="T16" fmla="*/ 0 60000 65536"/>
                    <a:gd name="T17" fmla="*/ 0 60000 65536"/>
                    <a:gd name="T18" fmla="*/ 0 60000 65536"/>
                    <a:gd name="T19" fmla="*/ 0 60000 65536"/>
                    <a:gd name="T20" fmla="*/ 0 60000 65536"/>
                    <a:gd name="T21" fmla="*/ 0 w 118"/>
                    <a:gd name="T22" fmla="*/ 0 h 98"/>
                    <a:gd name="T23" fmla="*/ 118 w 118"/>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98">
                      <a:moveTo>
                        <a:pt x="0" y="39"/>
                      </a:moveTo>
                      <a:lnTo>
                        <a:pt x="0" y="60"/>
                      </a:lnTo>
                      <a:lnTo>
                        <a:pt x="37" y="65"/>
                      </a:lnTo>
                      <a:lnTo>
                        <a:pt x="98" y="97"/>
                      </a:lnTo>
                      <a:lnTo>
                        <a:pt x="117" y="90"/>
                      </a:lnTo>
                      <a:lnTo>
                        <a:pt x="117" y="71"/>
                      </a:lnTo>
                      <a:lnTo>
                        <a:pt x="54" y="0"/>
                      </a:lnTo>
                    </a:path>
                  </a:pathLst>
                </a:custGeom>
                <a:solidFill>
                  <a:srgbClr val="FFBF5F"/>
                </a:solidFill>
                <a:ln w="12700" cap="rnd">
                  <a:solidFill>
                    <a:schemeClr val="bg2"/>
                  </a:solidFill>
                  <a:round/>
                  <a:headEnd/>
                  <a:tailEnd/>
                </a:ln>
              </p:spPr>
              <p:txBody>
                <a:bodyPr/>
                <a:lstStyle/>
                <a:p>
                  <a:pPr algn="ctr"/>
                  <a:endParaRPr lang="en-US" dirty="0">
                    <a:solidFill>
                      <a:schemeClr val="tx1"/>
                    </a:solidFill>
                  </a:endParaRPr>
                </a:p>
              </p:txBody>
            </p:sp>
          </p:grpSp>
        </p:grpSp>
      </p:grpSp>
      <p:sp>
        <p:nvSpPr>
          <p:cNvPr id="106513" name="Oval 56"/>
          <p:cNvSpPr>
            <a:spLocks noChangeArrowheads="1"/>
          </p:cNvSpPr>
          <p:nvPr/>
        </p:nvSpPr>
        <p:spPr bwMode="auto">
          <a:xfrm>
            <a:off x="0" y="1712913"/>
            <a:ext cx="2079625" cy="1433512"/>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14" name="AutoShape 57"/>
          <p:cNvSpPr>
            <a:spLocks noChangeArrowheads="1"/>
          </p:cNvSpPr>
          <p:nvPr/>
        </p:nvSpPr>
        <p:spPr bwMode="auto">
          <a:xfrm>
            <a:off x="522288" y="942975"/>
            <a:ext cx="1477962" cy="574675"/>
          </a:xfrm>
          <a:prstGeom prst="wedgeRoundRectCallout">
            <a:avLst>
              <a:gd name="adj1" fmla="val 2787"/>
              <a:gd name="adj2" fmla="val 87796"/>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Make SPAM</a:t>
            </a:r>
          </a:p>
          <a:p>
            <a:pPr algn="ctr"/>
            <a:r>
              <a:rPr lang="en-US" sz="1400" dirty="0">
                <a:solidFill>
                  <a:schemeClr val="tx1"/>
                </a:solidFill>
              </a:rPr>
              <a:t>Harder</a:t>
            </a:r>
          </a:p>
        </p:txBody>
      </p:sp>
      <p:sp>
        <p:nvSpPr>
          <p:cNvPr id="106515" name="Oval 58"/>
          <p:cNvSpPr>
            <a:spLocks noChangeArrowheads="1"/>
          </p:cNvSpPr>
          <p:nvPr/>
        </p:nvSpPr>
        <p:spPr bwMode="auto">
          <a:xfrm>
            <a:off x="2286000" y="1579563"/>
            <a:ext cx="1049338"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16" name="Oval 59"/>
          <p:cNvSpPr>
            <a:spLocks noChangeArrowheads="1"/>
          </p:cNvSpPr>
          <p:nvPr/>
        </p:nvSpPr>
        <p:spPr bwMode="auto">
          <a:xfrm>
            <a:off x="3503613" y="1589088"/>
            <a:ext cx="1049337"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17" name="AutoShape 60"/>
          <p:cNvSpPr>
            <a:spLocks noChangeArrowheads="1"/>
          </p:cNvSpPr>
          <p:nvPr/>
        </p:nvSpPr>
        <p:spPr bwMode="auto">
          <a:xfrm>
            <a:off x="2546350" y="2906713"/>
            <a:ext cx="1354138" cy="663575"/>
          </a:xfrm>
          <a:prstGeom prst="wedgeRoundRectCallout">
            <a:avLst>
              <a:gd name="adj1" fmla="val 9556"/>
              <a:gd name="adj2" fmla="val -121051"/>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Disrupt Drive-By Phishing</a:t>
            </a:r>
          </a:p>
        </p:txBody>
      </p:sp>
      <p:sp>
        <p:nvSpPr>
          <p:cNvPr id="106518" name="Oval 61"/>
          <p:cNvSpPr>
            <a:spLocks noChangeArrowheads="1"/>
          </p:cNvSpPr>
          <p:nvPr/>
        </p:nvSpPr>
        <p:spPr bwMode="auto">
          <a:xfrm>
            <a:off x="4714875" y="1598613"/>
            <a:ext cx="1049338"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19" name="Oval 62"/>
          <p:cNvSpPr>
            <a:spLocks noChangeArrowheads="1"/>
          </p:cNvSpPr>
          <p:nvPr/>
        </p:nvSpPr>
        <p:spPr bwMode="auto">
          <a:xfrm>
            <a:off x="6362700" y="1598613"/>
            <a:ext cx="1049338"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20" name="AutoShape 63"/>
          <p:cNvSpPr>
            <a:spLocks noChangeArrowheads="1"/>
          </p:cNvSpPr>
          <p:nvPr/>
        </p:nvSpPr>
        <p:spPr bwMode="auto">
          <a:xfrm>
            <a:off x="5183188" y="3067050"/>
            <a:ext cx="1354137" cy="663575"/>
          </a:xfrm>
          <a:prstGeom prst="wedgeRoundRectCallout">
            <a:avLst>
              <a:gd name="adj1" fmla="val 2870"/>
              <a:gd name="adj2" fmla="val -137083"/>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Disrupt Controllers</a:t>
            </a:r>
          </a:p>
        </p:txBody>
      </p:sp>
      <p:sp>
        <p:nvSpPr>
          <p:cNvPr id="106521" name="Oval 64"/>
          <p:cNvSpPr>
            <a:spLocks noChangeArrowheads="1"/>
          </p:cNvSpPr>
          <p:nvPr/>
        </p:nvSpPr>
        <p:spPr bwMode="auto">
          <a:xfrm>
            <a:off x="6391275" y="4025900"/>
            <a:ext cx="1049338"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22" name="Oval 65"/>
          <p:cNvSpPr>
            <a:spLocks noChangeArrowheads="1"/>
          </p:cNvSpPr>
          <p:nvPr/>
        </p:nvSpPr>
        <p:spPr bwMode="auto">
          <a:xfrm>
            <a:off x="6373813" y="5389563"/>
            <a:ext cx="1049337"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23" name="AutoShape 66"/>
          <p:cNvSpPr>
            <a:spLocks noChangeArrowheads="1"/>
          </p:cNvSpPr>
          <p:nvPr/>
        </p:nvSpPr>
        <p:spPr bwMode="auto">
          <a:xfrm>
            <a:off x="4559300" y="4672013"/>
            <a:ext cx="1216025" cy="966787"/>
          </a:xfrm>
          <a:prstGeom prst="wedgeRoundRectCallout">
            <a:avLst>
              <a:gd name="adj1" fmla="val 113819"/>
              <a:gd name="adj2" fmla="val -12861"/>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Clean Violated Data Centers</a:t>
            </a:r>
          </a:p>
        </p:txBody>
      </p:sp>
      <p:sp>
        <p:nvSpPr>
          <p:cNvPr id="106524" name="Oval 67"/>
          <p:cNvSpPr>
            <a:spLocks noChangeArrowheads="1"/>
          </p:cNvSpPr>
          <p:nvPr/>
        </p:nvSpPr>
        <p:spPr bwMode="auto">
          <a:xfrm>
            <a:off x="2195513" y="4849813"/>
            <a:ext cx="1049337"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25" name="AutoShape 68"/>
          <p:cNvSpPr>
            <a:spLocks noChangeArrowheads="1"/>
          </p:cNvSpPr>
          <p:nvPr/>
        </p:nvSpPr>
        <p:spPr bwMode="auto">
          <a:xfrm>
            <a:off x="2436813" y="3935413"/>
            <a:ext cx="1835150" cy="611187"/>
          </a:xfrm>
          <a:prstGeom prst="wedgeRoundRectCallout">
            <a:avLst>
              <a:gd name="adj1" fmla="val -30338"/>
              <a:gd name="adj2" fmla="val 141690"/>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Help your victimized customers</a:t>
            </a:r>
          </a:p>
        </p:txBody>
      </p:sp>
      <p:sp>
        <p:nvSpPr>
          <p:cNvPr id="106526" name="Text Box 69"/>
          <p:cNvSpPr txBox="1">
            <a:spLocks noChangeArrowheads="1"/>
          </p:cNvSpPr>
          <p:nvPr/>
        </p:nvSpPr>
        <p:spPr bwMode="auto">
          <a:xfrm>
            <a:off x="7916863" y="3973513"/>
            <a:ext cx="9810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a:r>
              <a:rPr lang="en-GB" sz="2000" b="1" dirty="0">
                <a:solidFill>
                  <a:schemeClr val="tx1"/>
                </a:solidFill>
              </a:rPr>
              <a:t>BOT</a:t>
            </a:r>
          </a:p>
          <a:p>
            <a:pPr algn="ctr"/>
            <a:r>
              <a:rPr lang="en-GB" sz="2000" b="1" dirty="0">
                <a:solidFill>
                  <a:schemeClr val="tx1"/>
                </a:solidFill>
              </a:rPr>
              <a:t>Herder</a:t>
            </a:r>
          </a:p>
        </p:txBody>
      </p:sp>
      <p:pic>
        <p:nvPicPr>
          <p:cNvPr id="106527" name="Picture 24" descr="Spyware-Gu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8650" y="3178175"/>
            <a:ext cx="350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28" name="Text Box 39"/>
          <p:cNvSpPr txBox="1">
            <a:spLocks noChangeArrowheads="1"/>
          </p:cNvSpPr>
          <p:nvPr/>
        </p:nvSpPr>
        <p:spPr bwMode="auto">
          <a:xfrm>
            <a:off x="7869238" y="5529263"/>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106529"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sp>
        <p:nvSpPr>
          <p:cNvPr id="106530" name="AutoShape 57"/>
          <p:cNvSpPr>
            <a:spLocks noChangeArrowheads="1"/>
          </p:cNvSpPr>
          <p:nvPr/>
        </p:nvSpPr>
        <p:spPr bwMode="auto">
          <a:xfrm>
            <a:off x="328613" y="4405313"/>
            <a:ext cx="1477962" cy="655637"/>
          </a:xfrm>
          <a:prstGeom prst="wedgeRoundRectCallout">
            <a:avLst>
              <a:gd name="adj1" fmla="val -2421"/>
              <a:gd name="adj2" fmla="val -123042"/>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Disrupt the NS Infrastructure</a:t>
            </a:r>
          </a:p>
        </p:txBody>
      </p:sp>
      <p:sp>
        <p:nvSpPr>
          <p:cNvPr id="106531" name="Oval 58"/>
          <p:cNvSpPr>
            <a:spLocks noChangeArrowheads="1"/>
          </p:cNvSpPr>
          <p:nvPr/>
        </p:nvSpPr>
        <p:spPr bwMode="auto">
          <a:xfrm>
            <a:off x="341313" y="2905125"/>
            <a:ext cx="1049337"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32" name="Oval 58"/>
          <p:cNvSpPr>
            <a:spLocks noChangeArrowheads="1"/>
          </p:cNvSpPr>
          <p:nvPr/>
        </p:nvSpPr>
        <p:spPr bwMode="auto">
          <a:xfrm>
            <a:off x="7862888" y="4905375"/>
            <a:ext cx="1049337" cy="1082675"/>
          </a:xfrm>
          <a:prstGeom prst="ellipse">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schemeClr val="tx1"/>
              </a:solidFill>
            </a:endParaRPr>
          </a:p>
        </p:txBody>
      </p:sp>
      <p:sp>
        <p:nvSpPr>
          <p:cNvPr id="106533" name="AutoShape 66"/>
          <p:cNvSpPr>
            <a:spLocks noChangeArrowheads="1"/>
          </p:cNvSpPr>
          <p:nvPr/>
        </p:nvSpPr>
        <p:spPr bwMode="auto">
          <a:xfrm>
            <a:off x="7675563" y="6196013"/>
            <a:ext cx="1214437" cy="661987"/>
          </a:xfrm>
          <a:prstGeom prst="wedgeRoundRectCallout">
            <a:avLst>
              <a:gd name="adj1" fmla="val 28329"/>
              <a:gd name="adj2" fmla="val -85588"/>
              <a:gd name="adj3" fmla="val 16667"/>
            </a:avLst>
          </a:prstGeom>
          <a:solidFill>
            <a:schemeClr val="bg1"/>
          </a:solidFill>
          <a:ln w="9525">
            <a:solidFill>
              <a:schemeClr val="tx1"/>
            </a:solidFill>
            <a:miter lim="800000"/>
            <a:headEnd/>
            <a:tailEnd/>
          </a:ln>
        </p:spPr>
        <p:txBody>
          <a:bodyPr/>
          <a:lstStyle/>
          <a:p>
            <a:pPr algn="ctr"/>
            <a:r>
              <a:rPr lang="en-US" sz="1400" dirty="0">
                <a:solidFill>
                  <a:schemeClr val="tx1"/>
                </a:solidFill>
              </a:rPr>
              <a:t>Filter Based on TLD</a:t>
            </a:r>
          </a:p>
        </p:txBody>
      </p:sp>
      <p:pic>
        <p:nvPicPr>
          <p:cNvPr id="106534"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6383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5"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165258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6"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5550" y="16859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7"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171926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8"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050" y="409257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9"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4013" y="5495925"/>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0"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6100" y="493395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1" name="Picture 34"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75" y="294957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2" name="Picture 3" descr="Cloud-fluff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0" y="1893888"/>
            <a:ext cx="17208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43" name="Text Box 6"/>
          <p:cNvSpPr txBox="1">
            <a:spLocks noChangeArrowheads="1"/>
          </p:cNvSpPr>
          <p:nvPr/>
        </p:nvSpPr>
        <p:spPr bwMode="auto">
          <a:xfrm>
            <a:off x="522288" y="2093913"/>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106544" name="Picture 37" descr="ser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2390775"/>
            <a:ext cx="327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dirty="0">
                <a:latin typeface="Verdana" charset="0"/>
                <a:ea typeface="ＭＳ Ｐゴシック" charset="0"/>
                <a:cs typeface="ＭＳ Ｐゴシック" charset="0"/>
              </a:rPr>
              <a:t>Scary Consequences </a:t>
            </a:r>
            <a:r>
              <a:rPr lang="en-US" sz="2000" dirty="0">
                <a:latin typeface="Verdana" charset="0"/>
                <a:ea typeface="ＭＳ Ｐゴシック" charset="0"/>
                <a:cs typeface="ＭＳ Ｐゴシック" charset="0"/>
              </a:rPr>
              <a:t>(B4 IPv6)</a:t>
            </a:r>
            <a:endParaRPr lang="en-US" dirty="0">
              <a:latin typeface="Verdana" charset="0"/>
              <a:ea typeface="ＭＳ Ｐゴシック" charset="0"/>
              <a:cs typeface="ＭＳ Ｐゴシック" charset="0"/>
            </a:endParaRPr>
          </a:p>
        </p:txBody>
      </p:sp>
      <p:sp>
        <p:nvSpPr>
          <p:cNvPr id="107523" name="Content Placeholder 2"/>
          <p:cNvSpPr>
            <a:spLocks noGrp="1"/>
          </p:cNvSpPr>
          <p:nvPr>
            <p:ph idx="1"/>
          </p:nvPr>
        </p:nvSpPr>
        <p:spPr>
          <a:xfrm>
            <a:off x="304800" y="1143000"/>
            <a:ext cx="8534400" cy="4678363"/>
          </a:xfrm>
        </p:spPr>
        <p:txBody>
          <a:bodyPr/>
          <a:lstStyle/>
          <a:p>
            <a:pPr marL="514350" indent="-514350">
              <a:buFont typeface="Verdana" charset="0"/>
              <a:buAutoNum type="arabicPeriod"/>
            </a:pPr>
            <a:r>
              <a:rPr lang="en-US" sz="1800" dirty="0">
                <a:latin typeface="Verdana" charset="0"/>
                <a:ea typeface="ＭＳ Ｐゴシック" charset="0"/>
                <a:cs typeface="ＭＳ Ｐゴシック" charset="0"/>
              </a:rPr>
              <a:t>Building “Secure” Operating Systems with “Security Development Lifecycles” and aggressive testing are not delivering to expectations.</a:t>
            </a:r>
          </a:p>
          <a:p>
            <a:pPr marL="514350" indent="-514350">
              <a:buFont typeface="Verdana" charset="0"/>
              <a:buAutoNum type="arabicPeriod"/>
            </a:pPr>
            <a:r>
              <a:rPr lang="en-US" sz="1800" dirty="0">
                <a:latin typeface="Verdana" charset="0"/>
                <a:ea typeface="ＭＳ Ｐゴシック" charset="0"/>
                <a:cs typeface="ＭＳ Ｐゴシック" charset="0"/>
              </a:rPr>
              <a:t>Host Security Tools (anti-virus) are not delivering to expectations.</a:t>
            </a:r>
          </a:p>
          <a:p>
            <a:pPr marL="514350" indent="-514350">
              <a:buFont typeface="Verdana" charset="0"/>
              <a:buAutoNum type="arabicPeriod"/>
            </a:pPr>
            <a:r>
              <a:rPr lang="en-US" sz="1800" dirty="0">
                <a:latin typeface="Verdana" charset="0"/>
                <a:ea typeface="ＭＳ Ｐゴシック" charset="0"/>
                <a:cs typeface="ＭＳ Ｐゴシック" charset="0"/>
              </a:rPr>
              <a:t>Application Security is not delivering and becoming more complicated.</a:t>
            </a:r>
          </a:p>
          <a:p>
            <a:pPr marL="514350" indent="-514350">
              <a:buFont typeface="Verdana" charset="0"/>
              <a:buAutoNum type="arabicPeriod"/>
            </a:pPr>
            <a:r>
              <a:rPr lang="en-US" sz="1800" dirty="0">
                <a:latin typeface="Verdana" charset="0"/>
                <a:ea typeface="ＭＳ Ｐゴシック" charset="0"/>
                <a:cs typeface="ＭＳ Ｐゴシック" charset="0"/>
              </a:rPr>
              <a:t>Network Security tools (firewalls, IDP/IPS, etc) are not delivering as expected. </a:t>
            </a:r>
          </a:p>
          <a:p>
            <a:pPr marL="514350" indent="-514350">
              <a:buFont typeface="Verdana" charset="0"/>
              <a:buAutoNum type="arabicPeriod"/>
            </a:pPr>
            <a:r>
              <a:rPr lang="en-US" sz="1800" dirty="0">
                <a:latin typeface="Verdana" charset="0"/>
                <a:ea typeface="ＭＳ Ｐゴシック" charset="0"/>
                <a:cs typeface="ＭＳ Ｐゴシック" charset="0"/>
              </a:rPr>
              <a:t>Defense in Depth are not delivering as expected.</a:t>
            </a:r>
          </a:p>
          <a:p>
            <a:pPr marL="514350" indent="-514350">
              <a:buFont typeface="Verdana" charset="0"/>
              <a:buAutoNum type="arabicPeriod"/>
            </a:pPr>
            <a:r>
              <a:rPr lang="en-US" sz="1800" dirty="0">
                <a:latin typeface="Verdana" charset="0"/>
                <a:ea typeface="ＭＳ Ｐゴシック" charset="0"/>
                <a:cs typeface="ＭＳ Ｐゴシック" charset="0"/>
              </a:rPr>
              <a:t>Malware Remediation is not working (i.e. how to clean up infections).</a:t>
            </a:r>
          </a:p>
          <a:p>
            <a:pPr marL="514350" indent="-514350">
              <a:buFont typeface="Verdana" charset="0"/>
              <a:buAutoNum type="arabicPeriod"/>
            </a:pPr>
            <a:r>
              <a:rPr lang="en-US" sz="1800" dirty="0">
                <a:latin typeface="Verdana" charset="0"/>
                <a:ea typeface="ＭＳ Ｐゴシック" charset="0"/>
                <a:cs typeface="ＭＳ Ｐゴシック" charset="0"/>
              </a:rPr>
              <a:t>The Bad Guys follow economic equilibrium patterns – finding optimization thresholds.</a:t>
            </a:r>
          </a:p>
          <a:p>
            <a:pPr marL="514350" indent="-514350">
              <a:buFont typeface="Verdana" charset="0"/>
              <a:buAutoNum type="arabicPeriod"/>
            </a:pPr>
            <a:r>
              <a:rPr lang="en-US" sz="1800" dirty="0">
                <a:latin typeface="Verdana" charset="0"/>
                <a:ea typeface="ＭＳ Ｐゴシック" charset="0"/>
                <a:cs typeface="ＭＳ Ｐゴシック" charset="0"/>
              </a:rPr>
              <a:t>Law Enforcement is not in a position to act on International Crime – where the laws are not in place.</a:t>
            </a:r>
          </a:p>
          <a:p>
            <a:pPr marL="514350" indent="-514350">
              <a:buFont typeface="Verdana" charset="0"/>
              <a:buAutoNum type="arabicPeriod"/>
            </a:pPr>
            <a:r>
              <a:rPr lang="en-US" sz="1800" dirty="0">
                <a:latin typeface="Verdana" charset="0"/>
                <a:ea typeface="ＭＳ Ｐゴシック" charset="0"/>
                <a:cs typeface="ＭＳ Ｐゴシック" charset="0"/>
              </a:rPr>
              <a:t>The “eco-system” of the “security industry” is locked in a symbiotic relationship.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dirty="0" smtClean="0">
                <a:latin typeface="Verdana" charset="0"/>
                <a:ea typeface="ＭＳ Ｐゴシック" charset="0"/>
                <a:cs typeface="ＭＳ Ｐゴシック" charset="0"/>
              </a:rPr>
              <a:t>Touch Point</a:t>
            </a:r>
            <a:endParaRPr lang="en-US" dirty="0">
              <a:latin typeface="Verdana" charset="0"/>
              <a:ea typeface="ＭＳ Ｐゴシック" charset="0"/>
              <a:cs typeface="ＭＳ Ｐゴシック" charset="0"/>
            </a:endParaRPr>
          </a:p>
        </p:txBody>
      </p:sp>
      <p:sp>
        <p:nvSpPr>
          <p:cNvPr id="108547"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Are you looking for miscreant activities on your network?</a:t>
            </a:r>
          </a:p>
          <a:p>
            <a:r>
              <a:rPr lang="en-US" dirty="0" smtClean="0">
                <a:latin typeface="Verdana" charset="0"/>
                <a:ea typeface="ＭＳ Ｐゴシック" charset="0"/>
                <a:cs typeface="ＭＳ Ｐゴシック" charset="0"/>
              </a:rPr>
              <a:t>If you have IPv6 turned on – are you watching?</a:t>
            </a:r>
          </a:p>
          <a:p>
            <a:r>
              <a:rPr lang="en-US" dirty="0" smtClean="0">
                <a:latin typeface="Verdana" charset="0"/>
                <a:ea typeface="ＭＳ Ｐゴシック" charset="0"/>
                <a:cs typeface="ＭＳ Ｐゴシック" charset="0"/>
              </a:rPr>
              <a:t>Are you looking for v6 in v4 tunnels? </a:t>
            </a:r>
          </a:p>
          <a:p>
            <a:r>
              <a:rPr lang="en-US" dirty="0" smtClean="0">
                <a:latin typeface="Verdana" charset="0"/>
                <a:ea typeface="ＭＳ Ｐゴシック" charset="0"/>
                <a:cs typeface="ＭＳ Ｐゴシック" charset="0"/>
              </a:rPr>
              <a:t>Recommendation – Views from your Network &amp; from the Outside World:</a:t>
            </a:r>
          </a:p>
          <a:p>
            <a:pPr lvl="1"/>
            <a:r>
              <a:rPr lang="en-US" dirty="0" smtClean="0">
                <a:latin typeface="Verdana" charset="0"/>
                <a:ea typeface="ＭＳ Ｐゴシック" charset="0"/>
                <a:cs typeface="ＭＳ Ｐゴシック" charset="0"/>
              </a:rPr>
              <a:t>Free </a:t>
            </a:r>
            <a:r>
              <a:rPr lang="en-US" dirty="0" smtClean="0">
                <a:latin typeface="Verdana" charset="0"/>
                <a:ea typeface="ＭＳ Ｐゴシック" charset="0"/>
                <a:cs typeface="ＭＳ Ｐゴシック" charset="0"/>
              </a:rPr>
              <a:t>Service </a:t>
            </a:r>
            <a:r>
              <a:rPr lang="en-US" dirty="0" smtClean="0">
                <a:latin typeface="Verdana" charset="0"/>
                <a:ea typeface="ＭＳ Ｐゴシック" charset="0"/>
                <a:cs typeface="ＭＳ Ｐゴシック" charset="0"/>
              </a:rPr>
              <a:t>from </a:t>
            </a:r>
            <a:r>
              <a:rPr lang="pl-PL" dirty="0" err="1" smtClean="0">
                <a:latin typeface="Verdana" charset="0"/>
                <a:ea typeface="ＭＳ Ｐゴシック" charset="0"/>
                <a:cs typeface="ＭＳ Ｐゴシック" charset="0"/>
              </a:rPr>
              <a:t>www.shadowserver.org</a:t>
            </a:r>
            <a:endParaRPr lang="en-US" dirty="0">
              <a:latin typeface="Verdana" charset="0"/>
              <a:ea typeface="ＭＳ Ｐゴシック" charset="0"/>
              <a:cs typeface="ＭＳ Ｐゴシック" charset="0"/>
            </a:endParaRPr>
          </a:p>
        </p:txBody>
      </p:sp>
      <p:pic>
        <p:nvPicPr>
          <p:cNvPr id="4" name="Picture 9" descr="MED000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463" y="0"/>
            <a:ext cx="1506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2" name="Picture 1"/>
          <p:cNvPicPr>
            <a:picLocks noChangeAspect="1"/>
          </p:cNvPicPr>
          <p:nvPr/>
        </p:nvPicPr>
        <p:blipFill rotWithShape="1">
          <a:blip r:embed="rId4"/>
          <a:srcRect t="16440" r="34593" b="44462"/>
          <a:stretch/>
        </p:blipFill>
        <p:spPr>
          <a:xfrm>
            <a:off x="4351647" y="4533152"/>
            <a:ext cx="4474825" cy="167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Placeholder 6"/>
          <p:cNvSpPr>
            <a:spLocks noGrp="1"/>
          </p:cNvSpPr>
          <p:nvPr>
            <p:ph type="body" idx="1"/>
          </p:nvPr>
        </p:nvSpPr>
        <p:spPr/>
        <p:txBody>
          <a:bodyPr/>
          <a:lstStyle/>
          <a:p>
            <a:r>
              <a:rPr lang="en-US" sz="4800" dirty="0">
                <a:latin typeface="Verdana" charset="0"/>
                <a:ea typeface="ＭＳ Ｐゴシック" charset="0"/>
                <a:cs typeface="ＭＳ Ｐゴシック" charset="0"/>
              </a:rPr>
              <a:t>Understanding Today’s Cyber-Criminal Behavior Drivers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Our Traditional View of the World</a:t>
            </a:r>
          </a:p>
        </p:txBody>
      </p:sp>
      <p:grpSp>
        <p:nvGrpSpPr>
          <p:cNvPr id="111619" name="Group 3"/>
          <p:cNvGrpSpPr>
            <a:grpSpLocks/>
          </p:cNvGrpSpPr>
          <p:nvPr/>
        </p:nvGrpSpPr>
        <p:grpSpPr bwMode="auto">
          <a:xfrm>
            <a:off x="180975" y="2190750"/>
            <a:ext cx="8783638" cy="3932238"/>
            <a:chOff x="9" y="804"/>
            <a:chExt cx="5742" cy="3141"/>
          </a:xfrm>
        </p:grpSpPr>
        <p:sp>
          <p:nvSpPr>
            <p:cNvPr id="111620" name="Freeform 4"/>
            <p:cNvSpPr>
              <a:spLocks/>
            </p:cNvSpPr>
            <p:nvPr/>
          </p:nvSpPr>
          <p:spPr bwMode="auto">
            <a:xfrm>
              <a:off x="2967" y="804"/>
              <a:ext cx="72" cy="65"/>
            </a:xfrm>
            <a:custGeom>
              <a:avLst/>
              <a:gdLst>
                <a:gd name="T0" fmla="*/ 72 w 72"/>
                <a:gd name="T1" fmla="*/ 10 h 65"/>
                <a:gd name="T2" fmla="*/ 72 w 72"/>
                <a:gd name="T3" fmla="*/ 10 h 65"/>
                <a:gd name="T4" fmla="*/ 67 w 72"/>
                <a:gd name="T5" fmla="*/ 21 h 65"/>
                <a:gd name="T6" fmla="*/ 62 w 72"/>
                <a:gd name="T7" fmla="*/ 35 h 65"/>
                <a:gd name="T8" fmla="*/ 55 w 72"/>
                <a:gd name="T9" fmla="*/ 60 h 65"/>
                <a:gd name="T10" fmla="*/ 55 w 72"/>
                <a:gd name="T11" fmla="*/ 60 h 65"/>
                <a:gd name="T12" fmla="*/ 53 w 72"/>
                <a:gd name="T13" fmla="*/ 63 h 65"/>
                <a:gd name="T14" fmla="*/ 48 w 72"/>
                <a:gd name="T15" fmla="*/ 65 h 65"/>
                <a:gd name="T16" fmla="*/ 48 w 72"/>
                <a:gd name="T17" fmla="*/ 65 h 65"/>
                <a:gd name="T18" fmla="*/ 44 w 72"/>
                <a:gd name="T19" fmla="*/ 58 h 65"/>
                <a:gd name="T20" fmla="*/ 41 w 72"/>
                <a:gd name="T21" fmla="*/ 56 h 65"/>
                <a:gd name="T22" fmla="*/ 32 w 72"/>
                <a:gd name="T23" fmla="*/ 51 h 65"/>
                <a:gd name="T24" fmla="*/ 21 w 72"/>
                <a:gd name="T25" fmla="*/ 47 h 65"/>
                <a:gd name="T26" fmla="*/ 11 w 72"/>
                <a:gd name="T27" fmla="*/ 44 h 65"/>
                <a:gd name="T28" fmla="*/ 11 w 72"/>
                <a:gd name="T29" fmla="*/ 44 h 65"/>
                <a:gd name="T30" fmla="*/ 18 w 72"/>
                <a:gd name="T31" fmla="*/ 26 h 65"/>
                <a:gd name="T32" fmla="*/ 18 w 72"/>
                <a:gd name="T33" fmla="*/ 26 h 65"/>
                <a:gd name="T34" fmla="*/ 11 w 72"/>
                <a:gd name="T35" fmla="*/ 23 h 65"/>
                <a:gd name="T36" fmla="*/ 2 w 72"/>
                <a:gd name="T37" fmla="*/ 21 h 65"/>
                <a:gd name="T38" fmla="*/ 2 w 72"/>
                <a:gd name="T39" fmla="*/ 21 h 65"/>
                <a:gd name="T40" fmla="*/ 2 w 72"/>
                <a:gd name="T41" fmla="*/ 16 h 65"/>
                <a:gd name="T42" fmla="*/ 0 w 72"/>
                <a:gd name="T43" fmla="*/ 12 h 65"/>
                <a:gd name="T44" fmla="*/ 0 w 72"/>
                <a:gd name="T45" fmla="*/ 7 h 65"/>
                <a:gd name="T46" fmla="*/ 2 w 72"/>
                <a:gd name="T47" fmla="*/ 5 h 65"/>
                <a:gd name="T48" fmla="*/ 2 w 72"/>
                <a:gd name="T49" fmla="*/ 5 h 65"/>
                <a:gd name="T50" fmla="*/ 11 w 72"/>
                <a:gd name="T51" fmla="*/ 5 h 65"/>
                <a:gd name="T52" fmla="*/ 21 w 72"/>
                <a:gd name="T53" fmla="*/ 5 h 65"/>
                <a:gd name="T54" fmla="*/ 28 w 72"/>
                <a:gd name="T55" fmla="*/ 14 h 65"/>
                <a:gd name="T56" fmla="*/ 28 w 72"/>
                <a:gd name="T57" fmla="*/ 14 h 65"/>
                <a:gd name="T58" fmla="*/ 60 w 72"/>
                <a:gd name="T59" fmla="*/ 0 h 65"/>
                <a:gd name="T60" fmla="*/ 60 w 72"/>
                <a:gd name="T61" fmla="*/ 0 h 65"/>
                <a:gd name="T62" fmla="*/ 67 w 72"/>
                <a:gd name="T63" fmla="*/ 5 h 65"/>
                <a:gd name="T64" fmla="*/ 72 w 72"/>
                <a:gd name="T65" fmla="*/ 10 h 65"/>
                <a:gd name="T66" fmla="*/ 72 w 72"/>
                <a:gd name="T67" fmla="*/ 10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65"/>
                <a:gd name="T104" fmla="*/ 72 w 72"/>
                <a:gd name="T105" fmla="*/ 65 h 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65">
                  <a:moveTo>
                    <a:pt x="72" y="10"/>
                  </a:moveTo>
                  <a:lnTo>
                    <a:pt x="72" y="10"/>
                  </a:lnTo>
                  <a:lnTo>
                    <a:pt x="67" y="21"/>
                  </a:lnTo>
                  <a:lnTo>
                    <a:pt x="62" y="35"/>
                  </a:lnTo>
                  <a:lnTo>
                    <a:pt x="55" y="60"/>
                  </a:lnTo>
                  <a:lnTo>
                    <a:pt x="53" y="63"/>
                  </a:lnTo>
                  <a:lnTo>
                    <a:pt x="48" y="65"/>
                  </a:lnTo>
                  <a:lnTo>
                    <a:pt x="44" y="58"/>
                  </a:lnTo>
                  <a:lnTo>
                    <a:pt x="41" y="56"/>
                  </a:lnTo>
                  <a:lnTo>
                    <a:pt x="32" y="51"/>
                  </a:lnTo>
                  <a:lnTo>
                    <a:pt x="21" y="47"/>
                  </a:lnTo>
                  <a:lnTo>
                    <a:pt x="11" y="44"/>
                  </a:lnTo>
                  <a:lnTo>
                    <a:pt x="18" y="26"/>
                  </a:lnTo>
                  <a:lnTo>
                    <a:pt x="11" y="23"/>
                  </a:lnTo>
                  <a:lnTo>
                    <a:pt x="2" y="21"/>
                  </a:lnTo>
                  <a:lnTo>
                    <a:pt x="2" y="16"/>
                  </a:lnTo>
                  <a:lnTo>
                    <a:pt x="0" y="12"/>
                  </a:lnTo>
                  <a:lnTo>
                    <a:pt x="0" y="7"/>
                  </a:lnTo>
                  <a:lnTo>
                    <a:pt x="2" y="5"/>
                  </a:lnTo>
                  <a:lnTo>
                    <a:pt x="11" y="5"/>
                  </a:lnTo>
                  <a:lnTo>
                    <a:pt x="21" y="5"/>
                  </a:lnTo>
                  <a:lnTo>
                    <a:pt x="28" y="14"/>
                  </a:lnTo>
                  <a:lnTo>
                    <a:pt x="60" y="0"/>
                  </a:lnTo>
                  <a:lnTo>
                    <a:pt x="67" y="5"/>
                  </a:lnTo>
                  <a:lnTo>
                    <a:pt x="72" y="1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1" name="Freeform 5"/>
            <p:cNvSpPr>
              <a:spLocks/>
            </p:cNvSpPr>
            <p:nvPr/>
          </p:nvSpPr>
          <p:spPr bwMode="auto">
            <a:xfrm>
              <a:off x="4496" y="807"/>
              <a:ext cx="68" cy="30"/>
            </a:xfrm>
            <a:custGeom>
              <a:avLst/>
              <a:gdLst>
                <a:gd name="T0" fmla="*/ 61 w 68"/>
                <a:gd name="T1" fmla="*/ 4 h 30"/>
                <a:gd name="T2" fmla="*/ 68 w 68"/>
                <a:gd name="T3" fmla="*/ 13 h 30"/>
                <a:gd name="T4" fmla="*/ 68 w 68"/>
                <a:gd name="T5" fmla="*/ 13 h 30"/>
                <a:gd name="T6" fmla="*/ 63 w 68"/>
                <a:gd name="T7" fmla="*/ 30 h 30"/>
                <a:gd name="T8" fmla="*/ 63 w 68"/>
                <a:gd name="T9" fmla="*/ 30 h 30"/>
                <a:gd name="T10" fmla="*/ 0 w 68"/>
                <a:gd name="T11" fmla="*/ 25 h 30"/>
                <a:gd name="T12" fmla="*/ 0 w 68"/>
                <a:gd name="T13" fmla="*/ 7 h 30"/>
                <a:gd name="T14" fmla="*/ 14 w 68"/>
                <a:gd name="T15" fmla="*/ 0 h 30"/>
                <a:gd name="T16" fmla="*/ 14 w 68"/>
                <a:gd name="T17" fmla="*/ 0 h 30"/>
                <a:gd name="T18" fmla="*/ 26 w 68"/>
                <a:gd name="T19" fmla="*/ 2 h 30"/>
                <a:gd name="T20" fmla="*/ 37 w 68"/>
                <a:gd name="T21" fmla="*/ 7 h 30"/>
                <a:gd name="T22" fmla="*/ 49 w 68"/>
                <a:gd name="T23" fmla="*/ 9 h 30"/>
                <a:gd name="T24" fmla="*/ 54 w 68"/>
                <a:gd name="T25" fmla="*/ 7 h 30"/>
                <a:gd name="T26" fmla="*/ 61 w 68"/>
                <a:gd name="T27" fmla="*/ 4 h 30"/>
                <a:gd name="T28" fmla="*/ 61 w 68"/>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30"/>
                <a:gd name="T47" fmla="*/ 68 w 68"/>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30">
                  <a:moveTo>
                    <a:pt x="61" y="4"/>
                  </a:moveTo>
                  <a:lnTo>
                    <a:pt x="68" y="13"/>
                  </a:lnTo>
                  <a:lnTo>
                    <a:pt x="63" y="30"/>
                  </a:lnTo>
                  <a:lnTo>
                    <a:pt x="0" y="25"/>
                  </a:lnTo>
                  <a:lnTo>
                    <a:pt x="0" y="7"/>
                  </a:lnTo>
                  <a:lnTo>
                    <a:pt x="14" y="0"/>
                  </a:lnTo>
                  <a:lnTo>
                    <a:pt x="26" y="2"/>
                  </a:lnTo>
                  <a:lnTo>
                    <a:pt x="37" y="7"/>
                  </a:lnTo>
                  <a:lnTo>
                    <a:pt x="49" y="9"/>
                  </a:lnTo>
                  <a:lnTo>
                    <a:pt x="54" y="7"/>
                  </a:lnTo>
                  <a:lnTo>
                    <a:pt x="61"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2" name="Freeform 6"/>
            <p:cNvSpPr>
              <a:spLocks/>
            </p:cNvSpPr>
            <p:nvPr/>
          </p:nvSpPr>
          <p:spPr bwMode="auto">
            <a:xfrm>
              <a:off x="1393" y="811"/>
              <a:ext cx="107" cy="53"/>
            </a:xfrm>
            <a:custGeom>
              <a:avLst/>
              <a:gdLst>
                <a:gd name="T0" fmla="*/ 67 w 107"/>
                <a:gd name="T1" fmla="*/ 5 h 53"/>
                <a:gd name="T2" fmla="*/ 67 w 107"/>
                <a:gd name="T3" fmla="*/ 5 h 53"/>
                <a:gd name="T4" fmla="*/ 70 w 107"/>
                <a:gd name="T5" fmla="*/ 12 h 53"/>
                <a:gd name="T6" fmla="*/ 72 w 107"/>
                <a:gd name="T7" fmla="*/ 14 h 53"/>
                <a:gd name="T8" fmla="*/ 74 w 107"/>
                <a:gd name="T9" fmla="*/ 16 h 53"/>
                <a:gd name="T10" fmla="*/ 83 w 107"/>
                <a:gd name="T11" fmla="*/ 19 h 53"/>
                <a:gd name="T12" fmla="*/ 102 w 107"/>
                <a:gd name="T13" fmla="*/ 3 h 53"/>
                <a:gd name="T14" fmla="*/ 107 w 107"/>
                <a:gd name="T15" fmla="*/ 3 h 53"/>
                <a:gd name="T16" fmla="*/ 107 w 107"/>
                <a:gd name="T17" fmla="*/ 3 h 53"/>
                <a:gd name="T18" fmla="*/ 100 w 107"/>
                <a:gd name="T19" fmla="*/ 28 h 53"/>
                <a:gd name="T20" fmla="*/ 100 w 107"/>
                <a:gd name="T21" fmla="*/ 28 h 53"/>
                <a:gd name="T22" fmla="*/ 102 w 107"/>
                <a:gd name="T23" fmla="*/ 35 h 53"/>
                <a:gd name="T24" fmla="*/ 102 w 107"/>
                <a:gd name="T25" fmla="*/ 35 h 53"/>
                <a:gd name="T26" fmla="*/ 93 w 107"/>
                <a:gd name="T27" fmla="*/ 42 h 53"/>
                <a:gd name="T28" fmla="*/ 42 w 107"/>
                <a:gd name="T29" fmla="*/ 44 h 53"/>
                <a:gd name="T30" fmla="*/ 5 w 107"/>
                <a:gd name="T31" fmla="*/ 53 h 53"/>
                <a:gd name="T32" fmla="*/ 5 w 107"/>
                <a:gd name="T33" fmla="*/ 53 h 53"/>
                <a:gd name="T34" fmla="*/ 0 w 107"/>
                <a:gd name="T35" fmla="*/ 51 h 53"/>
                <a:gd name="T36" fmla="*/ 14 w 107"/>
                <a:gd name="T37" fmla="*/ 42 h 53"/>
                <a:gd name="T38" fmla="*/ 28 w 107"/>
                <a:gd name="T39" fmla="*/ 42 h 53"/>
                <a:gd name="T40" fmla="*/ 37 w 107"/>
                <a:gd name="T41" fmla="*/ 33 h 53"/>
                <a:gd name="T42" fmla="*/ 37 w 107"/>
                <a:gd name="T43" fmla="*/ 33 h 53"/>
                <a:gd name="T44" fmla="*/ 37 w 107"/>
                <a:gd name="T45" fmla="*/ 30 h 53"/>
                <a:gd name="T46" fmla="*/ 35 w 107"/>
                <a:gd name="T47" fmla="*/ 30 h 53"/>
                <a:gd name="T48" fmla="*/ 30 w 107"/>
                <a:gd name="T49" fmla="*/ 28 h 53"/>
                <a:gd name="T50" fmla="*/ 30 w 107"/>
                <a:gd name="T51" fmla="*/ 28 h 53"/>
                <a:gd name="T52" fmla="*/ 26 w 107"/>
                <a:gd name="T53" fmla="*/ 23 h 53"/>
                <a:gd name="T54" fmla="*/ 19 w 107"/>
                <a:gd name="T55" fmla="*/ 23 h 53"/>
                <a:gd name="T56" fmla="*/ 5 w 107"/>
                <a:gd name="T57" fmla="*/ 23 h 53"/>
                <a:gd name="T58" fmla="*/ 28 w 107"/>
                <a:gd name="T59" fmla="*/ 0 h 53"/>
                <a:gd name="T60" fmla="*/ 67 w 107"/>
                <a:gd name="T61" fmla="*/ 5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53"/>
                <a:gd name="T95" fmla="*/ 107 w 107"/>
                <a:gd name="T96" fmla="*/ 53 h 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53">
                  <a:moveTo>
                    <a:pt x="67" y="5"/>
                  </a:moveTo>
                  <a:lnTo>
                    <a:pt x="67" y="5"/>
                  </a:lnTo>
                  <a:lnTo>
                    <a:pt x="70" y="12"/>
                  </a:lnTo>
                  <a:lnTo>
                    <a:pt x="72" y="14"/>
                  </a:lnTo>
                  <a:lnTo>
                    <a:pt x="74" y="16"/>
                  </a:lnTo>
                  <a:lnTo>
                    <a:pt x="83" y="19"/>
                  </a:lnTo>
                  <a:lnTo>
                    <a:pt x="102" y="3"/>
                  </a:lnTo>
                  <a:lnTo>
                    <a:pt x="107" y="3"/>
                  </a:lnTo>
                  <a:lnTo>
                    <a:pt x="100" y="28"/>
                  </a:lnTo>
                  <a:lnTo>
                    <a:pt x="102" y="35"/>
                  </a:lnTo>
                  <a:lnTo>
                    <a:pt x="93" y="42"/>
                  </a:lnTo>
                  <a:lnTo>
                    <a:pt x="42" y="44"/>
                  </a:lnTo>
                  <a:lnTo>
                    <a:pt x="5" y="53"/>
                  </a:lnTo>
                  <a:lnTo>
                    <a:pt x="0" y="51"/>
                  </a:lnTo>
                  <a:lnTo>
                    <a:pt x="14" y="42"/>
                  </a:lnTo>
                  <a:lnTo>
                    <a:pt x="28" y="42"/>
                  </a:lnTo>
                  <a:lnTo>
                    <a:pt x="37" y="33"/>
                  </a:lnTo>
                  <a:lnTo>
                    <a:pt x="37" y="30"/>
                  </a:lnTo>
                  <a:lnTo>
                    <a:pt x="35" y="30"/>
                  </a:lnTo>
                  <a:lnTo>
                    <a:pt x="30" y="28"/>
                  </a:lnTo>
                  <a:lnTo>
                    <a:pt x="26" y="23"/>
                  </a:lnTo>
                  <a:lnTo>
                    <a:pt x="19" y="23"/>
                  </a:lnTo>
                  <a:lnTo>
                    <a:pt x="5" y="23"/>
                  </a:lnTo>
                  <a:lnTo>
                    <a:pt x="28" y="0"/>
                  </a:lnTo>
                  <a:lnTo>
                    <a:pt x="67"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3" name="Freeform 7"/>
            <p:cNvSpPr>
              <a:spLocks/>
            </p:cNvSpPr>
            <p:nvPr/>
          </p:nvSpPr>
          <p:spPr bwMode="auto">
            <a:xfrm>
              <a:off x="1664" y="818"/>
              <a:ext cx="190" cy="60"/>
            </a:xfrm>
            <a:custGeom>
              <a:avLst/>
              <a:gdLst>
                <a:gd name="T0" fmla="*/ 190 w 190"/>
                <a:gd name="T1" fmla="*/ 21 h 60"/>
                <a:gd name="T2" fmla="*/ 190 w 190"/>
                <a:gd name="T3" fmla="*/ 21 h 60"/>
                <a:gd name="T4" fmla="*/ 187 w 190"/>
                <a:gd name="T5" fmla="*/ 33 h 60"/>
                <a:gd name="T6" fmla="*/ 183 w 190"/>
                <a:gd name="T7" fmla="*/ 37 h 60"/>
                <a:gd name="T8" fmla="*/ 178 w 190"/>
                <a:gd name="T9" fmla="*/ 39 h 60"/>
                <a:gd name="T10" fmla="*/ 178 w 190"/>
                <a:gd name="T11" fmla="*/ 39 h 60"/>
                <a:gd name="T12" fmla="*/ 146 w 190"/>
                <a:gd name="T13" fmla="*/ 33 h 60"/>
                <a:gd name="T14" fmla="*/ 146 w 190"/>
                <a:gd name="T15" fmla="*/ 33 h 60"/>
                <a:gd name="T16" fmla="*/ 146 w 190"/>
                <a:gd name="T17" fmla="*/ 35 h 60"/>
                <a:gd name="T18" fmla="*/ 150 w 190"/>
                <a:gd name="T19" fmla="*/ 49 h 60"/>
                <a:gd name="T20" fmla="*/ 150 w 190"/>
                <a:gd name="T21" fmla="*/ 49 h 60"/>
                <a:gd name="T22" fmla="*/ 129 w 190"/>
                <a:gd name="T23" fmla="*/ 53 h 60"/>
                <a:gd name="T24" fmla="*/ 129 w 190"/>
                <a:gd name="T25" fmla="*/ 53 h 60"/>
                <a:gd name="T26" fmla="*/ 127 w 190"/>
                <a:gd name="T27" fmla="*/ 58 h 60"/>
                <a:gd name="T28" fmla="*/ 127 w 190"/>
                <a:gd name="T29" fmla="*/ 58 h 60"/>
                <a:gd name="T30" fmla="*/ 125 w 190"/>
                <a:gd name="T31" fmla="*/ 58 h 60"/>
                <a:gd name="T32" fmla="*/ 102 w 190"/>
                <a:gd name="T33" fmla="*/ 51 h 60"/>
                <a:gd name="T34" fmla="*/ 60 w 190"/>
                <a:gd name="T35" fmla="*/ 60 h 60"/>
                <a:gd name="T36" fmla="*/ 0 w 190"/>
                <a:gd name="T37" fmla="*/ 51 h 60"/>
                <a:gd name="T38" fmla="*/ 0 w 190"/>
                <a:gd name="T39" fmla="*/ 51 h 60"/>
                <a:gd name="T40" fmla="*/ 2 w 190"/>
                <a:gd name="T41" fmla="*/ 39 h 60"/>
                <a:gd name="T42" fmla="*/ 5 w 190"/>
                <a:gd name="T43" fmla="*/ 28 h 60"/>
                <a:gd name="T44" fmla="*/ 5 w 190"/>
                <a:gd name="T45" fmla="*/ 19 h 60"/>
                <a:gd name="T46" fmla="*/ 5 w 190"/>
                <a:gd name="T47" fmla="*/ 12 h 60"/>
                <a:gd name="T48" fmla="*/ 0 w 190"/>
                <a:gd name="T49" fmla="*/ 7 h 60"/>
                <a:gd name="T50" fmla="*/ 7 w 190"/>
                <a:gd name="T51" fmla="*/ 0 h 60"/>
                <a:gd name="T52" fmla="*/ 7 w 190"/>
                <a:gd name="T53" fmla="*/ 0 h 60"/>
                <a:gd name="T54" fmla="*/ 14 w 190"/>
                <a:gd name="T55" fmla="*/ 2 h 60"/>
                <a:gd name="T56" fmla="*/ 18 w 190"/>
                <a:gd name="T57" fmla="*/ 5 h 60"/>
                <a:gd name="T58" fmla="*/ 25 w 190"/>
                <a:gd name="T59" fmla="*/ 9 h 60"/>
                <a:gd name="T60" fmla="*/ 30 w 190"/>
                <a:gd name="T61" fmla="*/ 9 h 60"/>
                <a:gd name="T62" fmla="*/ 30 w 190"/>
                <a:gd name="T63" fmla="*/ 9 h 60"/>
                <a:gd name="T64" fmla="*/ 28 w 190"/>
                <a:gd name="T65" fmla="*/ 35 h 60"/>
                <a:gd name="T66" fmla="*/ 28 w 190"/>
                <a:gd name="T67" fmla="*/ 37 h 60"/>
                <a:gd name="T68" fmla="*/ 90 w 190"/>
                <a:gd name="T69" fmla="*/ 42 h 60"/>
                <a:gd name="T70" fmla="*/ 139 w 190"/>
                <a:gd name="T71" fmla="*/ 37 h 60"/>
                <a:gd name="T72" fmla="*/ 141 w 190"/>
                <a:gd name="T73" fmla="*/ 35 h 60"/>
                <a:gd name="T74" fmla="*/ 141 w 190"/>
                <a:gd name="T75" fmla="*/ 35 h 60"/>
                <a:gd name="T76" fmla="*/ 139 w 190"/>
                <a:gd name="T77" fmla="*/ 23 h 60"/>
                <a:gd name="T78" fmla="*/ 136 w 190"/>
                <a:gd name="T79" fmla="*/ 12 h 60"/>
                <a:gd name="T80" fmla="*/ 111 w 190"/>
                <a:gd name="T81" fmla="*/ 12 h 60"/>
                <a:gd name="T82" fmla="*/ 92 w 190"/>
                <a:gd name="T83" fmla="*/ 21 h 60"/>
                <a:gd name="T84" fmla="*/ 92 w 190"/>
                <a:gd name="T85" fmla="*/ 21 h 60"/>
                <a:gd name="T86" fmla="*/ 76 w 190"/>
                <a:gd name="T87" fmla="*/ 14 h 60"/>
                <a:gd name="T88" fmla="*/ 76 w 190"/>
                <a:gd name="T89" fmla="*/ 14 h 60"/>
                <a:gd name="T90" fmla="*/ 81 w 190"/>
                <a:gd name="T91" fmla="*/ 12 h 60"/>
                <a:gd name="T92" fmla="*/ 81 w 190"/>
                <a:gd name="T93" fmla="*/ 7 h 60"/>
                <a:gd name="T94" fmla="*/ 83 w 190"/>
                <a:gd name="T95" fmla="*/ 0 h 60"/>
                <a:gd name="T96" fmla="*/ 185 w 190"/>
                <a:gd name="T97" fmla="*/ 0 h 60"/>
                <a:gd name="T98" fmla="*/ 190 w 190"/>
                <a:gd name="T99" fmla="*/ 21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
                <a:gd name="T151" fmla="*/ 0 h 60"/>
                <a:gd name="T152" fmla="*/ 190 w 190"/>
                <a:gd name="T153" fmla="*/ 60 h 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 h="60">
                  <a:moveTo>
                    <a:pt x="190" y="21"/>
                  </a:moveTo>
                  <a:lnTo>
                    <a:pt x="190" y="21"/>
                  </a:lnTo>
                  <a:lnTo>
                    <a:pt x="187" y="33"/>
                  </a:lnTo>
                  <a:lnTo>
                    <a:pt x="183" y="37"/>
                  </a:lnTo>
                  <a:lnTo>
                    <a:pt x="178" y="39"/>
                  </a:lnTo>
                  <a:lnTo>
                    <a:pt x="146" y="33"/>
                  </a:lnTo>
                  <a:lnTo>
                    <a:pt x="146" y="35"/>
                  </a:lnTo>
                  <a:lnTo>
                    <a:pt x="150" y="49"/>
                  </a:lnTo>
                  <a:lnTo>
                    <a:pt x="129" y="53"/>
                  </a:lnTo>
                  <a:lnTo>
                    <a:pt x="127" y="58"/>
                  </a:lnTo>
                  <a:lnTo>
                    <a:pt x="125" y="58"/>
                  </a:lnTo>
                  <a:lnTo>
                    <a:pt x="102" y="51"/>
                  </a:lnTo>
                  <a:lnTo>
                    <a:pt x="60" y="60"/>
                  </a:lnTo>
                  <a:lnTo>
                    <a:pt x="0" y="51"/>
                  </a:lnTo>
                  <a:lnTo>
                    <a:pt x="2" y="39"/>
                  </a:lnTo>
                  <a:lnTo>
                    <a:pt x="5" y="28"/>
                  </a:lnTo>
                  <a:lnTo>
                    <a:pt x="5" y="19"/>
                  </a:lnTo>
                  <a:lnTo>
                    <a:pt x="5" y="12"/>
                  </a:lnTo>
                  <a:lnTo>
                    <a:pt x="0" y="7"/>
                  </a:lnTo>
                  <a:lnTo>
                    <a:pt x="7" y="0"/>
                  </a:lnTo>
                  <a:lnTo>
                    <a:pt x="14" y="2"/>
                  </a:lnTo>
                  <a:lnTo>
                    <a:pt x="18" y="5"/>
                  </a:lnTo>
                  <a:lnTo>
                    <a:pt x="25" y="9"/>
                  </a:lnTo>
                  <a:lnTo>
                    <a:pt x="30" y="9"/>
                  </a:lnTo>
                  <a:lnTo>
                    <a:pt x="28" y="35"/>
                  </a:lnTo>
                  <a:lnTo>
                    <a:pt x="28" y="37"/>
                  </a:lnTo>
                  <a:lnTo>
                    <a:pt x="90" y="42"/>
                  </a:lnTo>
                  <a:lnTo>
                    <a:pt x="139" y="37"/>
                  </a:lnTo>
                  <a:lnTo>
                    <a:pt x="141" y="35"/>
                  </a:lnTo>
                  <a:lnTo>
                    <a:pt x="139" y="23"/>
                  </a:lnTo>
                  <a:lnTo>
                    <a:pt x="136" y="12"/>
                  </a:lnTo>
                  <a:lnTo>
                    <a:pt x="111" y="12"/>
                  </a:lnTo>
                  <a:lnTo>
                    <a:pt x="92" y="21"/>
                  </a:lnTo>
                  <a:lnTo>
                    <a:pt x="76" y="14"/>
                  </a:lnTo>
                  <a:lnTo>
                    <a:pt x="81" y="12"/>
                  </a:lnTo>
                  <a:lnTo>
                    <a:pt x="81" y="7"/>
                  </a:lnTo>
                  <a:lnTo>
                    <a:pt x="83" y="0"/>
                  </a:lnTo>
                  <a:lnTo>
                    <a:pt x="185" y="0"/>
                  </a:lnTo>
                  <a:lnTo>
                    <a:pt x="190" y="2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4" name="Freeform 8"/>
            <p:cNvSpPr>
              <a:spLocks/>
            </p:cNvSpPr>
            <p:nvPr/>
          </p:nvSpPr>
          <p:spPr bwMode="auto">
            <a:xfrm>
              <a:off x="4598" y="818"/>
              <a:ext cx="51" cy="12"/>
            </a:xfrm>
            <a:custGeom>
              <a:avLst/>
              <a:gdLst>
                <a:gd name="T0" fmla="*/ 49 w 51"/>
                <a:gd name="T1" fmla="*/ 7 h 12"/>
                <a:gd name="T2" fmla="*/ 49 w 51"/>
                <a:gd name="T3" fmla="*/ 7 h 12"/>
                <a:gd name="T4" fmla="*/ 26 w 51"/>
                <a:gd name="T5" fmla="*/ 12 h 12"/>
                <a:gd name="T6" fmla="*/ 14 w 51"/>
                <a:gd name="T7" fmla="*/ 12 h 12"/>
                <a:gd name="T8" fmla="*/ 3 w 51"/>
                <a:gd name="T9" fmla="*/ 12 h 12"/>
                <a:gd name="T10" fmla="*/ 3 w 51"/>
                <a:gd name="T11" fmla="*/ 12 h 12"/>
                <a:gd name="T12" fmla="*/ 0 w 51"/>
                <a:gd name="T13" fmla="*/ 2 h 12"/>
                <a:gd name="T14" fmla="*/ 5 w 51"/>
                <a:gd name="T15" fmla="*/ 0 h 12"/>
                <a:gd name="T16" fmla="*/ 51 w 51"/>
                <a:gd name="T17" fmla="*/ 5 h 12"/>
                <a:gd name="T18" fmla="*/ 49 w 51"/>
                <a:gd name="T19" fmla="*/ 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2"/>
                <a:gd name="T32" fmla="*/ 51 w 5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2">
                  <a:moveTo>
                    <a:pt x="49" y="7"/>
                  </a:moveTo>
                  <a:lnTo>
                    <a:pt x="49" y="7"/>
                  </a:lnTo>
                  <a:lnTo>
                    <a:pt x="26" y="12"/>
                  </a:lnTo>
                  <a:lnTo>
                    <a:pt x="14" y="12"/>
                  </a:lnTo>
                  <a:lnTo>
                    <a:pt x="3" y="12"/>
                  </a:lnTo>
                  <a:lnTo>
                    <a:pt x="0" y="2"/>
                  </a:lnTo>
                  <a:lnTo>
                    <a:pt x="5" y="0"/>
                  </a:lnTo>
                  <a:lnTo>
                    <a:pt x="51" y="5"/>
                  </a:lnTo>
                  <a:lnTo>
                    <a:pt x="49"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5" name="Freeform 9"/>
            <p:cNvSpPr>
              <a:spLocks/>
            </p:cNvSpPr>
            <p:nvPr/>
          </p:nvSpPr>
          <p:spPr bwMode="auto">
            <a:xfrm>
              <a:off x="1560" y="820"/>
              <a:ext cx="53" cy="35"/>
            </a:xfrm>
            <a:custGeom>
              <a:avLst/>
              <a:gdLst>
                <a:gd name="T0" fmla="*/ 53 w 53"/>
                <a:gd name="T1" fmla="*/ 7 h 35"/>
                <a:gd name="T2" fmla="*/ 53 w 53"/>
                <a:gd name="T3" fmla="*/ 7 h 35"/>
                <a:gd name="T4" fmla="*/ 48 w 53"/>
                <a:gd name="T5" fmla="*/ 17 h 35"/>
                <a:gd name="T6" fmla="*/ 16 w 53"/>
                <a:gd name="T7" fmla="*/ 35 h 35"/>
                <a:gd name="T8" fmla="*/ 16 w 53"/>
                <a:gd name="T9" fmla="*/ 35 h 35"/>
                <a:gd name="T10" fmla="*/ 7 w 53"/>
                <a:gd name="T11" fmla="*/ 33 h 35"/>
                <a:gd name="T12" fmla="*/ 2 w 53"/>
                <a:gd name="T13" fmla="*/ 31 h 35"/>
                <a:gd name="T14" fmla="*/ 0 w 53"/>
                <a:gd name="T15" fmla="*/ 26 h 35"/>
                <a:gd name="T16" fmla="*/ 0 w 53"/>
                <a:gd name="T17" fmla="*/ 26 h 35"/>
                <a:gd name="T18" fmla="*/ 9 w 53"/>
                <a:gd name="T19" fmla="*/ 17 h 35"/>
                <a:gd name="T20" fmla="*/ 18 w 53"/>
                <a:gd name="T21" fmla="*/ 10 h 35"/>
                <a:gd name="T22" fmla="*/ 37 w 53"/>
                <a:gd name="T23" fmla="*/ 0 h 35"/>
                <a:gd name="T24" fmla="*/ 37 w 53"/>
                <a:gd name="T25" fmla="*/ 0 h 35"/>
                <a:gd name="T26" fmla="*/ 46 w 53"/>
                <a:gd name="T27" fmla="*/ 3 h 35"/>
                <a:gd name="T28" fmla="*/ 53 w 53"/>
                <a:gd name="T29" fmla="*/ 7 h 35"/>
                <a:gd name="T30" fmla="*/ 53 w 53"/>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5"/>
                <a:gd name="T50" fmla="*/ 53 w 53"/>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5">
                  <a:moveTo>
                    <a:pt x="53" y="7"/>
                  </a:moveTo>
                  <a:lnTo>
                    <a:pt x="53" y="7"/>
                  </a:lnTo>
                  <a:lnTo>
                    <a:pt x="48" y="17"/>
                  </a:lnTo>
                  <a:lnTo>
                    <a:pt x="16" y="35"/>
                  </a:lnTo>
                  <a:lnTo>
                    <a:pt x="7" y="33"/>
                  </a:lnTo>
                  <a:lnTo>
                    <a:pt x="2" y="31"/>
                  </a:lnTo>
                  <a:lnTo>
                    <a:pt x="0" y="26"/>
                  </a:lnTo>
                  <a:lnTo>
                    <a:pt x="9" y="17"/>
                  </a:lnTo>
                  <a:lnTo>
                    <a:pt x="18" y="10"/>
                  </a:lnTo>
                  <a:lnTo>
                    <a:pt x="37" y="0"/>
                  </a:lnTo>
                  <a:lnTo>
                    <a:pt x="46" y="3"/>
                  </a:lnTo>
                  <a:lnTo>
                    <a:pt x="53"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6" name="Freeform 10"/>
            <p:cNvSpPr>
              <a:spLocks/>
            </p:cNvSpPr>
            <p:nvPr/>
          </p:nvSpPr>
          <p:spPr bwMode="auto">
            <a:xfrm>
              <a:off x="1951" y="820"/>
              <a:ext cx="641" cy="417"/>
            </a:xfrm>
            <a:custGeom>
              <a:avLst/>
              <a:gdLst>
                <a:gd name="T0" fmla="*/ 551 w 641"/>
                <a:gd name="T1" fmla="*/ 28 h 417"/>
                <a:gd name="T2" fmla="*/ 553 w 641"/>
                <a:gd name="T3" fmla="*/ 42 h 417"/>
                <a:gd name="T4" fmla="*/ 562 w 641"/>
                <a:gd name="T5" fmla="*/ 49 h 417"/>
                <a:gd name="T6" fmla="*/ 618 w 641"/>
                <a:gd name="T7" fmla="*/ 24 h 417"/>
                <a:gd name="T8" fmla="*/ 597 w 641"/>
                <a:gd name="T9" fmla="*/ 49 h 417"/>
                <a:gd name="T10" fmla="*/ 608 w 641"/>
                <a:gd name="T11" fmla="*/ 88 h 417"/>
                <a:gd name="T12" fmla="*/ 590 w 641"/>
                <a:gd name="T13" fmla="*/ 84 h 417"/>
                <a:gd name="T14" fmla="*/ 583 w 641"/>
                <a:gd name="T15" fmla="*/ 81 h 417"/>
                <a:gd name="T16" fmla="*/ 590 w 641"/>
                <a:gd name="T17" fmla="*/ 128 h 417"/>
                <a:gd name="T18" fmla="*/ 555 w 641"/>
                <a:gd name="T19" fmla="*/ 118 h 417"/>
                <a:gd name="T20" fmla="*/ 532 w 641"/>
                <a:gd name="T21" fmla="*/ 123 h 417"/>
                <a:gd name="T22" fmla="*/ 511 w 641"/>
                <a:gd name="T23" fmla="*/ 128 h 417"/>
                <a:gd name="T24" fmla="*/ 514 w 641"/>
                <a:gd name="T25" fmla="*/ 153 h 417"/>
                <a:gd name="T26" fmla="*/ 537 w 641"/>
                <a:gd name="T27" fmla="*/ 181 h 417"/>
                <a:gd name="T28" fmla="*/ 502 w 641"/>
                <a:gd name="T29" fmla="*/ 162 h 417"/>
                <a:gd name="T30" fmla="*/ 493 w 641"/>
                <a:gd name="T31" fmla="*/ 149 h 417"/>
                <a:gd name="T32" fmla="*/ 479 w 641"/>
                <a:gd name="T33" fmla="*/ 151 h 417"/>
                <a:gd name="T34" fmla="*/ 472 w 641"/>
                <a:gd name="T35" fmla="*/ 162 h 417"/>
                <a:gd name="T36" fmla="*/ 495 w 641"/>
                <a:gd name="T37" fmla="*/ 169 h 417"/>
                <a:gd name="T38" fmla="*/ 453 w 641"/>
                <a:gd name="T39" fmla="*/ 190 h 417"/>
                <a:gd name="T40" fmla="*/ 467 w 641"/>
                <a:gd name="T41" fmla="*/ 206 h 417"/>
                <a:gd name="T42" fmla="*/ 537 w 641"/>
                <a:gd name="T43" fmla="*/ 213 h 417"/>
                <a:gd name="T44" fmla="*/ 426 w 641"/>
                <a:gd name="T45" fmla="*/ 230 h 417"/>
                <a:gd name="T46" fmla="*/ 328 w 641"/>
                <a:gd name="T47" fmla="*/ 283 h 417"/>
                <a:gd name="T48" fmla="*/ 301 w 641"/>
                <a:gd name="T49" fmla="*/ 287 h 417"/>
                <a:gd name="T50" fmla="*/ 285 w 641"/>
                <a:gd name="T51" fmla="*/ 285 h 417"/>
                <a:gd name="T52" fmla="*/ 273 w 641"/>
                <a:gd name="T53" fmla="*/ 280 h 417"/>
                <a:gd name="T54" fmla="*/ 241 w 641"/>
                <a:gd name="T55" fmla="*/ 301 h 417"/>
                <a:gd name="T56" fmla="*/ 238 w 641"/>
                <a:gd name="T57" fmla="*/ 315 h 417"/>
                <a:gd name="T58" fmla="*/ 241 w 641"/>
                <a:gd name="T59" fmla="*/ 334 h 417"/>
                <a:gd name="T60" fmla="*/ 199 w 641"/>
                <a:gd name="T61" fmla="*/ 364 h 417"/>
                <a:gd name="T62" fmla="*/ 190 w 641"/>
                <a:gd name="T63" fmla="*/ 375 h 417"/>
                <a:gd name="T64" fmla="*/ 141 w 641"/>
                <a:gd name="T65" fmla="*/ 417 h 417"/>
                <a:gd name="T66" fmla="*/ 136 w 641"/>
                <a:gd name="T67" fmla="*/ 396 h 417"/>
                <a:gd name="T68" fmla="*/ 125 w 641"/>
                <a:gd name="T69" fmla="*/ 378 h 417"/>
                <a:gd name="T70" fmla="*/ 111 w 641"/>
                <a:gd name="T71" fmla="*/ 385 h 417"/>
                <a:gd name="T72" fmla="*/ 85 w 641"/>
                <a:gd name="T73" fmla="*/ 378 h 417"/>
                <a:gd name="T74" fmla="*/ 83 w 641"/>
                <a:gd name="T75" fmla="*/ 361 h 417"/>
                <a:gd name="T76" fmla="*/ 83 w 641"/>
                <a:gd name="T77" fmla="*/ 334 h 417"/>
                <a:gd name="T78" fmla="*/ 83 w 641"/>
                <a:gd name="T79" fmla="*/ 315 h 417"/>
                <a:gd name="T80" fmla="*/ 79 w 641"/>
                <a:gd name="T81" fmla="*/ 306 h 417"/>
                <a:gd name="T82" fmla="*/ 81 w 641"/>
                <a:gd name="T83" fmla="*/ 274 h 417"/>
                <a:gd name="T84" fmla="*/ 90 w 641"/>
                <a:gd name="T85" fmla="*/ 253 h 417"/>
                <a:gd name="T86" fmla="*/ 95 w 641"/>
                <a:gd name="T87" fmla="*/ 232 h 417"/>
                <a:gd name="T88" fmla="*/ 123 w 641"/>
                <a:gd name="T89" fmla="*/ 227 h 417"/>
                <a:gd name="T90" fmla="*/ 155 w 641"/>
                <a:gd name="T91" fmla="*/ 156 h 417"/>
                <a:gd name="T92" fmla="*/ 157 w 641"/>
                <a:gd name="T93" fmla="*/ 149 h 417"/>
                <a:gd name="T94" fmla="*/ 155 w 641"/>
                <a:gd name="T95" fmla="*/ 132 h 417"/>
                <a:gd name="T96" fmla="*/ 148 w 641"/>
                <a:gd name="T97" fmla="*/ 123 h 417"/>
                <a:gd name="T98" fmla="*/ 136 w 641"/>
                <a:gd name="T99" fmla="*/ 84 h 417"/>
                <a:gd name="T100" fmla="*/ 23 w 641"/>
                <a:gd name="T101" fmla="*/ 35 h 417"/>
                <a:gd name="T102" fmla="*/ 0 w 641"/>
                <a:gd name="T103" fmla="*/ 17 h 417"/>
                <a:gd name="T104" fmla="*/ 46 w 641"/>
                <a:gd name="T105" fmla="*/ 17 h 417"/>
                <a:gd name="T106" fmla="*/ 55 w 641"/>
                <a:gd name="T107" fmla="*/ 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1"/>
                <a:gd name="T163" fmla="*/ 0 h 417"/>
                <a:gd name="T164" fmla="*/ 641 w 641"/>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1" h="417">
                  <a:moveTo>
                    <a:pt x="641" y="3"/>
                  </a:moveTo>
                  <a:lnTo>
                    <a:pt x="634" y="7"/>
                  </a:lnTo>
                  <a:lnTo>
                    <a:pt x="588" y="3"/>
                  </a:lnTo>
                  <a:lnTo>
                    <a:pt x="551" y="28"/>
                  </a:lnTo>
                  <a:lnTo>
                    <a:pt x="551" y="35"/>
                  </a:lnTo>
                  <a:lnTo>
                    <a:pt x="553" y="42"/>
                  </a:lnTo>
                  <a:lnTo>
                    <a:pt x="558" y="47"/>
                  </a:lnTo>
                  <a:lnTo>
                    <a:pt x="560" y="49"/>
                  </a:lnTo>
                  <a:lnTo>
                    <a:pt x="562" y="49"/>
                  </a:lnTo>
                  <a:lnTo>
                    <a:pt x="583" y="37"/>
                  </a:lnTo>
                  <a:lnTo>
                    <a:pt x="595" y="31"/>
                  </a:lnTo>
                  <a:lnTo>
                    <a:pt x="604" y="24"/>
                  </a:lnTo>
                  <a:lnTo>
                    <a:pt x="618" y="24"/>
                  </a:lnTo>
                  <a:lnTo>
                    <a:pt x="618" y="33"/>
                  </a:lnTo>
                  <a:lnTo>
                    <a:pt x="597" y="49"/>
                  </a:lnTo>
                  <a:lnTo>
                    <a:pt x="602" y="58"/>
                  </a:lnTo>
                  <a:lnTo>
                    <a:pt x="606" y="65"/>
                  </a:lnTo>
                  <a:lnTo>
                    <a:pt x="608" y="88"/>
                  </a:lnTo>
                  <a:lnTo>
                    <a:pt x="604" y="91"/>
                  </a:lnTo>
                  <a:lnTo>
                    <a:pt x="602" y="91"/>
                  </a:lnTo>
                  <a:lnTo>
                    <a:pt x="595" y="88"/>
                  </a:lnTo>
                  <a:lnTo>
                    <a:pt x="590" y="84"/>
                  </a:lnTo>
                  <a:lnTo>
                    <a:pt x="585" y="81"/>
                  </a:lnTo>
                  <a:lnTo>
                    <a:pt x="583" y="81"/>
                  </a:lnTo>
                  <a:lnTo>
                    <a:pt x="581" y="95"/>
                  </a:lnTo>
                  <a:lnTo>
                    <a:pt x="583" y="105"/>
                  </a:lnTo>
                  <a:lnTo>
                    <a:pt x="590" y="128"/>
                  </a:lnTo>
                  <a:lnTo>
                    <a:pt x="588" y="130"/>
                  </a:lnTo>
                  <a:lnTo>
                    <a:pt x="565" y="114"/>
                  </a:lnTo>
                  <a:lnTo>
                    <a:pt x="555" y="118"/>
                  </a:lnTo>
                  <a:lnTo>
                    <a:pt x="560" y="139"/>
                  </a:lnTo>
                  <a:lnTo>
                    <a:pt x="555" y="142"/>
                  </a:lnTo>
                  <a:lnTo>
                    <a:pt x="532" y="123"/>
                  </a:lnTo>
                  <a:lnTo>
                    <a:pt x="525" y="123"/>
                  </a:lnTo>
                  <a:lnTo>
                    <a:pt x="518" y="125"/>
                  </a:lnTo>
                  <a:lnTo>
                    <a:pt x="511" y="128"/>
                  </a:lnTo>
                  <a:lnTo>
                    <a:pt x="509" y="135"/>
                  </a:lnTo>
                  <a:lnTo>
                    <a:pt x="514" y="153"/>
                  </a:lnTo>
                  <a:lnTo>
                    <a:pt x="548" y="176"/>
                  </a:lnTo>
                  <a:lnTo>
                    <a:pt x="548" y="186"/>
                  </a:lnTo>
                  <a:lnTo>
                    <a:pt x="537" y="181"/>
                  </a:lnTo>
                  <a:lnTo>
                    <a:pt x="523" y="179"/>
                  </a:lnTo>
                  <a:lnTo>
                    <a:pt x="511" y="174"/>
                  </a:lnTo>
                  <a:lnTo>
                    <a:pt x="507" y="169"/>
                  </a:lnTo>
                  <a:lnTo>
                    <a:pt x="502" y="162"/>
                  </a:lnTo>
                  <a:lnTo>
                    <a:pt x="500" y="158"/>
                  </a:lnTo>
                  <a:lnTo>
                    <a:pt x="497" y="153"/>
                  </a:lnTo>
                  <a:lnTo>
                    <a:pt x="493" y="149"/>
                  </a:lnTo>
                  <a:lnTo>
                    <a:pt x="490" y="149"/>
                  </a:lnTo>
                  <a:lnTo>
                    <a:pt x="486" y="151"/>
                  </a:lnTo>
                  <a:lnTo>
                    <a:pt x="479" y="151"/>
                  </a:lnTo>
                  <a:lnTo>
                    <a:pt x="472" y="153"/>
                  </a:lnTo>
                  <a:lnTo>
                    <a:pt x="472" y="158"/>
                  </a:lnTo>
                  <a:lnTo>
                    <a:pt x="472" y="162"/>
                  </a:lnTo>
                  <a:lnTo>
                    <a:pt x="474" y="165"/>
                  </a:lnTo>
                  <a:lnTo>
                    <a:pt x="479" y="165"/>
                  </a:lnTo>
                  <a:lnTo>
                    <a:pt x="488" y="167"/>
                  </a:lnTo>
                  <a:lnTo>
                    <a:pt x="495" y="169"/>
                  </a:lnTo>
                  <a:lnTo>
                    <a:pt x="488" y="181"/>
                  </a:lnTo>
                  <a:lnTo>
                    <a:pt x="458" y="186"/>
                  </a:lnTo>
                  <a:lnTo>
                    <a:pt x="453" y="190"/>
                  </a:lnTo>
                  <a:lnTo>
                    <a:pt x="451" y="199"/>
                  </a:lnTo>
                  <a:lnTo>
                    <a:pt x="463" y="206"/>
                  </a:lnTo>
                  <a:lnTo>
                    <a:pt x="467" y="206"/>
                  </a:lnTo>
                  <a:lnTo>
                    <a:pt x="474" y="204"/>
                  </a:lnTo>
                  <a:lnTo>
                    <a:pt x="504" y="197"/>
                  </a:lnTo>
                  <a:lnTo>
                    <a:pt x="537" y="202"/>
                  </a:lnTo>
                  <a:lnTo>
                    <a:pt x="537" y="213"/>
                  </a:lnTo>
                  <a:lnTo>
                    <a:pt x="518" y="223"/>
                  </a:lnTo>
                  <a:lnTo>
                    <a:pt x="453" y="225"/>
                  </a:lnTo>
                  <a:lnTo>
                    <a:pt x="426" y="230"/>
                  </a:lnTo>
                  <a:lnTo>
                    <a:pt x="398" y="234"/>
                  </a:lnTo>
                  <a:lnTo>
                    <a:pt x="356" y="257"/>
                  </a:lnTo>
                  <a:lnTo>
                    <a:pt x="328" y="283"/>
                  </a:lnTo>
                  <a:lnTo>
                    <a:pt x="322" y="280"/>
                  </a:lnTo>
                  <a:lnTo>
                    <a:pt x="312" y="278"/>
                  </a:lnTo>
                  <a:lnTo>
                    <a:pt x="301" y="287"/>
                  </a:lnTo>
                  <a:lnTo>
                    <a:pt x="296" y="285"/>
                  </a:lnTo>
                  <a:lnTo>
                    <a:pt x="289" y="283"/>
                  </a:lnTo>
                  <a:lnTo>
                    <a:pt x="285" y="285"/>
                  </a:lnTo>
                  <a:lnTo>
                    <a:pt x="282" y="285"/>
                  </a:lnTo>
                  <a:lnTo>
                    <a:pt x="278" y="283"/>
                  </a:lnTo>
                  <a:lnTo>
                    <a:pt x="273" y="280"/>
                  </a:lnTo>
                  <a:lnTo>
                    <a:pt x="259" y="294"/>
                  </a:lnTo>
                  <a:lnTo>
                    <a:pt x="250" y="301"/>
                  </a:lnTo>
                  <a:lnTo>
                    <a:pt x="247" y="301"/>
                  </a:lnTo>
                  <a:lnTo>
                    <a:pt x="241" y="301"/>
                  </a:lnTo>
                  <a:lnTo>
                    <a:pt x="238" y="308"/>
                  </a:lnTo>
                  <a:lnTo>
                    <a:pt x="238" y="315"/>
                  </a:lnTo>
                  <a:lnTo>
                    <a:pt x="236" y="320"/>
                  </a:lnTo>
                  <a:lnTo>
                    <a:pt x="234" y="324"/>
                  </a:lnTo>
                  <a:lnTo>
                    <a:pt x="241" y="334"/>
                  </a:lnTo>
                  <a:lnTo>
                    <a:pt x="229" y="341"/>
                  </a:lnTo>
                  <a:lnTo>
                    <a:pt x="217" y="348"/>
                  </a:lnTo>
                  <a:lnTo>
                    <a:pt x="208" y="355"/>
                  </a:lnTo>
                  <a:lnTo>
                    <a:pt x="199" y="364"/>
                  </a:lnTo>
                  <a:lnTo>
                    <a:pt x="199" y="371"/>
                  </a:lnTo>
                  <a:lnTo>
                    <a:pt x="194" y="373"/>
                  </a:lnTo>
                  <a:lnTo>
                    <a:pt x="190" y="375"/>
                  </a:lnTo>
                  <a:lnTo>
                    <a:pt x="185" y="378"/>
                  </a:lnTo>
                  <a:lnTo>
                    <a:pt x="187" y="387"/>
                  </a:lnTo>
                  <a:lnTo>
                    <a:pt x="141" y="417"/>
                  </a:lnTo>
                  <a:lnTo>
                    <a:pt x="134" y="408"/>
                  </a:lnTo>
                  <a:lnTo>
                    <a:pt x="139" y="401"/>
                  </a:lnTo>
                  <a:lnTo>
                    <a:pt x="136" y="396"/>
                  </a:lnTo>
                  <a:lnTo>
                    <a:pt x="136" y="392"/>
                  </a:lnTo>
                  <a:lnTo>
                    <a:pt x="141" y="380"/>
                  </a:lnTo>
                  <a:lnTo>
                    <a:pt x="141" y="378"/>
                  </a:lnTo>
                  <a:lnTo>
                    <a:pt x="125" y="378"/>
                  </a:lnTo>
                  <a:lnTo>
                    <a:pt x="118" y="382"/>
                  </a:lnTo>
                  <a:lnTo>
                    <a:pt x="111" y="385"/>
                  </a:lnTo>
                  <a:lnTo>
                    <a:pt x="99" y="380"/>
                  </a:lnTo>
                  <a:lnTo>
                    <a:pt x="92" y="378"/>
                  </a:lnTo>
                  <a:lnTo>
                    <a:pt x="85" y="378"/>
                  </a:lnTo>
                  <a:lnTo>
                    <a:pt x="88" y="371"/>
                  </a:lnTo>
                  <a:lnTo>
                    <a:pt x="85" y="366"/>
                  </a:lnTo>
                  <a:lnTo>
                    <a:pt x="83" y="361"/>
                  </a:lnTo>
                  <a:lnTo>
                    <a:pt x="88" y="350"/>
                  </a:lnTo>
                  <a:lnTo>
                    <a:pt x="79" y="341"/>
                  </a:lnTo>
                  <a:lnTo>
                    <a:pt x="83" y="334"/>
                  </a:lnTo>
                  <a:lnTo>
                    <a:pt x="85" y="329"/>
                  </a:lnTo>
                  <a:lnTo>
                    <a:pt x="81" y="322"/>
                  </a:lnTo>
                  <a:lnTo>
                    <a:pt x="83" y="315"/>
                  </a:lnTo>
                  <a:lnTo>
                    <a:pt x="83" y="313"/>
                  </a:lnTo>
                  <a:lnTo>
                    <a:pt x="83" y="311"/>
                  </a:lnTo>
                  <a:lnTo>
                    <a:pt x="79" y="306"/>
                  </a:lnTo>
                  <a:lnTo>
                    <a:pt x="76" y="299"/>
                  </a:lnTo>
                  <a:lnTo>
                    <a:pt x="88" y="283"/>
                  </a:lnTo>
                  <a:lnTo>
                    <a:pt x="81" y="274"/>
                  </a:lnTo>
                  <a:lnTo>
                    <a:pt x="83" y="262"/>
                  </a:lnTo>
                  <a:lnTo>
                    <a:pt x="85" y="257"/>
                  </a:lnTo>
                  <a:lnTo>
                    <a:pt x="90" y="253"/>
                  </a:lnTo>
                  <a:lnTo>
                    <a:pt x="85" y="237"/>
                  </a:lnTo>
                  <a:lnTo>
                    <a:pt x="95" y="232"/>
                  </a:lnTo>
                  <a:lnTo>
                    <a:pt x="102" y="230"/>
                  </a:lnTo>
                  <a:lnTo>
                    <a:pt x="120" y="230"/>
                  </a:lnTo>
                  <a:lnTo>
                    <a:pt x="123" y="227"/>
                  </a:lnTo>
                  <a:lnTo>
                    <a:pt x="127" y="213"/>
                  </a:lnTo>
                  <a:lnTo>
                    <a:pt x="136" y="202"/>
                  </a:lnTo>
                  <a:lnTo>
                    <a:pt x="157" y="181"/>
                  </a:lnTo>
                  <a:lnTo>
                    <a:pt x="155" y="156"/>
                  </a:lnTo>
                  <a:lnTo>
                    <a:pt x="157" y="153"/>
                  </a:lnTo>
                  <a:lnTo>
                    <a:pt x="157" y="151"/>
                  </a:lnTo>
                  <a:lnTo>
                    <a:pt x="157" y="149"/>
                  </a:lnTo>
                  <a:lnTo>
                    <a:pt x="153" y="139"/>
                  </a:lnTo>
                  <a:lnTo>
                    <a:pt x="153" y="137"/>
                  </a:lnTo>
                  <a:lnTo>
                    <a:pt x="155" y="132"/>
                  </a:lnTo>
                  <a:lnTo>
                    <a:pt x="153" y="128"/>
                  </a:lnTo>
                  <a:lnTo>
                    <a:pt x="148" y="123"/>
                  </a:lnTo>
                  <a:lnTo>
                    <a:pt x="125" y="137"/>
                  </a:lnTo>
                  <a:lnTo>
                    <a:pt x="125" y="135"/>
                  </a:lnTo>
                  <a:lnTo>
                    <a:pt x="141" y="98"/>
                  </a:lnTo>
                  <a:lnTo>
                    <a:pt x="136" y="84"/>
                  </a:lnTo>
                  <a:lnTo>
                    <a:pt x="136" y="61"/>
                  </a:lnTo>
                  <a:lnTo>
                    <a:pt x="111" y="37"/>
                  </a:lnTo>
                  <a:lnTo>
                    <a:pt x="23" y="35"/>
                  </a:lnTo>
                  <a:lnTo>
                    <a:pt x="23" y="28"/>
                  </a:lnTo>
                  <a:lnTo>
                    <a:pt x="21" y="24"/>
                  </a:lnTo>
                  <a:lnTo>
                    <a:pt x="0" y="19"/>
                  </a:lnTo>
                  <a:lnTo>
                    <a:pt x="0" y="17"/>
                  </a:lnTo>
                  <a:lnTo>
                    <a:pt x="23" y="17"/>
                  </a:lnTo>
                  <a:lnTo>
                    <a:pt x="35" y="17"/>
                  </a:lnTo>
                  <a:lnTo>
                    <a:pt x="46" y="17"/>
                  </a:lnTo>
                  <a:lnTo>
                    <a:pt x="58" y="5"/>
                  </a:lnTo>
                  <a:lnTo>
                    <a:pt x="55" y="3"/>
                  </a:lnTo>
                  <a:lnTo>
                    <a:pt x="51" y="0"/>
                  </a:lnTo>
                  <a:lnTo>
                    <a:pt x="641" y="0"/>
                  </a:lnTo>
                  <a:lnTo>
                    <a:pt x="641"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7" name="Freeform 11"/>
            <p:cNvSpPr>
              <a:spLocks/>
            </p:cNvSpPr>
            <p:nvPr/>
          </p:nvSpPr>
          <p:spPr bwMode="auto">
            <a:xfrm>
              <a:off x="3203" y="823"/>
              <a:ext cx="2166" cy="844"/>
            </a:xfrm>
            <a:custGeom>
              <a:avLst/>
              <a:gdLst>
                <a:gd name="T0" fmla="*/ 997 w 2166"/>
                <a:gd name="T1" fmla="*/ 25 h 844"/>
                <a:gd name="T2" fmla="*/ 1016 w 2166"/>
                <a:gd name="T3" fmla="*/ 72 h 844"/>
                <a:gd name="T4" fmla="*/ 1057 w 2166"/>
                <a:gd name="T5" fmla="*/ 67 h 844"/>
                <a:gd name="T6" fmla="*/ 1187 w 2166"/>
                <a:gd name="T7" fmla="*/ 58 h 844"/>
                <a:gd name="T8" fmla="*/ 1365 w 2166"/>
                <a:gd name="T9" fmla="*/ 95 h 844"/>
                <a:gd name="T10" fmla="*/ 1405 w 2166"/>
                <a:gd name="T11" fmla="*/ 72 h 844"/>
                <a:gd name="T12" fmla="*/ 1479 w 2166"/>
                <a:gd name="T13" fmla="*/ 74 h 844"/>
                <a:gd name="T14" fmla="*/ 1673 w 2166"/>
                <a:gd name="T15" fmla="*/ 74 h 844"/>
                <a:gd name="T16" fmla="*/ 1851 w 2166"/>
                <a:gd name="T17" fmla="*/ 106 h 844"/>
                <a:gd name="T18" fmla="*/ 2085 w 2166"/>
                <a:gd name="T19" fmla="*/ 102 h 844"/>
                <a:gd name="T20" fmla="*/ 2145 w 2166"/>
                <a:gd name="T21" fmla="*/ 106 h 844"/>
                <a:gd name="T22" fmla="*/ 2115 w 2166"/>
                <a:gd name="T23" fmla="*/ 127 h 844"/>
                <a:gd name="T24" fmla="*/ 2064 w 2166"/>
                <a:gd name="T25" fmla="*/ 153 h 844"/>
                <a:gd name="T26" fmla="*/ 2143 w 2166"/>
                <a:gd name="T27" fmla="*/ 201 h 844"/>
                <a:gd name="T28" fmla="*/ 2048 w 2166"/>
                <a:gd name="T29" fmla="*/ 284 h 844"/>
                <a:gd name="T30" fmla="*/ 2131 w 2166"/>
                <a:gd name="T31" fmla="*/ 409 h 844"/>
                <a:gd name="T32" fmla="*/ 2134 w 2166"/>
                <a:gd name="T33" fmla="*/ 456 h 844"/>
                <a:gd name="T34" fmla="*/ 1995 w 2166"/>
                <a:gd name="T35" fmla="*/ 340 h 844"/>
                <a:gd name="T36" fmla="*/ 1946 w 2166"/>
                <a:gd name="T37" fmla="*/ 250 h 844"/>
                <a:gd name="T38" fmla="*/ 1930 w 2166"/>
                <a:gd name="T39" fmla="*/ 326 h 844"/>
                <a:gd name="T40" fmla="*/ 1756 w 2166"/>
                <a:gd name="T41" fmla="*/ 430 h 844"/>
                <a:gd name="T42" fmla="*/ 1782 w 2166"/>
                <a:gd name="T43" fmla="*/ 470 h 844"/>
                <a:gd name="T44" fmla="*/ 1916 w 2166"/>
                <a:gd name="T45" fmla="*/ 747 h 844"/>
                <a:gd name="T46" fmla="*/ 1870 w 2166"/>
                <a:gd name="T47" fmla="*/ 696 h 844"/>
                <a:gd name="T48" fmla="*/ 1819 w 2166"/>
                <a:gd name="T49" fmla="*/ 620 h 844"/>
                <a:gd name="T50" fmla="*/ 1564 w 2166"/>
                <a:gd name="T51" fmla="*/ 502 h 844"/>
                <a:gd name="T52" fmla="*/ 1525 w 2166"/>
                <a:gd name="T53" fmla="*/ 611 h 844"/>
                <a:gd name="T54" fmla="*/ 1245 w 2166"/>
                <a:gd name="T55" fmla="*/ 578 h 844"/>
                <a:gd name="T56" fmla="*/ 1166 w 2166"/>
                <a:gd name="T57" fmla="*/ 615 h 844"/>
                <a:gd name="T58" fmla="*/ 1041 w 2166"/>
                <a:gd name="T59" fmla="*/ 659 h 844"/>
                <a:gd name="T60" fmla="*/ 766 w 2166"/>
                <a:gd name="T61" fmla="*/ 502 h 844"/>
                <a:gd name="T62" fmla="*/ 629 w 2166"/>
                <a:gd name="T63" fmla="*/ 497 h 844"/>
                <a:gd name="T64" fmla="*/ 486 w 2166"/>
                <a:gd name="T65" fmla="*/ 622 h 844"/>
                <a:gd name="T66" fmla="*/ 419 w 2166"/>
                <a:gd name="T67" fmla="*/ 738 h 844"/>
                <a:gd name="T68" fmla="*/ 220 w 2166"/>
                <a:gd name="T69" fmla="*/ 775 h 844"/>
                <a:gd name="T70" fmla="*/ 227 w 2166"/>
                <a:gd name="T71" fmla="*/ 740 h 844"/>
                <a:gd name="T72" fmla="*/ 229 w 2166"/>
                <a:gd name="T73" fmla="*/ 701 h 844"/>
                <a:gd name="T74" fmla="*/ 118 w 2166"/>
                <a:gd name="T75" fmla="*/ 599 h 844"/>
                <a:gd name="T76" fmla="*/ 81 w 2166"/>
                <a:gd name="T77" fmla="*/ 569 h 844"/>
                <a:gd name="T78" fmla="*/ 18 w 2166"/>
                <a:gd name="T79" fmla="*/ 437 h 844"/>
                <a:gd name="T80" fmla="*/ 60 w 2166"/>
                <a:gd name="T81" fmla="*/ 368 h 844"/>
                <a:gd name="T82" fmla="*/ 18 w 2166"/>
                <a:gd name="T83" fmla="*/ 222 h 844"/>
                <a:gd name="T84" fmla="*/ 171 w 2166"/>
                <a:gd name="T85" fmla="*/ 268 h 844"/>
                <a:gd name="T86" fmla="*/ 150 w 2166"/>
                <a:gd name="T87" fmla="*/ 340 h 844"/>
                <a:gd name="T88" fmla="*/ 192 w 2166"/>
                <a:gd name="T89" fmla="*/ 280 h 844"/>
                <a:gd name="T90" fmla="*/ 215 w 2166"/>
                <a:gd name="T91" fmla="*/ 231 h 844"/>
                <a:gd name="T92" fmla="*/ 254 w 2166"/>
                <a:gd name="T93" fmla="*/ 264 h 844"/>
                <a:gd name="T94" fmla="*/ 352 w 2166"/>
                <a:gd name="T95" fmla="*/ 222 h 844"/>
                <a:gd name="T96" fmla="*/ 372 w 2166"/>
                <a:gd name="T97" fmla="*/ 217 h 844"/>
                <a:gd name="T98" fmla="*/ 437 w 2166"/>
                <a:gd name="T99" fmla="*/ 222 h 844"/>
                <a:gd name="T100" fmla="*/ 502 w 2166"/>
                <a:gd name="T101" fmla="*/ 210 h 844"/>
                <a:gd name="T102" fmla="*/ 507 w 2166"/>
                <a:gd name="T103" fmla="*/ 162 h 844"/>
                <a:gd name="T104" fmla="*/ 558 w 2166"/>
                <a:gd name="T105" fmla="*/ 118 h 844"/>
                <a:gd name="T106" fmla="*/ 578 w 2166"/>
                <a:gd name="T107" fmla="*/ 264 h 844"/>
                <a:gd name="T108" fmla="*/ 650 w 2166"/>
                <a:gd name="T109" fmla="*/ 217 h 844"/>
                <a:gd name="T110" fmla="*/ 687 w 2166"/>
                <a:gd name="T111" fmla="*/ 213 h 844"/>
                <a:gd name="T112" fmla="*/ 599 w 2166"/>
                <a:gd name="T113" fmla="*/ 120 h 844"/>
                <a:gd name="T114" fmla="*/ 634 w 2166"/>
                <a:gd name="T115" fmla="*/ 134 h 844"/>
                <a:gd name="T116" fmla="*/ 731 w 2166"/>
                <a:gd name="T117" fmla="*/ 155 h 844"/>
                <a:gd name="T118" fmla="*/ 791 w 2166"/>
                <a:gd name="T119" fmla="*/ 25 h 844"/>
                <a:gd name="T120" fmla="*/ 872 w 2166"/>
                <a:gd name="T121" fmla="*/ 0 h 8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6"/>
                <a:gd name="T184" fmla="*/ 0 h 844"/>
                <a:gd name="T185" fmla="*/ 2166 w 2166"/>
                <a:gd name="T186" fmla="*/ 844 h 8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6" h="844">
                  <a:moveTo>
                    <a:pt x="898" y="4"/>
                  </a:moveTo>
                  <a:lnTo>
                    <a:pt x="919" y="14"/>
                  </a:lnTo>
                  <a:lnTo>
                    <a:pt x="981" y="2"/>
                  </a:lnTo>
                  <a:lnTo>
                    <a:pt x="993" y="9"/>
                  </a:lnTo>
                  <a:lnTo>
                    <a:pt x="997" y="11"/>
                  </a:lnTo>
                  <a:lnTo>
                    <a:pt x="1002" y="16"/>
                  </a:lnTo>
                  <a:lnTo>
                    <a:pt x="1000" y="21"/>
                  </a:lnTo>
                  <a:lnTo>
                    <a:pt x="997" y="25"/>
                  </a:lnTo>
                  <a:lnTo>
                    <a:pt x="1013" y="37"/>
                  </a:lnTo>
                  <a:lnTo>
                    <a:pt x="979" y="72"/>
                  </a:lnTo>
                  <a:lnTo>
                    <a:pt x="965" y="74"/>
                  </a:lnTo>
                  <a:lnTo>
                    <a:pt x="953" y="76"/>
                  </a:lnTo>
                  <a:lnTo>
                    <a:pt x="956" y="78"/>
                  </a:lnTo>
                  <a:lnTo>
                    <a:pt x="958" y="83"/>
                  </a:lnTo>
                  <a:lnTo>
                    <a:pt x="988" y="81"/>
                  </a:lnTo>
                  <a:lnTo>
                    <a:pt x="1016" y="72"/>
                  </a:lnTo>
                  <a:lnTo>
                    <a:pt x="1018" y="69"/>
                  </a:lnTo>
                  <a:lnTo>
                    <a:pt x="1016" y="53"/>
                  </a:lnTo>
                  <a:lnTo>
                    <a:pt x="1030" y="55"/>
                  </a:lnTo>
                  <a:lnTo>
                    <a:pt x="1034" y="58"/>
                  </a:lnTo>
                  <a:lnTo>
                    <a:pt x="1041" y="55"/>
                  </a:lnTo>
                  <a:lnTo>
                    <a:pt x="1048" y="58"/>
                  </a:lnTo>
                  <a:lnTo>
                    <a:pt x="1048" y="65"/>
                  </a:lnTo>
                  <a:lnTo>
                    <a:pt x="1057" y="67"/>
                  </a:lnTo>
                  <a:lnTo>
                    <a:pt x="1067" y="55"/>
                  </a:lnTo>
                  <a:lnTo>
                    <a:pt x="1120" y="65"/>
                  </a:lnTo>
                  <a:lnTo>
                    <a:pt x="1141" y="76"/>
                  </a:lnTo>
                  <a:lnTo>
                    <a:pt x="1162" y="72"/>
                  </a:lnTo>
                  <a:lnTo>
                    <a:pt x="1173" y="69"/>
                  </a:lnTo>
                  <a:lnTo>
                    <a:pt x="1185" y="69"/>
                  </a:lnTo>
                  <a:lnTo>
                    <a:pt x="1187" y="67"/>
                  </a:lnTo>
                  <a:lnTo>
                    <a:pt x="1187" y="65"/>
                  </a:lnTo>
                  <a:lnTo>
                    <a:pt x="1187" y="58"/>
                  </a:lnTo>
                  <a:lnTo>
                    <a:pt x="1254" y="62"/>
                  </a:lnTo>
                  <a:lnTo>
                    <a:pt x="1270" y="83"/>
                  </a:lnTo>
                  <a:lnTo>
                    <a:pt x="1347" y="104"/>
                  </a:lnTo>
                  <a:lnTo>
                    <a:pt x="1347" y="99"/>
                  </a:lnTo>
                  <a:lnTo>
                    <a:pt x="1347" y="95"/>
                  </a:lnTo>
                  <a:lnTo>
                    <a:pt x="1356" y="95"/>
                  </a:lnTo>
                  <a:lnTo>
                    <a:pt x="1365" y="95"/>
                  </a:lnTo>
                  <a:lnTo>
                    <a:pt x="1374" y="95"/>
                  </a:lnTo>
                  <a:lnTo>
                    <a:pt x="1377" y="92"/>
                  </a:lnTo>
                  <a:lnTo>
                    <a:pt x="1379" y="88"/>
                  </a:lnTo>
                  <a:lnTo>
                    <a:pt x="1381" y="88"/>
                  </a:lnTo>
                  <a:lnTo>
                    <a:pt x="1402" y="90"/>
                  </a:lnTo>
                  <a:lnTo>
                    <a:pt x="1405" y="90"/>
                  </a:lnTo>
                  <a:lnTo>
                    <a:pt x="1407" y="88"/>
                  </a:lnTo>
                  <a:lnTo>
                    <a:pt x="1407" y="83"/>
                  </a:lnTo>
                  <a:lnTo>
                    <a:pt x="1405" y="76"/>
                  </a:lnTo>
                  <a:lnTo>
                    <a:pt x="1405" y="72"/>
                  </a:lnTo>
                  <a:lnTo>
                    <a:pt x="1402" y="69"/>
                  </a:lnTo>
                  <a:lnTo>
                    <a:pt x="1398" y="67"/>
                  </a:lnTo>
                  <a:lnTo>
                    <a:pt x="1395" y="62"/>
                  </a:lnTo>
                  <a:lnTo>
                    <a:pt x="1395" y="58"/>
                  </a:lnTo>
                  <a:lnTo>
                    <a:pt x="1462" y="58"/>
                  </a:lnTo>
                  <a:lnTo>
                    <a:pt x="1462" y="62"/>
                  </a:lnTo>
                  <a:lnTo>
                    <a:pt x="1462" y="67"/>
                  </a:lnTo>
                  <a:lnTo>
                    <a:pt x="1469" y="72"/>
                  </a:lnTo>
                  <a:lnTo>
                    <a:pt x="1479" y="74"/>
                  </a:lnTo>
                  <a:lnTo>
                    <a:pt x="1486" y="76"/>
                  </a:lnTo>
                  <a:lnTo>
                    <a:pt x="1490" y="67"/>
                  </a:lnTo>
                  <a:lnTo>
                    <a:pt x="1492" y="60"/>
                  </a:lnTo>
                  <a:lnTo>
                    <a:pt x="1527" y="62"/>
                  </a:lnTo>
                  <a:lnTo>
                    <a:pt x="1550" y="76"/>
                  </a:lnTo>
                  <a:lnTo>
                    <a:pt x="1643" y="72"/>
                  </a:lnTo>
                  <a:lnTo>
                    <a:pt x="1661" y="69"/>
                  </a:lnTo>
                  <a:lnTo>
                    <a:pt x="1668" y="72"/>
                  </a:lnTo>
                  <a:lnTo>
                    <a:pt x="1673" y="74"/>
                  </a:lnTo>
                  <a:lnTo>
                    <a:pt x="1675" y="76"/>
                  </a:lnTo>
                  <a:lnTo>
                    <a:pt x="1703" y="92"/>
                  </a:lnTo>
                  <a:lnTo>
                    <a:pt x="1705" y="97"/>
                  </a:lnTo>
                  <a:lnTo>
                    <a:pt x="1710" y="102"/>
                  </a:lnTo>
                  <a:lnTo>
                    <a:pt x="1752" y="85"/>
                  </a:lnTo>
                  <a:lnTo>
                    <a:pt x="1819" y="92"/>
                  </a:lnTo>
                  <a:lnTo>
                    <a:pt x="1837" y="102"/>
                  </a:lnTo>
                  <a:lnTo>
                    <a:pt x="1844" y="104"/>
                  </a:lnTo>
                  <a:lnTo>
                    <a:pt x="1851" y="106"/>
                  </a:lnTo>
                  <a:lnTo>
                    <a:pt x="1858" y="106"/>
                  </a:lnTo>
                  <a:lnTo>
                    <a:pt x="1865" y="102"/>
                  </a:lnTo>
                  <a:lnTo>
                    <a:pt x="1865" y="99"/>
                  </a:lnTo>
                  <a:lnTo>
                    <a:pt x="1840" y="74"/>
                  </a:lnTo>
                  <a:lnTo>
                    <a:pt x="1842" y="69"/>
                  </a:lnTo>
                  <a:lnTo>
                    <a:pt x="2050" y="88"/>
                  </a:lnTo>
                  <a:lnTo>
                    <a:pt x="2083" y="104"/>
                  </a:lnTo>
                  <a:lnTo>
                    <a:pt x="2085" y="104"/>
                  </a:lnTo>
                  <a:lnTo>
                    <a:pt x="2085" y="102"/>
                  </a:lnTo>
                  <a:lnTo>
                    <a:pt x="2087" y="95"/>
                  </a:lnTo>
                  <a:lnTo>
                    <a:pt x="2101" y="95"/>
                  </a:lnTo>
                  <a:lnTo>
                    <a:pt x="2113" y="97"/>
                  </a:lnTo>
                  <a:lnTo>
                    <a:pt x="2122" y="99"/>
                  </a:lnTo>
                  <a:lnTo>
                    <a:pt x="2129" y="104"/>
                  </a:lnTo>
                  <a:lnTo>
                    <a:pt x="2138" y="109"/>
                  </a:lnTo>
                  <a:lnTo>
                    <a:pt x="2140" y="109"/>
                  </a:lnTo>
                  <a:lnTo>
                    <a:pt x="2145" y="106"/>
                  </a:lnTo>
                  <a:lnTo>
                    <a:pt x="2150" y="113"/>
                  </a:lnTo>
                  <a:lnTo>
                    <a:pt x="2152" y="118"/>
                  </a:lnTo>
                  <a:lnTo>
                    <a:pt x="2150" y="120"/>
                  </a:lnTo>
                  <a:lnTo>
                    <a:pt x="2166" y="132"/>
                  </a:lnTo>
                  <a:lnTo>
                    <a:pt x="2161" y="136"/>
                  </a:lnTo>
                  <a:lnTo>
                    <a:pt x="2150" y="136"/>
                  </a:lnTo>
                  <a:lnTo>
                    <a:pt x="2136" y="136"/>
                  </a:lnTo>
                  <a:lnTo>
                    <a:pt x="2124" y="134"/>
                  </a:lnTo>
                  <a:lnTo>
                    <a:pt x="2120" y="132"/>
                  </a:lnTo>
                  <a:lnTo>
                    <a:pt x="2115" y="127"/>
                  </a:lnTo>
                  <a:lnTo>
                    <a:pt x="2103" y="132"/>
                  </a:lnTo>
                  <a:lnTo>
                    <a:pt x="2094" y="134"/>
                  </a:lnTo>
                  <a:lnTo>
                    <a:pt x="2064" y="127"/>
                  </a:lnTo>
                  <a:lnTo>
                    <a:pt x="2059" y="129"/>
                  </a:lnTo>
                  <a:lnTo>
                    <a:pt x="2055" y="132"/>
                  </a:lnTo>
                  <a:lnTo>
                    <a:pt x="2055" y="134"/>
                  </a:lnTo>
                  <a:lnTo>
                    <a:pt x="2064" y="148"/>
                  </a:lnTo>
                  <a:lnTo>
                    <a:pt x="2064" y="153"/>
                  </a:lnTo>
                  <a:lnTo>
                    <a:pt x="2059" y="153"/>
                  </a:lnTo>
                  <a:lnTo>
                    <a:pt x="2055" y="153"/>
                  </a:lnTo>
                  <a:lnTo>
                    <a:pt x="2050" y="155"/>
                  </a:lnTo>
                  <a:lnTo>
                    <a:pt x="2053" y="162"/>
                  </a:lnTo>
                  <a:lnTo>
                    <a:pt x="2057" y="169"/>
                  </a:lnTo>
                  <a:lnTo>
                    <a:pt x="2096" y="178"/>
                  </a:lnTo>
                  <a:lnTo>
                    <a:pt x="2120" y="196"/>
                  </a:lnTo>
                  <a:lnTo>
                    <a:pt x="2143" y="201"/>
                  </a:lnTo>
                  <a:lnTo>
                    <a:pt x="2143" y="206"/>
                  </a:lnTo>
                  <a:lnTo>
                    <a:pt x="2143" y="210"/>
                  </a:lnTo>
                  <a:lnTo>
                    <a:pt x="2120" y="213"/>
                  </a:lnTo>
                  <a:lnTo>
                    <a:pt x="2103" y="238"/>
                  </a:lnTo>
                  <a:lnTo>
                    <a:pt x="2103" y="273"/>
                  </a:lnTo>
                  <a:lnTo>
                    <a:pt x="2085" y="273"/>
                  </a:lnTo>
                  <a:lnTo>
                    <a:pt x="2064" y="266"/>
                  </a:lnTo>
                  <a:lnTo>
                    <a:pt x="2055" y="268"/>
                  </a:lnTo>
                  <a:lnTo>
                    <a:pt x="2048" y="284"/>
                  </a:lnTo>
                  <a:lnTo>
                    <a:pt x="2032" y="277"/>
                  </a:lnTo>
                  <a:lnTo>
                    <a:pt x="2032" y="280"/>
                  </a:lnTo>
                  <a:lnTo>
                    <a:pt x="2034" y="310"/>
                  </a:lnTo>
                  <a:lnTo>
                    <a:pt x="2087" y="363"/>
                  </a:lnTo>
                  <a:lnTo>
                    <a:pt x="2106" y="368"/>
                  </a:lnTo>
                  <a:lnTo>
                    <a:pt x="2106" y="389"/>
                  </a:lnTo>
                  <a:lnTo>
                    <a:pt x="2129" y="407"/>
                  </a:lnTo>
                  <a:lnTo>
                    <a:pt x="2131" y="409"/>
                  </a:lnTo>
                  <a:lnTo>
                    <a:pt x="2124" y="412"/>
                  </a:lnTo>
                  <a:lnTo>
                    <a:pt x="2117" y="414"/>
                  </a:lnTo>
                  <a:lnTo>
                    <a:pt x="2117" y="435"/>
                  </a:lnTo>
                  <a:lnTo>
                    <a:pt x="2138" y="444"/>
                  </a:lnTo>
                  <a:lnTo>
                    <a:pt x="2138" y="451"/>
                  </a:lnTo>
                  <a:lnTo>
                    <a:pt x="2134" y="453"/>
                  </a:lnTo>
                  <a:lnTo>
                    <a:pt x="2134" y="456"/>
                  </a:lnTo>
                  <a:lnTo>
                    <a:pt x="2134" y="458"/>
                  </a:lnTo>
                  <a:lnTo>
                    <a:pt x="2140" y="493"/>
                  </a:lnTo>
                  <a:lnTo>
                    <a:pt x="2120" y="486"/>
                  </a:lnTo>
                  <a:lnTo>
                    <a:pt x="2096" y="465"/>
                  </a:lnTo>
                  <a:lnTo>
                    <a:pt x="2073" y="449"/>
                  </a:lnTo>
                  <a:lnTo>
                    <a:pt x="2053" y="430"/>
                  </a:lnTo>
                  <a:lnTo>
                    <a:pt x="2029" y="412"/>
                  </a:lnTo>
                  <a:lnTo>
                    <a:pt x="2006" y="393"/>
                  </a:lnTo>
                  <a:lnTo>
                    <a:pt x="1983" y="365"/>
                  </a:lnTo>
                  <a:lnTo>
                    <a:pt x="1995" y="340"/>
                  </a:lnTo>
                  <a:lnTo>
                    <a:pt x="1992" y="277"/>
                  </a:lnTo>
                  <a:lnTo>
                    <a:pt x="1965" y="257"/>
                  </a:lnTo>
                  <a:lnTo>
                    <a:pt x="1962" y="247"/>
                  </a:lnTo>
                  <a:lnTo>
                    <a:pt x="1958" y="238"/>
                  </a:lnTo>
                  <a:lnTo>
                    <a:pt x="1953" y="236"/>
                  </a:lnTo>
                  <a:lnTo>
                    <a:pt x="1951" y="236"/>
                  </a:lnTo>
                  <a:lnTo>
                    <a:pt x="1948" y="236"/>
                  </a:lnTo>
                  <a:lnTo>
                    <a:pt x="1946" y="250"/>
                  </a:lnTo>
                  <a:lnTo>
                    <a:pt x="1953" y="264"/>
                  </a:lnTo>
                  <a:lnTo>
                    <a:pt x="1958" y="271"/>
                  </a:lnTo>
                  <a:lnTo>
                    <a:pt x="1960" y="280"/>
                  </a:lnTo>
                  <a:lnTo>
                    <a:pt x="1951" y="277"/>
                  </a:lnTo>
                  <a:lnTo>
                    <a:pt x="1944" y="277"/>
                  </a:lnTo>
                  <a:lnTo>
                    <a:pt x="1918" y="259"/>
                  </a:lnTo>
                  <a:lnTo>
                    <a:pt x="1916" y="261"/>
                  </a:lnTo>
                  <a:lnTo>
                    <a:pt x="1916" y="312"/>
                  </a:lnTo>
                  <a:lnTo>
                    <a:pt x="1930" y="326"/>
                  </a:lnTo>
                  <a:lnTo>
                    <a:pt x="1921" y="333"/>
                  </a:lnTo>
                  <a:lnTo>
                    <a:pt x="1881" y="340"/>
                  </a:lnTo>
                  <a:lnTo>
                    <a:pt x="1865" y="324"/>
                  </a:lnTo>
                  <a:lnTo>
                    <a:pt x="1847" y="328"/>
                  </a:lnTo>
                  <a:lnTo>
                    <a:pt x="1844" y="333"/>
                  </a:lnTo>
                  <a:lnTo>
                    <a:pt x="1844" y="340"/>
                  </a:lnTo>
                  <a:lnTo>
                    <a:pt x="1759" y="345"/>
                  </a:lnTo>
                  <a:lnTo>
                    <a:pt x="1752" y="349"/>
                  </a:lnTo>
                  <a:lnTo>
                    <a:pt x="1756" y="430"/>
                  </a:lnTo>
                  <a:lnTo>
                    <a:pt x="1754" y="435"/>
                  </a:lnTo>
                  <a:lnTo>
                    <a:pt x="1752" y="439"/>
                  </a:lnTo>
                  <a:lnTo>
                    <a:pt x="1745" y="446"/>
                  </a:lnTo>
                  <a:lnTo>
                    <a:pt x="1747" y="453"/>
                  </a:lnTo>
                  <a:lnTo>
                    <a:pt x="1749" y="458"/>
                  </a:lnTo>
                  <a:lnTo>
                    <a:pt x="1763" y="460"/>
                  </a:lnTo>
                  <a:lnTo>
                    <a:pt x="1770" y="470"/>
                  </a:lnTo>
                  <a:lnTo>
                    <a:pt x="1782" y="470"/>
                  </a:lnTo>
                  <a:lnTo>
                    <a:pt x="1782" y="477"/>
                  </a:lnTo>
                  <a:lnTo>
                    <a:pt x="1786" y="481"/>
                  </a:lnTo>
                  <a:lnTo>
                    <a:pt x="1789" y="481"/>
                  </a:lnTo>
                  <a:lnTo>
                    <a:pt x="1805" y="467"/>
                  </a:lnTo>
                  <a:lnTo>
                    <a:pt x="1840" y="477"/>
                  </a:lnTo>
                  <a:lnTo>
                    <a:pt x="1925" y="581"/>
                  </a:lnTo>
                  <a:lnTo>
                    <a:pt x="1941" y="682"/>
                  </a:lnTo>
                  <a:lnTo>
                    <a:pt x="1934" y="731"/>
                  </a:lnTo>
                  <a:lnTo>
                    <a:pt x="1916" y="747"/>
                  </a:lnTo>
                  <a:lnTo>
                    <a:pt x="1888" y="736"/>
                  </a:lnTo>
                  <a:lnTo>
                    <a:pt x="1881" y="750"/>
                  </a:lnTo>
                  <a:lnTo>
                    <a:pt x="1874" y="757"/>
                  </a:lnTo>
                  <a:lnTo>
                    <a:pt x="1870" y="761"/>
                  </a:lnTo>
                  <a:lnTo>
                    <a:pt x="1863" y="752"/>
                  </a:lnTo>
                  <a:lnTo>
                    <a:pt x="1860" y="692"/>
                  </a:lnTo>
                  <a:lnTo>
                    <a:pt x="1870" y="696"/>
                  </a:lnTo>
                  <a:lnTo>
                    <a:pt x="1877" y="701"/>
                  </a:lnTo>
                  <a:lnTo>
                    <a:pt x="1879" y="699"/>
                  </a:lnTo>
                  <a:lnTo>
                    <a:pt x="1881" y="680"/>
                  </a:lnTo>
                  <a:lnTo>
                    <a:pt x="1865" y="606"/>
                  </a:lnTo>
                  <a:lnTo>
                    <a:pt x="1863" y="601"/>
                  </a:lnTo>
                  <a:lnTo>
                    <a:pt x="1860" y="601"/>
                  </a:lnTo>
                  <a:lnTo>
                    <a:pt x="1851" y="601"/>
                  </a:lnTo>
                  <a:lnTo>
                    <a:pt x="1844" y="604"/>
                  </a:lnTo>
                  <a:lnTo>
                    <a:pt x="1837" y="608"/>
                  </a:lnTo>
                  <a:lnTo>
                    <a:pt x="1819" y="620"/>
                  </a:lnTo>
                  <a:lnTo>
                    <a:pt x="1798" y="615"/>
                  </a:lnTo>
                  <a:lnTo>
                    <a:pt x="1786" y="599"/>
                  </a:lnTo>
                  <a:lnTo>
                    <a:pt x="1726" y="590"/>
                  </a:lnTo>
                  <a:lnTo>
                    <a:pt x="1691" y="546"/>
                  </a:lnTo>
                  <a:lnTo>
                    <a:pt x="1657" y="527"/>
                  </a:lnTo>
                  <a:lnTo>
                    <a:pt x="1613" y="511"/>
                  </a:lnTo>
                  <a:lnTo>
                    <a:pt x="1590" y="507"/>
                  </a:lnTo>
                  <a:lnTo>
                    <a:pt x="1564" y="502"/>
                  </a:lnTo>
                  <a:lnTo>
                    <a:pt x="1562" y="502"/>
                  </a:lnTo>
                  <a:lnTo>
                    <a:pt x="1550" y="514"/>
                  </a:lnTo>
                  <a:lnTo>
                    <a:pt x="1550" y="523"/>
                  </a:lnTo>
                  <a:lnTo>
                    <a:pt x="1567" y="532"/>
                  </a:lnTo>
                  <a:lnTo>
                    <a:pt x="1576" y="548"/>
                  </a:lnTo>
                  <a:lnTo>
                    <a:pt x="1571" y="590"/>
                  </a:lnTo>
                  <a:lnTo>
                    <a:pt x="1550" y="618"/>
                  </a:lnTo>
                  <a:lnTo>
                    <a:pt x="1539" y="611"/>
                  </a:lnTo>
                  <a:lnTo>
                    <a:pt x="1525" y="611"/>
                  </a:lnTo>
                  <a:lnTo>
                    <a:pt x="1506" y="597"/>
                  </a:lnTo>
                  <a:lnTo>
                    <a:pt x="1504" y="597"/>
                  </a:lnTo>
                  <a:lnTo>
                    <a:pt x="1479" y="615"/>
                  </a:lnTo>
                  <a:lnTo>
                    <a:pt x="1418" y="627"/>
                  </a:lnTo>
                  <a:lnTo>
                    <a:pt x="1372" y="613"/>
                  </a:lnTo>
                  <a:lnTo>
                    <a:pt x="1291" y="613"/>
                  </a:lnTo>
                  <a:lnTo>
                    <a:pt x="1282" y="601"/>
                  </a:lnTo>
                  <a:lnTo>
                    <a:pt x="1270" y="592"/>
                  </a:lnTo>
                  <a:lnTo>
                    <a:pt x="1245" y="578"/>
                  </a:lnTo>
                  <a:lnTo>
                    <a:pt x="1212" y="576"/>
                  </a:lnTo>
                  <a:lnTo>
                    <a:pt x="1206" y="585"/>
                  </a:lnTo>
                  <a:lnTo>
                    <a:pt x="1224" y="627"/>
                  </a:lnTo>
                  <a:lnTo>
                    <a:pt x="1212" y="632"/>
                  </a:lnTo>
                  <a:lnTo>
                    <a:pt x="1201" y="632"/>
                  </a:lnTo>
                  <a:lnTo>
                    <a:pt x="1187" y="632"/>
                  </a:lnTo>
                  <a:lnTo>
                    <a:pt x="1175" y="632"/>
                  </a:lnTo>
                  <a:lnTo>
                    <a:pt x="1166" y="615"/>
                  </a:lnTo>
                  <a:lnTo>
                    <a:pt x="1148" y="615"/>
                  </a:lnTo>
                  <a:lnTo>
                    <a:pt x="1129" y="604"/>
                  </a:lnTo>
                  <a:lnTo>
                    <a:pt x="1111" y="606"/>
                  </a:lnTo>
                  <a:lnTo>
                    <a:pt x="1108" y="613"/>
                  </a:lnTo>
                  <a:lnTo>
                    <a:pt x="1108" y="618"/>
                  </a:lnTo>
                  <a:lnTo>
                    <a:pt x="1087" y="636"/>
                  </a:lnTo>
                  <a:lnTo>
                    <a:pt x="1069" y="641"/>
                  </a:lnTo>
                  <a:lnTo>
                    <a:pt x="1057" y="655"/>
                  </a:lnTo>
                  <a:lnTo>
                    <a:pt x="1041" y="659"/>
                  </a:lnTo>
                  <a:lnTo>
                    <a:pt x="1034" y="650"/>
                  </a:lnTo>
                  <a:lnTo>
                    <a:pt x="1030" y="641"/>
                  </a:lnTo>
                  <a:lnTo>
                    <a:pt x="1013" y="641"/>
                  </a:lnTo>
                  <a:lnTo>
                    <a:pt x="958" y="613"/>
                  </a:lnTo>
                  <a:lnTo>
                    <a:pt x="956" y="606"/>
                  </a:lnTo>
                  <a:lnTo>
                    <a:pt x="956" y="604"/>
                  </a:lnTo>
                  <a:lnTo>
                    <a:pt x="953" y="601"/>
                  </a:lnTo>
                  <a:lnTo>
                    <a:pt x="893" y="590"/>
                  </a:lnTo>
                  <a:lnTo>
                    <a:pt x="766" y="502"/>
                  </a:lnTo>
                  <a:lnTo>
                    <a:pt x="764" y="502"/>
                  </a:lnTo>
                  <a:lnTo>
                    <a:pt x="740" y="518"/>
                  </a:lnTo>
                  <a:lnTo>
                    <a:pt x="717" y="514"/>
                  </a:lnTo>
                  <a:lnTo>
                    <a:pt x="703" y="514"/>
                  </a:lnTo>
                  <a:lnTo>
                    <a:pt x="692" y="514"/>
                  </a:lnTo>
                  <a:lnTo>
                    <a:pt x="664" y="488"/>
                  </a:lnTo>
                  <a:lnTo>
                    <a:pt x="650" y="488"/>
                  </a:lnTo>
                  <a:lnTo>
                    <a:pt x="639" y="486"/>
                  </a:lnTo>
                  <a:lnTo>
                    <a:pt x="629" y="497"/>
                  </a:lnTo>
                  <a:lnTo>
                    <a:pt x="548" y="558"/>
                  </a:lnTo>
                  <a:lnTo>
                    <a:pt x="546" y="560"/>
                  </a:lnTo>
                  <a:lnTo>
                    <a:pt x="551" y="564"/>
                  </a:lnTo>
                  <a:lnTo>
                    <a:pt x="555" y="569"/>
                  </a:lnTo>
                  <a:lnTo>
                    <a:pt x="558" y="574"/>
                  </a:lnTo>
                  <a:lnTo>
                    <a:pt x="555" y="576"/>
                  </a:lnTo>
                  <a:lnTo>
                    <a:pt x="553" y="581"/>
                  </a:lnTo>
                  <a:lnTo>
                    <a:pt x="569" y="601"/>
                  </a:lnTo>
                  <a:lnTo>
                    <a:pt x="486" y="622"/>
                  </a:lnTo>
                  <a:lnTo>
                    <a:pt x="440" y="641"/>
                  </a:lnTo>
                  <a:lnTo>
                    <a:pt x="414" y="632"/>
                  </a:lnTo>
                  <a:lnTo>
                    <a:pt x="400" y="636"/>
                  </a:lnTo>
                  <a:lnTo>
                    <a:pt x="384" y="669"/>
                  </a:lnTo>
                  <a:lnTo>
                    <a:pt x="384" y="696"/>
                  </a:lnTo>
                  <a:lnTo>
                    <a:pt x="419" y="722"/>
                  </a:lnTo>
                  <a:lnTo>
                    <a:pt x="423" y="729"/>
                  </a:lnTo>
                  <a:lnTo>
                    <a:pt x="423" y="733"/>
                  </a:lnTo>
                  <a:lnTo>
                    <a:pt x="421" y="736"/>
                  </a:lnTo>
                  <a:lnTo>
                    <a:pt x="419" y="738"/>
                  </a:lnTo>
                  <a:lnTo>
                    <a:pt x="398" y="738"/>
                  </a:lnTo>
                  <a:lnTo>
                    <a:pt x="377" y="777"/>
                  </a:lnTo>
                  <a:lnTo>
                    <a:pt x="407" y="794"/>
                  </a:lnTo>
                  <a:lnTo>
                    <a:pt x="407" y="801"/>
                  </a:lnTo>
                  <a:lnTo>
                    <a:pt x="426" y="835"/>
                  </a:lnTo>
                  <a:lnTo>
                    <a:pt x="409" y="844"/>
                  </a:lnTo>
                  <a:lnTo>
                    <a:pt x="375" y="826"/>
                  </a:lnTo>
                  <a:lnTo>
                    <a:pt x="296" y="819"/>
                  </a:lnTo>
                  <a:lnTo>
                    <a:pt x="220" y="775"/>
                  </a:lnTo>
                  <a:lnTo>
                    <a:pt x="208" y="763"/>
                  </a:lnTo>
                  <a:lnTo>
                    <a:pt x="213" y="759"/>
                  </a:lnTo>
                  <a:lnTo>
                    <a:pt x="217" y="759"/>
                  </a:lnTo>
                  <a:lnTo>
                    <a:pt x="224" y="759"/>
                  </a:lnTo>
                  <a:lnTo>
                    <a:pt x="231" y="757"/>
                  </a:lnTo>
                  <a:lnTo>
                    <a:pt x="231" y="752"/>
                  </a:lnTo>
                  <a:lnTo>
                    <a:pt x="229" y="747"/>
                  </a:lnTo>
                  <a:lnTo>
                    <a:pt x="227" y="740"/>
                  </a:lnTo>
                  <a:lnTo>
                    <a:pt x="231" y="733"/>
                  </a:lnTo>
                  <a:lnTo>
                    <a:pt x="236" y="729"/>
                  </a:lnTo>
                  <a:lnTo>
                    <a:pt x="236" y="724"/>
                  </a:lnTo>
                  <a:lnTo>
                    <a:pt x="231" y="720"/>
                  </a:lnTo>
                  <a:lnTo>
                    <a:pt x="224" y="720"/>
                  </a:lnTo>
                  <a:lnTo>
                    <a:pt x="215" y="720"/>
                  </a:lnTo>
                  <a:lnTo>
                    <a:pt x="215" y="717"/>
                  </a:lnTo>
                  <a:lnTo>
                    <a:pt x="229" y="701"/>
                  </a:lnTo>
                  <a:lnTo>
                    <a:pt x="236" y="669"/>
                  </a:lnTo>
                  <a:lnTo>
                    <a:pt x="234" y="669"/>
                  </a:lnTo>
                  <a:lnTo>
                    <a:pt x="155" y="629"/>
                  </a:lnTo>
                  <a:lnTo>
                    <a:pt x="148" y="611"/>
                  </a:lnTo>
                  <a:lnTo>
                    <a:pt x="139" y="592"/>
                  </a:lnTo>
                  <a:lnTo>
                    <a:pt x="134" y="595"/>
                  </a:lnTo>
                  <a:lnTo>
                    <a:pt x="129" y="599"/>
                  </a:lnTo>
                  <a:lnTo>
                    <a:pt x="118" y="599"/>
                  </a:lnTo>
                  <a:lnTo>
                    <a:pt x="109" y="601"/>
                  </a:lnTo>
                  <a:lnTo>
                    <a:pt x="90" y="604"/>
                  </a:lnTo>
                  <a:lnTo>
                    <a:pt x="88" y="601"/>
                  </a:lnTo>
                  <a:lnTo>
                    <a:pt x="92" y="597"/>
                  </a:lnTo>
                  <a:lnTo>
                    <a:pt x="97" y="590"/>
                  </a:lnTo>
                  <a:lnTo>
                    <a:pt x="99" y="585"/>
                  </a:lnTo>
                  <a:lnTo>
                    <a:pt x="99" y="583"/>
                  </a:lnTo>
                  <a:lnTo>
                    <a:pt x="97" y="578"/>
                  </a:lnTo>
                  <a:lnTo>
                    <a:pt x="81" y="569"/>
                  </a:lnTo>
                  <a:lnTo>
                    <a:pt x="74" y="523"/>
                  </a:lnTo>
                  <a:lnTo>
                    <a:pt x="32" y="520"/>
                  </a:lnTo>
                  <a:lnTo>
                    <a:pt x="18" y="479"/>
                  </a:lnTo>
                  <a:lnTo>
                    <a:pt x="9" y="474"/>
                  </a:lnTo>
                  <a:lnTo>
                    <a:pt x="2" y="442"/>
                  </a:lnTo>
                  <a:lnTo>
                    <a:pt x="9" y="439"/>
                  </a:lnTo>
                  <a:lnTo>
                    <a:pt x="18" y="437"/>
                  </a:lnTo>
                  <a:lnTo>
                    <a:pt x="37" y="435"/>
                  </a:lnTo>
                  <a:lnTo>
                    <a:pt x="37" y="433"/>
                  </a:lnTo>
                  <a:lnTo>
                    <a:pt x="37" y="430"/>
                  </a:lnTo>
                  <a:lnTo>
                    <a:pt x="32" y="423"/>
                  </a:lnTo>
                  <a:lnTo>
                    <a:pt x="23" y="421"/>
                  </a:lnTo>
                  <a:lnTo>
                    <a:pt x="44" y="393"/>
                  </a:lnTo>
                  <a:lnTo>
                    <a:pt x="53" y="382"/>
                  </a:lnTo>
                  <a:lnTo>
                    <a:pt x="60" y="368"/>
                  </a:lnTo>
                  <a:lnTo>
                    <a:pt x="60" y="363"/>
                  </a:lnTo>
                  <a:lnTo>
                    <a:pt x="35" y="324"/>
                  </a:lnTo>
                  <a:lnTo>
                    <a:pt x="30" y="301"/>
                  </a:lnTo>
                  <a:lnTo>
                    <a:pt x="28" y="289"/>
                  </a:lnTo>
                  <a:lnTo>
                    <a:pt x="21" y="280"/>
                  </a:lnTo>
                  <a:lnTo>
                    <a:pt x="21" y="252"/>
                  </a:lnTo>
                  <a:lnTo>
                    <a:pt x="2" y="238"/>
                  </a:lnTo>
                  <a:lnTo>
                    <a:pt x="0" y="224"/>
                  </a:lnTo>
                  <a:lnTo>
                    <a:pt x="18" y="222"/>
                  </a:lnTo>
                  <a:lnTo>
                    <a:pt x="21" y="213"/>
                  </a:lnTo>
                  <a:lnTo>
                    <a:pt x="25" y="201"/>
                  </a:lnTo>
                  <a:lnTo>
                    <a:pt x="39" y="201"/>
                  </a:lnTo>
                  <a:lnTo>
                    <a:pt x="55" y="213"/>
                  </a:lnTo>
                  <a:lnTo>
                    <a:pt x="83" y="215"/>
                  </a:lnTo>
                  <a:lnTo>
                    <a:pt x="109" y="220"/>
                  </a:lnTo>
                  <a:lnTo>
                    <a:pt x="169" y="252"/>
                  </a:lnTo>
                  <a:lnTo>
                    <a:pt x="171" y="268"/>
                  </a:lnTo>
                  <a:lnTo>
                    <a:pt x="148" y="282"/>
                  </a:lnTo>
                  <a:lnTo>
                    <a:pt x="116" y="282"/>
                  </a:lnTo>
                  <a:lnTo>
                    <a:pt x="65" y="266"/>
                  </a:lnTo>
                  <a:lnTo>
                    <a:pt x="65" y="268"/>
                  </a:lnTo>
                  <a:lnTo>
                    <a:pt x="106" y="308"/>
                  </a:lnTo>
                  <a:lnTo>
                    <a:pt x="109" y="331"/>
                  </a:lnTo>
                  <a:lnTo>
                    <a:pt x="136" y="347"/>
                  </a:lnTo>
                  <a:lnTo>
                    <a:pt x="150" y="340"/>
                  </a:lnTo>
                  <a:lnTo>
                    <a:pt x="132" y="310"/>
                  </a:lnTo>
                  <a:lnTo>
                    <a:pt x="136" y="305"/>
                  </a:lnTo>
                  <a:lnTo>
                    <a:pt x="169" y="319"/>
                  </a:lnTo>
                  <a:lnTo>
                    <a:pt x="199" y="331"/>
                  </a:lnTo>
                  <a:lnTo>
                    <a:pt x="201" y="324"/>
                  </a:lnTo>
                  <a:lnTo>
                    <a:pt x="201" y="319"/>
                  </a:lnTo>
                  <a:lnTo>
                    <a:pt x="176" y="294"/>
                  </a:lnTo>
                  <a:lnTo>
                    <a:pt x="192" y="280"/>
                  </a:lnTo>
                  <a:lnTo>
                    <a:pt x="210" y="280"/>
                  </a:lnTo>
                  <a:lnTo>
                    <a:pt x="234" y="296"/>
                  </a:lnTo>
                  <a:lnTo>
                    <a:pt x="243" y="296"/>
                  </a:lnTo>
                  <a:lnTo>
                    <a:pt x="245" y="289"/>
                  </a:lnTo>
                  <a:lnTo>
                    <a:pt x="245" y="284"/>
                  </a:lnTo>
                  <a:lnTo>
                    <a:pt x="231" y="266"/>
                  </a:lnTo>
                  <a:lnTo>
                    <a:pt x="220" y="250"/>
                  </a:lnTo>
                  <a:lnTo>
                    <a:pt x="215" y="231"/>
                  </a:lnTo>
                  <a:lnTo>
                    <a:pt x="213" y="224"/>
                  </a:lnTo>
                  <a:lnTo>
                    <a:pt x="206" y="217"/>
                  </a:lnTo>
                  <a:lnTo>
                    <a:pt x="206" y="213"/>
                  </a:lnTo>
                  <a:lnTo>
                    <a:pt x="238" y="222"/>
                  </a:lnTo>
                  <a:lnTo>
                    <a:pt x="241" y="227"/>
                  </a:lnTo>
                  <a:lnTo>
                    <a:pt x="245" y="231"/>
                  </a:lnTo>
                  <a:lnTo>
                    <a:pt x="241" y="240"/>
                  </a:lnTo>
                  <a:lnTo>
                    <a:pt x="238" y="252"/>
                  </a:lnTo>
                  <a:lnTo>
                    <a:pt x="254" y="264"/>
                  </a:lnTo>
                  <a:lnTo>
                    <a:pt x="264" y="264"/>
                  </a:lnTo>
                  <a:lnTo>
                    <a:pt x="273" y="261"/>
                  </a:lnTo>
                  <a:lnTo>
                    <a:pt x="284" y="236"/>
                  </a:lnTo>
                  <a:lnTo>
                    <a:pt x="305" y="229"/>
                  </a:lnTo>
                  <a:lnTo>
                    <a:pt x="328" y="227"/>
                  </a:lnTo>
                  <a:lnTo>
                    <a:pt x="349" y="220"/>
                  </a:lnTo>
                  <a:lnTo>
                    <a:pt x="352" y="222"/>
                  </a:lnTo>
                  <a:lnTo>
                    <a:pt x="349" y="229"/>
                  </a:lnTo>
                  <a:lnTo>
                    <a:pt x="347" y="236"/>
                  </a:lnTo>
                  <a:lnTo>
                    <a:pt x="354" y="238"/>
                  </a:lnTo>
                  <a:lnTo>
                    <a:pt x="359" y="240"/>
                  </a:lnTo>
                  <a:lnTo>
                    <a:pt x="363" y="236"/>
                  </a:lnTo>
                  <a:lnTo>
                    <a:pt x="368" y="231"/>
                  </a:lnTo>
                  <a:lnTo>
                    <a:pt x="372" y="224"/>
                  </a:lnTo>
                  <a:lnTo>
                    <a:pt x="372" y="222"/>
                  </a:lnTo>
                  <a:lnTo>
                    <a:pt x="372" y="217"/>
                  </a:lnTo>
                  <a:lnTo>
                    <a:pt x="405" y="213"/>
                  </a:lnTo>
                  <a:lnTo>
                    <a:pt x="412" y="210"/>
                  </a:lnTo>
                  <a:lnTo>
                    <a:pt x="416" y="213"/>
                  </a:lnTo>
                  <a:lnTo>
                    <a:pt x="419" y="217"/>
                  </a:lnTo>
                  <a:lnTo>
                    <a:pt x="421" y="222"/>
                  </a:lnTo>
                  <a:lnTo>
                    <a:pt x="426" y="227"/>
                  </a:lnTo>
                  <a:lnTo>
                    <a:pt x="428" y="227"/>
                  </a:lnTo>
                  <a:lnTo>
                    <a:pt x="433" y="227"/>
                  </a:lnTo>
                  <a:lnTo>
                    <a:pt x="437" y="222"/>
                  </a:lnTo>
                  <a:lnTo>
                    <a:pt x="440" y="215"/>
                  </a:lnTo>
                  <a:lnTo>
                    <a:pt x="442" y="208"/>
                  </a:lnTo>
                  <a:lnTo>
                    <a:pt x="435" y="192"/>
                  </a:lnTo>
                  <a:lnTo>
                    <a:pt x="449" y="192"/>
                  </a:lnTo>
                  <a:lnTo>
                    <a:pt x="463" y="196"/>
                  </a:lnTo>
                  <a:lnTo>
                    <a:pt x="490" y="201"/>
                  </a:lnTo>
                  <a:lnTo>
                    <a:pt x="493" y="206"/>
                  </a:lnTo>
                  <a:lnTo>
                    <a:pt x="495" y="208"/>
                  </a:lnTo>
                  <a:lnTo>
                    <a:pt x="502" y="210"/>
                  </a:lnTo>
                  <a:lnTo>
                    <a:pt x="511" y="208"/>
                  </a:lnTo>
                  <a:lnTo>
                    <a:pt x="518" y="210"/>
                  </a:lnTo>
                  <a:lnTo>
                    <a:pt x="553" y="224"/>
                  </a:lnTo>
                  <a:lnTo>
                    <a:pt x="558" y="217"/>
                  </a:lnTo>
                  <a:lnTo>
                    <a:pt x="560" y="210"/>
                  </a:lnTo>
                  <a:lnTo>
                    <a:pt x="527" y="187"/>
                  </a:lnTo>
                  <a:lnTo>
                    <a:pt x="518" y="185"/>
                  </a:lnTo>
                  <a:lnTo>
                    <a:pt x="511" y="171"/>
                  </a:lnTo>
                  <a:lnTo>
                    <a:pt x="507" y="162"/>
                  </a:lnTo>
                  <a:lnTo>
                    <a:pt x="500" y="155"/>
                  </a:lnTo>
                  <a:lnTo>
                    <a:pt x="500" y="153"/>
                  </a:lnTo>
                  <a:lnTo>
                    <a:pt x="507" y="148"/>
                  </a:lnTo>
                  <a:lnTo>
                    <a:pt x="511" y="146"/>
                  </a:lnTo>
                  <a:lnTo>
                    <a:pt x="511" y="111"/>
                  </a:lnTo>
                  <a:lnTo>
                    <a:pt x="530" y="113"/>
                  </a:lnTo>
                  <a:lnTo>
                    <a:pt x="541" y="113"/>
                  </a:lnTo>
                  <a:lnTo>
                    <a:pt x="551" y="111"/>
                  </a:lnTo>
                  <a:lnTo>
                    <a:pt x="558" y="118"/>
                  </a:lnTo>
                  <a:lnTo>
                    <a:pt x="569" y="153"/>
                  </a:lnTo>
                  <a:lnTo>
                    <a:pt x="608" y="201"/>
                  </a:lnTo>
                  <a:lnTo>
                    <a:pt x="622" y="213"/>
                  </a:lnTo>
                  <a:lnTo>
                    <a:pt x="620" y="238"/>
                  </a:lnTo>
                  <a:lnTo>
                    <a:pt x="618" y="243"/>
                  </a:lnTo>
                  <a:lnTo>
                    <a:pt x="581" y="252"/>
                  </a:lnTo>
                  <a:lnTo>
                    <a:pt x="578" y="259"/>
                  </a:lnTo>
                  <a:lnTo>
                    <a:pt x="578" y="264"/>
                  </a:lnTo>
                  <a:lnTo>
                    <a:pt x="592" y="268"/>
                  </a:lnTo>
                  <a:lnTo>
                    <a:pt x="606" y="273"/>
                  </a:lnTo>
                  <a:lnTo>
                    <a:pt x="629" y="271"/>
                  </a:lnTo>
                  <a:lnTo>
                    <a:pt x="625" y="252"/>
                  </a:lnTo>
                  <a:lnTo>
                    <a:pt x="648" y="245"/>
                  </a:lnTo>
                  <a:lnTo>
                    <a:pt x="650" y="243"/>
                  </a:lnTo>
                  <a:lnTo>
                    <a:pt x="650" y="227"/>
                  </a:lnTo>
                  <a:lnTo>
                    <a:pt x="650" y="217"/>
                  </a:lnTo>
                  <a:lnTo>
                    <a:pt x="648" y="213"/>
                  </a:lnTo>
                  <a:lnTo>
                    <a:pt x="643" y="210"/>
                  </a:lnTo>
                  <a:lnTo>
                    <a:pt x="652" y="203"/>
                  </a:lnTo>
                  <a:lnTo>
                    <a:pt x="659" y="208"/>
                  </a:lnTo>
                  <a:lnTo>
                    <a:pt x="666" y="213"/>
                  </a:lnTo>
                  <a:lnTo>
                    <a:pt x="676" y="217"/>
                  </a:lnTo>
                  <a:lnTo>
                    <a:pt x="685" y="217"/>
                  </a:lnTo>
                  <a:lnTo>
                    <a:pt x="687" y="213"/>
                  </a:lnTo>
                  <a:lnTo>
                    <a:pt x="687" y="208"/>
                  </a:lnTo>
                  <a:lnTo>
                    <a:pt x="655" y="185"/>
                  </a:lnTo>
                  <a:lnTo>
                    <a:pt x="627" y="187"/>
                  </a:lnTo>
                  <a:lnTo>
                    <a:pt x="611" y="162"/>
                  </a:lnTo>
                  <a:lnTo>
                    <a:pt x="590" y="139"/>
                  </a:lnTo>
                  <a:lnTo>
                    <a:pt x="590" y="132"/>
                  </a:lnTo>
                  <a:lnTo>
                    <a:pt x="592" y="127"/>
                  </a:lnTo>
                  <a:lnTo>
                    <a:pt x="599" y="120"/>
                  </a:lnTo>
                  <a:lnTo>
                    <a:pt x="606" y="122"/>
                  </a:lnTo>
                  <a:lnTo>
                    <a:pt x="615" y="139"/>
                  </a:lnTo>
                  <a:lnTo>
                    <a:pt x="622" y="155"/>
                  </a:lnTo>
                  <a:lnTo>
                    <a:pt x="641" y="153"/>
                  </a:lnTo>
                  <a:lnTo>
                    <a:pt x="643" y="150"/>
                  </a:lnTo>
                  <a:lnTo>
                    <a:pt x="643" y="148"/>
                  </a:lnTo>
                  <a:lnTo>
                    <a:pt x="641" y="143"/>
                  </a:lnTo>
                  <a:lnTo>
                    <a:pt x="634" y="134"/>
                  </a:lnTo>
                  <a:lnTo>
                    <a:pt x="639" y="127"/>
                  </a:lnTo>
                  <a:lnTo>
                    <a:pt x="643" y="122"/>
                  </a:lnTo>
                  <a:lnTo>
                    <a:pt x="648" y="122"/>
                  </a:lnTo>
                  <a:lnTo>
                    <a:pt x="662" y="125"/>
                  </a:lnTo>
                  <a:lnTo>
                    <a:pt x="703" y="146"/>
                  </a:lnTo>
                  <a:lnTo>
                    <a:pt x="713" y="162"/>
                  </a:lnTo>
                  <a:lnTo>
                    <a:pt x="726" y="166"/>
                  </a:lnTo>
                  <a:lnTo>
                    <a:pt x="729" y="162"/>
                  </a:lnTo>
                  <a:lnTo>
                    <a:pt x="731" y="155"/>
                  </a:lnTo>
                  <a:lnTo>
                    <a:pt x="729" y="150"/>
                  </a:lnTo>
                  <a:lnTo>
                    <a:pt x="726" y="146"/>
                  </a:lnTo>
                  <a:lnTo>
                    <a:pt x="717" y="136"/>
                  </a:lnTo>
                  <a:lnTo>
                    <a:pt x="713" y="127"/>
                  </a:lnTo>
                  <a:lnTo>
                    <a:pt x="664" y="115"/>
                  </a:lnTo>
                  <a:lnTo>
                    <a:pt x="662" y="90"/>
                  </a:lnTo>
                  <a:lnTo>
                    <a:pt x="687" y="83"/>
                  </a:lnTo>
                  <a:lnTo>
                    <a:pt x="715" y="48"/>
                  </a:lnTo>
                  <a:lnTo>
                    <a:pt x="791" y="25"/>
                  </a:lnTo>
                  <a:lnTo>
                    <a:pt x="798" y="30"/>
                  </a:lnTo>
                  <a:lnTo>
                    <a:pt x="801" y="32"/>
                  </a:lnTo>
                  <a:lnTo>
                    <a:pt x="805" y="32"/>
                  </a:lnTo>
                  <a:lnTo>
                    <a:pt x="861" y="23"/>
                  </a:lnTo>
                  <a:lnTo>
                    <a:pt x="865" y="21"/>
                  </a:lnTo>
                  <a:lnTo>
                    <a:pt x="868" y="14"/>
                  </a:lnTo>
                  <a:lnTo>
                    <a:pt x="865" y="2"/>
                  </a:lnTo>
                  <a:lnTo>
                    <a:pt x="872" y="0"/>
                  </a:lnTo>
                  <a:lnTo>
                    <a:pt x="882" y="0"/>
                  </a:lnTo>
                  <a:lnTo>
                    <a:pt x="895" y="0"/>
                  </a:lnTo>
                  <a:lnTo>
                    <a:pt x="898"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8" name="Freeform 12"/>
            <p:cNvSpPr>
              <a:spLocks/>
            </p:cNvSpPr>
            <p:nvPr/>
          </p:nvSpPr>
          <p:spPr bwMode="auto">
            <a:xfrm>
              <a:off x="3513" y="841"/>
              <a:ext cx="139" cy="77"/>
            </a:xfrm>
            <a:custGeom>
              <a:avLst/>
              <a:gdLst>
                <a:gd name="T0" fmla="*/ 134 w 139"/>
                <a:gd name="T1" fmla="*/ 0 h 77"/>
                <a:gd name="T2" fmla="*/ 134 w 139"/>
                <a:gd name="T3" fmla="*/ 0 h 77"/>
                <a:gd name="T4" fmla="*/ 139 w 139"/>
                <a:gd name="T5" fmla="*/ 10 h 77"/>
                <a:gd name="T6" fmla="*/ 127 w 139"/>
                <a:gd name="T7" fmla="*/ 28 h 77"/>
                <a:gd name="T8" fmla="*/ 127 w 139"/>
                <a:gd name="T9" fmla="*/ 28 h 77"/>
                <a:gd name="T10" fmla="*/ 106 w 139"/>
                <a:gd name="T11" fmla="*/ 35 h 77"/>
                <a:gd name="T12" fmla="*/ 106 w 139"/>
                <a:gd name="T13" fmla="*/ 35 h 77"/>
                <a:gd name="T14" fmla="*/ 102 w 139"/>
                <a:gd name="T15" fmla="*/ 40 h 77"/>
                <a:gd name="T16" fmla="*/ 97 w 139"/>
                <a:gd name="T17" fmla="*/ 42 h 77"/>
                <a:gd name="T18" fmla="*/ 88 w 139"/>
                <a:gd name="T19" fmla="*/ 47 h 77"/>
                <a:gd name="T20" fmla="*/ 67 w 139"/>
                <a:gd name="T21" fmla="*/ 49 h 77"/>
                <a:gd name="T22" fmla="*/ 67 w 139"/>
                <a:gd name="T23" fmla="*/ 49 h 77"/>
                <a:gd name="T24" fmla="*/ 62 w 139"/>
                <a:gd name="T25" fmla="*/ 54 h 77"/>
                <a:gd name="T26" fmla="*/ 58 w 139"/>
                <a:gd name="T27" fmla="*/ 56 h 77"/>
                <a:gd name="T28" fmla="*/ 49 w 139"/>
                <a:gd name="T29" fmla="*/ 63 h 77"/>
                <a:gd name="T30" fmla="*/ 39 w 139"/>
                <a:gd name="T31" fmla="*/ 67 h 77"/>
                <a:gd name="T32" fmla="*/ 35 w 139"/>
                <a:gd name="T33" fmla="*/ 72 h 77"/>
                <a:gd name="T34" fmla="*/ 32 w 139"/>
                <a:gd name="T35" fmla="*/ 77 h 77"/>
                <a:gd name="T36" fmla="*/ 0 w 139"/>
                <a:gd name="T37" fmla="*/ 74 h 77"/>
                <a:gd name="T38" fmla="*/ 0 w 139"/>
                <a:gd name="T39" fmla="*/ 74 h 77"/>
                <a:gd name="T40" fmla="*/ 2 w 139"/>
                <a:gd name="T41" fmla="*/ 67 h 77"/>
                <a:gd name="T42" fmla="*/ 5 w 139"/>
                <a:gd name="T43" fmla="*/ 63 h 77"/>
                <a:gd name="T44" fmla="*/ 9 w 139"/>
                <a:gd name="T45" fmla="*/ 63 h 77"/>
                <a:gd name="T46" fmla="*/ 9 w 139"/>
                <a:gd name="T47" fmla="*/ 63 h 77"/>
                <a:gd name="T48" fmla="*/ 11 w 139"/>
                <a:gd name="T49" fmla="*/ 63 h 77"/>
                <a:gd name="T50" fmla="*/ 14 w 139"/>
                <a:gd name="T51" fmla="*/ 47 h 77"/>
                <a:gd name="T52" fmla="*/ 37 w 139"/>
                <a:gd name="T53" fmla="*/ 47 h 77"/>
                <a:gd name="T54" fmla="*/ 37 w 139"/>
                <a:gd name="T55" fmla="*/ 47 h 77"/>
                <a:gd name="T56" fmla="*/ 42 w 139"/>
                <a:gd name="T57" fmla="*/ 35 h 77"/>
                <a:gd name="T58" fmla="*/ 46 w 139"/>
                <a:gd name="T59" fmla="*/ 23 h 77"/>
                <a:gd name="T60" fmla="*/ 46 w 139"/>
                <a:gd name="T61" fmla="*/ 23 h 77"/>
                <a:gd name="T62" fmla="*/ 116 w 139"/>
                <a:gd name="T63" fmla="*/ 16 h 77"/>
                <a:gd name="T64" fmla="*/ 116 w 139"/>
                <a:gd name="T65" fmla="*/ 16 h 77"/>
                <a:gd name="T66" fmla="*/ 120 w 139"/>
                <a:gd name="T67" fmla="*/ 12 h 77"/>
                <a:gd name="T68" fmla="*/ 123 w 139"/>
                <a:gd name="T69" fmla="*/ 5 h 77"/>
                <a:gd name="T70" fmla="*/ 127 w 139"/>
                <a:gd name="T71" fmla="*/ 0 h 77"/>
                <a:gd name="T72" fmla="*/ 132 w 139"/>
                <a:gd name="T73" fmla="*/ 0 h 77"/>
                <a:gd name="T74" fmla="*/ 134 w 139"/>
                <a:gd name="T75" fmla="*/ 0 h 77"/>
                <a:gd name="T76" fmla="*/ 134 w 139"/>
                <a:gd name="T77" fmla="*/ 0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9"/>
                <a:gd name="T118" fmla="*/ 0 h 77"/>
                <a:gd name="T119" fmla="*/ 139 w 139"/>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9" h="77">
                  <a:moveTo>
                    <a:pt x="134" y="0"/>
                  </a:moveTo>
                  <a:lnTo>
                    <a:pt x="134" y="0"/>
                  </a:lnTo>
                  <a:lnTo>
                    <a:pt x="139" y="10"/>
                  </a:lnTo>
                  <a:lnTo>
                    <a:pt x="127" y="28"/>
                  </a:lnTo>
                  <a:lnTo>
                    <a:pt x="106" y="35"/>
                  </a:lnTo>
                  <a:lnTo>
                    <a:pt x="102" y="40"/>
                  </a:lnTo>
                  <a:lnTo>
                    <a:pt x="97" y="42"/>
                  </a:lnTo>
                  <a:lnTo>
                    <a:pt x="88" y="47"/>
                  </a:lnTo>
                  <a:lnTo>
                    <a:pt x="67" y="49"/>
                  </a:lnTo>
                  <a:lnTo>
                    <a:pt x="62" y="54"/>
                  </a:lnTo>
                  <a:lnTo>
                    <a:pt x="58" y="56"/>
                  </a:lnTo>
                  <a:lnTo>
                    <a:pt x="49" y="63"/>
                  </a:lnTo>
                  <a:lnTo>
                    <a:pt x="39" y="67"/>
                  </a:lnTo>
                  <a:lnTo>
                    <a:pt x="35" y="72"/>
                  </a:lnTo>
                  <a:lnTo>
                    <a:pt x="32" y="77"/>
                  </a:lnTo>
                  <a:lnTo>
                    <a:pt x="0" y="74"/>
                  </a:lnTo>
                  <a:lnTo>
                    <a:pt x="2" y="67"/>
                  </a:lnTo>
                  <a:lnTo>
                    <a:pt x="5" y="63"/>
                  </a:lnTo>
                  <a:lnTo>
                    <a:pt x="9" y="63"/>
                  </a:lnTo>
                  <a:lnTo>
                    <a:pt x="11" y="63"/>
                  </a:lnTo>
                  <a:lnTo>
                    <a:pt x="14" y="47"/>
                  </a:lnTo>
                  <a:lnTo>
                    <a:pt x="37" y="47"/>
                  </a:lnTo>
                  <a:lnTo>
                    <a:pt x="42" y="35"/>
                  </a:lnTo>
                  <a:lnTo>
                    <a:pt x="46" y="23"/>
                  </a:lnTo>
                  <a:lnTo>
                    <a:pt x="116" y="16"/>
                  </a:lnTo>
                  <a:lnTo>
                    <a:pt x="120" y="12"/>
                  </a:lnTo>
                  <a:lnTo>
                    <a:pt x="123" y="5"/>
                  </a:lnTo>
                  <a:lnTo>
                    <a:pt x="127" y="0"/>
                  </a:lnTo>
                  <a:lnTo>
                    <a:pt x="132" y="0"/>
                  </a:lnTo>
                  <a:lnTo>
                    <a:pt x="134"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29" name="Freeform 13"/>
            <p:cNvSpPr>
              <a:spLocks/>
            </p:cNvSpPr>
            <p:nvPr/>
          </p:nvSpPr>
          <p:spPr bwMode="auto">
            <a:xfrm>
              <a:off x="1206" y="844"/>
              <a:ext cx="139" cy="69"/>
            </a:xfrm>
            <a:custGeom>
              <a:avLst/>
              <a:gdLst>
                <a:gd name="T0" fmla="*/ 139 w 139"/>
                <a:gd name="T1" fmla="*/ 23 h 69"/>
                <a:gd name="T2" fmla="*/ 139 w 139"/>
                <a:gd name="T3" fmla="*/ 23 h 69"/>
                <a:gd name="T4" fmla="*/ 125 w 139"/>
                <a:gd name="T5" fmla="*/ 30 h 69"/>
                <a:gd name="T6" fmla="*/ 111 w 139"/>
                <a:gd name="T7" fmla="*/ 34 h 69"/>
                <a:gd name="T8" fmla="*/ 81 w 139"/>
                <a:gd name="T9" fmla="*/ 46 h 69"/>
                <a:gd name="T10" fmla="*/ 41 w 139"/>
                <a:gd name="T11" fmla="*/ 67 h 69"/>
                <a:gd name="T12" fmla="*/ 41 w 139"/>
                <a:gd name="T13" fmla="*/ 67 h 69"/>
                <a:gd name="T14" fmla="*/ 23 w 139"/>
                <a:gd name="T15" fmla="*/ 67 h 69"/>
                <a:gd name="T16" fmla="*/ 4 w 139"/>
                <a:gd name="T17" fmla="*/ 69 h 69"/>
                <a:gd name="T18" fmla="*/ 0 w 139"/>
                <a:gd name="T19" fmla="*/ 62 h 69"/>
                <a:gd name="T20" fmla="*/ 4 w 139"/>
                <a:gd name="T21" fmla="*/ 46 h 69"/>
                <a:gd name="T22" fmla="*/ 4 w 139"/>
                <a:gd name="T23" fmla="*/ 46 h 69"/>
                <a:gd name="T24" fmla="*/ 16 w 139"/>
                <a:gd name="T25" fmla="*/ 41 h 69"/>
                <a:gd name="T26" fmla="*/ 27 w 139"/>
                <a:gd name="T27" fmla="*/ 37 h 69"/>
                <a:gd name="T28" fmla="*/ 48 w 139"/>
                <a:gd name="T29" fmla="*/ 20 h 69"/>
                <a:gd name="T30" fmla="*/ 85 w 139"/>
                <a:gd name="T31" fmla="*/ 0 h 69"/>
                <a:gd name="T32" fmla="*/ 118 w 139"/>
                <a:gd name="T33" fmla="*/ 2 h 69"/>
                <a:gd name="T34" fmla="*/ 139 w 139"/>
                <a:gd name="T35" fmla="*/ 23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
                <a:gd name="T55" fmla="*/ 0 h 69"/>
                <a:gd name="T56" fmla="*/ 139 w 13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 h="69">
                  <a:moveTo>
                    <a:pt x="139" y="23"/>
                  </a:moveTo>
                  <a:lnTo>
                    <a:pt x="139" y="23"/>
                  </a:lnTo>
                  <a:lnTo>
                    <a:pt x="125" y="30"/>
                  </a:lnTo>
                  <a:lnTo>
                    <a:pt x="111" y="34"/>
                  </a:lnTo>
                  <a:lnTo>
                    <a:pt x="81" y="46"/>
                  </a:lnTo>
                  <a:lnTo>
                    <a:pt x="41" y="67"/>
                  </a:lnTo>
                  <a:lnTo>
                    <a:pt x="23" y="67"/>
                  </a:lnTo>
                  <a:lnTo>
                    <a:pt x="4" y="69"/>
                  </a:lnTo>
                  <a:lnTo>
                    <a:pt x="0" y="62"/>
                  </a:lnTo>
                  <a:lnTo>
                    <a:pt x="4" y="46"/>
                  </a:lnTo>
                  <a:lnTo>
                    <a:pt x="16" y="41"/>
                  </a:lnTo>
                  <a:lnTo>
                    <a:pt x="27" y="37"/>
                  </a:lnTo>
                  <a:lnTo>
                    <a:pt x="48" y="20"/>
                  </a:lnTo>
                  <a:lnTo>
                    <a:pt x="85" y="0"/>
                  </a:lnTo>
                  <a:lnTo>
                    <a:pt x="118" y="2"/>
                  </a:lnTo>
                  <a:lnTo>
                    <a:pt x="139" y="2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0" name="Freeform 14"/>
            <p:cNvSpPr>
              <a:spLocks/>
            </p:cNvSpPr>
            <p:nvPr/>
          </p:nvSpPr>
          <p:spPr bwMode="auto">
            <a:xfrm>
              <a:off x="4571" y="855"/>
              <a:ext cx="27" cy="19"/>
            </a:xfrm>
            <a:custGeom>
              <a:avLst/>
              <a:gdLst>
                <a:gd name="T0" fmla="*/ 27 w 27"/>
                <a:gd name="T1" fmla="*/ 2 h 19"/>
                <a:gd name="T2" fmla="*/ 9 w 27"/>
                <a:gd name="T3" fmla="*/ 19 h 19"/>
                <a:gd name="T4" fmla="*/ 2 w 27"/>
                <a:gd name="T5" fmla="*/ 19 h 19"/>
                <a:gd name="T6" fmla="*/ 0 w 27"/>
                <a:gd name="T7" fmla="*/ 14 h 19"/>
                <a:gd name="T8" fmla="*/ 18 w 27"/>
                <a:gd name="T9" fmla="*/ 0 h 19"/>
                <a:gd name="T10" fmla="*/ 18 w 27"/>
                <a:gd name="T11" fmla="*/ 0 h 19"/>
                <a:gd name="T12" fmla="*/ 27 w 27"/>
                <a:gd name="T13" fmla="*/ 2 h 19"/>
                <a:gd name="T14" fmla="*/ 27 w 27"/>
                <a:gd name="T15" fmla="*/ 2 h 1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9"/>
                <a:gd name="T26" fmla="*/ 27 w 27"/>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9">
                  <a:moveTo>
                    <a:pt x="27" y="2"/>
                  </a:moveTo>
                  <a:lnTo>
                    <a:pt x="9" y="19"/>
                  </a:lnTo>
                  <a:lnTo>
                    <a:pt x="2" y="19"/>
                  </a:lnTo>
                  <a:lnTo>
                    <a:pt x="0" y="14"/>
                  </a:lnTo>
                  <a:lnTo>
                    <a:pt x="18" y="0"/>
                  </a:lnTo>
                  <a:lnTo>
                    <a:pt x="27"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1" name="Freeform 15"/>
            <p:cNvSpPr>
              <a:spLocks/>
            </p:cNvSpPr>
            <p:nvPr/>
          </p:nvSpPr>
          <p:spPr bwMode="auto">
            <a:xfrm>
              <a:off x="255" y="862"/>
              <a:ext cx="703" cy="324"/>
            </a:xfrm>
            <a:custGeom>
              <a:avLst/>
              <a:gdLst>
                <a:gd name="T0" fmla="*/ 585 w 703"/>
                <a:gd name="T1" fmla="*/ 9 h 324"/>
                <a:gd name="T2" fmla="*/ 634 w 703"/>
                <a:gd name="T3" fmla="*/ 23 h 324"/>
                <a:gd name="T4" fmla="*/ 453 w 703"/>
                <a:gd name="T5" fmla="*/ 257 h 324"/>
                <a:gd name="T6" fmla="*/ 453 w 703"/>
                <a:gd name="T7" fmla="*/ 289 h 324"/>
                <a:gd name="T8" fmla="*/ 437 w 703"/>
                <a:gd name="T9" fmla="*/ 282 h 324"/>
                <a:gd name="T10" fmla="*/ 388 w 703"/>
                <a:gd name="T11" fmla="*/ 248 h 324"/>
                <a:gd name="T12" fmla="*/ 365 w 703"/>
                <a:gd name="T13" fmla="*/ 222 h 324"/>
                <a:gd name="T14" fmla="*/ 347 w 703"/>
                <a:gd name="T15" fmla="*/ 234 h 324"/>
                <a:gd name="T16" fmla="*/ 275 w 703"/>
                <a:gd name="T17" fmla="*/ 248 h 324"/>
                <a:gd name="T18" fmla="*/ 291 w 703"/>
                <a:gd name="T19" fmla="*/ 236 h 324"/>
                <a:gd name="T20" fmla="*/ 354 w 703"/>
                <a:gd name="T21" fmla="*/ 215 h 324"/>
                <a:gd name="T22" fmla="*/ 354 w 703"/>
                <a:gd name="T23" fmla="*/ 213 h 324"/>
                <a:gd name="T24" fmla="*/ 291 w 703"/>
                <a:gd name="T25" fmla="*/ 218 h 324"/>
                <a:gd name="T26" fmla="*/ 62 w 703"/>
                <a:gd name="T27" fmla="*/ 322 h 324"/>
                <a:gd name="T28" fmla="*/ 0 w 703"/>
                <a:gd name="T29" fmla="*/ 322 h 324"/>
                <a:gd name="T30" fmla="*/ 67 w 703"/>
                <a:gd name="T31" fmla="*/ 303 h 324"/>
                <a:gd name="T32" fmla="*/ 129 w 703"/>
                <a:gd name="T33" fmla="*/ 280 h 324"/>
                <a:gd name="T34" fmla="*/ 157 w 703"/>
                <a:gd name="T35" fmla="*/ 264 h 324"/>
                <a:gd name="T36" fmla="*/ 168 w 703"/>
                <a:gd name="T37" fmla="*/ 259 h 324"/>
                <a:gd name="T38" fmla="*/ 178 w 703"/>
                <a:gd name="T39" fmla="*/ 250 h 324"/>
                <a:gd name="T40" fmla="*/ 162 w 703"/>
                <a:gd name="T41" fmla="*/ 245 h 324"/>
                <a:gd name="T42" fmla="*/ 143 w 703"/>
                <a:gd name="T43" fmla="*/ 238 h 324"/>
                <a:gd name="T44" fmla="*/ 129 w 703"/>
                <a:gd name="T45" fmla="*/ 238 h 324"/>
                <a:gd name="T46" fmla="*/ 162 w 703"/>
                <a:gd name="T47" fmla="*/ 213 h 324"/>
                <a:gd name="T48" fmla="*/ 171 w 703"/>
                <a:gd name="T49" fmla="*/ 199 h 324"/>
                <a:gd name="T50" fmla="*/ 157 w 703"/>
                <a:gd name="T51" fmla="*/ 197 h 324"/>
                <a:gd name="T52" fmla="*/ 136 w 703"/>
                <a:gd name="T53" fmla="*/ 208 h 324"/>
                <a:gd name="T54" fmla="*/ 131 w 703"/>
                <a:gd name="T55" fmla="*/ 201 h 324"/>
                <a:gd name="T56" fmla="*/ 155 w 703"/>
                <a:gd name="T57" fmla="*/ 176 h 324"/>
                <a:gd name="T58" fmla="*/ 208 w 703"/>
                <a:gd name="T59" fmla="*/ 151 h 324"/>
                <a:gd name="T60" fmla="*/ 252 w 703"/>
                <a:gd name="T61" fmla="*/ 148 h 324"/>
                <a:gd name="T62" fmla="*/ 284 w 703"/>
                <a:gd name="T63" fmla="*/ 139 h 324"/>
                <a:gd name="T64" fmla="*/ 300 w 703"/>
                <a:gd name="T65" fmla="*/ 134 h 324"/>
                <a:gd name="T66" fmla="*/ 305 w 703"/>
                <a:gd name="T67" fmla="*/ 130 h 324"/>
                <a:gd name="T68" fmla="*/ 298 w 703"/>
                <a:gd name="T69" fmla="*/ 123 h 324"/>
                <a:gd name="T70" fmla="*/ 289 w 703"/>
                <a:gd name="T71" fmla="*/ 120 h 324"/>
                <a:gd name="T72" fmla="*/ 287 w 703"/>
                <a:gd name="T73" fmla="*/ 111 h 324"/>
                <a:gd name="T74" fmla="*/ 243 w 703"/>
                <a:gd name="T75" fmla="*/ 114 h 324"/>
                <a:gd name="T76" fmla="*/ 275 w 703"/>
                <a:gd name="T77" fmla="*/ 81 h 324"/>
                <a:gd name="T78" fmla="*/ 321 w 703"/>
                <a:gd name="T79" fmla="*/ 72 h 324"/>
                <a:gd name="T80" fmla="*/ 363 w 703"/>
                <a:gd name="T81" fmla="*/ 79 h 324"/>
                <a:gd name="T82" fmla="*/ 370 w 703"/>
                <a:gd name="T83" fmla="*/ 53 h 324"/>
                <a:gd name="T84" fmla="*/ 393 w 703"/>
                <a:gd name="T85" fmla="*/ 28 h 324"/>
                <a:gd name="T86" fmla="*/ 490 w 703"/>
                <a:gd name="T87" fmla="*/ 5 h 324"/>
                <a:gd name="T88" fmla="*/ 573 w 703"/>
                <a:gd name="T89" fmla="*/ 0 h 3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3"/>
                <a:gd name="T136" fmla="*/ 0 h 324"/>
                <a:gd name="T137" fmla="*/ 703 w 703"/>
                <a:gd name="T138" fmla="*/ 324 h 3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3" h="324">
                  <a:moveTo>
                    <a:pt x="573" y="0"/>
                  </a:moveTo>
                  <a:lnTo>
                    <a:pt x="573" y="0"/>
                  </a:lnTo>
                  <a:lnTo>
                    <a:pt x="585" y="9"/>
                  </a:lnTo>
                  <a:lnTo>
                    <a:pt x="592" y="14"/>
                  </a:lnTo>
                  <a:lnTo>
                    <a:pt x="599" y="16"/>
                  </a:lnTo>
                  <a:lnTo>
                    <a:pt x="634" y="23"/>
                  </a:lnTo>
                  <a:lnTo>
                    <a:pt x="650" y="39"/>
                  </a:lnTo>
                  <a:lnTo>
                    <a:pt x="703" y="58"/>
                  </a:lnTo>
                  <a:lnTo>
                    <a:pt x="453" y="257"/>
                  </a:lnTo>
                  <a:lnTo>
                    <a:pt x="453" y="289"/>
                  </a:lnTo>
                  <a:lnTo>
                    <a:pt x="444" y="294"/>
                  </a:lnTo>
                  <a:lnTo>
                    <a:pt x="437" y="282"/>
                  </a:lnTo>
                  <a:lnTo>
                    <a:pt x="442" y="266"/>
                  </a:lnTo>
                  <a:lnTo>
                    <a:pt x="430" y="257"/>
                  </a:lnTo>
                  <a:lnTo>
                    <a:pt x="388" y="248"/>
                  </a:lnTo>
                  <a:lnTo>
                    <a:pt x="365" y="222"/>
                  </a:lnTo>
                  <a:lnTo>
                    <a:pt x="358" y="225"/>
                  </a:lnTo>
                  <a:lnTo>
                    <a:pt x="351" y="227"/>
                  </a:lnTo>
                  <a:lnTo>
                    <a:pt x="347" y="234"/>
                  </a:lnTo>
                  <a:lnTo>
                    <a:pt x="342" y="238"/>
                  </a:lnTo>
                  <a:lnTo>
                    <a:pt x="277" y="250"/>
                  </a:lnTo>
                  <a:lnTo>
                    <a:pt x="275" y="248"/>
                  </a:lnTo>
                  <a:lnTo>
                    <a:pt x="282" y="241"/>
                  </a:lnTo>
                  <a:lnTo>
                    <a:pt x="291" y="236"/>
                  </a:lnTo>
                  <a:lnTo>
                    <a:pt x="312" y="227"/>
                  </a:lnTo>
                  <a:lnTo>
                    <a:pt x="333" y="222"/>
                  </a:lnTo>
                  <a:lnTo>
                    <a:pt x="354" y="215"/>
                  </a:lnTo>
                  <a:lnTo>
                    <a:pt x="354" y="213"/>
                  </a:lnTo>
                  <a:lnTo>
                    <a:pt x="347" y="211"/>
                  </a:lnTo>
                  <a:lnTo>
                    <a:pt x="340" y="206"/>
                  </a:lnTo>
                  <a:lnTo>
                    <a:pt x="291" y="218"/>
                  </a:lnTo>
                  <a:lnTo>
                    <a:pt x="236" y="241"/>
                  </a:lnTo>
                  <a:lnTo>
                    <a:pt x="226" y="257"/>
                  </a:lnTo>
                  <a:lnTo>
                    <a:pt x="62" y="322"/>
                  </a:lnTo>
                  <a:lnTo>
                    <a:pt x="41" y="317"/>
                  </a:lnTo>
                  <a:lnTo>
                    <a:pt x="4" y="324"/>
                  </a:lnTo>
                  <a:lnTo>
                    <a:pt x="0" y="322"/>
                  </a:lnTo>
                  <a:lnTo>
                    <a:pt x="7" y="315"/>
                  </a:lnTo>
                  <a:lnTo>
                    <a:pt x="44" y="303"/>
                  </a:lnTo>
                  <a:lnTo>
                    <a:pt x="67" y="303"/>
                  </a:lnTo>
                  <a:lnTo>
                    <a:pt x="97" y="287"/>
                  </a:lnTo>
                  <a:lnTo>
                    <a:pt x="129" y="280"/>
                  </a:lnTo>
                  <a:lnTo>
                    <a:pt x="143" y="273"/>
                  </a:lnTo>
                  <a:lnTo>
                    <a:pt x="150" y="269"/>
                  </a:lnTo>
                  <a:lnTo>
                    <a:pt x="157" y="264"/>
                  </a:lnTo>
                  <a:lnTo>
                    <a:pt x="164" y="262"/>
                  </a:lnTo>
                  <a:lnTo>
                    <a:pt x="168" y="259"/>
                  </a:lnTo>
                  <a:lnTo>
                    <a:pt x="175" y="257"/>
                  </a:lnTo>
                  <a:lnTo>
                    <a:pt x="178" y="250"/>
                  </a:lnTo>
                  <a:lnTo>
                    <a:pt x="171" y="248"/>
                  </a:lnTo>
                  <a:lnTo>
                    <a:pt x="162" y="245"/>
                  </a:lnTo>
                  <a:lnTo>
                    <a:pt x="155" y="250"/>
                  </a:lnTo>
                  <a:lnTo>
                    <a:pt x="143" y="238"/>
                  </a:lnTo>
                  <a:lnTo>
                    <a:pt x="131" y="241"/>
                  </a:lnTo>
                  <a:lnTo>
                    <a:pt x="129" y="238"/>
                  </a:lnTo>
                  <a:lnTo>
                    <a:pt x="145" y="222"/>
                  </a:lnTo>
                  <a:lnTo>
                    <a:pt x="162" y="213"/>
                  </a:lnTo>
                  <a:lnTo>
                    <a:pt x="168" y="208"/>
                  </a:lnTo>
                  <a:lnTo>
                    <a:pt x="171" y="199"/>
                  </a:lnTo>
                  <a:lnTo>
                    <a:pt x="166" y="197"/>
                  </a:lnTo>
                  <a:lnTo>
                    <a:pt x="162" y="195"/>
                  </a:lnTo>
                  <a:lnTo>
                    <a:pt x="157" y="197"/>
                  </a:lnTo>
                  <a:lnTo>
                    <a:pt x="155" y="199"/>
                  </a:lnTo>
                  <a:lnTo>
                    <a:pt x="145" y="204"/>
                  </a:lnTo>
                  <a:lnTo>
                    <a:pt x="136" y="208"/>
                  </a:lnTo>
                  <a:lnTo>
                    <a:pt x="131" y="208"/>
                  </a:lnTo>
                  <a:lnTo>
                    <a:pt x="131" y="201"/>
                  </a:lnTo>
                  <a:lnTo>
                    <a:pt x="157" y="192"/>
                  </a:lnTo>
                  <a:lnTo>
                    <a:pt x="155" y="176"/>
                  </a:lnTo>
                  <a:lnTo>
                    <a:pt x="166" y="167"/>
                  </a:lnTo>
                  <a:lnTo>
                    <a:pt x="189" y="164"/>
                  </a:lnTo>
                  <a:lnTo>
                    <a:pt x="208" y="151"/>
                  </a:lnTo>
                  <a:lnTo>
                    <a:pt x="231" y="148"/>
                  </a:lnTo>
                  <a:lnTo>
                    <a:pt x="252" y="148"/>
                  </a:lnTo>
                  <a:lnTo>
                    <a:pt x="263" y="146"/>
                  </a:lnTo>
                  <a:lnTo>
                    <a:pt x="275" y="144"/>
                  </a:lnTo>
                  <a:lnTo>
                    <a:pt x="284" y="139"/>
                  </a:lnTo>
                  <a:lnTo>
                    <a:pt x="293" y="134"/>
                  </a:lnTo>
                  <a:lnTo>
                    <a:pt x="300" y="134"/>
                  </a:lnTo>
                  <a:lnTo>
                    <a:pt x="303" y="134"/>
                  </a:lnTo>
                  <a:lnTo>
                    <a:pt x="305" y="130"/>
                  </a:lnTo>
                  <a:lnTo>
                    <a:pt x="307" y="127"/>
                  </a:lnTo>
                  <a:lnTo>
                    <a:pt x="298" y="123"/>
                  </a:lnTo>
                  <a:lnTo>
                    <a:pt x="291" y="120"/>
                  </a:lnTo>
                  <a:lnTo>
                    <a:pt x="289" y="120"/>
                  </a:lnTo>
                  <a:lnTo>
                    <a:pt x="289" y="116"/>
                  </a:lnTo>
                  <a:lnTo>
                    <a:pt x="287" y="111"/>
                  </a:lnTo>
                  <a:lnTo>
                    <a:pt x="275" y="111"/>
                  </a:lnTo>
                  <a:lnTo>
                    <a:pt x="263" y="120"/>
                  </a:lnTo>
                  <a:lnTo>
                    <a:pt x="243" y="114"/>
                  </a:lnTo>
                  <a:lnTo>
                    <a:pt x="243" y="107"/>
                  </a:lnTo>
                  <a:lnTo>
                    <a:pt x="275" y="81"/>
                  </a:lnTo>
                  <a:lnTo>
                    <a:pt x="305" y="74"/>
                  </a:lnTo>
                  <a:lnTo>
                    <a:pt x="321" y="72"/>
                  </a:lnTo>
                  <a:lnTo>
                    <a:pt x="337" y="70"/>
                  </a:lnTo>
                  <a:lnTo>
                    <a:pt x="344" y="79"/>
                  </a:lnTo>
                  <a:lnTo>
                    <a:pt x="363" y="79"/>
                  </a:lnTo>
                  <a:lnTo>
                    <a:pt x="363" y="63"/>
                  </a:lnTo>
                  <a:lnTo>
                    <a:pt x="370" y="53"/>
                  </a:lnTo>
                  <a:lnTo>
                    <a:pt x="372" y="39"/>
                  </a:lnTo>
                  <a:lnTo>
                    <a:pt x="393" y="28"/>
                  </a:lnTo>
                  <a:lnTo>
                    <a:pt x="407" y="33"/>
                  </a:lnTo>
                  <a:lnTo>
                    <a:pt x="421" y="35"/>
                  </a:lnTo>
                  <a:lnTo>
                    <a:pt x="490" y="5"/>
                  </a:lnTo>
                  <a:lnTo>
                    <a:pt x="532" y="2"/>
                  </a:lnTo>
                  <a:lnTo>
                    <a:pt x="573"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2" name="Freeform 16"/>
            <p:cNvSpPr>
              <a:spLocks/>
            </p:cNvSpPr>
            <p:nvPr/>
          </p:nvSpPr>
          <p:spPr bwMode="auto">
            <a:xfrm>
              <a:off x="1483" y="883"/>
              <a:ext cx="84" cy="49"/>
            </a:xfrm>
            <a:custGeom>
              <a:avLst/>
              <a:gdLst>
                <a:gd name="T0" fmla="*/ 84 w 84"/>
                <a:gd name="T1" fmla="*/ 9 h 49"/>
                <a:gd name="T2" fmla="*/ 84 w 84"/>
                <a:gd name="T3" fmla="*/ 12 h 49"/>
                <a:gd name="T4" fmla="*/ 72 w 84"/>
                <a:gd name="T5" fmla="*/ 23 h 49"/>
                <a:gd name="T6" fmla="*/ 72 w 84"/>
                <a:gd name="T7" fmla="*/ 23 h 49"/>
                <a:gd name="T8" fmla="*/ 74 w 84"/>
                <a:gd name="T9" fmla="*/ 32 h 49"/>
                <a:gd name="T10" fmla="*/ 54 w 84"/>
                <a:gd name="T11" fmla="*/ 46 h 49"/>
                <a:gd name="T12" fmla="*/ 54 w 84"/>
                <a:gd name="T13" fmla="*/ 46 h 49"/>
                <a:gd name="T14" fmla="*/ 10 w 84"/>
                <a:gd name="T15" fmla="*/ 49 h 49"/>
                <a:gd name="T16" fmla="*/ 10 w 84"/>
                <a:gd name="T17" fmla="*/ 49 h 49"/>
                <a:gd name="T18" fmla="*/ 10 w 84"/>
                <a:gd name="T19" fmla="*/ 42 h 49"/>
                <a:gd name="T20" fmla="*/ 12 w 84"/>
                <a:gd name="T21" fmla="*/ 37 h 49"/>
                <a:gd name="T22" fmla="*/ 12 w 84"/>
                <a:gd name="T23" fmla="*/ 37 h 49"/>
                <a:gd name="T24" fmla="*/ 7 w 84"/>
                <a:gd name="T25" fmla="*/ 30 h 49"/>
                <a:gd name="T26" fmla="*/ 0 w 84"/>
                <a:gd name="T27" fmla="*/ 23 h 49"/>
                <a:gd name="T28" fmla="*/ 0 w 84"/>
                <a:gd name="T29" fmla="*/ 23 h 49"/>
                <a:gd name="T30" fmla="*/ 7 w 84"/>
                <a:gd name="T31" fmla="*/ 14 h 49"/>
                <a:gd name="T32" fmla="*/ 12 w 84"/>
                <a:gd name="T33" fmla="*/ 12 h 49"/>
                <a:gd name="T34" fmla="*/ 17 w 84"/>
                <a:gd name="T35" fmla="*/ 12 h 49"/>
                <a:gd name="T36" fmla="*/ 30 w 84"/>
                <a:gd name="T37" fmla="*/ 21 h 49"/>
                <a:gd name="T38" fmla="*/ 30 w 84"/>
                <a:gd name="T39" fmla="*/ 21 h 49"/>
                <a:gd name="T40" fmla="*/ 40 w 84"/>
                <a:gd name="T41" fmla="*/ 18 h 49"/>
                <a:gd name="T42" fmla="*/ 42 w 84"/>
                <a:gd name="T43" fmla="*/ 5 h 49"/>
                <a:gd name="T44" fmla="*/ 61 w 84"/>
                <a:gd name="T45" fmla="*/ 0 h 49"/>
                <a:gd name="T46" fmla="*/ 61 w 84"/>
                <a:gd name="T47" fmla="*/ 0 h 49"/>
                <a:gd name="T48" fmla="*/ 72 w 84"/>
                <a:gd name="T49" fmla="*/ 5 h 49"/>
                <a:gd name="T50" fmla="*/ 84 w 84"/>
                <a:gd name="T51" fmla="*/ 9 h 49"/>
                <a:gd name="T52" fmla="*/ 84 w 84"/>
                <a:gd name="T53" fmla="*/ 9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
                <a:gd name="T82" fmla="*/ 0 h 49"/>
                <a:gd name="T83" fmla="*/ 84 w 84"/>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 h="49">
                  <a:moveTo>
                    <a:pt x="84" y="9"/>
                  </a:moveTo>
                  <a:lnTo>
                    <a:pt x="84" y="12"/>
                  </a:lnTo>
                  <a:lnTo>
                    <a:pt x="72" y="23"/>
                  </a:lnTo>
                  <a:lnTo>
                    <a:pt x="74" y="32"/>
                  </a:lnTo>
                  <a:lnTo>
                    <a:pt x="54" y="46"/>
                  </a:lnTo>
                  <a:lnTo>
                    <a:pt x="10" y="49"/>
                  </a:lnTo>
                  <a:lnTo>
                    <a:pt x="10" y="42"/>
                  </a:lnTo>
                  <a:lnTo>
                    <a:pt x="12" y="37"/>
                  </a:lnTo>
                  <a:lnTo>
                    <a:pt x="7" y="30"/>
                  </a:lnTo>
                  <a:lnTo>
                    <a:pt x="0" y="23"/>
                  </a:lnTo>
                  <a:lnTo>
                    <a:pt x="7" y="14"/>
                  </a:lnTo>
                  <a:lnTo>
                    <a:pt x="12" y="12"/>
                  </a:lnTo>
                  <a:lnTo>
                    <a:pt x="17" y="12"/>
                  </a:lnTo>
                  <a:lnTo>
                    <a:pt x="30" y="21"/>
                  </a:lnTo>
                  <a:lnTo>
                    <a:pt x="40" y="18"/>
                  </a:lnTo>
                  <a:lnTo>
                    <a:pt x="42" y="5"/>
                  </a:lnTo>
                  <a:lnTo>
                    <a:pt x="61" y="0"/>
                  </a:lnTo>
                  <a:lnTo>
                    <a:pt x="72" y="5"/>
                  </a:lnTo>
                  <a:lnTo>
                    <a:pt x="84"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3" name="Freeform 17"/>
            <p:cNvSpPr>
              <a:spLocks/>
            </p:cNvSpPr>
            <p:nvPr/>
          </p:nvSpPr>
          <p:spPr bwMode="auto">
            <a:xfrm>
              <a:off x="1590" y="883"/>
              <a:ext cx="60" cy="39"/>
            </a:xfrm>
            <a:custGeom>
              <a:avLst/>
              <a:gdLst>
                <a:gd name="T0" fmla="*/ 60 w 60"/>
                <a:gd name="T1" fmla="*/ 5 h 39"/>
                <a:gd name="T2" fmla="*/ 58 w 60"/>
                <a:gd name="T3" fmla="*/ 14 h 39"/>
                <a:gd name="T4" fmla="*/ 58 w 60"/>
                <a:gd name="T5" fmla="*/ 14 h 39"/>
                <a:gd name="T6" fmla="*/ 44 w 60"/>
                <a:gd name="T7" fmla="*/ 23 h 39"/>
                <a:gd name="T8" fmla="*/ 30 w 60"/>
                <a:gd name="T9" fmla="*/ 30 h 39"/>
                <a:gd name="T10" fmla="*/ 16 w 60"/>
                <a:gd name="T11" fmla="*/ 37 h 39"/>
                <a:gd name="T12" fmla="*/ 7 w 60"/>
                <a:gd name="T13" fmla="*/ 39 h 39"/>
                <a:gd name="T14" fmla="*/ 0 w 60"/>
                <a:gd name="T15" fmla="*/ 39 h 39"/>
                <a:gd name="T16" fmla="*/ 0 w 60"/>
                <a:gd name="T17" fmla="*/ 21 h 39"/>
                <a:gd name="T18" fmla="*/ 16 w 60"/>
                <a:gd name="T19" fmla="*/ 0 h 39"/>
                <a:gd name="T20" fmla="*/ 16 w 60"/>
                <a:gd name="T21" fmla="*/ 0 h 39"/>
                <a:gd name="T22" fmla="*/ 60 w 60"/>
                <a:gd name="T23" fmla="*/ 5 h 39"/>
                <a:gd name="T24" fmla="*/ 60 w 60"/>
                <a:gd name="T25" fmla="*/ 5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9"/>
                <a:gd name="T41" fmla="*/ 60 w 60"/>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9">
                  <a:moveTo>
                    <a:pt x="60" y="5"/>
                  </a:moveTo>
                  <a:lnTo>
                    <a:pt x="58" y="14"/>
                  </a:lnTo>
                  <a:lnTo>
                    <a:pt x="44" y="23"/>
                  </a:lnTo>
                  <a:lnTo>
                    <a:pt x="30" y="30"/>
                  </a:lnTo>
                  <a:lnTo>
                    <a:pt x="16" y="37"/>
                  </a:lnTo>
                  <a:lnTo>
                    <a:pt x="7" y="39"/>
                  </a:lnTo>
                  <a:lnTo>
                    <a:pt x="0" y="39"/>
                  </a:lnTo>
                  <a:lnTo>
                    <a:pt x="0" y="21"/>
                  </a:lnTo>
                  <a:lnTo>
                    <a:pt x="16" y="0"/>
                  </a:lnTo>
                  <a:lnTo>
                    <a:pt x="60"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4" name="Freeform 18"/>
            <p:cNvSpPr>
              <a:spLocks/>
            </p:cNvSpPr>
            <p:nvPr/>
          </p:nvSpPr>
          <p:spPr bwMode="auto">
            <a:xfrm>
              <a:off x="1254" y="888"/>
              <a:ext cx="181" cy="94"/>
            </a:xfrm>
            <a:custGeom>
              <a:avLst/>
              <a:gdLst>
                <a:gd name="T0" fmla="*/ 95 w 181"/>
                <a:gd name="T1" fmla="*/ 2 h 94"/>
                <a:gd name="T2" fmla="*/ 95 w 181"/>
                <a:gd name="T3" fmla="*/ 2 h 94"/>
                <a:gd name="T4" fmla="*/ 104 w 181"/>
                <a:gd name="T5" fmla="*/ 16 h 94"/>
                <a:gd name="T6" fmla="*/ 104 w 181"/>
                <a:gd name="T7" fmla="*/ 16 h 94"/>
                <a:gd name="T8" fmla="*/ 128 w 181"/>
                <a:gd name="T9" fmla="*/ 2 h 94"/>
                <a:gd name="T10" fmla="*/ 128 w 181"/>
                <a:gd name="T11" fmla="*/ 2 h 94"/>
                <a:gd name="T12" fmla="*/ 128 w 181"/>
                <a:gd name="T13" fmla="*/ 2 h 94"/>
                <a:gd name="T14" fmla="*/ 144 w 181"/>
                <a:gd name="T15" fmla="*/ 13 h 94"/>
                <a:gd name="T16" fmla="*/ 158 w 181"/>
                <a:gd name="T17" fmla="*/ 27 h 94"/>
                <a:gd name="T18" fmla="*/ 158 w 181"/>
                <a:gd name="T19" fmla="*/ 27 h 94"/>
                <a:gd name="T20" fmla="*/ 158 w 181"/>
                <a:gd name="T21" fmla="*/ 30 h 94"/>
                <a:gd name="T22" fmla="*/ 160 w 181"/>
                <a:gd name="T23" fmla="*/ 32 h 94"/>
                <a:gd name="T24" fmla="*/ 160 w 181"/>
                <a:gd name="T25" fmla="*/ 32 h 94"/>
                <a:gd name="T26" fmla="*/ 174 w 181"/>
                <a:gd name="T27" fmla="*/ 27 h 94"/>
                <a:gd name="T28" fmla="*/ 178 w 181"/>
                <a:gd name="T29" fmla="*/ 34 h 94"/>
                <a:gd name="T30" fmla="*/ 162 w 181"/>
                <a:gd name="T31" fmla="*/ 57 h 94"/>
                <a:gd name="T32" fmla="*/ 162 w 181"/>
                <a:gd name="T33" fmla="*/ 57 h 94"/>
                <a:gd name="T34" fmla="*/ 167 w 181"/>
                <a:gd name="T35" fmla="*/ 64 h 94"/>
                <a:gd name="T36" fmla="*/ 174 w 181"/>
                <a:gd name="T37" fmla="*/ 69 h 94"/>
                <a:gd name="T38" fmla="*/ 181 w 181"/>
                <a:gd name="T39" fmla="*/ 71 h 94"/>
                <a:gd name="T40" fmla="*/ 181 w 181"/>
                <a:gd name="T41" fmla="*/ 71 h 94"/>
                <a:gd name="T42" fmla="*/ 172 w 181"/>
                <a:gd name="T43" fmla="*/ 78 h 94"/>
                <a:gd name="T44" fmla="*/ 165 w 181"/>
                <a:gd name="T45" fmla="*/ 78 h 94"/>
                <a:gd name="T46" fmla="*/ 160 w 181"/>
                <a:gd name="T47" fmla="*/ 78 h 94"/>
                <a:gd name="T48" fmla="*/ 160 w 181"/>
                <a:gd name="T49" fmla="*/ 78 h 94"/>
                <a:gd name="T50" fmla="*/ 155 w 181"/>
                <a:gd name="T51" fmla="*/ 78 h 94"/>
                <a:gd name="T52" fmla="*/ 153 w 181"/>
                <a:gd name="T53" fmla="*/ 78 h 94"/>
                <a:gd name="T54" fmla="*/ 151 w 181"/>
                <a:gd name="T55" fmla="*/ 78 h 94"/>
                <a:gd name="T56" fmla="*/ 153 w 181"/>
                <a:gd name="T57" fmla="*/ 88 h 94"/>
                <a:gd name="T58" fmla="*/ 153 w 181"/>
                <a:gd name="T59" fmla="*/ 88 h 94"/>
                <a:gd name="T60" fmla="*/ 116 w 181"/>
                <a:gd name="T61" fmla="*/ 94 h 94"/>
                <a:gd name="T62" fmla="*/ 116 w 181"/>
                <a:gd name="T63" fmla="*/ 94 h 94"/>
                <a:gd name="T64" fmla="*/ 114 w 181"/>
                <a:gd name="T65" fmla="*/ 88 h 94"/>
                <a:gd name="T66" fmla="*/ 54 w 181"/>
                <a:gd name="T67" fmla="*/ 85 h 94"/>
                <a:gd name="T68" fmla="*/ 23 w 181"/>
                <a:gd name="T69" fmla="*/ 92 h 94"/>
                <a:gd name="T70" fmla="*/ 23 w 181"/>
                <a:gd name="T71" fmla="*/ 92 h 94"/>
                <a:gd name="T72" fmla="*/ 7 w 181"/>
                <a:gd name="T73" fmla="*/ 85 h 94"/>
                <a:gd name="T74" fmla="*/ 7 w 181"/>
                <a:gd name="T75" fmla="*/ 85 h 94"/>
                <a:gd name="T76" fmla="*/ 7 w 181"/>
                <a:gd name="T77" fmla="*/ 74 h 94"/>
                <a:gd name="T78" fmla="*/ 5 w 181"/>
                <a:gd name="T79" fmla="*/ 67 h 94"/>
                <a:gd name="T80" fmla="*/ 0 w 181"/>
                <a:gd name="T81" fmla="*/ 64 h 94"/>
                <a:gd name="T82" fmla="*/ 70 w 181"/>
                <a:gd name="T83" fmla="*/ 57 h 94"/>
                <a:gd name="T84" fmla="*/ 70 w 181"/>
                <a:gd name="T85" fmla="*/ 57 h 94"/>
                <a:gd name="T86" fmla="*/ 70 w 181"/>
                <a:gd name="T87" fmla="*/ 57 h 94"/>
                <a:gd name="T88" fmla="*/ 70 w 181"/>
                <a:gd name="T89" fmla="*/ 55 h 94"/>
                <a:gd name="T90" fmla="*/ 70 w 181"/>
                <a:gd name="T91" fmla="*/ 55 h 94"/>
                <a:gd name="T92" fmla="*/ 21 w 181"/>
                <a:gd name="T93" fmla="*/ 34 h 94"/>
                <a:gd name="T94" fmla="*/ 44 w 181"/>
                <a:gd name="T95" fmla="*/ 30 h 94"/>
                <a:gd name="T96" fmla="*/ 44 w 181"/>
                <a:gd name="T97" fmla="*/ 30 h 94"/>
                <a:gd name="T98" fmla="*/ 44 w 181"/>
                <a:gd name="T99" fmla="*/ 27 h 94"/>
                <a:gd name="T100" fmla="*/ 35 w 181"/>
                <a:gd name="T101" fmla="*/ 13 h 94"/>
                <a:gd name="T102" fmla="*/ 35 w 181"/>
                <a:gd name="T103" fmla="*/ 13 h 94"/>
                <a:gd name="T104" fmla="*/ 60 w 181"/>
                <a:gd name="T105" fmla="*/ 7 h 94"/>
                <a:gd name="T106" fmla="*/ 74 w 181"/>
                <a:gd name="T107" fmla="*/ 4 h 94"/>
                <a:gd name="T108" fmla="*/ 86 w 181"/>
                <a:gd name="T109" fmla="*/ 0 h 94"/>
                <a:gd name="T110" fmla="*/ 86 w 181"/>
                <a:gd name="T111" fmla="*/ 0 h 94"/>
                <a:gd name="T112" fmla="*/ 95 w 181"/>
                <a:gd name="T113" fmla="*/ 2 h 94"/>
                <a:gd name="T114" fmla="*/ 95 w 181"/>
                <a:gd name="T115" fmla="*/ 2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1"/>
                <a:gd name="T175" fmla="*/ 0 h 94"/>
                <a:gd name="T176" fmla="*/ 181 w 181"/>
                <a:gd name="T177" fmla="*/ 94 h 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1" h="94">
                  <a:moveTo>
                    <a:pt x="95" y="2"/>
                  </a:moveTo>
                  <a:lnTo>
                    <a:pt x="95" y="2"/>
                  </a:lnTo>
                  <a:lnTo>
                    <a:pt x="104" y="16"/>
                  </a:lnTo>
                  <a:lnTo>
                    <a:pt x="128" y="2"/>
                  </a:lnTo>
                  <a:lnTo>
                    <a:pt x="144" y="13"/>
                  </a:lnTo>
                  <a:lnTo>
                    <a:pt x="158" y="27"/>
                  </a:lnTo>
                  <a:lnTo>
                    <a:pt x="158" y="30"/>
                  </a:lnTo>
                  <a:lnTo>
                    <a:pt x="160" y="32"/>
                  </a:lnTo>
                  <a:lnTo>
                    <a:pt x="174" y="27"/>
                  </a:lnTo>
                  <a:lnTo>
                    <a:pt x="178" y="34"/>
                  </a:lnTo>
                  <a:lnTo>
                    <a:pt x="162" y="57"/>
                  </a:lnTo>
                  <a:lnTo>
                    <a:pt x="167" y="64"/>
                  </a:lnTo>
                  <a:lnTo>
                    <a:pt x="174" y="69"/>
                  </a:lnTo>
                  <a:lnTo>
                    <a:pt x="181" y="71"/>
                  </a:lnTo>
                  <a:lnTo>
                    <a:pt x="172" y="78"/>
                  </a:lnTo>
                  <a:lnTo>
                    <a:pt x="165" y="78"/>
                  </a:lnTo>
                  <a:lnTo>
                    <a:pt x="160" y="78"/>
                  </a:lnTo>
                  <a:lnTo>
                    <a:pt x="155" y="78"/>
                  </a:lnTo>
                  <a:lnTo>
                    <a:pt x="153" y="78"/>
                  </a:lnTo>
                  <a:lnTo>
                    <a:pt x="151" y="78"/>
                  </a:lnTo>
                  <a:lnTo>
                    <a:pt x="153" y="88"/>
                  </a:lnTo>
                  <a:lnTo>
                    <a:pt x="116" y="94"/>
                  </a:lnTo>
                  <a:lnTo>
                    <a:pt x="114" y="88"/>
                  </a:lnTo>
                  <a:lnTo>
                    <a:pt x="54" y="85"/>
                  </a:lnTo>
                  <a:lnTo>
                    <a:pt x="23" y="92"/>
                  </a:lnTo>
                  <a:lnTo>
                    <a:pt x="7" y="85"/>
                  </a:lnTo>
                  <a:lnTo>
                    <a:pt x="7" y="74"/>
                  </a:lnTo>
                  <a:lnTo>
                    <a:pt x="5" y="67"/>
                  </a:lnTo>
                  <a:lnTo>
                    <a:pt x="0" y="64"/>
                  </a:lnTo>
                  <a:lnTo>
                    <a:pt x="70" y="57"/>
                  </a:lnTo>
                  <a:lnTo>
                    <a:pt x="70" y="55"/>
                  </a:lnTo>
                  <a:lnTo>
                    <a:pt x="21" y="34"/>
                  </a:lnTo>
                  <a:lnTo>
                    <a:pt x="44" y="30"/>
                  </a:lnTo>
                  <a:lnTo>
                    <a:pt x="44" y="27"/>
                  </a:lnTo>
                  <a:lnTo>
                    <a:pt x="35" y="13"/>
                  </a:lnTo>
                  <a:lnTo>
                    <a:pt x="60" y="7"/>
                  </a:lnTo>
                  <a:lnTo>
                    <a:pt x="74" y="4"/>
                  </a:lnTo>
                  <a:lnTo>
                    <a:pt x="86" y="0"/>
                  </a:lnTo>
                  <a:lnTo>
                    <a:pt x="95"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5" name="Freeform 19"/>
            <p:cNvSpPr>
              <a:spLocks/>
            </p:cNvSpPr>
            <p:nvPr/>
          </p:nvSpPr>
          <p:spPr bwMode="auto">
            <a:xfrm>
              <a:off x="1636" y="890"/>
              <a:ext cx="276" cy="280"/>
            </a:xfrm>
            <a:custGeom>
              <a:avLst/>
              <a:gdLst>
                <a:gd name="T0" fmla="*/ 42 w 276"/>
                <a:gd name="T1" fmla="*/ 53 h 280"/>
                <a:gd name="T2" fmla="*/ 46 w 276"/>
                <a:gd name="T3" fmla="*/ 55 h 280"/>
                <a:gd name="T4" fmla="*/ 88 w 276"/>
                <a:gd name="T5" fmla="*/ 21 h 280"/>
                <a:gd name="T6" fmla="*/ 104 w 276"/>
                <a:gd name="T7" fmla="*/ 11 h 280"/>
                <a:gd name="T8" fmla="*/ 100 w 276"/>
                <a:gd name="T9" fmla="*/ 44 h 280"/>
                <a:gd name="T10" fmla="*/ 100 w 276"/>
                <a:gd name="T11" fmla="*/ 46 h 280"/>
                <a:gd name="T12" fmla="*/ 139 w 276"/>
                <a:gd name="T13" fmla="*/ 44 h 280"/>
                <a:gd name="T14" fmla="*/ 176 w 276"/>
                <a:gd name="T15" fmla="*/ 53 h 280"/>
                <a:gd name="T16" fmla="*/ 199 w 276"/>
                <a:gd name="T17" fmla="*/ 69 h 280"/>
                <a:gd name="T18" fmla="*/ 195 w 276"/>
                <a:gd name="T19" fmla="*/ 81 h 280"/>
                <a:gd name="T20" fmla="*/ 225 w 276"/>
                <a:gd name="T21" fmla="*/ 86 h 280"/>
                <a:gd name="T22" fmla="*/ 227 w 276"/>
                <a:gd name="T23" fmla="*/ 95 h 280"/>
                <a:gd name="T24" fmla="*/ 236 w 276"/>
                <a:gd name="T25" fmla="*/ 102 h 280"/>
                <a:gd name="T26" fmla="*/ 220 w 276"/>
                <a:gd name="T27" fmla="*/ 118 h 280"/>
                <a:gd name="T28" fmla="*/ 211 w 276"/>
                <a:gd name="T29" fmla="*/ 129 h 280"/>
                <a:gd name="T30" fmla="*/ 208 w 276"/>
                <a:gd name="T31" fmla="*/ 139 h 280"/>
                <a:gd name="T32" fmla="*/ 225 w 276"/>
                <a:gd name="T33" fmla="*/ 153 h 280"/>
                <a:gd name="T34" fmla="*/ 243 w 276"/>
                <a:gd name="T35" fmla="*/ 167 h 280"/>
                <a:gd name="T36" fmla="*/ 262 w 276"/>
                <a:gd name="T37" fmla="*/ 171 h 280"/>
                <a:gd name="T38" fmla="*/ 276 w 276"/>
                <a:gd name="T39" fmla="*/ 180 h 280"/>
                <a:gd name="T40" fmla="*/ 266 w 276"/>
                <a:gd name="T41" fmla="*/ 183 h 280"/>
                <a:gd name="T42" fmla="*/ 234 w 276"/>
                <a:gd name="T43" fmla="*/ 199 h 280"/>
                <a:gd name="T44" fmla="*/ 206 w 276"/>
                <a:gd name="T45" fmla="*/ 206 h 280"/>
                <a:gd name="T46" fmla="*/ 208 w 276"/>
                <a:gd name="T47" fmla="*/ 178 h 280"/>
                <a:gd name="T48" fmla="*/ 195 w 276"/>
                <a:gd name="T49" fmla="*/ 173 h 280"/>
                <a:gd name="T50" fmla="*/ 169 w 276"/>
                <a:gd name="T51" fmla="*/ 199 h 280"/>
                <a:gd name="T52" fmla="*/ 174 w 276"/>
                <a:gd name="T53" fmla="*/ 213 h 280"/>
                <a:gd name="T54" fmla="*/ 171 w 276"/>
                <a:gd name="T55" fmla="*/ 229 h 280"/>
                <a:gd name="T56" fmla="*/ 176 w 276"/>
                <a:gd name="T57" fmla="*/ 236 h 280"/>
                <a:gd name="T58" fmla="*/ 190 w 276"/>
                <a:gd name="T59" fmla="*/ 243 h 280"/>
                <a:gd name="T60" fmla="*/ 162 w 276"/>
                <a:gd name="T61" fmla="*/ 264 h 280"/>
                <a:gd name="T62" fmla="*/ 157 w 276"/>
                <a:gd name="T63" fmla="*/ 259 h 280"/>
                <a:gd name="T64" fmla="*/ 151 w 276"/>
                <a:gd name="T65" fmla="*/ 248 h 280"/>
                <a:gd name="T66" fmla="*/ 127 w 276"/>
                <a:gd name="T67" fmla="*/ 245 h 280"/>
                <a:gd name="T68" fmla="*/ 125 w 276"/>
                <a:gd name="T69" fmla="*/ 257 h 280"/>
                <a:gd name="T70" fmla="*/ 141 w 276"/>
                <a:gd name="T71" fmla="*/ 280 h 280"/>
                <a:gd name="T72" fmla="*/ 93 w 276"/>
                <a:gd name="T73" fmla="*/ 257 h 280"/>
                <a:gd name="T74" fmla="*/ 65 w 276"/>
                <a:gd name="T75" fmla="*/ 227 h 280"/>
                <a:gd name="T76" fmla="*/ 60 w 276"/>
                <a:gd name="T77" fmla="*/ 213 h 280"/>
                <a:gd name="T78" fmla="*/ 37 w 276"/>
                <a:gd name="T79" fmla="*/ 227 h 280"/>
                <a:gd name="T80" fmla="*/ 21 w 276"/>
                <a:gd name="T81" fmla="*/ 222 h 280"/>
                <a:gd name="T82" fmla="*/ 14 w 276"/>
                <a:gd name="T83" fmla="*/ 224 h 280"/>
                <a:gd name="T84" fmla="*/ 12 w 276"/>
                <a:gd name="T85" fmla="*/ 208 h 280"/>
                <a:gd name="T86" fmla="*/ 33 w 276"/>
                <a:gd name="T87" fmla="*/ 190 h 280"/>
                <a:gd name="T88" fmla="*/ 58 w 276"/>
                <a:gd name="T89" fmla="*/ 197 h 280"/>
                <a:gd name="T90" fmla="*/ 81 w 276"/>
                <a:gd name="T91" fmla="*/ 194 h 280"/>
                <a:gd name="T92" fmla="*/ 86 w 276"/>
                <a:gd name="T93" fmla="*/ 169 h 280"/>
                <a:gd name="T94" fmla="*/ 155 w 276"/>
                <a:gd name="T95" fmla="*/ 102 h 280"/>
                <a:gd name="T96" fmla="*/ 148 w 276"/>
                <a:gd name="T97" fmla="*/ 88 h 280"/>
                <a:gd name="T98" fmla="*/ 111 w 276"/>
                <a:gd name="T99" fmla="*/ 74 h 280"/>
                <a:gd name="T100" fmla="*/ 83 w 276"/>
                <a:gd name="T101" fmla="*/ 95 h 280"/>
                <a:gd name="T102" fmla="*/ 37 w 276"/>
                <a:gd name="T103" fmla="*/ 86 h 280"/>
                <a:gd name="T104" fmla="*/ 19 w 276"/>
                <a:gd name="T105" fmla="*/ 90 h 280"/>
                <a:gd name="T106" fmla="*/ 0 w 276"/>
                <a:gd name="T107" fmla="*/ 72 h 280"/>
                <a:gd name="T108" fmla="*/ 2 w 276"/>
                <a:gd name="T109" fmla="*/ 67 h 280"/>
                <a:gd name="T110" fmla="*/ 9 w 276"/>
                <a:gd name="T111" fmla="*/ 62 h 280"/>
                <a:gd name="T112" fmla="*/ 2 w 276"/>
                <a:gd name="T113" fmla="*/ 42 h 280"/>
                <a:gd name="T114" fmla="*/ 67 w 276"/>
                <a:gd name="T115" fmla="*/ 0 h 280"/>
                <a:gd name="T116" fmla="*/ 70 w 276"/>
                <a:gd name="T117" fmla="*/ 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6"/>
                <a:gd name="T178" fmla="*/ 0 h 280"/>
                <a:gd name="T179" fmla="*/ 276 w 276"/>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6" h="280">
                  <a:moveTo>
                    <a:pt x="70" y="5"/>
                  </a:moveTo>
                  <a:lnTo>
                    <a:pt x="44" y="39"/>
                  </a:lnTo>
                  <a:lnTo>
                    <a:pt x="42" y="53"/>
                  </a:lnTo>
                  <a:lnTo>
                    <a:pt x="44" y="55"/>
                  </a:lnTo>
                  <a:lnTo>
                    <a:pt x="46" y="55"/>
                  </a:lnTo>
                  <a:lnTo>
                    <a:pt x="88" y="25"/>
                  </a:lnTo>
                  <a:lnTo>
                    <a:pt x="88" y="21"/>
                  </a:lnTo>
                  <a:lnTo>
                    <a:pt x="88" y="16"/>
                  </a:lnTo>
                  <a:lnTo>
                    <a:pt x="104" y="11"/>
                  </a:lnTo>
                  <a:lnTo>
                    <a:pt x="118" y="5"/>
                  </a:lnTo>
                  <a:lnTo>
                    <a:pt x="123" y="9"/>
                  </a:lnTo>
                  <a:lnTo>
                    <a:pt x="100" y="44"/>
                  </a:lnTo>
                  <a:lnTo>
                    <a:pt x="100" y="46"/>
                  </a:lnTo>
                  <a:lnTo>
                    <a:pt x="109" y="44"/>
                  </a:lnTo>
                  <a:lnTo>
                    <a:pt x="118" y="44"/>
                  </a:lnTo>
                  <a:lnTo>
                    <a:pt x="139" y="44"/>
                  </a:lnTo>
                  <a:lnTo>
                    <a:pt x="162" y="39"/>
                  </a:lnTo>
                  <a:lnTo>
                    <a:pt x="176" y="53"/>
                  </a:lnTo>
                  <a:lnTo>
                    <a:pt x="174" y="65"/>
                  </a:lnTo>
                  <a:lnTo>
                    <a:pt x="174" y="67"/>
                  </a:lnTo>
                  <a:lnTo>
                    <a:pt x="199" y="69"/>
                  </a:lnTo>
                  <a:lnTo>
                    <a:pt x="197" y="76"/>
                  </a:lnTo>
                  <a:lnTo>
                    <a:pt x="195" y="81"/>
                  </a:lnTo>
                  <a:lnTo>
                    <a:pt x="195" y="83"/>
                  </a:lnTo>
                  <a:lnTo>
                    <a:pt x="225" y="86"/>
                  </a:lnTo>
                  <a:lnTo>
                    <a:pt x="225" y="90"/>
                  </a:lnTo>
                  <a:lnTo>
                    <a:pt x="227" y="95"/>
                  </a:lnTo>
                  <a:lnTo>
                    <a:pt x="232" y="95"/>
                  </a:lnTo>
                  <a:lnTo>
                    <a:pt x="236" y="97"/>
                  </a:lnTo>
                  <a:lnTo>
                    <a:pt x="236" y="102"/>
                  </a:lnTo>
                  <a:lnTo>
                    <a:pt x="225" y="118"/>
                  </a:lnTo>
                  <a:lnTo>
                    <a:pt x="220" y="118"/>
                  </a:lnTo>
                  <a:lnTo>
                    <a:pt x="218" y="120"/>
                  </a:lnTo>
                  <a:lnTo>
                    <a:pt x="215" y="125"/>
                  </a:lnTo>
                  <a:lnTo>
                    <a:pt x="211" y="129"/>
                  </a:lnTo>
                  <a:lnTo>
                    <a:pt x="208" y="136"/>
                  </a:lnTo>
                  <a:lnTo>
                    <a:pt x="208" y="139"/>
                  </a:lnTo>
                  <a:lnTo>
                    <a:pt x="215" y="143"/>
                  </a:lnTo>
                  <a:lnTo>
                    <a:pt x="220" y="148"/>
                  </a:lnTo>
                  <a:lnTo>
                    <a:pt x="225" y="153"/>
                  </a:lnTo>
                  <a:lnTo>
                    <a:pt x="229" y="155"/>
                  </a:lnTo>
                  <a:lnTo>
                    <a:pt x="234" y="153"/>
                  </a:lnTo>
                  <a:lnTo>
                    <a:pt x="243" y="167"/>
                  </a:lnTo>
                  <a:lnTo>
                    <a:pt x="252" y="164"/>
                  </a:lnTo>
                  <a:lnTo>
                    <a:pt x="262" y="171"/>
                  </a:lnTo>
                  <a:lnTo>
                    <a:pt x="276" y="169"/>
                  </a:lnTo>
                  <a:lnTo>
                    <a:pt x="276" y="180"/>
                  </a:lnTo>
                  <a:lnTo>
                    <a:pt x="271" y="180"/>
                  </a:lnTo>
                  <a:lnTo>
                    <a:pt x="266" y="183"/>
                  </a:lnTo>
                  <a:lnTo>
                    <a:pt x="262" y="199"/>
                  </a:lnTo>
                  <a:lnTo>
                    <a:pt x="234" y="199"/>
                  </a:lnTo>
                  <a:lnTo>
                    <a:pt x="213" y="222"/>
                  </a:lnTo>
                  <a:lnTo>
                    <a:pt x="208" y="222"/>
                  </a:lnTo>
                  <a:lnTo>
                    <a:pt x="206" y="206"/>
                  </a:lnTo>
                  <a:lnTo>
                    <a:pt x="213" y="194"/>
                  </a:lnTo>
                  <a:lnTo>
                    <a:pt x="208" y="178"/>
                  </a:lnTo>
                  <a:lnTo>
                    <a:pt x="201" y="176"/>
                  </a:lnTo>
                  <a:lnTo>
                    <a:pt x="195" y="173"/>
                  </a:lnTo>
                  <a:lnTo>
                    <a:pt x="183" y="187"/>
                  </a:lnTo>
                  <a:lnTo>
                    <a:pt x="169" y="199"/>
                  </a:lnTo>
                  <a:lnTo>
                    <a:pt x="171" y="206"/>
                  </a:lnTo>
                  <a:lnTo>
                    <a:pt x="174" y="213"/>
                  </a:lnTo>
                  <a:lnTo>
                    <a:pt x="176" y="220"/>
                  </a:lnTo>
                  <a:lnTo>
                    <a:pt x="174" y="224"/>
                  </a:lnTo>
                  <a:lnTo>
                    <a:pt x="171" y="229"/>
                  </a:lnTo>
                  <a:lnTo>
                    <a:pt x="171" y="231"/>
                  </a:lnTo>
                  <a:lnTo>
                    <a:pt x="176" y="236"/>
                  </a:lnTo>
                  <a:lnTo>
                    <a:pt x="188" y="236"/>
                  </a:lnTo>
                  <a:lnTo>
                    <a:pt x="190" y="243"/>
                  </a:lnTo>
                  <a:lnTo>
                    <a:pt x="169" y="268"/>
                  </a:lnTo>
                  <a:lnTo>
                    <a:pt x="162" y="264"/>
                  </a:lnTo>
                  <a:lnTo>
                    <a:pt x="160" y="261"/>
                  </a:lnTo>
                  <a:lnTo>
                    <a:pt x="157" y="259"/>
                  </a:lnTo>
                  <a:lnTo>
                    <a:pt x="155" y="254"/>
                  </a:lnTo>
                  <a:lnTo>
                    <a:pt x="155" y="250"/>
                  </a:lnTo>
                  <a:lnTo>
                    <a:pt x="151" y="248"/>
                  </a:lnTo>
                  <a:lnTo>
                    <a:pt x="146" y="248"/>
                  </a:lnTo>
                  <a:lnTo>
                    <a:pt x="137" y="248"/>
                  </a:lnTo>
                  <a:lnTo>
                    <a:pt x="127" y="245"/>
                  </a:lnTo>
                  <a:lnTo>
                    <a:pt x="125" y="252"/>
                  </a:lnTo>
                  <a:lnTo>
                    <a:pt x="125" y="257"/>
                  </a:lnTo>
                  <a:lnTo>
                    <a:pt x="141" y="275"/>
                  </a:lnTo>
                  <a:lnTo>
                    <a:pt x="141" y="280"/>
                  </a:lnTo>
                  <a:lnTo>
                    <a:pt x="130" y="275"/>
                  </a:lnTo>
                  <a:lnTo>
                    <a:pt x="118" y="271"/>
                  </a:lnTo>
                  <a:lnTo>
                    <a:pt x="93" y="257"/>
                  </a:lnTo>
                  <a:lnTo>
                    <a:pt x="86" y="234"/>
                  </a:lnTo>
                  <a:lnTo>
                    <a:pt x="65" y="227"/>
                  </a:lnTo>
                  <a:lnTo>
                    <a:pt x="60" y="213"/>
                  </a:lnTo>
                  <a:lnTo>
                    <a:pt x="49" y="217"/>
                  </a:lnTo>
                  <a:lnTo>
                    <a:pt x="37" y="227"/>
                  </a:lnTo>
                  <a:lnTo>
                    <a:pt x="30" y="222"/>
                  </a:lnTo>
                  <a:lnTo>
                    <a:pt x="26" y="222"/>
                  </a:lnTo>
                  <a:lnTo>
                    <a:pt x="21" y="222"/>
                  </a:lnTo>
                  <a:lnTo>
                    <a:pt x="14" y="224"/>
                  </a:lnTo>
                  <a:lnTo>
                    <a:pt x="12" y="222"/>
                  </a:lnTo>
                  <a:lnTo>
                    <a:pt x="12" y="217"/>
                  </a:lnTo>
                  <a:lnTo>
                    <a:pt x="12" y="208"/>
                  </a:lnTo>
                  <a:lnTo>
                    <a:pt x="33" y="190"/>
                  </a:lnTo>
                  <a:lnTo>
                    <a:pt x="42" y="192"/>
                  </a:lnTo>
                  <a:lnTo>
                    <a:pt x="49" y="197"/>
                  </a:lnTo>
                  <a:lnTo>
                    <a:pt x="58" y="197"/>
                  </a:lnTo>
                  <a:lnTo>
                    <a:pt x="67" y="197"/>
                  </a:lnTo>
                  <a:lnTo>
                    <a:pt x="81" y="194"/>
                  </a:lnTo>
                  <a:lnTo>
                    <a:pt x="86" y="183"/>
                  </a:lnTo>
                  <a:lnTo>
                    <a:pt x="86" y="176"/>
                  </a:lnTo>
                  <a:lnTo>
                    <a:pt x="86" y="169"/>
                  </a:lnTo>
                  <a:lnTo>
                    <a:pt x="114" y="155"/>
                  </a:lnTo>
                  <a:lnTo>
                    <a:pt x="155" y="102"/>
                  </a:lnTo>
                  <a:lnTo>
                    <a:pt x="153" y="95"/>
                  </a:lnTo>
                  <a:lnTo>
                    <a:pt x="148" y="88"/>
                  </a:lnTo>
                  <a:lnTo>
                    <a:pt x="120" y="86"/>
                  </a:lnTo>
                  <a:lnTo>
                    <a:pt x="111" y="74"/>
                  </a:lnTo>
                  <a:lnTo>
                    <a:pt x="95" y="90"/>
                  </a:lnTo>
                  <a:lnTo>
                    <a:pt x="83" y="95"/>
                  </a:lnTo>
                  <a:lnTo>
                    <a:pt x="44" y="81"/>
                  </a:lnTo>
                  <a:lnTo>
                    <a:pt x="37" y="86"/>
                  </a:lnTo>
                  <a:lnTo>
                    <a:pt x="33" y="90"/>
                  </a:lnTo>
                  <a:lnTo>
                    <a:pt x="19" y="90"/>
                  </a:lnTo>
                  <a:lnTo>
                    <a:pt x="12" y="79"/>
                  </a:lnTo>
                  <a:lnTo>
                    <a:pt x="7" y="74"/>
                  </a:lnTo>
                  <a:lnTo>
                    <a:pt x="0" y="72"/>
                  </a:lnTo>
                  <a:lnTo>
                    <a:pt x="0" y="67"/>
                  </a:lnTo>
                  <a:lnTo>
                    <a:pt x="2" y="67"/>
                  </a:lnTo>
                  <a:lnTo>
                    <a:pt x="7" y="65"/>
                  </a:lnTo>
                  <a:lnTo>
                    <a:pt x="9" y="62"/>
                  </a:lnTo>
                  <a:lnTo>
                    <a:pt x="12" y="60"/>
                  </a:lnTo>
                  <a:lnTo>
                    <a:pt x="12" y="55"/>
                  </a:lnTo>
                  <a:lnTo>
                    <a:pt x="2" y="42"/>
                  </a:lnTo>
                  <a:lnTo>
                    <a:pt x="37" y="9"/>
                  </a:lnTo>
                  <a:lnTo>
                    <a:pt x="67" y="0"/>
                  </a:lnTo>
                  <a:lnTo>
                    <a:pt x="70"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6" name="Freeform 20"/>
            <p:cNvSpPr>
              <a:spLocks/>
            </p:cNvSpPr>
            <p:nvPr/>
          </p:nvSpPr>
          <p:spPr bwMode="auto">
            <a:xfrm>
              <a:off x="1775" y="901"/>
              <a:ext cx="39" cy="14"/>
            </a:xfrm>
            <a:custGeom>
              <a:avLst/>
              <a:gdLst>
                <a:gd name="T0" fmla="*/ 32 w 39"/>
                <a:gd name="T1" fmla="*/ 14 h 14"/>
                <a:gd name="T2" fmla="*/ 0 w 39"/>
                <a:gd name="T3" fmla="*/ 14 h 14"/>
                <a:gd name="T4" fmla="*/ 0 w 39"/>
                <a:gd name="T5" fmla="*/ 7 h 14"/>
                <a:gd name="T6" fmla="*/ 16 w 39"/>
                <a:gd name="T7" fmla="*/ 0 h 14"/>
                <a:gd name="T8" fmla="*/ 39 w 39"/>
                <a:gd name="T9" fmla="*/ 10 h 14"/>
                <a:gd name="T10" fmla="*/ 32 w 39"/>
                <a:gd name="T11" fmla="*/ 14 h 14"/>
                <a:gd name="T12" fmla="*/ 0 60000 65536"/>
                <a:gd name="T13" fmla="*/ 0 60000 65536"/>
                <a:gd name="T14" fmla="*/ 0 60000 65536"/>
                <a:gd name="T15" fmla="*/ 0 60000 65536"/>
                <a:gd name="T16" fmla="*/ 0 60000 65536"/>
                <a:gd name="T17" fmla="*/ 0 60000 65536"/>
                <a:gd name="T18" fmla="*/ 0 w 39"/>
                <a:gd name="T19" fmla="*/ 0 h 14"/>
                <a:gd name="T20" fmla="*/ 39 w 3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9" h="14">
                  <a:moveTo>
                    <a:pt x="32" y="14"/>
                  </a:moveTo>
                  <a:lnTo>
                    <a:pt x="0" y="14"/>
                  </a:lnTo>
                  <a:lnTo>
                    <a:pt x="0" y="7"/>
                  </a:lnTo>
                  <a:lnTo>
                    <a:pt x="16" y="0"/>
                  </a:lnTo>
                  <a:lnTo>
                    <a:pt x="39" y="10"/>
                  </a:lnTo>
                  <a:lnTo>
                    <a:pt x="32"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7" name="Freeform 21"/>
            <p:cNvSpPr>
              <a:spLocks/>
            </p:cNvSpPr>
            <p:nvPr/>
          </p:nvSpPr>
          <p:spPr bwMode="auto">
            <a:xfrm>
              <a:off x="3721" y="908"/>
              <a:ext cx="12" cy="10"/>
            </a:xfrm>
            <a:custGeom>
              <a:avLst/>
              <a:gdLst>
                <a:gd name="T0" fmla="*/ 12 w 12"/>
                <a:gd name="T1" fmla="*/ 5 h 10"/>
                <a:gd name="T2" fmla="*/ 12 w 12"/>
                <a:gd name="T3" fmla="*/ 5 h 10"/>
                <a:gd name="T4" fmla="*/ 9 w 12"/>
                <a:gd name="T5" fmla="*/ 10 h 10"/>
                <a:gd name="T6" fmla="*/ 3 w 12"/>
                <a:gd name="T7" fmla="*/ 10 h 10"/>
                <a:gd name="T8" fmla="*/ 3 w 12"/>
                <a:gd name="T9" fmla="*/ 10 h 10"/>
                <a:gd name="T10" fmla="*/ 0 w 12"/>
                <a:gd name="T11" fmla="*/ 7 h 10"/>
                <a:gd name="T12" fmla="*/ 0 w 12"/>
                <a:gd name="T13" fmla="*/ 7 h 10"/>
                <a:gd name="T14" fmla="*/ 0 w 12"/>
                <a:gd name="T15" fmla="*/ 3 h 10"/>
                <a:gd name="T16" fmla="*/ 0 w 12"/>
                <a:gd name="T17" fmla="*/ 3 h 10"/>
                <a:gd name="T18" fmla="*/ 3 w 12"/>
                <a:gd name="T19" fmla="*/ 0 h 10"/>
                <a:gd name="T20" fmla="*/ 7 w 12"/>
                <a:gd name="T21" fmla="*/ 0 h 10"/>
                <a:gd name="T22" fmla="*/ 12 w 12"/>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0"/>
                <a:gd name="T38" fmla="*/ 12 w 12"/>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0">
                  <a:moveTo>
                    <a:pt x="12" y="5"/>
                  </a:moveTo>
                  <a:lnTo>
                    <a:pt x="12" y="5"/>
                  </a:lnTo>
                  <a:lnTo>
                    <a:pt x="9" y="10"/>
                  </a:lnTo>
                  <a:lnTo>
                    <a:pt x="3" y="10"/>
                  </a:lnTo>
                  <a:lnTo>
                    <a:pt x="0" y="7"/>
                  </a:lnTo>
                  <a:lnTo>
                    <a:pt x="0" y="3"/>
                  </a:lnTo>
                  <a:lnTo>
                    <a:pt x="3" y="0"/>
                  </a:lnTo>
                  <a:lnTo>
                    <a:pt x="7" y="0"/>
                  </a:lnTo>
                  <a:lnTo>
                    <a:pt x="12"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8" name="Freeform 22"/>
            <p:cNvSpPr>
              <a:spLocks/>
            </p:cNvSpPr>
            <p:nvPr/>
          </p:nvSpPr>
          <p:spPr bwMode="auto">
            <a:xfrm>
              <a:off x="2576" y="911"/>
              <a:ext cx="14" cy="7"/>
            </a:xfrm>
            <a:custGeom>
              <a:avLst/>
              <a:gdLst>
                <a:gd name="T0" fmla="*/ 14 w 14"/>
                <a:gd name="T1" fmla="*/ 0 h 7"/>
                <a:gd name="T2" fmla="*/ 14 w 14"/>
                <a:gd name="T3" fmla="*/ 0 h 7"/>
                <a:gd name="T4" fmla="*/ 2 w 14"/>
                <a:gd name="T5" fmla="*/ 7 h 7"/>
                <a:gd name="T6" fmla="*/ 2 w 14"/>
                <a:gd name="T7" fmla="*/ 7 h 7"/>
                <a:gd name="T8" fmla="*/ 0 w 14"/>
                <a:gd name="T9" fmla="*/ 4 h 7"/>
                <a:gd name="T10" fmla="*/ 0 w 14"/>
                <a:gd name="T11" fmla="*/ 4 h 7"/>
                <a:gd name="T12" fmla="*/ 0 w 14"/>
                <a:gd name="T13" fmla="*/ 2 h 7"/>
                <a:gd name="T14" fmla="*/ 0 w 14"/>
                <a:gd name="T15" fmla="*/ 0 h 7"/>
                <a:gd name="T16" fmla="*/ 0 w 14"/>
                <a:gd name="T17" fmla="*/ 0 h 7"/>
                <a:gd name="T18" fmla="*/ 7 w 14"/>
                <a:gd name="T19" fmla="*/ 0 h 7"/>
                <a:gd name="T20" fmla="*/ 14 w 14"/>
                <a:gd name="T21" fmla="*/ 0 h 7"/>
                <a:gd name="T22" fmla="*/ 14 w 14"/>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14" y="0"/>
                  </a:moveTo>
                  <a:lnTo>
                    <a:pt x="14" y="0"/>
                  </a:lnTo>
                  <a:lnTo>
                    <a:pt x="2" y="7"/>
                  </a:lnTo>
                  <a:lnTo>
                    <a:pt x="0" y="4"/>
                  </a:lnTo>
                  <a:lnTo>
                    <a:pt x="0" y="2"/>
                  </a:lnTo>
                  <a:lnTo>
                    <a:pt x="0" y="0"/>
                  </a:lnTo>
                  <a:lnTo>
                    <a:pt x="7" y="0"/>
                  </a:lnTo>
                  <a:lnTo>
                    <a:pt x="14"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39" name="Freeform 23"/>
            <p:cNvSpPr>
              <a:spLocks/>
            </p:cNvSpPr>
            <p:nvPr/>
          </p:nvSpPr>
          <p:spPr bwMode="auto">
            <a:xfrm>
              <a:off x="678" y="918"/>
              <a:ext cx="1164" cy="694"/>
            </a:xfrm>
            <a:custGeom>
              <a:avLst/>
              <a:gdLst>
                <a:gd name="T0" fmla="*/ 470 w 1164"/>
                <a:gd name="T1" fmla="*/ 23 h 694"/>
                <a:gd name="T2" fmla="*/ 481 w 1164"/>
                <a:gd name="T3" fmla="*/ 27 h 694"/>
                <a:gd name="T4" fmla="*/ 565 w 1164"/>
                <a:gd name="T5" fmla="*/ 58 h 694"/>
                <a:gd name="T6" fmla="*/ 586 w 1164"/>
                <a:gd name="T7" fmla="*/ 113 h 694"/>
                <a:gd name="T8" fmla="*/ 634 w 1164"/>
                <a:gd name="T9" fmla="*/ 81 h 694"/>
                <a:gd name="T10" fmla="*/ 750 w 1164"/>
                <a:gd name="T11" fmla="*/ 90 h 694"/>
                <a:gd name="T12" fmla="*/ 775 w 1164"/>
                <a:gd name="T13" fmla="*/ 113 h 694"/>
                <a:gd name="T14" fmla="*/ 849 w 1164"/>
                <a:gd name="T15" fmla="*/ 85 h 694"/>
                <a:gd name="T16" fmla="*/ 831 w 1164"/>
                <a:gd name="T17" fmla="*/ 53 h 694"/>
                <a:gd name="T18" fmla="*/ 889 w 1164"/>
                <a:gd name="T19" fmla="*/ 48 h 694"/>
                <a:gd name="T20" fmla="*/ 884 w 1164"/>
                <a:gd name="T21" fmla="*/ 83 h 694"/>
                <a:gd name="T22" fmla="*/ 893 w 1164"/>
                <a:gd name="T23" fmla="*/ 106 h 694"/>
                <a:gd name="T24" fmla="*/ 965 w 1164"/>
                <a:gd name="T25" fmla="*/ 74 h 694"/>
                <a:gd name="T26" fmla="*/ 995 w 1164"/>
                <a:gd name="T27" fmla="*/ 90 h 694"/>
                <a:gd name="T28" fmla="*/ 905 w 1164"/>
                <a:gd name="T29" fmla="*/ 127 h 694"/>
                <a:gd name="T30" fmla="*/ 852 w 1164"/>
                <a:gd name="T31" fmla="*/ 155 h 694"/>
                <a:gd name="T32" fmla="*/ 778 w 1164"/>
                <a:gd name="T33" fmla="*/ 143 h 694"/>
                <a:gd name="T34" fmla="*/ 810 w 1164"/>
                <a:gd name="T35" fmla="*/ 194 h 694"/>
                <a:gd name="T36" fmla="*/ 761 w 1164"/>
                <a:gd name="T37" fmla="*/ 196 h 694"/>
                <a:gd name="T38" fmla="*/ 724 w 1164"/>
                <a:gd name="T39" fmla="*/ 206 h 694"/>
                <a:gd name="T40" fmla="*/ 704 w 1164"/>
                <a:gd name="T41" fmla="*/ 222 h 694"/>
                <a:gd name="T42" fmla="*/ 627 w 1164"/>
                <a:gd name="T43" fmla="*/ 294 h 694"/>
                <a:gd name="T44" fmla="*/ 692 w 1164"/>
                <a:gd name="T45" fmla="*/ 361 h 694"/>
                <a:gd name="T46" fmla="*/ 757 w 1164"/>
                <a:gd name="T47" fmla="*/ 398 h 694"/>
                <a:gd name="T48" fmla="*/ 736 w 1164"/>
                <a:gd name="T49" fmla="*/ 463 h 694"/>
                <a:gd name="T50" fmla="*/ 750 w 1164"/>
                <a:gd name="T51" fmla="*/ 476 h 694"/>
                <a:gd name="T52" fmla="*/ 801 w 1164"/>
                <a:gd name="T53" fmla="*/ 453 h 694"/>
                <a:gd name="T54" fmla="*/ 870 w 1164"/>
                <a:gd name="T55" fmla="*/ 314 h 694"/>
                <a:gd name="T56" fmla="*/ 995 w 1164"/>
                <a:gd name="T57" fmla="*/ 247 h 694"/>
                <a:gd name="T58" fmla="*/ 1025 w 1164"/>
                <a:gd name="T59" fmla="*/ 287 h 694"/>
                <a:gd name="T60" fmla="*/ 1041 w 1164"/>
                <a:gd name="T61" fmla="*/ 328 h 694"/>
                <a:gd name="T62" fmla="*/ 1067 w 1164"/>
                <a:gd name="T63" fmla="*/ 333 h 694"/>
                <a:gd name="T64" fmla="*/ 1095 w 1164"/>
                <a:gd name="T65" fmla="*/ 298 h 694"/>
                <a:gd name="T66" fmla="*/ 1099 w 1164"/>
                <a:gd name="T67" fmla="*/ 340 h 694"/>
                <a:gd name="T68" fmla="*/ 1106 w 1164"/>
                <a:gd name="T69" fmla="*/ 409 h 694"/>
                <a:gd name="T70" fmla="*/ 1139 w 1164"/>
                <a:gd name="T71" fmla="*/ 428 h 694"/>
                <a:gd name="T72" fmla="*/ 1118 w 1164"/>
                <a:gd name="T73" fmla="*/ 446 h 694"/>
                <a:gd name="T74" fmla="*/ 1148 w 1164"/>
                <a:gd name="T75" fmla="*/ 449 h 694"/>
                <a:gd name="T76" fmla="*/ 1072 w 1164"/>
                <a:gd name="T77" fmla="*/ 530 h 694"/>
                <a:gd name="T78" fmla="*/ 852 w 1164"/>
                <a:gd name="T79" fmla="*/ 597 h 694"/>
                <a:gd name="T80" fmla="*/ 953 w 1164"/>
                <a:gd name="T81" fmla="*/ 557 h 694"/>
                <a:gd name="T82" fmla="*/ 951 w 1164"/>
                <a:gd name="T83" fmla="*/ 576 h 694"/>
                <a:gd name="T84" fmla="*/ 944 w 1164"/>
                <a:gd name="T85" fmla="*/ 590 h 694"/>
                <a:gd name="T86" fmla="*/ 984 w 1164"/>
                <a:gd name="T87" fmla="*/ 645 h 694"/>
                <a:gd name="T88" fmla="*/ 937 w 1164"/>
                <a:gd name="T89" fmla="*/ 659 h 694"/>
                <a:gd name="T90" fmla="*/ 935 w 1164"/>
                <a:gd name="T91" fmla="*/ 648 h 694"/>
                <a:gd name="T92" fmla="*/ 907 w 1164"/>
                <a:gd name="T93" fmla="*/ 643 h 694"/>
                <a:gd name="T94" fmla="*/ 847 w 1164"/>
                <a:gd name="T95" fmla="*/ 627 h 694"/>
                <a:gd name="T96" fmla="*/ 717 w 1164"/>
                <a:gd name="T97" fmla="*/ 671 h 694"/>
                <a:gd name="T98" fmla="*/ 606 w 1164"/>
                <a:gd name="T99" fmla="*/ 689 h 694"/>
                <a:gd name="T100" fmla="*/ 680 w 1164"/>
                <a:gd name="T101" fmla="*/ 631 h 694"/>
                <a:gd name="T102" fmla="*/ 553 w 1164"/>
                <a:gd name="T103" fmla="*/ 548 h 694"/>
                <a:gd name="T104" fmla="*/ 30 w 1164"/>
                <a:gd name="T105" fmla="*/ 437 h 694"/>
                <a:gd name="T106" fmla="*/ 9 w 1164"/>
                <a:gd name="T107" fmla="*/ 430 h 694"/>
                <a:gd name="T108" fmla="*/ 12 w 1164"/>
                <a:gd name="T109" fmla="*/ 402 h 694"/>
                <a:gd name="T110" fmla="*/ 16 w 1164"/>
                <a:gd name="T111" fmla="*/ 382 h 694"/>
                <a:gd name="T112" fmla="*/ 63 w 1164"/>
                <a:gd name="T113" fmla="*/ 291 h 694"/>
                <a:gd name="T114" fmla="*/ 58 w 1164"/>
                <a:gd name="T115" fmla="*/ 226 h 694"/>
                <a:gd name="T116" fmla="*/ 289 w 1164"/>
                <a:gd name="T117" fmla="*/ 2 h 694"/>
                <a:gd name="T118" fmla="*/ 366 w 1164"/>
                <a:gd name="T119" fmla="*/ 16 h 694"/>
                <a:gd name="T120" fmla="*/ 391 w 1164"/>
                <a:gd name="T121" fmla="*/ 18 h 694"/>
                <a:gd name="T122" fmla="*/ 419 w 1164"/>
                <a:gd name="T123" fmla="*/ 18 h 6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4"/>
                <a:gd name="T187" fmla="*/ 0 h 694"/>
                <a:gd name="T188" fmla="*/ 1164 w 1164"/>
                <a:gd name="T189" fmla="*/ 694 h 6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4" h="694">
                  <a:moveTo>
                    <a:pt x="461" y="7"/>
                  </a:moveTo>
                  <a:lnTo>
                    <a:pt x="461" y="7"/>
                  </a:lnTo>
                  <a:lnTo>
                    <a:pt x="458" y="14"/>
                  </a:lnTo>
                  <a:lnTo>
                    <a:pt x="456" y="23"/>
                  </a:lnTo>
                  <a:lnTo>
                    <a:pt x="463" y="23"/>
                  </a:lnTo>
                  <a:lnTo>
                    <a:pt x="470" y="23"/>
                  </a:lnTo>
                  <a:lnTo>
                    <a:pt x="491" y="11"/>
                  </a:lnTo>
                  <a:lnTo>
                    <a:pt x="495" y="11"/>
                  </a:lnTo>
                  <a:lnTo>
                    <a:pt x="498" y="14"/>
                  </a:lnTo>
                  <a:lnTo>
                    <a:pt x="481" y="27"/>
                  </a:lnTo>
                  <a:lnTo>
                    <a:pt x="481" y="30"/>
                  </a:lnTo>
                  <a:lnTo>
                    <a:pt x="523" y="37"/>
                  </a:lnTo>
                  <a:lnTo>
                    <a:pt x="549" y="53"/>
                  </a:lnTo>
                  <a:lnTo>
                    <a:pt x="565" y="53"/>
                  </a:lnTo>
                  <a:lnTo>
                    <a:pt x="565" y="58"/>
                  </a:lnTo>
                  <a:lnTo>
                    <a:pt x="530" y="71"/>
                  </a:lnTo>
                  <a:lnTo>
                    <a:pt x="530" y="74"/>
                  </a:lnTo>
                  <a:lnTo>
                    <a:pt x="539" y="83"/>
                  </a:lnTo>
                  <a:lnTo>
                    <a:pt x="588" y="83"/>
                  </a:lnTo>
                  <a:lnTo>
                    <a:pt x="590" y="97"/>
                  </a:lnTo>
                  <a:lnTo>
                    <a:pt x="586" y="113"/>
                  </a:lnTo>
                  <a:lnTo>
                    <a:pt x="590" y="115"/>
                  </a:lnTo>
                  <a:lnTo>
                    <a:pt x="595" y="118"/>
                  </a:lnTo>
                  <a:lnTo>
                    <a:pt x="623" y="88"/>
                  </a:lnTo>
                  <a:lnTo>
                    <a:pt x="627" y="88"/>
                  </a:lnTo>
                  <a:lnTo>
                    <a:pt x="630" y="85"/>
                  </a:lnTo>
                  <a:lnTo>
                    <a:pt x="634" y="81"/>
                  </a:lnTo>
                  <a:lnTo>
                    <a:pt x="632" y="74"/>
                  </a:lnTo>
                  <a:lnTo>
                    <a:pt x="660" y="71"/>
                  </a:lnTo>
                  <a:lnTo>
                    <a:pt x="678" y="88"/>
                  </a:lnTo>
                  <a:lnTo>
                    <a:pt x="713" y="95"/>
                  </a:lnTo>
                  <a:lnTo>
                    <a:pt x="750" y="90"/>
                  </a:lnTo>
                  <a:lnTo>
                    <a:pt x="761" y="99"/>
                  </a:lnTo>
                  <a:lnTo>
                    <a:pt x="780" y="83"/>
                  </a:lnTo>
                  <a:lnTo>
                    <a:pt x="789" y="88"/>
                  </a:lnTo>
                  <a:lnTo>
                    <a:pt x="775" y="113"/>
                  </a:lnTo>
                  <a:lnTo>
                    <a:pt x="780" y="118"/>
                  </a:lnTo>
                  <a:lnTo>
                    <a:pt x="785" y="120"/>
                  </a:lnTo>
                  <a:lnTo>
                    <a:pt x="815" y="101"/>
                  </a:lnTo>
                  <a:lnTo>
                    <a:pt x="845" y="90"/>
                  </a:lnTo>
                  <a:lnTo>
                    <a:pt x="849" y="85"/>
                  </a:lnTo>
                  <a:lnTo>
                    <a:pt x="852" y="81"/>
                  </a:lnTo>
                  <a:lnTo>
                    <a:pt x="838" y="74"/>
                  </a:lnTo>
                  <a:lnTo>
                    <a:pt x="845" y="60"/>
                  </a:lnTo>
                  <a:lnTo>
                    <a:pt x="831" y="53"/>
                  </a:lnTo>
                  <a:lnTo>
                    <a:pt x="833" y="37"/>
                  </a:lnTo>
                  <a:lnTo>
                    <a:pt x="852" y="27"/>
                  </a:lnTo>
                  <a:lnTo>
                    <a:pt x="868" y="30"/>
                  </a:lnTo>
                  <a:lnTo>
                    <a:pt x="882" y="25"/>
                  </a:lnTo>
                  <a:lnTo>
                    <a:pt x="889" y="44"/>
                  </a:lnTo>
                  <a:lnTo>
                    <a:pt x="889" y="48"/>
                  </a:lnTo>
                  <a:lnTo>
                    <a:pt x="884" y="51"/>
                  </a:lnTo>
                  <a:lnTo>
                    <a:pt x="875" y="51"/>
                  </a:lnTo>
                  <a:lnTo>
                    <a:pt x="868" y="58"/>
                  </a:lnTo>
                  <a:lnTo>
                    <a:pt x="884" y="83"/>
                  </a:lnTo>
                  <a:lnTo>
                    <a:pt x="891" y="81"/>
                  </a:lnTo>
                  <a:lnTo>
                    <a:pt x="898" y="81"/>
                  </a:lnTo>
                  <a:lnTo>
                    <a:pt x="905" y="81"/>
                  </a:lnTo>
                  <a:lnTo>
                    <a:pt x="907" y="81"/>
                  </a:lnTo>
                  <a:lnTo>
                    <a:pt x="910" y="85"/>
                  </a:lnTo>
                  <a:lnTo>
                    <a:pt x="893" y="106"/>
                  </a:lnTo>
                  <a:lnTo>
                    <a:pt x="896" y="108"/>
                  </a:lnTo>
                  <a:lnTo>
                    <a:pt x="910" y="111"/>
                  </a:lnTo>
                  <a:lnTo>
                    <a:pt x="944" y="90"/>
                  </a:lnTo>
                  <a:lnTo>
                    <a:pt x="956" y="90"/>
                  </a:lnTo>
                  <a:lnTo>
                    <a:pt x="965" y="74"/>
                  </a:lnTo>
                  <a:lnTo>
                    <a:pt x="979" y="71"/>
                  </a:lnTo>
                  <a:lnTo>
                    <a:pt x="988" y="78"/>
                  </a:lnTo>
                  <a:lnTo>
                    <a:pt x="991" y="83"/>
                  </a:lnTo>
                  <a:lnTo>
                    <a:pt x="997" y="83"/>
                  </a:lnTo>
                  <a:lnTo>
                    <a:pt x="995" y="90"/>
                  </a:lnTo>
                  <a:lnTo>
                    <a:pt x="988" y="95"/>
                  </a:lnTo>
                  <a:lnTo>
                    <a:pt x="977" y="104"/>
                  </a:lnTo>
                  <a:lnTo>
                    <a:pt x="967" y="122"/>
                  </a:lnTo>
                  <a:lnTo>
                    <a:pt x="930" y="139"/>
                  </a:lnTo>
                  <a:lnTo>
                    <a:pt x="912" y="122"/>
                  </a:lnTo>
                  <a:lnTo>
                    <a:pt x="905" y="127"/>
                  </a:lnTo>
                  <a:lnTo>
                    <a:pt x="900" y="134"/>
                  </a:lnTo>
                  <a:lnTo>
                    <a:pt x="884" y="127"/>
                  </a:lnTo>
                  <a:lnTo>
                    <a:pt x="877" y="136"/>
                  </a:lnTo>
                  <a:lnTo>
                    <a:pt x="868" y="145"/>
                  </a:lnTo>
                  <a:lnTo>
                    <a:pt x="852" y="155"/>
                  </a:lnTo>
                  <a:lnTo>
                    <a:pt x="812" y="139"/>
                  </a:lnTo>
                  <a:lnTo>
                    <a:pt x="789" y="143"/>
                  </a:lnTo>
                  <a:lnTo>
                    <a:pt x="785" y="141"/>
                  </a:lnTo>
                  <a:lnTo>
                    <a:pt x="780" y="141"/>
                  </a:lnTo>
                  <a:lnTo>
                    <a:pt x="778" y="143"/>
                  </a:lnTo>
                  <a:lnTo>
                    <a:pt x="775" y="145"/>
                  </a:lnTo>
                  <a:lnTo>
                    <a:pt x="796" y="159"/>
                  </a:lnTo>
                  <a:lnTo>
                    <a:pt x="829" y="162"/>
                  </a:lnTo>
                  <a:lnTo>
                    <a:pt x="831" y="169"/>
                  </a:lnTo>
                  <a:lnTo>
                    <a:pt x="810" y="194"/>
                  </a:lnTo>
                  <a:lnTo>
                    <a:pt x="794" y="187"/>
                  </a:lnTo>
                  <a:lnTo>
                    <a:pt x="785" y="185"/>
                  </a:lnTo>
                  <a:lnTo>
                    <a:pt x="773" y="185"/>
                  </a:lnTo>
                  <a:lnTo>
                    <a:pt x="768" y="185"/>
                  </a:lnTo>
                  <a:lnTo>
                    <a:pt x="766" y="189"/>
                  </a:lnTo>
                  <a:lnTo>
                    <a:pt x="761" y="196"/>
                  </a:lnTo>
                  <a:lnTo>
                    <a:pt x="754" y="194"/>
                  </a:lnTo>
                  <a:lnTo>
                    <a:pt x="752" y="194"/>
                  </a:lnTo>
                  <a:lnTo>
                    <a:pt x="748" y="196"/>
                  </a:lnTo>
                  <a:lnTo>
                    <a:pt x="743" y="213"/>
                  </a:lnTo>
                  <a:lnTo>
                    <a:pt x="724" y="206"/>
                  </a:lnTo>
                  <a:lnTo>
                    <a:pt x="715" y="220"/>
                  </a:lnTo>
                  <a:lnTo>
                    <a:pt x="715" y="224"/>
                  </a:lnTo>
                  <a:lnTo>
                    <a:pt x="715" y="226"/>
                  </a:lnTo>
                  <a:lnTo>
                    <a:pt x="713" y="229"/>
                  </a:lnTo>
                  <a:lnTo>
                    <a:pt x="704" y="222"/>
                  </a:lnTo>
                  <a:lnTo>
                    <a:pt x="692" y="217"/>
                  </a:lnTo>
                  <a:lnTo>
                    <a:pt x="678" y="233"/>
                  </a:lnTo>
                  <a:lnTo>
                    <a:pt x="678" y="250"/>
                  </a:lnTo>
                  <a:lnTo>
                    <a:pt x="636" y="277"/>
                  </a:lnTo>
                  <a:lnTo>
                    <a:pt x="632" y="287"/>
                  </a:lnTo>
                  <a:lnTo>
                    <a:pt x="627" y="294"/>
                  </a:lnTo>
                  <a:lnTo>
                    <a:pt x="646" y="310"/>
                  </a:lnTo>
                  <a:lnTo>
                    <a:pt x="639" y="328"/>
                  </a:lnTo>
                  <a:lnTo>
                    <a:pt x="641" y="331"/>
                  </a:lnTo>
                  <a:lnTo>
                    <a:pt x="678" y="342"/>
                  </a:lnTo>
                  <a:lnTo>
                    <a:pt x="692" y="361"/>
                  </a:lnTo>
                  <a:lnTo>
                    <a:pt x="690" y="368"/>
                  </a:lnTo>
                  <a:lnTo>
                    <a:pt x="690" y="370"/>
                  </a:lnTo>
                  <a:lnTo>
                    <a:pt x="692" y="372"/>
                  </a:lnTo>
                  <a:lnTo>
                    <a:pt x="729" y="393"/>
                  </a:lnTo>
                  <a:lnTo>
                    <a:pt x="757" y="398"/>
                  </a:lnTo>
                  <a:lnTo>
                    <a:pt x="745" y="423"/>
                  </a:lnTo>
                  <a:lnTo>
                    <a:pt x="741" y="432"/>
                  </a:lnTo>
                  <a:lnTo>
                    <a:pt x="729" y="444"/>
                  </a:lnTo>
                  <a:lnTo>
                    <a:pt x="731" y="453"/>
                  </a:lnTo>
                  <a:lnTo>
                    <a:pt x="736" y="463"/>
                  </a:lnTo>
                  <a:lnTo>
                    <a:pt x="734" y="469"/>
                  </a:lnTo>
                  <a:lnTo>
                    <a:pt x="731" y="474"/>
                  </a:lnTo>
                  <a:lnTo>
                    <a:pt x="738" y="479"/>
                  </a:lnTo>
                  <a:lnTo>
                    <a:pt x="741" y="481"/>
                  </a:lnTo>
                  <a:lnTo>
                    <a:pt x="743" y="479"/>
                  </a:lnTo>
                  <a:lnTo>
                    <a:pt x="750" y="476"/>
                  </a:lnTo>
                  <a:lnTo>
                    <a:pt x="757" y="481"/>
                  </a:lnTo>
                  <a:lnTo>
                    <a:pt x="766" y="481"/>
                  </a:lnTo>
                  <a:lnTo>
                    <a:pt x="771" y="481"/>
                  </a:lnTo>
                  <a:lnTo>
                    <a:pt x="773" y="486"/>
                  </a:lnTo>
                  <a:lnTo>
                    <a:pt x="775" y="486"/>
                  </a:lnTo>
                  <a:lnTo>
                    <a:pt x="801" y="453"/>
                  </a:lnTo>
                  <a:lnTo>
                    <a:pt x="812" y="407"/>
                  </a:lnTo>
                  <a:lnTo>
                    <a:pt x="845" y="388"/>
                  </a:lnTo>
                  <a:lnTo>
                    <a:pt x="870" y="344"/>
                  </a:lnTo>
                  <a:lnTo>
                    <a:pt x="870" y="331"/>
                  </a:lnTo>
                  <a:lnTo>
                    <a:pt x="870" y="314"/>
                  </a:lnTo>
                  <a:lnTo>
                    <a:pt x="905" y="296"/>
                  </a:lnTo>
                  <a:lnTo>
                    <a:pt x="919" y="263"/>
                  </a:lnTo>
                  <a:lnTo>
                    <a:pt x="937" y="238"/>
                  </a:lnTo>
                  <a:lnTo>
                    <a:pt x="967" y="243"/>
                  </a:lnTo>
                  <a:lnTo>
                    <a:pt x="995" y="247"/>
                  </a:lnTo>
                  <a:lnTo>
                    <a:pt x="1004" y="275"/>
                  </a:lnTo>
                  <a:lnTo>
                    <a:pt x="1009" y="277"/>
                  </a:lnTo>
                  <a:lnTo>
                    <a:pt x="1014" y="280"/>
                  </a:lnTo>
                  <a:lnTo>
                    <a:pt x="1023" y="282"/>
                  </a:lnTo>
                  <a:lnTo>
                    <a:pt x="1025" y="287"/>
                  </a:lnTo>
                  <a:lnTo>
                    <a:pt x="1004" y="296"/>
                  </a:lnTo>
                  <a:lnTo>
                    <a:pt x="1009" y="310"/>
                  </a:lnTo>
                  <a:lnTo>
                    <a:pt x="1023" y="321"/>
                  </a:lnTo>
                  <a:lnTo>
                    <a:pt x="1032" y="326"/>
                  </a:lnTo>
                  <a:lnTo>
                    <a:pt x="1041" y="328"/>
                  </a:lnTo>
                  <a:lnTo>
                    <a:pt x="1051" y="338"/>
                  </a:lnTo>
                  <a:lnTo>
                    <a:pt x="1055" y="335"/>
                  </a:lnTo>
                  <a:lnTo>
                    <a:pt x="1060" y="331"/>
                  </a:lnTo>
                  <a:lnTo>
                    <a:pt x="1062" y="328"/>
                  </a:lnTo>
                  <a:lnTo>
                    <a:pt x="1067" y="333"/>
                  </a:lnTo>
                  <a:lnTo>
                    <a:pt x="1072" y="335"/>
                  </a:lnTo>
                  <a:lnTo>
                    <a:pt x="1074" y="338"/>
                  </a:lnTo>
                  <a:lnTo>
                    <a:pt x="1083" y="317"/>
                  </a:lnTo>
                  <a:lnTo>
                    <a:pt x="1088" y="307"/>
                  </a:lnTo>
                  <a:lnTo>
                    <a:pt x="1095" y="298"/>
                  </a:lnTo>
                  <a:lnTo>
                    <a:pt x="1095" y="291"/>
                  </a:lnTo>
                  <a:lnTo>
                    <a:pt x="1097" y="289"/>
                  </a:lnTo>
                  <a:lnTo>
                    <a:pt x="1097" y="287"/>
                  </a:lnTo>
                  <a:lnTo>
                    <a:pt x="1104" y="296"/>
                  </a:lnTo>
                  <a:lnTo>
                    <a:pt x="1104" y="333"/>
                  </a:lnTo>
                  <a:lnTo>
                    <a:pt x="1099" y="340"/>
                  </a:lnTo>
                  <a:lnTo>
                    <a:pt x="1102" y="354"/>
                  </a:lnTo>
                  <a:lnTo>
                    <a:pt x="1104" y="358"/>
                  </a:lnTo>
                  <a:lnTo>
                    <a:pt x="1104" y="365"/>
                  </a:lnTo>
                  <a:lnTo>
                    <a:pt x="1095" y="393"/>
                  </a:lnTo>
                  <a:lnTo>
                    <a:pt x="1102" y="400"/>
                  </a:lnTo>
                  <a:lnTo>
                    <a:pt x="1106" y="409"/>
                  </a:lnTo>
                  <a:lnTo>
                    <a:pt x="1104" y="414"/>
                  </a:lnTo>
                  <a:lnTo>
                    <a:pt x="1104" y="419"/>
                  </a:lnTo>
                  <a:lnTo>
                    <a:pt x="1120" y="425"/>
                  </a:lnTo>
                  <a:lnTo>
                    <a:pt x="1139" y="428"/>
                  </a:lnTo>
                  <a:lnTo>
                    <a:pt x="1143" y="432"/>
                  </a:lnTo>
                  <a:lnTo>
                    <a:pt x="1146" y="435"/>
                  </a:lnTo>
                  <a:lnTo>
                    <a:pt x="1146" y="437"/>
                  </a:lnTo>
                  <a:lnTo>
                    <a:pt x="1146" y="439"/>
                  </a:lnTo>
                  <a:lnTo>
                    <a:pt x="1127" y="444"/>
                  </a:lnTo>
                  <a:lnTo>
                    <a:pt x="1118" y="446"/>
                  </a:lnTo>
                  <a:lnTo>
                    <a:pt x="1106" y="446"/>
                  </a:lnTo>
                  <a:lnTo>
                    <a:pt x="1104" y="451"/>
                  </a:lnTo>
                  <a:lnTo>
                    <a:pt x="1104" y="458"/>
                  </a:lnTo>
                  <a:lnTo>
                    <a:pt x="1127" y="453"/>
                  </a:lnTo>
                  <a:lnTo>
                    <a:pt x="1148" y="449"/>
                  </a:lnTo>
                  <a:lnTo>
                    <a:pt x="1164" y="460"/>
                  </a:lnTo>
                  <a:lnTo>
                    <a:pt x="1159" y="476"/>
                  </a:lnTo>
                  <a:lnTo>
                    <a:pt x="1139" y="502"/>
                  </a:lnTo>
                  <a:lnTo>
                    <a:pt x="1099" y="506"/>
                  </a:lnTo>
                  <a:lnTo>
                    <a:pt x="1072" y="530"/>
                  </a:lnTo>
                  <a:lnTo>
                    <a:pt x="1039" y="534"/>
                  </a:lnTo>
                  <a:lnTo>
                    <a:pt x="986" y="525"/>
                  </a:lnTo>
                  <a:lnTo>
                    <a:pt x="947" y="530"/>
                  </a:lnTo>
                  <a:lnTo>
                    <a:pt x="919" y="550"/>
                  </a:lnTo>
                  <a:lnTo>
                    <a:pt x="903" y="550"/>
                  </a:lnTo>
                  <a:lnTo>
                    <a:pt x="852" y="597"/>
                  </a:lnTo>
                  <a:lnTo>
                    <a:pt x="852" y="599"/>
                  </a:lnTo>
                  <a:lnTo>
                    <a:pt x="854" y="599"/>
                  </a:lnTo>
                  <a:lnTo>
                    <a:pt x="861" y="601"/>
                  </a:lnTo>
                  <a:lnTo>
                    <a:pt x="868" y="604"/>
                  </a:lnTo>
                  <a:lnTo>
                    <a:pt x="916" y="564"/>
                  </a:lnTo>
                  <a:lnTo>
                    <a:pt x="953" y="557"/>
                  </a:lnTo>
                  <a:lnTo>
                    <a:pt x="958" y="564"/>
                  </a:lnTo>
                  <a:lnTo>
                    <a:pt x="965" y="571"/>
                  </a:lnTo>
                  <a:lnTo>
                    <a:pt x="963" y="574"/>
                  </a:lnTo>
                  <a:lnTo>
                    <a:pt x="958" y="576"/>
                  </a:lnTo>
                  <a:lnTo>
                    <a:pt x="951" y="576"/>
                  </a:lnTo>
                  <a:lnTo>
                    <a:pt x="944" y="576"/>
                  </a:lnTo>
                  <a:lnTo>
                    <a:pt x="935" y="576"/>
                  </a:lnTo>
                  <a:lnTo>
                    <a:pt x="935" y="581"/>
                  </a:lnTo>
                  <a:lnTo>
                    <a:pt x="935" y="585"/>
                  </a:lnTo>
                  <a:lnTo>
                    <a:pt x="944" y="590"/>
                  </a:lnTo>
                  <a:lnTo>
                    <a:pt x="953" y="592"/>
                  </a:lnTo>
                  <a:lnTo>
                    <a:pt x="958" y="627"/>
                  </a:lnTo>
                  <a:lnTo>
                    <a:pt x="970" y="634"/>
                  </a:lnTo>
                  <a:lnTo>
                    <a:pt x="977" y="638"/>
                  </a:lnTo>
                  <a:lnTo>
                    <a:pt x="984" y="645"/>
                  </a:lnTo>
                  <a:lnTo>
                    <a:pt x="986" y="645"/>
                  </a:lnTo>
                  <a:lnTo>
                    <a:pt x="986" y="643"/>
                  </a:lnTo>
                  <a:lnTo>
                    <a:pt x="991" y="641"/>
                  </a:lnTo>
                  <a:lnTo>
                    <a:pt x="1000" y="648"/>
                  </a:lnTo>
                  <a:lnTo>
                    <a:pt x="979" y="659"/>
                  </a:lnTo>
                  <a:lnTo>
                    <a:pt x="937" y="659"/>
                  </a:lnTo>
                  <a:lnTo>
                    <a:pt x="916" y="689"/>
                  </a:lnTo>
                  <a:lnTo>
                    <a:pt x="912" y="685"/>
                  </a:lnTo>
                  <a:lnTo>
                    <a:pt x="919" y="659"/>
                  </a:lnTo>
                  <a:lnTo>
                    <a:pt x="935" y="648"/>
                  </a:lnTo>
                  <a:lnTo>
                    <a:pt x="949" y="652"/>
                  </a:lnTo>
                  <a:lnTo>
                    <a:pt x="951" y="645"/>
                  </a:lnTo>
                  <a:lnTo>
                    <a:pt x="953" y="641"/>
                  </a:lnTo>
                  <a:lnTo>
                    <a:pt x="940" y="627"/>
                  </a:lnTo>
                  <a:lnTo>
                    <a:pt x="937" y="627"/>
                  </a:lnTo>
                  <a:lnTo>
                    <a:pt x="907" y="643"/>
                  </a:lnTo>
                  <a:lnTo>
                    <a:pt x="898" y="641"/>
                  </a:lnTo>
                  <a:lnTo>
                    <a:pt x="903" y="611"/>
                  </a:lnTo>
                  <a:lnTo>
                    <a:pt x="893" y="599"/>
                  </a:lnTo>
                  <a:lnTo>
                    <a:pt x="882" y="601"/>
                  </a:lnTo>
                  <a:lnTo>
                    <a:pt x="873" y="604"/>
                  </a:lnTo>
                  <a:lnTo>
                    <a:pt x="847" y="627"/>
                  </a:lnTo>
                  <a:lnTo>
                    <a:pt x="833" y="648"/>
                  </a:lnTo>
                  <a:lnTo>
                    <a:pt x="810" y="657"/>
                  </a:lnTo>
                  <a:lnTo>
                    <a:pt x="768" y="655"/>
                  </a:lnTo>
                  <a:lnTo>
                    <a:pt x="743" y="662"/>
                  </a:lnTo>
                  <a:lnTo>
                    <a:pt x="729" y="666"/>
                  </a:lnTo>
                  <a:lnTo>
                    <a:pt x="717" y="671"/>
                  </a:lnTo>
                  <a:lnTo>
                    <a:pt x="683" y="675"/>
                  </a:lnTo>
                  <a:lnTo>
                    <a:pt x="653" y="692"/>
                  </a:lnTo>
                  <a:lnTo>
                    <a:pt x="630" y="685"/>
                  </a:lnTo>
                  <a:lnTo>
                    <a:pt x="616" y="694"/>
                  </a:lnTo>
                  <a:lnTo>
                    <a:pt x="606" y="689"/>
                  </a:lnTo>
                  <a:lnTo>
                    <a:pt x="655" y="638"/>
                  </a:lnTo>
                  <a:lnTo>
                    <a:pt x="662" y="638"/>
                  </a:lnTo>
                  <a:lnTo>
                    <a:pt x="671" y="638"/>
                  </a:lnTo>
                  <a:lnTo>
                    <a:pt x="676" y="638"/>
                  </a:lnTo>
                  <a:lnTo>
                    <a:pt x="678" y="636"/>
                  </a:lnTo>
                  <a:lnTo>
                    <a:pt x="680" y="631"/>
                  </a:lnTo>
                  <a:lnTo>
                    <a:pt x="676" y="620"/>
                  </a:lnTo>
                  <a:lnTo>
                    <a:pt x="630" y="585"/>
                  </a:lnTo>
                  <a:lnTo>
                    <a:pt x="609" y="534"/>
                  </a:lnTo>
                  <a:lnTo>
                    <a:pt x="606" y="534"/>
                  </a:lnTo>
                  <a:lnTo>
                    <a:pt x="586" y="532"/>
                  </a:lnTo>
                  <a:lnTo>
                    <a:pt x="553" y="548"/>
                  </a:lnTo>
                  <a:lnTo>
                    <a:pt x="500" y="546"/>
                  </a:lnTo>
                  <a:lnTo>
                    <a:pt x="468" y="523"/>
                  </a:lnTo>
                  <a:lnTo>
                    <a:pt x="461" y="520"/>
                  </a:lnTo>
                  <a:lnTo>
                    <a:pt x="169" y="497"/>
                  </a:lnTo>
                  <a:lnTo>
                    <a:pt x="26" y="474"/>
                  </a:lnTo>
                  <a:lnTo>
                    <a:pt x="30" y="437"/>
                  </a:lnTo>
                  <a:lnTo>
                    <a:pt x="23" y="430"/>
                  </a:lnTo>
                  <a:lnTo>
                    <a:pt x="21" y="428"/>
                  </a:lnTo>
                  <a:lnTo>
                    <a:pt x="16" y="430"/>
                  </a:lnTo>
                  <a:lnTo>
                    <a:pt x="12" y="432"/>
                  </a:lnTo>
                  <a:lnTo>
                    <a:pt x="9" y="430"/>
                  </a:lnTo>
                  <a:lnTo>
                    <a:pt x="9" y="428"/>
                  </a:lnTo>
                  <a:lnTo>
                    <a:pt x="5" y="423"/>
                  </a:lnTo>
                  <a:lnTo>
                    <a:pt x="0" y="419"/>
                  </a:lnTo>
                  <a:lnTo>
                    <a:pt x="0" y="416"/>
                  </a:lnTo>
                  <a:lnTo>
                    <a:pt x="0" y="412"/>
                  </a:lnTo>
                  <a:lnTo>
                    <a:pt x="12" y="402"/>
                  </a:lnTo>
                  <a:lnTo>
                    <a:pt x="16" y="400"/>
                  </a:lnTo>
                  <a:lnTo>
                    <a:pt x="23" y="398"/>
                  </a:lnTo>
                  <a:lnTo>
                    <a:pt x="26" y="395"/>
                  </a:lnTo>
                  <a:lnTo>
                    <a:pt x="28" y="391"/>
                  </a:lnTo>
                  <a:lnTo>
                    <a:pt x="16" y="382"/>
                  </a:lnTo>
                  <a:lnTo>
                    <a:pt x="12" y="382"/>
                  </a:lnTo>
                  <a:lnTo>
                    <a:pt x="9" y="382"/>
                  </a:lnTo>
                  <a:lnTo>
                    <a:pt x="7" y="384"/>
                  </a:lnTo>
                  <a:lnTo>
                    <a:pt x="2" y="382"/>
                  </a:lnTo>
                  <a:lnTo>
                    <a:pt x="63" y="328"/>
                  </a:lnTo>
                  <a:lnTo>
                    <a:pt x="72" y="303"/>
                  </a:lnTo>
                  <a:lnTo>
                    <a:pt x="63" y="291"/>
                  </a:lnTo>
                  <a:lnTo>
                    <a:pt x="76" y="250"/>
                  </a:lnTo>
                  <a:lnTo>
                    <a:pt x="76" y="243"/>
                  </a:lnTo>
                  <a:lnTo>
                    <a:pt x="74" y="236"/>
                  </a:lnTo>
                  <a:lnTo>
                    <a:pt x="67" y="226"/>
                  </a:lnTo>
                  <a:lnTo>
                    <a:pt x="58" y="226"/>
                  </a:lnTo>
                  <a:lnTo>
                    <a:pt x="51" y="226"/>
                  </a:lnTo>
                  <a:lnTo>
                    <a:pt x="35" y="233"/>
                  </a:lnTo>
                  <a:lnTo>
                    <a:pt x="35" y="231"/>
                  </a:lnTo>
                  <a:lnTo>
                    <a:pt x="35" y="203"/>
                  </a:lnTo>
                  <a:lnTo>
                    <a:pt x="285" y="2"/>
                  </a:lnTo>
                  <a:lnTo>
                    <a:pt x="289" y="2"/>
                  </a:lnTo>
                  <a:lnTo>
                    <a:pt x="294" y="4"/>
                  </a:lnTo>
                  <a:lnTo>
                    <a:pt x="299" y="11"/>
                  </a:lnTo>
                  <a:lnTo>
                    <a:pt x="303" y="18"/>
                  </a:lnTo>
                  <a:lnTo>
                    <a:pt x="310" y="25"/>
                  </a:lnTo>
                  <a:lnTo>
                    <a:pt x="356" y="11"/>
                  </a:lnTo>
                  <a:lnTo>
                    <a:pt x="366" y="16"/>
                  </a:lnTo>
                  <a:lnTo>
                    <a:pt x="377" y="18"/>
                  </a:lnTo>
                  <a:lnTo>
                    <a:pt x="393" y="11"/>
                  </a:lnTo>
                  <a:lnTo>
                    <a:pt x="393" y="14"/>
                  </a:lnTo>
                  <a:lnTo>
                    <a:pt x="391" y="18"/>
                  </a:lnTo>
                  <a:lnTo>
                    <a:pt x="387" y="23"/>
                  </a:lnTo>
                  <a:lnTo>
                    <a:pt x="375" y="34"/>
                  </a:lnTo>
                  <a:lnTo>
                    <a:pt x="375" y="41"/>
                  </a:lnTo>
                  <a:lnTo>
                    <a:pt x="384" y="41"/>
                  </a:lnTo>
                  <a:lnTo>
                    <a:pt x="391" y="39"/>
                  </a:lnTo>
                  <a:lnTo>
                    <a:pt x="419" y="18"/>
                  </a:lnTo>
                  <a:lnTo>
                    <a:pt x="440" y="16"/>
                  </a:lnTo>
                  <a:lnTo>
                    <a:pt x="458" y="0"/>
                  </a:lnTo>
                  <a:lnTo>
                    <a:pt x="461"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0" name="Freeform 24"/>
            <p:cNvSpPr>
              <a:spLocks/>
            </p:cNvSpPr>
            <p:nvPr/>
          </p:nvSpPr>
          <p:spPr bwMode="auto">
            <a:xfrm>
              <a:off x="3497" y="941"/>
              <a:ext cx="83" cy="51"/>
            </a:xfrm>
            <a:custGeom>
              <a:avLst/>
              <a:gdLst>
                <a:gd name="T0" fmla="*/ 65 w 83"/>
                <a:gd name="T1" fmla="*/ 30 h 51"/>
                <a:gd name="T2" fmla="*/ 83 w 83"/>
                <a:gd name="T3" fmla="*/ 48 h 51"/>
                <a:gd name="T4" fmla="*/ 83 w 83"/>
                <a:gd name="T5" fmla="*/ 51 h 51"/>
                <a:gd name="T6" fmla="*/ 83 w 83"/>
                <a:gd name="T7" fmla="*/ 51 h 51"/>
                <a:gd name="T8" fmla="*/ 39 w 83"/>
                <a:gd name="T9" fmla="*/ 48 h 51"/>
                <a:gd name="T10" fmla="*/ 39 w 83"/>
                <a:gd name="T11" fmla="*/ 48 h 51"/>
                <a:gd name="T12" fmla="*/ 32 w 83"/>
                <a:gd name="T13" fmla="*/ 44 h 51"/>
                <a:gd name="T14" fmla="*/ 23 w 83"/>
                <a:gd name="T15" fmla="*/ 39 h 51"/>
                <a:gd name="T16" fmla="*/ 16 w 83"/>
                <a:gd name="T17" fmla="*/ 37 h 51"/>
                <a:gd name="T18" fmla="*/ 11 w 83"/>
                <a:gd name="T19" fmla="*/ 37 h 51"/>
                <a:gd name="T20" fmla="*/ 7 w 83"/>
                <a:gd name="T21" fmla="*/ 39 h 51"/>
                <a:gd name="T22" fmla="*/ 7 w 83"/>
                <a:gd name="T23" fmla="*/ 39 h 51"/>
                <a:gd name="T24" fmla="*/ 2 w 83"/>
                <a:gd name="T25" fmla="*/ 32 h 51"/>
                <a:gd name="T26" fmla="*/ 0 w 83"/>
                <a:gd name="T27" fmla="*/ 28 h 51"/>
                <a:gd name="T28" fmla="*/ 11 w 83"/>
                <a:gd name="T29" fmla="*/ 14 h 51"/>
                <a:gd name="T30" fmla="*/ 14 w 83"/>
                <a:gd name="T31" fmla="*/ 0 h 51"/>
                <a:gd name="T32" fmla="*/ 46 w 83"/>
                <a:gd name="T33" fmla="*/ 0 h 51"/>
                <a:gd name="T34" fmla="*/ 65 w 83"/>
                <a:gd name="T35" fmla="*/ 3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
                <a:gd name="T55" fmla="*/ 0 h 51"/>
                <a:gd name="T56" fmla="*/ 83 w 83"/>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 h="51">
                  <a:moveTo>
                    <a:pt x="65" y="30"/>
                  </a:moveTo>
                  <a:lnTo>
                    <a:pt x="83" y="48"/>
                  </a:lnTo>
                  <a:lnTo>
                    <a:pt x="83" y="51"/>
                  </a:lnTo>
                  <a:lnTo>
                    <a:pt x="39" y="48"/>
                  </a:lnTo>
                  <a:lnTo>
                    <a:pt x="32" y="44"/>
                  </a:lnTo>
                  <a:lnTo>
                    <a:pt x="23" y="39"/>
                  </a:lnTo>
                  <a:lnTo>
                    <a:pt x="16" y="37"/>
                  </a:lnTo>
                  <a:lnTo>
                    <a:pt x="11" y="37"/>
                  </a:lnTo>
                  <a:lnTo>
                    <a:pt x="7" y="39"/>
                  </a:lnTo>
                  <a:lnTo>
                    <a:pt x="2" y="32"/>
                  </a:lnTo>
                  <a:lnTo>
                    <a:pt x="0" y="28"/>
                  </a:lnTo>
                  <a:lnTo>
                    <a:pt x="11" y="14"/>
                  </a:lnTo>
                  <a:lnTo>
                    <a:pt x="14" y="0"/>
                  </a:lnTo>
                  <a:lnTo>
                    <a:pt x="46" y="0"/>
                  </a:lnTo>
                  <a:lnTo>
                    <a:pt x="65" y="3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1" name="Freeform 25"/>
            <p:cNvSpPr>
              <a:spLocks/>
            </p:cNvSpPr>
            <p:nvPr/>
          </p:nvSpPr>
          <p:spPr bwMode="auto">
            <a:xfrm>
              <a:off x="1460" y="976"/>
              <a:ext cx="30" cy="20"/>
            </a:xfrm>
            <a:custGeom>
              <a:avLst/>
              <a:gdLst>
                <a:gd name="T0" fmla="*/ 30 w 30"/>
                <a:gd name="T1" fmla="*/ 18 h 20"/>
                <a:gd name="T2" fmla="*/ 30 w 30"/>
                <a:gd name="T3" fmla="*/ 18 h 20"/>
                <a:gd name="T4" fmla="*/ 28 w 30"/>
                <a:gd name="T5" fmla="*/ 20 h 20"/>
                <a:gd name="T6" fmla="*/ 0 w 30"/>
                <a:gd name="T7" fmla="*/ 6 h 20"/>
                <a:gd name="T8" fmla="*/ 10 w 30"/>
                <a:gd name="T9" fmla="*/ 0 h 20"/>
                <a:gd name="T10" fmla="*/ 21 w 30"/>
                <a:gd name="T11" fmla="*/ 2 h 20"/>
                <a:gd name="T12" fmla="*/ 30 w 30"/>
                <a:gd name="T13" fmla="*/ 18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30" y="18"/>
                  </a:moveTo>
                  <a:lnTo>
                    <a:pt x="30" y="18"/>
                  </a:lnTo>
                  <a:lnTo>
                    <a:pt x="28" y="20"/>
                  </a:lnTo>
                  <a:lnTo>
                    <a:pt x="0" y="6"/>
                  </a:lnTo>
                  <a:lnTo>
                    <a:pt x="10" y="0"/>
                  </a:lnTo>
                  <a:lnTo>
                    <a:pt x="21" y="2"/>
                  </a:lnTo>
                  <a:lnTo>
                    <a:pt x="30" y="1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2" name="Freeform 26"/>
            <p:cNvSpPr>
              <a:spLocks/>
            </p:cNvSpPr>
            <p:nvPr/>
          </p:nvSpPr>
          <p:spPr bwMode="auto">
            <a:xfrm>
              <a:off x="2877" y="982"/>
              <a:ext cx="347" cy="308"/>
            </a:xfrm>
            <a:custGeom>
              <a:avLst/>
              <a:gdLst>
                <a:gd name="T0" fmla="*/ 303 w 347"/>
                <a:gd name="T1" fmla="*/ 19 h 308"/>
                <a:gd name="T2" fmla="*/ 324 w 347"/>
                <a:gd name="T3" fmla="*/ 17 h 308"/>
                <a:gd name="T4" fmla="*/ 330 w 347"/>
                <a:gd name="T5" fmla="*/ 17 h 308"/>
                <a:gd name="T6" fmla="*/ 326 w 347"/>
                <a:gd name="T7" fmla="*/ 28 h 308"/>
                <a:gd name="T8" fmla="*/ 317 w 347"/>
                <a:gd name="T9" fmla="*/ 37 h 308"/>
                <a:gd name="T10" fmla="*/ 328 w 347"/>
                <a:gd name="T11" fmla="*/ 44 h 308"/>
                <a:gd name="T12" fmla="*/ 347 w 347"/>
                <a:gd name="T13" fmla="*/ 42 h 308"/>
                <a:gd name="T14" fmla="*/ 342 w 347"/>
                <a:gd name="T15" fmla="*/ 58 h 308"/>
                <a:gd name="T16" fmla="*/ 321 w 347"/>
                <a:gd name="T17" fmla="*/ 61 h 308"/>
                <a:gd name="T18" fmla="*/ 291 w 347"/>
                <a:gd name="T19" fmla="*/ 44 h 308"/>
                <a:gd name="T20" fmla="*/ 240 w 347"/>
                <a:gd name="T21" fmla="*/ 81 h 308"/>
                <a:gd name="T22" fmla="*/ 229 w 347"/>
                <a:gd name="T23" fmla="*/ 68 h 308"/>
                <a:gd name="T24" fmla="*/ 180 w 347"/>
                <a:gd name="T25" fmla="*/ 91 h 308"/>
                <a:gd name="T26" fmla="*/ 150 w 347"/>
                <a:gd name="T27" fmla="*/ 114 h 308"/>
                <a:gd name="T28" fmla="*/ 143 w 347"/>
                <a:gd name="T29" fmla="*/ 135 h 308"/>
                <a:gd name="T30" fmla="*/ 127 w 347"/>
                <a:gd name="T31" fmla="*/ 142 h 308"/>
                <a:gd name="T32" fmla="*/ 122 w 347"/>
                <a:gd name="T33" fmla="*/ 186 h 308"/>
                <a:gd name="T34" fmla="*/ 106 w 347"/>
                <a:gd name="T35" fmla="*/ 190 h 308"/>
                <a:gd name="T36" fmla="*/ 92 w 347"/>
                <a:gd name="T37" fmla="*/ 206 h 308"/>
                <a:gd name="T38" fmla="*/ 101 w 347"/>
                <a:gd name="T39" fmla="*/ 269 h 308"/>
                <a:gd name="T40" fmla="*/ 67 w 347"/>
                <a:gd name="T41" fmla="*/ 276 h 308"/>
                <a:gd name="T42" fmla="*/ 64 w 347"/>
                <a:gd name="T43" fmla="*/ 278 h 308"/>
                <a:gd name="T44" fmla="*/ 57 w 347"/>
                <a:gd name="T45" fmla="*/ 292 h 308"/>
                <a:gd name="T46" fmla="*/ 20 w 347"/>
                <a:gd name="T47" fmla="*/ 308 h 308"/>
                <a:gd name="T48" fmla="*/ 6 w 347"/>
                <a:gd name="T49" fmla="*/ 304 h 308"/>
                <a:gd name="T50" fmla="*/ 6 w 347"/>
                <a:gd name="T51" fmla="*/ 274 h 308"/>
                <a:gd name="T52" fmla="*/ 20 w 347"/>
                <a:gd name="T53" fmla="*/ 260 h 308"/>
                <a:gd name="T54" fmla="*/ 16 w 347"/>
                <a:gd name="T55" fmla="*/ 248 h 308"/>
                <a:gd name="T56" fmla="*/ 20 w 347"/>
                <a:gd name="T57" fmla="*/ 243 h 308"/>
                <a:gd name="T58" fmla="*/ 23 w 347"/>
                <a:gd name="T59" fmla="*/ 237 h 308"/>
                <a:gd name="T60" fmla="*/ 0 w 347"/>
                <a:gd name="T61" fmla="*/ 225 h 308"/>
                <a:gd name="T62" fmla="*/ 0 w 347"/>
                <a:gd name="T63" fmla="*/ 223 h 308"/>
                <a:gd name="T64" fmla="*/ 6 w 347"/>
                <a:gd name="T65" fmla="*/ 216 h 308"/>
                <a:gd name="T66" fmla="*/ 20 w 347"/>
                <a:gd name="T67" fmla="*/ 213 h 308"/>
                <a:gd name="T68" fmla="*/ 23 w 347"/>
                <a:gd name="T69" fmla="*/ 209 h 308"/>
                <a:gd name="T70" fmla="*/ 23 w 347"/>
                <a:gd name="T71" fmla="*/ 204 h 308"/>
                <a:gd name="T72" fmla="*/ 67 w 347"/>
                <a:gd name="T73" fmla="*/ 190 h 308"/>
                <a:gd name="T74" fmla="*/ 64 w 347"/>
                <a:gd name="T75" fmla="*/ 183 h 308"/>
                <a:gd name="T76" fmla="*/ 104 w 347"/>
                <a:gd name="T77" fmla="*/ 137 h 308"/>
                <a:gd name="T78" fmla="*/ 106 w 347"/>
                <a:gd name="T79" fmla="*/ 125 h 308"/>
                <a:gd name="T80" fmla="*/ 113 w 347"/>
                <a:gd name="T81" fmla="*/ 118 h 308"/>
                <a:gd name="T82" fmla="*/ 138 w 347"/>
                <a:gd name="T83" fmla="*/ 100 h 308"/>
                <a:gd name="T84" fmla="*/ 166 w 347"/>
                <a:gd name="T85" fmla="*/ 70 h 308"/>
                <a:gd name="T86" fmla="*/ 182 w 347"/>
                <a:gd name="T87" fmla="*/ 65 h 308"/>
                <a:gd name="T88" fmla="*/ 189 w 347"/>
                <a:gd name="T89" fmla="*/ 54 h 308"/>
                <a:gd name="T90" fmla="*/ 217 w 347"/>
                <a:gd name="T91" fmla="*/ 49 h 308"/>
                <a:gd name="T92" fmla="*/ 247 w 347"/>
                <a:gd name="T93" fmla="*/ 31 h 308"/>
                <a:gd name="T94" fmla="*/ 252 w 347"/>
                <a:gd name="T95" fmla="*/ 24 h 308"/>
                <a:gd name="T96" fmla="*/ 266 w 347"/>
                <a:gd name="T97" fmla="*/ 24 h 308"/>
                <a:gd name="T98" fmla="*/ 280 w 347"/>
                <a:gd name="T99" fmla="*/ 17 h 308"/>
                <a:gd name="T100" fmla="*/ 284 w 347"/>
                <a:gd name="T101" fmla="*/ 7 h 308"/>
                <a:gd name="T102" fmla="*/ 284 w 347"/>
                <a:gd name="T103" fmla="*/ 3 h 308"/>
                <a:gd name="T104" fmla="*/ 291 w 347"/>
                <a:gd name="T105" fmla="*/ 0 h 308"/>
                <a:gd name="T106" fmla="*/ 298 w 347"/>
                <a:gd name="T107" fmla="*/ 14 h 308"/>
                <a:gd name="T108" fmla="*/ 303 w 347"/>
                <a:gd name="T109" fmla="*/ 19 h 3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7"/>
                <a:gd name="T166" fmla="*/ 0 h 308"/>
                <a:gd name="T167" fmla="*/ 347 w 347"/>
                <a:gd name="T168" fmla="*/ 308 h 3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7" h="308">
                  <a:moveTo>
                    <a:pt x="303" y="19"/>
                  </a:moveTo>
                  <a:lnTo>
                    <a:pt x="303" y="19"/>
                  </a:lnTo>
                  <a:lnTo>
                    <a:pt x="317" y="17"/>
                  </a:lnTo>
                  <a:lnTo>
                    <a:pt x="324" y="17"/>
                  </a:lnTo>
                  <a:lnTo>
                    <a:pt x="330" y="17"/>
                  </a:lnTo>
                  <a:lnTo>
                    <a:pt x="330" y="24"/>
                  </a:lnTo>
                  <a:lnTo>
                    <a:pt x="326" y="28"/>
                  </a:lnTo>
                  <a:lnTo>
                    <a:pt x="321" y="33"/>
                  </a:lnTo>
                  <a:lnTo>
                    <a:pt x="317" y="37"/>
                  </a:lnTo>
                  <a:lnTo>
                    <a:pt x="328" y="44"/>
                  </a:lnTo>
                  <a:lnTo>
                    <a:pt x="347" y="42"/>
                  </a:lnTo>
                  <a:lnTo>
                    <a:pt x="342" y="58"/>
                  </a:lnTo>
                  <a:lnTo>
                    <a:pt x="321" y="61"/>
                  </a:lnTo>
                  <a:lnTo>
                    <a:pt x="307" y="51"/>
                  </a:lnTo>
                  <a:lnTo>
                    <a:pt x="291" y="44"/>
                  </a:lnTo>
                  <a:lnTo>
                    <a:pt x="252" y="81"/>
                  </a:lnTo>
                  <a:lnTo>
                    <a:pt x="240" y="81"/>
                  </a:lnTo>
                  <a:lnTo>
                    <a:pt x="229" y="68"/>
                  </a:lnTo>
                  <a:lnTo>
                    <a:pt x="180" y="91"/>
                  </a:lnTo>
                  <a:lnTo>
                    <a:pt x="171" y="109"/>
                  </a:lnTo>
                  <a:lnTo>
                    <a:pt x="150" y="114"/>
                  </a:lnTo>
                  <a:lnTo>
                    <a:pt x="143" y="135"/>
                  </a:lnTo>
                  <a:lnTo>
                    <a:pt x="127" y="142"/>
                  </a:lnTo>
                  <a:lnTo>
                    <a:pt x="122" y="186"/>
                  </a:lnTo>
                  <a:lnTo>
                    <a:pt x="113" y="188"/>
                  </a:lnTo>
                  <a:lnTo>
                    <a:pt x="106" y="190"/>
                  </a:lnTo>
                  <a:lnTo>
                    <a:pt x="101" y="188"/>
                  </a:lnTo>
                  <a:lnTo>
                    <a:pt x="92" y="206"/>
                  </a:lnTo>
                  <a:lnTo>
                    <a:pt x="101" y="230"/>
                  </a:lnTo>
                  <a:lnTo>
                    <a:pt x="101" y="269"/>
                  </a:lnTo>
                  <a:lnTo>
                    <a:pt x="83" y="297"/>
                  </a:lnTo>
                  <a:lnTo>
                    <a:pt x="67" y="276"/>
                  </a:lnTo>
                  <a:lnTo>
                    <a:pt x="64" y="278"/>
                  </a:lnTo>
                  <a:lnTo>
                    <a:pt x="57" y="292"/>
                  </a:lnTo>
                  <a:lnTo>
                    <a:pt x="20" y="308"/>
                  </a:lnTo>
                  <a:lnTo>
                    <a:pt x="6" y="304"/>
                  </a:lnTo>
                  <a:lnTo>
                    <a:pt x="6" y="290"/>
                  </a:lnTo>
                  <a:lnTo>
                    <a:pt x="6" y="274"/>
                  </a:lnTo>
                  <a:lnTo>
                    <a:pt x="20" y="260"/>
                  </a:lnTo>
                  <a:lnTo>
                    <a:pt x="18" y="255"/>
                  </a:lnTo>
                  <a:lnTo>
                    <a:pt x="16" y="248"/>
                  </a:lnTo>
                  <a:lnTo>
                    <a:pt x="20" y="243"/>
                  </a:lnTo>
                  <a:lnTo>
                    <a:pt x="23" y="237"/>
                  </a:lnTo>
                  <a:lnTo>
                    <a:pt x="11" y="232"/>
                  </a:lnTo>
                  <a:lnTo>
                    <a:pt x="0" y="225"/>
                  </a:lnTo>
                  <a:lnTo>
                    <a:pt x="0" y="223"/>
                  </a:lnTo>
                  <a:lnTo>
                    <a:pt x="0" y="220"/>
                  </a:lnTo>
                  <a:lnTo>
                    <a:pt x="6" y="216"/>
                  </a:lnTo>
                  <a:lnTo>
                    <a:pt x="13" y="216"/>
                  </a:lnTo>
                  <a:lnTo>
                    <a:pt x="20" y="213"/>
                  </a:lnTo>
                  <a:lnTo>
                    <a:pt x="23" y="209"/>
                  </a:lnTo>
                  <a:lnTo>
                    <a:pt x="23" y="204"/>
                  </a:lnTo>
                  <a:lnTo>
                    <a:pt x="46" y="197"/>
                  </a:lnTo>
                  <a:lnTo>
                    <a:pt x="67" y="190"/>
                  </a:lnTo>
                  <a:lnTo>
                    <a:pt x="64" y="183"/>
                  </a:lnTo>
                  <a:lnTo>
                    <a:pt x="62" y="179"/>
                  </a:lnTo>
                  <a:lnTo>
                    <a:pt x="104" y="137"/>
                  </a:lnTo>
                  <a:lnTo>
                    <a:pt x="106" y="125"/>
                  </a:lnTo>
                  <a:lnTo>
                    <a:pt x="108" y="121"/>
                  </a:lnTo>
                  <a:lnTo>
                    <a:pt x="113" y="118"/>
                  </a:lnTo>
                  <a:lnTo>
                    <a:pt x="138" y="100"/>
                  </a:lnTo>
                  <a:lnTo>
                    <a:pt x="164" y="81"/>
                  </a:lnTo>
                  <a:lnTo>
                    <a:pt x="166" y="70"/>
                  </a:lnTo>
                  <a:lnTo>
                    <a:pt x="182" y="65"/>
                  </a:lnTo>
                  <a:lnTo>
                    <a:pt x="187" y="58"/>
                  </a:lnTo>
                  <a:lnTo>
                    <a:pt x="189" y="54"/>
                  </a:lnTo>
                  <a:lnTo>
                    <a:pt x="215" y="49"/>
                  </a:lnTo>
                  <a:lnTo>
                    <a:pt x="217" y="49"/>
                  </a:lnTo>
                  <a:lnTo>
                    <a:pt x="219" y="33"/>
                  </a:lnTo>
                  <a:lnTo>
                    <a:pt x="247" y="31"/>
                  </a:lnTo>
                  <a:lnTo>
                    <a:pt x="252" y="24"/>
                  </a:lnTo>
                  <a:lnTo>
                    <a:pt x="266" y="24"/>
                  </a:lnTo>
                  <a:lnTo>
                    <a:pt x="273" y="19"/>
                  </a:lnTo>
                  <a:lnTo>
                    <a:pt x="280" y="17"/>
                  </a:lnTo>
                  <a:lnTo>
                    <a:pt x="284" y="12"/>
                  </a:lnTo>
                  <a:lnTo>
                    <a:pt x="284" y="7"/>
                  </a:lnTo>
                  <a:lnTo>
                    <a:pt x="284" y="3"/>
                  </a:lnTo>
                  <a:lnTo>
                    <a:pt x="289" y="0"/>
                  </a:lnTo>
                  <a:lnTo>
                    <a:pt x="291" y="0"/>
                  </a:lnTo>
                  <a:lnTo>
                    <a:pt x="296" y="5"/>
                  </a:lnTo>
                  <a:lnTo>
                    <a:pt x="298" y="14"/>
                  </a:lnTo>
                  <a:lnTo>
                    <a:pt x="303"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3" name="Freeform 27"/>
            <p:cNvSpPr>
              <a:spLocks/>
            </p:cNvSpPr>
            <p:nvPr/>
          </p:nvSpPr>
          <p:spPr bwMode="auto">
            <a:xfrm>
              <a:off x="2069" y="987"/>
              <a:ext cx="16" cy="14"/>
            </a:xfrm>
            <a:custGeom>
              <a:avLst/>
              <a:gdLst>
                <a:gd name="T0" fmla="*/ 16 w 16"/>
                <a:gd name="T1" fmla="*/ 9 h 14"/>
                <a:gd name="T2" fmla="*/ 16 w 16"/>
                <a:gd name="T3" fmla="*/ 9 h 14"/>
                <a:gd name="T4" fmla="*/ 14 w 16"/>
                <a:gd name="T5" fmla="*/ 12 h 14"/>
                <a:gd name="T6" fmla="*/ 11 w 16"/>
                <a:gd name="T7" fmla="*/ 14 h 14"/>
                <a:gd name="T8" fmla="*/ 5 w 16"/>
                <a:gd name="T9" fmla="*/ 12 h 14"/>
                <a:gd name="T10" fmla="*/ 5 w 16"/>
                <a:gd name="T11" fmla="*/ 12 h 14"/>
                <a:gd name="T12" fmla="*/ 0 w 16"/>
                <a:gd name="T13" fmla="*/ 5 h 14"/>
                <a:gd name="T14" fmla="*/ 0 w 16"/>
                <a:gd name="T15" fmla="*/ 2 h 14"/>
                <a:gd name="T16" fmla="*/ 2 w 16"/>
                <a:gd name="T17" fmla="*/ 0 h 14"/>
                <a:gd name="T18" fmla="*/ 2 w 16"/>
                <a:gd name="T19" fmla="*/ 0 h 14"/>
                <a:gd name="T20" fmla="*/ 11 w 16"/>
                <a:gd name="T21" fmla="*/ 2 h 14"/>
                <a:gd name="T22" fmla="*/ 14 w 16"/>
                <a:gd name="T23" fmla="*/ 5 h 14"/>
                <a:gd name="T24" fmla="*/ 16 w 16"/>
                <a:gd name="T25" fmla="*/ 9 h 14"/>
                <a:gd name="T26" fmla="*/ 16 w 16"/>
                <a:gd name="T27" fmla="*/ 9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6" y="9"/>
                  </a:moveTo>
                  <a:lnTo>
                    <a:pt x="16" y="9"/>
                  </a:lnTo>
                  <a:lnTo>
                    <a:pt x="14" y="12"/>
                  </a:lnTo>
                  <a:lnTo>
                    <a:pt x="11" y="14"/>
                  </a:lnTo>
                  <a:lnTo>
                    <a:pt x="5" y="12"/>
                  </a:lnTo>
                  <a:lnTo>
                    <a:pt x="0" y="5"/>
                  </a:lnTo>
                  <a:lnTo>
                    <a:pt x="0" y="2"/>
                  </a:lnTo>
                  <a:lnTo>
                    <a:pt x="2" y="0"/>
                  </a:lnTo>
                  <a:lnTo>
                    <a:pt x="11" y="2"/>
                  </a:lnTo>
                  <a:lnTo>
                    <a:pt x="14" y="5"/>
                  </a:lnTo>
                  <a:lnTo>
                    <a:pt x="16"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4" name="Freeform 28"/>
            <p:cNvSpPr>
              <a:spLocks/>
            </p:cNvSpPr>
            <p:nvPr/>
          </p:nvSpPr>
          <p:spPr bwMode="auto">
            <a:xfrm>
              <a:off x="3610" y="994"/>
              <a:ext cx="19" cy="16"/>
            </a:xfrm>
            <a:custGeom>
              <a:avLst/>
              <a:gdLst>
                <a:gd name="T0" fmla="*/ 19 w 19"/>
                <a:gd name="T1" fmla="*/ 14 h 16"/>
                <a:gd name="T2" fmla="*/ 16 w 19"/>
                <a:gd name="T3" fmla="*/ 16 h 16"/>
                <a:gd name="T4" fmla="*/ 0 w 19"/>
                <a:gd name="T5" fmla="*/ 14 h 16"/>
                <a:gd name="T6" fmla="*/ 0 w 19"/>
                <a:gd name="T7" fmla="*/ 14 h 16"/>
                <a:gd name="T8" fmla="*/ 0 w 19"/>
                <a:gd name="T9" fmla="*/ 7 h 16"/>
                <a:gd name="T10" fmla="*/ 0 w 19"/>
                <a:gd name="T11" fmla="*/ 2 h 16"/>
                <a:gd name="T12" fmla="*/ 5 w 19"/>
                <a:gd name="T13" fmla="*/ 0 h 16"/>
                <a:gd name="T14" fmla="*/ 5 w 19"/>
                <a:gd name="T15" fmla="*/ 0 h 16"/>
                <a:gd name="T16" fmla="*/ 9 w 19"/>
                <a:gd name="T17" fmla="*/ 2 h 16"/>
                <a:gd name="T18" fmla="*/ 12 w 19"/>
                <a:gd name="T19" fmla="*/ 5 h 16"/>
                <a:gd name="T20" fmla="*/ 19 w 19"/>
                <a:gd name="T21" fmla="*/ 14 h 16"/>
                <a:gd name="T22" fmla="*/ 19 w 19"/>
                <a:gd name="T23" fmla="*/ 14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6"/>
                <a:gd name="T38" fmla="*/ 19 w 19"/>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6">
                  <a:moveTo>
                    <a:pt x="19" y="14"/>
                  </a:moveTo>
                  <a:lnTo>
                    <a:pt x="16" y="16"/>
                  </a:lnTo>
                  <a:lnTo>
                    <a:pt x="0" y="14"/>
                  </a:lnTo>
                  <a:lnTo>
                    <a:pt x="0" y="7"/>
                  </a:lnTo>
                  <a:lnTo>
                    <a:pt x="0" y="2"/>
                  </a:lnTo>
                  <a:lnTo>
                    <a:pt x="5" y="0"/>
                  </a:lnTo>
                  <a:lnTo>
                    <a:pt x="9" y="2"/>
                  </a:lnTo>
                  <a:lnTo>
                    <a:pt x="12" y="5"/>
                  </a:lnTo>
                  <a:lnTo>
                    <a:pt x="19"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5" name="Freeform 29"/>
            <p:cNvSpPr>
              <a:spLocks/>
            </p:cNvSpPr>
            <p:nvPr/>
          </p:nvSpPr>
          <p:spPr bwMode="auto">
            <a:xfrm>
              <a:off x="3120" y="996"/>
              <a:ext cx="9" cy="3"/>
            </a:xfrm>
            <a:custGeom>
              <a:avLst/>
              <a:gdLst>
                <a:gd name="T0" fmla="*/ 9 w 9"/>
                <a:gd name="T1" fmla="*/ 0 h 3"/>
                <a:gd name="T2" fmla="*/ 9 w 9"/>
                <a:gd name="T3" fmla="*/ 0 h 3"/>
                <a:gd name="T4" fmla="*/ 0 w 9"/>
                <a:gd name="T5" fmla="*/ 3 h 3"/>
                <a:gd name="T6" fmla="*/ 0 w 9"/>
                <a:gd name="T7" fmla="*/ 3 h 3"/>
                <a:gd name="T8" fmla="*/ 0 w 9"/>
                <a:gd name="T9" fmla="*/ 3 h 3"/>
                <a:gd name="T10" fmla="*/ 0 w 9"/>
                <a:gd name="T11" fmla="*/ 3 h 3"/>
                <a:gd name="T12" fmla="*/ 4 w 9"/>
                <a:gd name="T13" fmla="*/ 0 h 3"/>
                <a:gd name="T14" fmla="*/ 9 w 9"/>
                <a:gd name="T15" fmla="*/ 0 h 3"/>
                <a:gd name="T16" fmla="*/ 9 w 9"/>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
                <a:gd name="T29" fmla="*/ 9 w 9"/>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
                  <a:moveTo>
                    <a:pt x="9" y="0"/>
                  </a:moveTo>
                  <a:lnTo>
                    <a:pt x="9" y="0"/>
                  </a:lnTo>
                  <a:lnTo>
                    <a:pt x="0" y="3"/>
                  </a:lnTo>
                  <a:lnTo>
                    <a:pt x="4" y="0"/>
                  </a:lnTo>
                  <a:lnTo>
                    <a:pt x="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6" name="Freeform 30"/>
            <p:cNvSpPr>
              <a:spLocks/>
            </p:cNvSpPr>
            <p:nvPr/>
          </p:nvSpPr>
          <p:spPr bwMode="auto">
            <a:xfrm>
              <a:off x="2050" y="1003"/>
              <a:ext cx="19" cy="19"/>
            </a:xfrm>
            <a:custGeom>
              <a:avLst/>
              <a:gdLst>
                <a:gd name="T0" fmla="*/ 19 w 19"/>
                <a:gd name="T1" fmla="*/ 0 h 19"/>
                <a:gd name="T2" fmla="*/ 19 w 19"/>
                <a:gd name="T3" fmla="*/ 0 h 19"/>
                <a:gd name="T4" fmla="*/ 17 w 19"/>
                <a:gd name="T5" fmla="*/ 5 h 19"/>
                <a:gd name="T6" fmla="*/ 17 w 19"/>
                <a:gd name="T7" fmla="*/ 12 h 19"/>
                <a:gd name="T8" fmla="*/ 17 w 19"/>
                <a:gd name="T9" fmla="*/ 16 h 19"/>
                <a:gd name="T10" fmla="*/ 14 w 19"/>
                <a:gd name="T11" fmla="*/ 19 h 19"/>
                <a:gd name="T12" fmla="*/ 10 w 19"/>
                <a:gd name="T13" fmla="*/ 19 h 19"/>
                <a:gd name="T14" fmla="*/ 10 w 19"/>
                <a:gd name="T15" fmla="*/ 19 h 19"/>
                <a:gd name="T16" fmla="*/ 5 w 19"/>
                <a:gd name="T17" fmla="*/ 10 h 19"/>
                <a:gd name="T18" fmla="*/ 0 w 19"/>
                <a:gd name="T19" fmla="*/ 3 h 19"/>
                <a:gd name="T20" fmla="*/ 0 w 19"/>
                <a:gd name="T21" fmla="*/ 3 h 19"/>
                <a:gd name="T22" fmla="*/ 19 w 19"/>
                <a:gd name="T23" fmla="*/ 0 h 19"/>
                <a:gd name="T24" fmla="*/ 19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19" y="0"/>
                  </a:moveTo>
                  <a:lnTo>
                    <a:pt x="19" y="0"/>
                  </a:lnTo>
                  <a:lnTo>
                    <a:pt x="17" y="5"/>
                  </a:lnTo>
                  <a:lnTo>
                    <a:pt x="17" y="12"/>
                  </a:lnTo>
                  <a:lnTo>
                    <a:pt x="17" y="16"/>
                  </a:lnTo>
                  <a:lnTo>
                    <a:pt x="14" y="19"/>
                  </a:lnTo>
                  <a:lnTo>
                    <a:pt x="10" y="19"/>
                  </a:lnTo>
                  <a:lnTo>
                    <a:pt x="5" y="10"/>
                  </a:lnTo>
                  <a:lnTo>
                    <a:pt x="0" y="3"/>
                  </a:lnTo>
                  <a:lnTo>
                    <a:pt x="1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7" name="Freeform 31"/>
            <p:cNvSpPr>
              <a:spLocks/>
            </p:cNvSpPr>
            <p:nvPr/>
          </p:nvSpPr>
          <p:spPr bwMode="auto">
            <a:xfrm>
              <a:off x="2664" y="1003"/>
              <a:ext cx="11" cy="12"/>
            </a:xfrm>
            <a:custGeom>
              <a:avLst/>
              <a:gdLst>
                <a:gd name="T0" fmla="*/ 0 w 11"/>
                <a:gd name="T1" fmla="*/ 12 h 12"/>
                <a:gd name="T2" fmla="*/ 0 w 11"/>
                <a:gd name="T3" fmla="*/ 12 h 12"/>
                <a:gd name="T4" fmla="*/ 0 w 11"/>
                <a:gd name="T5" fmla="*/ 3 h 12"/>
                <a:gd name="T6" fmla="*/ 11 w 11"/>
                <a:gd name="T7" fmla="*/ 0 h 12"/>
                <a:gd name="T8" fmla="*/ 11 w 11"/>
                <a:gd name="T9" fmla="*/ 12 h 12"/>
                <a:gd name="T10" fmla="*/ 0 w 11"/>
                <a:gd name="T11" fmla="*/ 12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0" y="12"/>
                  </a:moveTo>
                  <a:lnTo>
                    <a:pt x="0" y="12"/>
                  </a:lnTo>
                  <a:lnTo>
                    <a:pt x="0" y="3"/>
                  </a:lnTo>
                  <a:lnTo>
                    <a:pt x="11" y="0"/>
                  </a:lnTo>
                  <a:lnTo>
                    <a:pt x="11" y="12"/>
                  </a:lnTo>
                  <a:lnTo>
                    <a:pt x="0"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8" name="Freeform 32"/>
            <p:cNvSpPr>
              <a:spLocks/>
            </p:cNvSpPr>
            <p:nvPr/>
          </p:nvSpPr>
          <p:spPr bwMode="auto">
            <a:xfrm>
              <a:off x="1060" y="1008"/>
              <a:ext cx="81" cy="51"/>
            </a:xfrm>
            <a:custGeom>
              <a:avLst/>
              <a:gdLst>
                <a:gd name="T0" fmla="*/ 81 w 81"/>
                <a:gd name="T1" fmla="*/ 7 h 51"/>
                <a:gd name="T2" fmla="*/ 81 w 81"/>
                <a:gd name="T3" fmla="*/ 9 h 51"/>
                <a:gd name="T4" fmla="*/ 72 w 81"/>
                <a:gd name="T5" fmla="*/ 21 h 51"/>
                <a:gd name="T6" fmla="*/ 74 w 81"/>
                <a:gd name="T7" fmla="*/ 30 h 51"/>
                <a:gd name="T8" fmla="*/ 69 w 81"/>
                <a:gd name="T9" fmla="*/ 39 h 51"/>
                <a:gd name="T10" fmla="*/ 69 w 81"/>
                <a:gd name="T11" fmla="*/ 39 h 51"/>
                <a:gd name="T12" fmla="*/ 48 w 81"/>
                <a:gd name="T13" fmla="*/ 39 h 51"/>
                <a:gd name="T14" fmla="*/ 28 w 81"/>
                <a:gd name="T15" fmla="*/ 51 h 51"/>
                <a:gd name="T16" fmla="*/ 28 w 81"/>
                <a:gd name="T17" fmla="*/ 51 h 51"/>
                <a:gd name="T18" fmla="*/ 23 w 81"/>
                <a:gd name="T19" fmla="*/ 51 h 51"/>
                <a:gd name="T20" fmla="*/ 18 w 81"/>
                <a:gd name="T21" fmla="*/ 49 h 51"/>
                <a:gd name="T22" fmla="*/ 21 w 81"/>
                <a:gd name="T23" fmla="*/ 39 h 51"/>
                <a:gd name="T24" fmla="*/ 21 w 81"/>
                <a:gd name="T25" fmla="*/ 39 h 51"/>
                <a:gd name="T26" fmla="*/ 2 w 81"/>
                <a:gd name="T27" fmla="*/ 35 h 51"/>
                <a:gd name="T28" fmla="*/ 2 w 81"/>
                <a:gd name="T29" fmla="*/ 32 h 51"/>
                <a:gd name="T30" fmla="*/ 16 w 81"/>
                <a:gd name="T31" fmla="*/ 21 h 51"/>
                <a:gd name="T32" fmla="*/ 16 w 81"/>
                <a:gd name="T33" fmla="*/ 21 h 51"/>
                <a:gd name="T34" fmla="*/ 7 w 81"/>
                <a:gd name="T35" fmla="*/ 16 h 51"/>
                <a:gd name="T36" fmla="*/ 2 w 81"/>
                <a:gd name="T37" fmla="*/ 14 h 51"/>
                <a:gd name="T38" fmla="*/ 0 w 81"/>
                <a:gd name="T39" fmla="*/ 9 h 51"/>
                <a:gd name="T40" fmla="*/ 14 w 81"/>
                <a:gd name="T41" fmla="*/ 2 h 51"/>
                <a:gd name="T42" fmla="*/ 44 w 81"/>
                <a:gd name="T43" fmla="*/ 9 h 51"/>
                <a:gd name="T44" fmla="*/ 72 w 81"/>
                <a:gd name="T45" fmla="*/ 0 h 51"/>
                <a:gd name="T46" fmla="*/ 72 w 81"/>
                <a:gd name="T47" fmla="*/ 0 h 51"/>
                <a:gd name="T48" fmla="*/ 76 w 81"/>
                <a:gd name="T49" fmla="*/ 2 h 51"/>
                <a:gd name="T50" fmla="*/ 81 w 81"/>
                <a:gd name="T51" fmla="*/ 7 h 51"/>
                <a:gd name="T52" fmla="*/ 81 w 81"/>
                <a:gd name="T53" fmla="*/ 7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
                <a:gd name="T82" fmla="*/ 0 h 51"/>
                <a:gd name="T83" fmla="*/ 81 w 81"/>
                <a:gd name="T84" fmla="*/ 51 h 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 h="51">
                  <a:moveTo>
                    <a:pt x="81" y="7"/>
                  </a:moveTo>
                  <a:lnTo>
                    <a:pt x="81" y="9"/>
                  </a:lnTo>
                  <a:lnTo>
                    <a:pt x="72" y="21"/>
                  </a:lnTo>
                  <a:lnTo>
                    <a:pt x="74" y="30"/>
                  </a:lnTo>
                  <a:lnTo>
                    <a:pt x="69" y="39"/>
                  </a:lnTo>
                  <a:lnTo>
                    <a:pt x="48" y="39"/>
                  </a:lnTo>
                  <a:lnTo>
                    <a:pt x="28" y="51"/>
                  </a:lnTo>
                  <a:lnTo>
                    <a:pt x="23" y="51"/>
                  </a:lnTo>
                  <a:lnTo>
                    <a:pt x="18" y="49"/>
                  </a:lnTo>
                  <a:lnTo>
                    <a:pt x="21" y="39"/>
                  </a:lnTo>
                  <a:lnTo>
                    <a:pt x="2" y="35"/>
                  </a:lnTo>
                  <a:lnTo>
                    <a:pt x="2" y="32"/>
                  </a:lnTo>
                  <a:lnTo>
                    <a:pt x="16" y="21"/>
                  </a:lnTo>
                  <a:lnTo>
                    <a:pt x="7" y="16"/>
                  </a:lnTo>
                  <a:lnTo>
                    <a:pt x="2" y="14"/>
                  </a:lnTo>
                  <a:lnTo>
                    <a:pt x="0" y="9"/>
                  </a:lnTo>
                  <a:lnTo>
                    <a:pt x="14" y="2"/>
                  </a:lnTo>
                  <a:lnTo>
                    <a:pt x="44" y="9"/>
                  </a:lnTo>
                  <a:lnTo>
                    <a:pt x="72" y="0"/>
                  </a:lnTo>
                  <a:lnTo>
                    <a:pt x="76" y="2"/>
                  </a:lnTo>
                  <a:lnTo>
                    <a:pt x="81"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49" name="Freeform 33"/>
            <p:cNvSpPr>
              <a:spLocks/>
            </p:cNvSpPr>
            <p:nvPr/>
          </p:nvSpPr>
          <p:spPr bwMode="auto">
            <a:xfrm>
              <a:off x="1065" y="1013"/>
              <a:ext cx="71" cy="44"/>
            </a:xfrm>
            <a:custGeom>
              <a:avLst/>
              <a:gdLst>
                <a:gd name="T0" fmla="*/ 71 w 71"/>
                <a:gd name="T1" fmla="*/ 2 h 44"/>
                <a:gd name="T2" fmla="*/ 62 w 71"/>
                <a:gd name="T3" fmla="*/ 16 h 44"/>
                <a:gd name="T4" fmla="*/ 62 w 71"/>
                <a:gd name="T5" fmla="*/ 16 h 44"/>
                <a:gd name="T6" fmla="*/ 64 w 71"/>
                <a:gd name="T7" fmla="*/ 23 h 44"/>
                <a:gd name="T8" fmla="*/ 64 w 71"/>
                <a:gd name="T9" fmla="*/ 27 h 44"/>
                <a:gd name="T10" fmla="*/ 62 w 71"/>
                <a:gd name="T11" fmla="*/ 30 h 44"/>
                <a:gd name="T12" fmla="*/ 62 w 71"/>
                <a:gd name="T13" fmla="*/ 30 h 44"/>
                <a:gd name="T14" fmla="*/ 53 w 71"/>
                <a:gd name="T15" fmla="*/ 30 h 44"/>
                <a:gd name="T16" fmla="*/ 41 w 71"/>
                <a:gd name="T17" fmla="*/ 30 h 44"/>
                <a:gd name="T18" fmla="*/ 20 w 71"/>
                <a:gd name="T19" fmla="*/ 44 h 44"/>
                <a:gd name="T20" fmla="*/ 20 w 71"/>
                <a:gd name="T21" fmla="*/ 44 h 44"/>
                <a:gd name="T22" fmla="*/ 18 w 71"/>
                <a:gd name="T23" fmla="*/ 44 h 44"/>
                <a:gd name="T24" fmla="*/ 18 w 71"/>
                <a:gd name="T25" fmla="*/ 41 h 44"/>
                <a:gd name="T26" fmla="*/ 18 w 71"/>
                <a:gd name="T27" fmla="*/ 37 h 44"/>
                <a:gd name="T28" fmla="*/ 18 w 71"/>
                <a:gd name="T29" fmla="*/ 37 h 44"/>
                <a:gd name="T30" fmla="*/ 18 w 71"/>
                <a:gd name="T31" fmla="*/ 30 h 44"/>
                <a:gd name="T32" fmla="*/ 16 w 71"/>
                <a:gd name="T33" fmla="*/ 30 h 44"/>
                <a:gd name="T34" fmla="*/ 4 w 71"/>
                <a:gd name="T35" fmla="*/ 27 h 44"/>
                <a:gd name="T36" fmla="*/ 16 w 71"/>
                <a:gd name="T37" fmla="*/ 16 h 44"/>
                <a:gd name="T38" fmla="*/ 16 w 71"/>
                <a:gd name="T39" fmla="*/ 16 h 44"/>
                <a:gd name="T40" fmla="*/ 16 w 71"/>
                <a:gd name="T41" fmla="*/ 16 h 44"/>
                <a:gd name="T42" fmla="*/ 9 w 71"/>
                <a:gd name="T43" fmla="*/ 11 h 44"/>
                <a:gd name="T44" fmla="*/ 0 w 71"/>
                <a:gd name="T45" fmla="*/ 6 h 44"/>
                <a:gd name="T46" fmla="*/ 0 w 71"/>
                <a:gd name="T47" fmla="*/ 4 h 44"/>
                <a:gd name="T48" fmla="*/ 9 w 71"/>
                <a:gd name="T49" fmla="*/ 0 h 44"/>
                <a:gd name="T50" fmla="*/ 39 w 71"/>
                <a:gd name="T51" fmla="*/ 9 h 44"/>
                <a:gd name="T52" fmla="*/ 39 w 71"/>
                <a:gd name="T53" fmla="*/ 9 h 44"/>
                <a:gd name="T54" fmla="*/ 67 w 71"/>
                <a:gd name="T55" fmla="*/ 0 h 44"/>
                <a:gd name="T56" fmla="*/ 71 w 71"/>
                <a:gd name="T57" fmla="*/ 2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4"/>
                <a:gd name="T89" fmla="*/ 71 w 71"/>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4">
                  <a:moveTo>
                    <a:pt x="71" y="2"/>
                  </a:moveTo>
                  <a:lnTo>
                    <a:pt x="62" y="16"/>
                  </a:lnTo>
                  <a:lnTo>
                    <a:pt x="64" y="23"/>
                  </a:lnTo>
                  <a:lnTo>
                    <a:pt x="64" y="27"/>
                  </a:lnTo>
                  <a:lnTo>
                    <a:pt x="62" y="30"/>
                  </a:lnTo>
                  <a:lnTo>
                    <a:pt x="53" y="30"/>
                  </a:lnTo>
                  <a:lnTo>
                    <a:pt x="41" y="30"/>
                  </a:lnTo>
                  <a:lnTo>
                    <a:pt x="20" y="44"/>
                  </a:lnTo>
                  <a:lnTo>
                    <a:pt x="18" y="44"/>
                  </a:lnTo>
                  <a:lnTo>
                    <a:pt x="18" y="41"/>
                  </a:lnTo>
                  <a:lnTo>
                    <a:pt x="18" y="37"/>
                  </a:lnTo>
                  <a:lnTo>
                    <a:pt x="18" y="30"/>
                  </a:lnTo>
                  <a:lnTo>
                    <a:pt x="16" y="30"/>
                  </a:lnTo>
                  <a:lnTo>
                    <a:pt x="4" y="27"/>
                  </a:lnTo>
                  <a:lnTo>
                    <a:pt x="16" y="16"/>
                  </a:lnTo>
                  <a:lnTo>
                    <a:pt x="9" y="11"/>
                  </a:lnTo>
                  <a:lnTo>
                    <a:pt x="0" y="6"/>
                  </a:lnTo>
                  <a:lnTo>
                    <a:pt x="0" y="4"/>
                  </a:lnTo>
                  <a:lnTo>
                    <a:pt x="9" y="0"/>
                  </a:lnTo>
                  <a:lnTo>
                    <a:pt x="39" y="9"/>
                  </a:lnTo>
                  <a:lnTo>
                    <a:pt x="67" y="0"/>
                  </a:lnTo>
                  <a:lnTo>
                    <a:pt x="71"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0" name="Freeform 34"/>
            <p:cNvSpPr>
              <a:spLocks/>
            </p:cNvSpPr>
            <p:nvPr/>
          </p:nvSpPr>
          <p:spPr bwMode="auto">
            <a:xfrm>
              <a:off x="1719" y="1024"/>
              <a:ext cx="12" cy="9"/>
            </a:xfrm>
            <a:custGeom>
              <a:avLst/>
              <a:gdLst>
                <a:gd name="T0" fmla="*/ 12 w 12"/>
                <a:gd name="T1" fmla="*/ 0 h 9"/>
                <a:gd name="T2" fmla="*/ 12 w 12"/>
                <a:gd name="T3" fmla="*/ 0 h 9"/>
                <a:gd name="T4" fmla="*/ 12 w 12"/>
                <a:gd name="T5" fmla="*/ 2 h 9"/>
                <a:gd name="T6" fmla="*/ 10 w 12"/>
                <a:gd name="T7" fmla="*/ 7 h 9"/>
                <a:gd name="T8" fmla="*/ 5 w 12"/>
                <a:gd name="T9" fmla="*/ 9 h 9"/>
                <a:gd name="T10" fmla="*/ 5 w 12"/>
                <a:gd name="T11" fmla="*/ 9 h 9"/>
                <a:gd name="T12" fmla="*/ 0 w 12"/>
                <a:gd name="T13" fmla="*/ 9 h 9"/>
                <a:gd name="T14" fmla="*/ 0 w 12"/>
                <a:gd name="T15" fmla="*/ 7 h 9"/>
                <a:gd name="T16" fmla="*/ 0 w 12"/>
                <a:gd name="T17" fmla="*/ 0 h 9"/>
                <a:gd name="T18" fmla="*/ 0 w 12"/>
                <a:gd name="T19" fmla="*/ 0 h 9"/>
                <a:gd name="T20" fmla="*/ 12 w 12"/>
                <a:gd name="T21" fmla="*/ 0 h 9"/>
                <a:gd name="T22" fmla="*/ 12 w 12"/>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9"/>
                <a:gd name="T38" fmla="*/ 12 w 1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9">
                  <a:moveTo>
                    <a:pt x="12" y="0"/>
                  </a:moveTo>
                  <a:lnTo>
                    <a:pt x="12" y="0"/>
                  </a:lnTo>
                  <a:lnTo>
                    <a:pt x="12" y="2"/>
                  </a:lnTo>
                  <a:lnTo>
                    <a:pt x="10" y="7"/>
                  </a:lnTo>
                  <a:lnTo>
                    <a:pt x="5" y="9"/>
                  </a:lnTo>
                  <a:lnTo>
                    <a:pt x="0" y="9"/>
                  </a:lnTo>
                  <a:lnTo>
                    <a:pt x="0" y="7"/>
                  </a:lnTo>
                  <a:lnTo>
                    <a:pt x="0" y="0"/>
                  </a:lnTo>
                  <a:lnTo>
                    <a:pt x="12"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1" name="Freeform 35"/>
            <p:cNvSpPr>
              <a:spLocks/>
            </p:cNvSpPr>
            <p:nvPr/>
          </p:nvSpPr>
          <p:spPr bwMode="auto">
            <a:xfrm>
              <a:off x="3471" y="1024"/>
              <a:ext cx="12" cy="14"/>
            </a:xfrm>
            <a:custGeom>
              <a:avLst/>
              <a:gdLst>
                <a:gd name="T0" fmla="*/ 12 w 12"/>
                <a:gd name="T1" fmla="*/ 5 h 14"/>
                <a:gd name="T2" fmla="*/ 12 w 12"/>
                <a:gd name="T3" fmla="*/ 5 h 14"/>
                <a:gd name="T4" fmla="*/ 10 w 12"/>
                <a:gd name="T5" fmla="*/ 12 h 14"/>
                <a:gd name="T6" fmla="*/ 10 w 12"/>
                <a:gd name="T7" fmla="*/ 12 h 14"/>
                <a:gd name="T8" fmla="*/ 3 w 12"/>
                <a:gd name="T9" fmla="*/ 14 h 14"/>
                <a:gd name="T10" fmla="*/ 0 w 12"/>
                <a:gd name="T11" fmla="*/ 7 h 14"/>
                <a:gd name="T12" fmla="*/ 5 w 12"/>
                <a:gd name="T13" fmla="*/ 0 h 14"/>
                <a:gd name="T14" fmla="*/ 5 w 12"/>
                <a:gd name="T15" fmla="*/ 0 h 14"/>
                <a:gd name="T16" fmla="*/ 10 w 12"/>
                <a:gd name="T17" fmla="*/ 2 h 14"/>
                <a:gd name="T18" fmla="*/ 12 w 12"/>
                <a:gd name="T19" fmla="*/ 2 h 14"/>
                <a:gd name="T20" fmla="*/ 12 w 12"/>
                <a:gd name="T21" fmla="*/ 5 h 14"/>
                <a:gd name="T22" fmla="*/ 12 w 12"/>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4"/>
                <a:gd name="T38" fmla="*/ 12 w 1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4">
                  <a:moveTo>
                    <a:pt x="12" y="5"/>
                  </a:moveTo>
                  <a:lnTo>
                    <a:pt x="12" y="5"/>
                  </a:lnTo>
                  <a:lnTo>
                    <a:pt x="10" y="12"/>
                  </a:lnTo>
                  <a:lnTo>
                    <a:pt x="3" y="14"/>
                  </a:lnTo>
                  <a:lnTo>
                    <a:pt x="0" y="7"/>
                  </a:lnTo>
                  <a:lnTo>
                    <a:pt x="5" y="0"/>
                  </a:lnTo>
                  <a:lnTo>
                    <a:pt x="10" y="2"/>
                  </a:lnTo>
                  <a:lnTo>
                    <a:pt x="12" y="2"/>
                  </a:lnTo>
                  <a:lnTo>
                    <a:pt x="12"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2" name="Freeform 36"/>
            <p:cNvSpPr>
              <a:spLocks/>
            </p:cNvSpPr>
            <p:nvPr/>
          </p:nvSpPr>
          <p:spPr bwMode="auto">
            <a:xfrm>
              <a:off x="3103" y="1031"/>
              <a:ext cx="158" cy="218"/>
            </a:xfrm>
            <a:custGeom>
              <a:avLst/>
              <a:gdLst>
                <a:gd name="T0" fmla="*/ 95 w 158"/>
                <a:gd name="T1" fmla="*/ 16 h 218"/>
                <a:gd name="T2" fmla="*/ 100 w 158"/>
                <a:gd name="T3" fmla="*/ 30 h 218"/>
                <a:gd name="T4" fmla="*/ 118 w 158"/>
                <a:gd name="T5" fmla="*/ 46 h 218"/>
                <a:gd name="T6" fmla="*/ 118 w 158"/>
                <a:gd name="T7" fmla="*/ 46 h 218"/>
                <a:gd name="T8" fmla="*/ 118 w 158"/>
                <a:gd name="T9" fmla="*/ 69 h 218"/>
                <a:gd name="T10" fmla="*/ 121 w 158"/>
                <a:gd name="T11" fmla="*/ 79 h 218"/>
                <a:gd name="T12" fmla="*/ 123 w 158"/>
                <a:gd name="T13" fmla="*/ 83 h 218"/>
                <a:gd name="T14" fmla="*/ 125 w 158"/>
                <a:gd name="T15" fmla="*/ 88 h 218"/>
                <a:gd name="T16" fmla="*/ 132 w 158"/>
                <a:gd name="T17" fmla="*/ 118 h 218"/>
                <a:gd name="T18" fmla="*/ 158 w 158"/>
                <a:gd name="T19" fmla="*/ 157 h 218"/>
                <a:gd name="T20" fmla="*/ 158 w 158"/>
                <a:gd name="T21" fmla="*/ 157 h 218"/>
                <a:gd name="T22" fmla="*/ 148 w 158"/>
                <a:gd name="T23" fmla="*/ 171 h 218"/>
                <a:gd name="T24" fmla="*/ 139 w 158"/>
                <a:gd name="T25" fmla="*/ 185 h 218"/>
                <a:gd name="T26" fmla="*/ 118 w 158"/>
                <a:gd name="T27" fmla="*/ 211 h 218"/>
                <a:gd name="T28" fmla="*/ 107 w 158"/>
                <a:gd name="T29" fmla="*/ 206 h 218"/>
                <a:gd name="T30" fmla="*/ 35 w 158"/>
                <a:gd name="T31" fmla="*/ 218 h 218"/>
                <a:gd name="T32" fmla="*/ 35 w 158"/>
                <a:gd name="T33" fmla="*/ 218 h 218"/>
                <a:gd name="T34" fmla="*/ 28 w 158"/>
                <a:gd name="T35" fmla="*/ 206 h 218"/>
                <a:gd name="T36" fmla="*/ 10 w 158"/>
                <a:gd name="T37" fmla="*/ 206 h 218"/>
                <a:gd name="T38" fmla="*/ 10 w 158"/>
                <a:gd name="T39" fmla="*/ 206 h 218"/>
                <a:gd name="T40" fmla="*/ 5 w 158"/>
                <a:gd name="T41" fmla="*/ 192 h 218"/>
                <a:gd name="T42" fmla="*/ 3 w 158"/>
                <a:gd name="T43" fmla="*/ 176 h 218"/>
                <a:gd name="T44" fmla="*/ 0 w 158"/>
                <a:gd name="T45" fmla="*/ 144 h 218"/>
                <a:gd name="T46" fmla="*/ 0 w 158"/>
                <a:gd name="T47" fmla="*/ 144 h 218"/>
                <a:gd name="T48" fmla="*/ 12 w 158"/>
                <a:gd name="T49" fmla="*/ 134 h 218"/>
                <a:gd name="T50" fmla="*/ 23 w 158"/>
                <a:gd name="T51" fmla="*/ 130 h 218"/>
                <a:gd name="T52" fmla="*/ 49 w 158"/>
                <a:gd name="T53" fmla="*/ 120 h 218"/>
                <a:gd name="T54" fmla="*/ 60 w 158"/>
                <a:gd name="T55" fmla="*/ 107 h 218"/>
                <a:gd name="T56" fmla="*/ 60 w 158"/>
                <a:gd name="T57" fmla="*/ 107 h 218"/>
                <a:gd name="T58" fmla="*/ 60 w 158"/>
                <a:gd name="T59" fmla="*/ 107 h 218"/>
                <a:gd name="T60" fmla="*/ 51 w 158"/>
                <a:gd name="T61" fmla="*/ 95 h 218"/>
                <a:gd name="T62" fmla="*/ 47 w 158"/>
                <a:gd name="T63" fmla="*/ 88 h 218"/>
                <a:gd name="T64" fmla="*/ 40 w 158"/>
                <a:gd name="T65" fmla="*/ 86 h 218"/>
                <a:gd name="T66" fmla="*/ 33 w 158"/>
                <a:gd name="T67" fmla="*/ 83 h 218"/>
                <a:gd name="T68" fmla="*/ 17 w 158"/>
                <a:gd name="T69" fmla="*/ 37 h 218"/>
                <a:gd name="T70" fmla="*/ 17 w 158"/>
                <a:gd name="T71" fmla="*/ 37 h 218"/>
                <a:gd name="T72" fmla="*/ 23 w 158"/>
                <a:gd name="T73" fmla="*/ 37 h 218"/>
                <a:gd name="T74" fmla="*/ 28 w 158"/>
                <a:gd name="T75" fmla="*/ 37 h 218"/>
                <a:gd name="T76" fmla="*/ 65 w 158"/>
                <a:gd name="T77" fmla="*/ 0 h 218"/>
                <a:gd name="T78" fmla="*/ 65 w 158"/>
                <a:gd name="T79" fmla="*/ 0 h 218"/>
                <a:gd name="T80" fmla="*/ 95 w 158"/>
                <a:gd name="T81" fmla="*/ 16 h 218"/>
                <a:gd name="T82" fmla="*/ 95 w 158"/>
                <a:gd name="T83" fmla="*/ 16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218"/>
                <a:gd name="T128" fmla="*/ 158 w 158"/>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218">
                  <a:moveTo>
                    <a:pt x="95" y="16"/>
                  </a:moveTo>
                  <a:lnTo>
                    <a:pt x="100" y="30"/>
                  </a:lnTo>
                  <a:lnTo>
                    <a:pt x="118" y="46"/>
                  </a:lnTo>
                  <a:lnTo>
                    <a:pt x="118" y="69"/>
                  </a:lnTo>
                  <a:lnTo>
                    <a:pt x="121" y="79"/>
                  </a:lnTo>
                  <a:lnTo>
                    <a:pt x="123" y="83"/>
                  </a:lnTo>
                  <a:lnTo>
                    <a:pt x="125" y="88"/>
                  </a:lnTo>
                  <a:lnTo>
                    <a:pt x="132" y="118"/>
                  </a:lnTo>
                  <a:lnTo>
                    <a:pt x="158" y="157"/>
                  </a:lnTo>
                  <a:lnTo>
                    <a:pt x="148" y="171"/>
                  </a:lnTo>
                  <a:lnTo>
                    <a:pt x="139" y="185"/>
                  </a:lnTo>
                  <a:lnTo>
                    <a:pt x="118" y="211"/>
                  </a:lnTo>
                  <a:lnTo>
                    <a:pt x="107" y="206"/>
                  </a:lnTo>
                  <a:lnTo>
                    <a:pt x="35" y="218"/>
                  </a:lnTo>
                  <a:lnTo>
                    <a:pt x="28" y="206"/>
                  </a:lnTo>
                  <a:lnTo>
                    <a:pt x="10" y="206"/>
                  </a:lnTo>
                  <a:lnTo>
                    <a:pt x="5" y="192"/>
                  </a:lnTo>
                  <a:lnTo>
                    <a:pt x="3" y="176"/>
                  </a:lnTo>
                  <a:lnTo>
                    <a:pt x="0" y="144"/>
                  </a:lnTo>
                  <a:lnTo>
                    <a:pt x="12" y="134"/>
                  </a:lnTo>
                  <a:lnTo>
                    <a:pt x="23" y="130"/>
                  </a:lnTo>
                  <a:lnTo>
                    <a:pt x="49" y="120"/>
                  </a:lnTo>
                  <a:lnTo>
                    <a:pt x="60" y="107"/>
                  </a:lnTo>
                  <a:lnTo>
                    <a:pt x="51" y="95"/>
                  </a:lnTo>
                  <a:lnTo>
                    <a:pt x="47" y="88"/>
                  </a:lnTo>
                  <a:lnTo>
                    <a:pt x="40" y="86"/>
                  </a:lnTo>
                  <a:lnTo>
                    <a:pt x="33" y="83"/>
                  </a:lnTo>
                  <a:lnTo>
                    <a:pt x="17" y="37"/>
                  </a:lnTo>
                  <a:lnTo>
                    <a:pt x="23" y="37"/>
                  </a:lnTo>
                  <a:lnTo>
                    <a:pt x="28" y="37"/>
                  </a:lnTo>
                  <a:lnTo>
                    <a:pt x="65" y="0"/>
                  </a:lnTo>
                  <a:lnTo>
                    <a:pt x="95"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3" name="Freeform 37"/>
            <p:cNvSpPr>
              <a:spLocks/>
            </p:cNvSpPr>
            <p:nvPr/>
          </p:nvSpPr>
          <p:spPr bwMode="auto">
            <a:xfrm>
              <a:off x="2962" y="1054"/>
              <a:ext cx="169" cy="301"/>
            </a:xfrm>
            <a:custGeom>
              <a:avLst/>
              <a:gdLst>
                <a:gd name="T0" fmla="*/ 141 w 169"/>
                <a:gd name="T1" fmla="*/ 0 h 301"/>
                <a:gd name="T2" fmla="*/ 141 w 169"/>
                <a:gd name="T3" fmla="*/ 0 h 301"/>
                <a:gd name="T4" fmla="*/ 148 w 169"/>
                <a:gd name="T5" fmla="*/ 5 h 301"/>
                <a:gd name="T6" fmla="*/ 153 w 169"/>
                <a:gd name="T7" fmla="*/ 9 h 301"/>
                <a:gd name="T8" fmla="*/ 158 w 169"/>
                <a:gd name="T9" fmla="*/ 21 h 301"/>
                <a:gd name="T10" fmla="*/ 160 w 169"/>
                <a:gd name="T11" fmla="*/ 33 h 301"/>
                <a:gd name="T12" fmla="*/ 164 w 169"/>
                <a:gd name="T13" fmla="*/ 44 h 301"/>
                <a:gd name="T14" fmla="*/ 164 w 169"/>
                <a:gd name="T15" fmla="*/ 44 h 301"/>
                <a:gd name="T16" fmla="*/ 167 w 169"/>
                <a:gd name="T17" fmla="*/ 51 h 301"/>
                <a:gd name="T18" fmla="*/ 169 w 169"/>
                <a:gd name="T19" fmla="*/ 56 h 301"/>
                <a:gd name="T20" fmla="*/ 169 w 169"/>
                <a:gd name="T21" fmla="*/ 60 h 301"/>
                <a:gd name="T22" fmla="*/ 169 w 169"/>
                <a:gd name="T23" fmla="*/ 63 h 301"/>
                <a:gd name="T24" fmla="*/ 164 w 169"/>
                <a:gd name="T25" fmla="*/ 65 h 301"/>
                <a:gd name="T26" fmla="*/ 139 w 169"/>
                <a:gd name="T27" fmla="*/ 86 h 301"/>
                <a:gd name="T28" fmla="*/ 132 w 169"/>
                <a:gd name="T29" fmla="*/ 109 h 301"/>
                <a:gd name="T30" fmla="*/ 93 w 169"/>
                <a:gd name="T31" fmla="*/ 125 h 301"/>
                <a:gd name="T32" fmla="*/ 93 w 169"/>
                <a:gd name="T33" fmla="*/ 125 h 301"/>
                <a:gd name="T34" fmla="*/ 88 w 169"/>
                <a:gd name="T35" fmla="*/ 137 h 301"/>
                <a:gd name="T36" fmla="*/ 86 w 169"/>
                <a:gd name="T37" fmla="*/ 148 h 301"/>
                <a:gd name="T38" fmla="*/ 88 w 169"/>
                <a:gd name="T39" fmla="*/ 181 h 301"/>
                <a:gd name="T40" fmla="*/ 104 w 169"/>
                <a:gd name="T41" fmla="*/ 190 h 301"/>
                <a:gd name="T42" fmla="*/ 104 w 169"/>
                <a:gd name="T43" fmla="*/ 211 h 301"/>
                <a:gd name="T44" fmla="*/ 72 w 169"/>
                <a:gd name="T45" fmla="*/ 239 h 301"/>
                <a:gd name="T46" fmla="*/ 70 w 169"/>
                <a:gd name="T47" fmla="*/ 283 h 301"/>
                <a:gd name="T48" fmla="*/ 70 w 169"/>
                <a:gd name="T49" fmla="*/ 283 h 301"/>
                <a:gd name="T50" fmla="*/ 56 w 169"/>
                <a:gd name="T51" fmla="*/ 287 h 301"/>
                <a:gd name="T52" fmla="*/ 42 w 169"/>
                <a:gd name="T53" fmla="*/ 292 h 301"/>
                <a:gd name="T54" fmla="*/ 42 w 169"/>
                <a:gd name="T55" fmla="*/ 292 h 301"/>
                <a:gd name="T56" fmla="*/ 42 w 169"/>
                <a:gd name="T57" fmla="*/ 296 h 301"/>
                <a:gd name="T58" fmla="*/ 37 w 169"/>
                <a:gd name="T59" fmla="*/ 299 h 301"/>
                <a:gd name="T60" fmla="*/ 33 w 169"/>
                <a:gd name="T61" fmla="*/ 299 h 301"/>
                <a:gd name="T62" fmla="*/ 28 w 169"/>
                <a:gd name="T63" fmla="*/ 301 h 301"/>
                <a:gd name="T64" fmla="*/ 14 w 169"/>
                <a:gd name="T65" fmla="*/ 287 h 301"/>
                <a:gd name="T66" fmla="*/ 0 w 169"/>
                <a:gd name="T67" fmla="*/ 229 h 301"/>
                <a:gd name="T68" fmla="*/ 19 w 169"/>
                <a:gd name="T69" fmla="*/ 197 h 301"/>
                <a:gd name="T70" fmla="*/ 19 w 169"/>
                <a:gd name="T71" fmla="*/ 197 h 301"/>
                <a:gd name="T72" fmla="*/ 19 w 169"/>
                <a:gd name="T73" fmla="*/ 165 h 301"/>
                <a:gd name="T74" fmla="*/ 19 w 169"/>
                <a:gd name="T75" fmla="*/ 148 h 301"/>
                <a:gd name="T76" fmla="*/ 16 w 169"/>
                <a:gd name="T77" fmla="*/ 141 h 301"/>
                <a:gd name="T78" fmla="*/ 12 w 169"/>
                <a:gd name="T79" fmla="*/ 134 h 301"/>
                <a:gd name="T80" fmla="*/ 19 w 169"/>
                <a:gd name="T81" fmla="*/ 121 h 301"/>
                <a:gd name="T82" fmla="*/ 19 w 169"/>
                <a:gd name="T83" fmla="*/ 121 h 301"/>
                <a:gd name="T84" fmla="*/ 30 w 169"/>
                <a:gd name="T85" fmla="*/ 121 h 301"/>
                <a:gd name="T86" fmla="*/ 39 w 169"/>
                <a:gd name="T87" fmla="*/ 116 h 301"/>
                <a:gd name="T88" fmla="*/ 46 w 169"/>
                <a:gd name="T89" fmla="*/ 72 h 301"/>
                <a:gd name="T90" fmla="*/ 60 w 169"/>
                <a:gd name="T91" fmla="*/ 65 h 301"/>
                <a:gd name="T92" fmla="*/ 67 w 169"/>
                <a:gd name="T93" fmla="*/ 44 h 301"/>
                <a:gd name="T94" fmla="*/ 67 w 169"/>
                <a:gd name="T95" fmla="*/ 44 h 301"/>
                <a:gd name="T96" fmla="*/ 81 w 169"/>
                <a:gd name="T97" fmla="*/ 42 h 301"/>
                <a:gd name="T98" fmla="*/ 86 w 169"/>
                <a:gd name="T99" fmla="*/ 40 h 301"/>
                <a:gd name="T100" fmla="*/ 90 w 169"/>
                <a:gd name="T101" fmla="*/ 35 h 301"/>
                <a:gd name="T102" fmla="*/ 97 w 169"/>
                <a:gd name="T103" fmla="*/ 21 h 301"/>
                <a:gd name="T104" fmla="*/ 97 w 169"/>
                <a:gd name="T105" fmla="*/ 21 h 301"/>
                <a:gd name="T106" fmla="*/ 141 w 169"/>
                <a:gd name="T107" fmla="*/ 0 h 301"/>
                <a:gd name="T108" fmla="*/ 141 w 169"/>
                <a:gd name="T109" fmla="*/ 0 h 3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9"/>
                <a:gd name="T166" fmla="*/ 0 h 301"/>
                <a:gd name="T167" fmla="*/ 169 w 169"/>
                <a:gd name="T168" fmla="*/ 301 h 3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9" h="301">
                  <a:moveTo>
                    <a:pt x="141" y="0"/>
                  </a:moveTo>
                  <a:lnTo>
                    <a:pt x="141" y="0"/>
                  </a:lnTo>
                  <a:lnTo>
                    <a:pt x="148" y="5"/>
                  </a:lnTo>
                  <a:lnTo>
                    <a:pt x="153" y="9"/>
                  </a:lnTo>
                  <a:lnTo>
                    <a:pt x="158" y="21"/>
                  </a:lnTo>
                  <a:lnTo>
                    <a:pt x="160" y="33"/>
                  </a:lnTo>
                  <a:lnTo>
                    <a:pt x="164" y="44"/>
                  </a:lnTo>
                  <a:lnTo>
                    <a:pt x="167" y="51"/>
                  </a:lnTo>
                  <a:lnTo>
                    <a:pt x="169" y="56"/>
                  </a:lnTo>
                  <a:lnTo>
                    <a:pt x="169" y="60"/>
                  </a:lnTo>
                  <a:lnTo>
                    <a:pt x="169" y="63"/>
                  </a:lnTo>
                  <a:lnTo>
                    <a:pt x="164" y="65"/>
                  </a:lnTo>
                  <a:lnTo>
                    <a:pt x="139" y="86"/>
                  </a:lnTo>
                  <a:lnTo>
                    <a:pt x="132" y="109"/>
                  </a:lnTo>
                  <a:lnTo>
                    <a:pt x="93" y="125"/>
                  </a:lnTo>
                  <a:lnTo>
                    <a:pt x="88" y="137"/>
                  </a:lnTo>
                  <a:lnTo>
                    <a:pt x="86" y="148"/>
                  </a:lnTo>
                  <a:lnTo>
                    <a:pt x="88" y="181"/>
                  </a:lnTo>
                  <a:lnTo>
                    <a:pt x="104" y="190"/>
                  </a:lnTo>
                  <a:lnTo>
                    <a:pt x="104" y="211"/>
                  </a:lnTo>
                  <a:lnTo>
                    <a:pt x="72" y="239"/>
                  </a:lnTo>
                  <a:lnTo>
                    <a:pt x="70" y="283"/>
                  </a:lnTo>
                  <a:lnTo>
                    <a:pt x="56" y="287"/>
                  </a:lnTo>
                  <a:lnTo>
                    <a:pt x="42" y="292"/>
                  </a:lnTo>
                  <a:lnTo>
                    <a:pt x="42" y="296"/>
                  </a:lnTo>
                  <a:lnTo>
                    <a:pt x="37" y="299"/>
                  </a:lnTo>
                  <a:lnTo>
                    <a:pt x="33" y="299"/>
                  </a:lnTo>
                  <a:lnTo>
                    <a:pt x="28" y="301"/>
                  </a:lnTo>
                  <a:lnTo>
                    <a:pt x="14" y="287"/>
                  </a:lnTo>
                  <a:lnTo>
                    <a:pt x="0" y="229"/>
                  </a:lnTo>
                  <a:lnTo>
                    <a:pt x="19" y="197"/>
                  </a:lnTo>
                  <a:lnTo>
                    <a:pt x="19" y="165"/>
                  </a:lnTo>
                  <a:lnTo>
                    <a:pt x="19" y="148"/>
                  </a:lnTo>
                  <a:lnTo>
                    <a:pt x="16" y="141"/>
                  </a:lnTo>
                  <a:lnTo>
                    <a:pt x="12" y="134"/>
                  </a:lnTo>
                  <a:lnTo>
                    <a:pt x="19" y="121"/>
                  </a:lnTo>
                  <a:lnTo>
                    <a:pt x="30" y="121"/>
                  </a:lnTo>
                  <a:lnTo>
                    <a:pt x="39" y="116"/>
                  </a:lnTo>
                  <a:lnTo>
                    <a:pt x="46" y="72"/>
                  </a:lnTo>
                  <a:lnTo>
                    <a:pt x="60" y="65"/>
                  </a:lnTo>
                  <a:lnTo>
                    <a:pt x="67" y="44"/>
                  </a:lnTo>
                  <a:lnTo>
                    <a:pt x="81" y="42"/>
                  </a:lnTo>
                  <a:lnTo>
                    <a:pt x="86" y="40"/>
                  </a:lnTo>
                  <a:lnTo>
                    <a:pt x="90" y="35"/>
                  </a:lnTo>
                  <a:lnTo>
                    <a:pt x="97" y="21"/>
                  </a:lnTo>
                  <a:lnTo>
                    <a:pt x="141"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4" name="Freeform 38"/>
            <p:cNvSpPr>
              <a:spLocks/>
            </p:cNvSpPr>
            <p:nvPr/>
          </p:nvSpPr>
          <p:spPr bwMode="auto">
            <a:xfrm>
              <a:off x="1513" y="1070"/>
              <a:ext cx="81" cy="58"/>
            </a:xfrm>
            <a:custGeom>
              <a:avLst/>
              <a:gdLst>
                <a:gd name="T0" fmla="*/ 63 w 81"/>
                <a:gd name="T1" fmla="*/ 14 h 58"/>
                <a:gd name="T2" fmla="*/ 63 w 81"/>
                <a:gd name="T3" fmla="*/ 14 h 58"/>
                <a:gd name="T4" fmla="*/ 68 w 81"/>
                <a:gd name="T5" fmla="*/ 19 h 58"/>
                <a:gd name="T6" fmla="*/ 75 w 81"/>
                <a:gd name="T7" fmla="*/ 24 h 58"/>
                <a:gd name="T8" fmla="*/ 72 w 81"/>
                <a:gd name="T9" fmla="*/ 42 h 58"/>
                <a:gd name="T10" fmla="*/ 81 w 81"/>
                <a:gd name="T11" fmla="*/ 51 h 58"/>
                <a:gd name="T12" fmla="*/ 72 w 81"/>
                <a:gd name="T13" fmla="*/ 58 h 58"/>
                <a:gd name="T14" fmla="*/ 63 w 81"/>
                <a:gd name="T15" fmla="*/ 56 h 58"/>
                <a:gd name="T16" fmla="*/ 63 w 81"/>
                <a:gd name="T17" fmla="*/ 40 h 58"/>
                <a:gd name="T18" fmla="*/ 63 w 81"/>
                <a:gd name="T19" fmla="*/ 40 h 58"/>
                <a:gd name="T20" fmla="*/ 58 w 81"/>
                <a:gd name="T21" fmla="*/ 35 h 58"/>
                <a:gd name="T22" fmla="*/ 51 w 81"/>
                <a:gd name="T23" fmla="*/ 33 h 58"/>
                <a:gd name="T24" fmla="*/ 51 w 81"/>
                <a:gd name="T25" fmla="*/ 33 h 58"/>
                <a:gd name="T26" fmla="*/ 17 w 81"/>
                <a:gd name="T27" fmla="*/ 56 h 58"/>
                <a:gd name="T28" fmla="*/ 17 w 81"/>
                <a:gd name="T29" fmla="*/ 56 h 58"/>
                <a:gd name="T30" fmla="*/ 0 w 81"/>
                <a:gd name="T31" fmla="*/ 44 h 58"/>
                <a:gd name="T32" fmla="*/ 0 w 81"/>
                <a:gd name="T33" fmla="*/ 44 h 58"/>
                <a:gd name="T34" fmla="*/ 12 w 81"/>
                <a:gd name="T35" fmla="*/ 37 h 58"/>
                <a:gd name="T36" fmla="*/ 26 w 81"/>
                <a:gd name="T37" fmla="*/ 30 h 58"/>
                <a:gd name="T38" fmla="*/ 38 w 81"/>
                <a:gd name="T39" fmla="*/ 24 h 58"/>
                <a:gd name="T40" fmla="*/ 42 w 81"/>
                <a:gd name="T41" fmla="*/ 17 h 58"/>
                <a:gd name="T42" fmla="*/ 47 w 81"/>
                <a:gd name="T43" fmla="*/ 10 h 58"/>
                <a:gd name="T44" fmla="*/ 47 w 81"/>
                <a:gd name="T45" fmla="*/ 10 h 58"/>
                <a:gd name="T46" fmla="*/ 51 w 81"/>
                <a:gd name="T47" fmla="*/ 5 h 58"/>
                <a:gd name="T48" fmla="*/ 54 w 81"/>
                <a:gd name="T49" fmla="*/ 0 h 58"/>
                <a:gd name="T50" fmla="*/ 58 w 81"/>
                <a:gd name="T51" fmla="*/ 3 h 58"/>
                <a:gd name="T52" fmla="*/ 63 w 81"/>
                <a:gd name="T53" fmla="*/ 14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
                <a:gd name="T82" fmla="*/ 0 h 58"/>
                <a:gd name="T83" fmla="*/ 81 w 81"/>
                <a:gd name="T84" fmla="*/ 58 h 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 h="58">
                  <a:moveTo>
                    <a:pt x="63" y="14"/>
                  </a:moveTo>
                  <a:lnTo>
                    <a:pt x="63" y="14"/>
                  </a:lnTo>
                  <a:lnTo>
                    <a:pt x="68" y="19"/>
                  </a:lnTo>
                  <a:lnTo>
                    <a:pt x="75" y="24"/>
                  </a:lnTo>
                  <a:lnTo>
                    <a:pt x="72" y="42"/>
                  </a:lnTo>
                  <a:lnTo>
                    <a:pt x="81" y="51"/>
                  </a:lnTo>
                  <a:lnTo>
                    <a:pt x="72" y="58"/>
                  </a:lnTo>
                  <a:lnTo>
                    <a:pt x="63" y="56"/>
                  </a:lnTo>
                  <a:lnTo>
                    <a:pt x="63" y="40"/>
                  </a:lnTo>
                  <a:lnTo>
                    <a:pt x="58" y="35"/>
                  </a:lnTo>
                  <a:lnTo>
                    <a:pt x="51" y="33"/>
                  </a:lnTo>
                  <a:lnTo>
                    <a:pt x="17" y="56"/>
                  </a:lnTo>
                  <a:lnTo>
                    <a:pt x="0" y="44"/>
                  </a:lnTo>
                  <a:lnTo>
                    <a:pt x="12" y="37"/>
                  </a:lnTo>
                  <a:lnTo>
                    <a:pt x="26" y="30"/>
                  </a:lnTo>
                  <a:lnTo>
                    <a:pt x="38" y="24"/>
                  </a:lnTo>
                  <a:lnTo>
                    <a:pt x="42" y="17"/>
                  </a:lnTo>
                  <a:lnTo>
                    <a:pt x="47" y="10"/>
                  </a:lnTo>
                  <a:lnTo>
                    <a:pt x="51" y="5"/>
                  </a:lnTo>
                  <a:lnTo>
                    <a:pt x="54" y="0"/>
                  </a:lnTo>
                  <a:lnTo>
                    <a:pt x="58" y="3"/>
                  </a:lnTo>
                  <a:lnTo>
                    <a:pt x="63"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5" name="Freeform 39"/>
            <p:cNvSpPr>
              <a:spLocks/>
            </p:cNvSpPr>
            <p:nvPr/>
          </p:nvSpPr>
          <p:spPr bwMode="auto">
            <a:xfrm>
              <a:off x="1393" y="1087"/>
              <a:ext cx="37" cy="23"/>
            </a:xfrm>
            <a:custGeom>
              <a:avLst/>
              <a:gdLst>
                <a:gd name="T0" fmla="*/ 37 w 37"/>
                <a:gd name="T1" fmla="*/ 20 h 23"/>
                <a:gd name="T2" fmla="*/ 37 w 37"/>
                <a:gd name="T3" fmla="*/ 20 h 23"/>
                <a:gd name="T4" fmla="*/ 37 w 37"/>
                <a:gd name="T5" fmla="*/ 23 h 23"/>
                <a:gd name="T6" fmla="*/ 19 w 37"/>
                <a:gd name="T7" fmla="*/ 23 h 23"/>
                <a:gd name="T8" fmla="*/ 0 w 37"/>
                <a:gd name="T9" fmla="*/ 7 h 23"/>
                <a:gd name="T10" fmla="*/ 0 w 37"/>
                <a:gd name="T11" fmla="*/ 7 h 23"/>
                <a:gd name="T12" fmla="*/ 2 w 37"/>
                <a:gd name="T13" fmla="*/ 2 h 23"/>
                <a:gd name="T14" fmla="*/ 7 w 37"/>
                <a:gd name="T15" fmla="*/ 0 h 23"/>
                <a:gd name="T16" fmla="*/ 9 w 37"/>
                <a:gd name="T17" fmla="*/ 0 h 23"/>
                <a:gd name="T18" fmla="*/ 37 w 37"/>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3"/>
                <a:gd name="T32" fmla="*/ 37 w 3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3">
                  <a:moveTo>
                    <a:pt x="37" y="20"/>
                  </a:moveTo>
                  <a:lnTo>
                    <a:pt x="37" y="20"/>
                  </a:lnTo>
                  <a:lnTo>
                    <a:pt x="37" y="23"/>
                  </a:lnTo>
                  <a:lnTo>
                    <a:pt x="19" y="23"/>
                  </a:lnTo>
                  <a:lnTo>
                    <a:pt x="0" y="7"/>
                  </a:lnTo>
                  <a:lnTo>
                    <a:pt x="2" y="2"/>
                  </a:lnTo>
                  <a:lnTo>
                    <a:pt x="7" y="0"/>
                  </a:lnTo>
                  <a:lnTo>
                    <a:pt x="9" y="0"/>
                  </a:lnTo>
                  <a:lnTo>
                    <a:pt x="37" y="2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6" name="Freeform 40"/>
            <p:cNvSpPr>
              <a:spLocks/>
            </p:cNvSpPr>
            <p:nvPr/>
          </p:nvSpPr>
          <p:spPr bwMode="auto">
            <a:xfrm>
              <a:off x="1032" y="1089"/>
              <a:ext cx="153" cy="55"/>
            </a:xfrm>
            <a:custGeom>
              <a:avLst/>
              <a:gdLst>
                <a:gd name="T0" fmla="*/ 74 w 153"/>
                <a:gd name="T1" fmla="*/ 16 h 55"/>
                <a:gd name="T2" fmla="*/ 70 w 153"/>
                <a:gd name="T3" fmla="*/ 23 h 55"/>
                <a:gd name="T4" fmla="*/ 83 w 153"/>
                <a:gd name="T5" fmla="*/ 28 h 55"/>
                <a:gd name="T6" fmla="*/ 137 w 153"/>
                <a:gd name="T7" fmla="*/ 9 h 55"/>
                <a:gd name="T8" fmla="*/ 137 w 153"/>
                <a:gd name="T9" fmla="*/ 9 h 55"/>
                <a:gd name="T10" fmla="*/ 144 w 153"/>
                <a:gd name="T11" fmla="*/ 14 h 55"/>
                <a:gd name="T12" fmla="*/ 153 w 153"/>
                <a:gd name="T13" fmla="*/ 21 h 55"/>
                <a:gd name="T14" fmla="*/ 153 w 153"/>
                <a:gd name="T15" fmla="*/ 21 h 55"/>
                <a:gd name="T16" fmla="*/ 151 w 153"/>
                <a:gd name="T17" fmla="*/ 25 h 55"/>
                <a:gd name="T18" fmla="*/ 148 w 153"/>
                <a:gd name="T19" fmla="*/ 30 h 55"/>
                <a:gd name="T20" fmla="*/ 116 w 153"/>
                <a:gd name="T21" fmla="*/ 37 h 55"/>
                <a:gd name="T22" fmla="*/ 116 w 153"/>
                <a:gd name="T23" fmla="*/ 37 h 55"/>
                <a:gd name="T24" fmla="*/ 104 w 153"/>
                <a:gd name="T25" fmla="*/ 32 h 55"/>
                <a:gd name="T26" fmla="*/ 95 w 153"/>
                <a:gd name="T27" fmla="*/ 32 h 55"/>
                <a:gd name="T28" fmla="*/ 95 w 153"/>
                <a:gd name="T29" fmla="*/ 32 h 55"/>
                <a:gd name="T30" fmla="*/ 79 w 153"/>
                <a:gd name="T31" fmla="*/ 42 h 55"/>
                <a:gd name="T32" fmla="*/ 70 w 153"/>
                <a:gd name="T33" fmla="*/ 46 h 55"/>
                <a:gd name="T34" fmla="*/ 60 w 153"/>
                <a:gd name="T35" fmla="*/ 46 h 55"/>
                <a:gd name="T36" fmla="*/ 37 w 153"/>
                <a:gd name="T37" fmla="*/ 55 h 55"/>
                <a:gd name="T38" fmla="*/ 37 w 153"/>
                <a:gd name="T39" fmla="*/ 55 h 55"/>
                <a:gd name="T40" fmla="*/ 5 w 153"/>
                <a:gd name="T41" fmla="*/ 53 h 55"/>
                <a:gd name="T42" fmla="*/ 5 w 153"/>
                <a:gd name="T43" fmla="*/ 53 h 55"/>
                <a:gd name="T44" fmla="*/ 2 w 153"/>
                <a:gd name="T45" fmla="*/ 49 h 55"/>
                <a:gd name="T46" fmla="*/ 0 w 153"/>
                <a:gd name="T47" fmla="*/ 44 h 55"/>
                <a:gd name="T48" fmla="*/ 0 w 153"/>
                <a:gd name="T49" fmla="*/ 44 h 55"/>
                <a:gd name="T50" fmla="*/ 9 w 153"/>
                <a:gd name="T51" fmla="*/ 37 h 55"/>
                <a:gd name="T52" fmla="*/ 14 w 153"/>
                <a:gd name="T53" fmla="*/ 35 h 55"/>
                <a:gd name="T54" fmla="*/ 19 w 153"/>
                <a:gd name="T55" fmla="*/ 32 h 55"/>
                <a:gd name="T56" fmla="*/ 49 w 153"/>
                <a:gd name="T57" fmla="*/ 28 h 55"/>
                <a:gd name="T58" fmla="*/ 49 w 153"/>
                <a:gd name="T59" fmla="*/ 28 h 55"/>
                <a:gd name="T60" fmla="*/ 58 w 153"/>
                <a:gd name="T61" fmla="*/ 14 h 55"/>
                <a:gd name="T62" fmla="*/ 58 w 153"/>
                <a:gd name="T63" fmla="*/ 14 h 55"/>
                <a:gd name="T64" fmla="*/ 58 w 153"/>
                <a:gd name="T65" fmla="*/ 7 h 55"/>
                <a:gd name="T66" fmla="*/ 58 w 153"/>
                <a:gd name="T67" fmla="*/ 0 h 55"/>
                <a:gd name="T68" fmla="*/ 58 w 153"/>
                <a:gd name="T69" fmla="*/ 0 h 55"/>
                <a:gd name="T70" fmla="*/ 63 w 153"/>
                <a:gd name="T71" fmla="*/ 0 h 55"/>
                <a:gd name="T72" fmla="*/ 65 w 153"/>
                <a:gd name="T73" fmla="*/ 0 h 55"/>
                <a:gd name="T74" fmla="*/ 70 w 153"/>
                <a:gd name="T75" fmla="*/ 5 h 55"/>
                <a:gd name="T76" fmla="*/ 72 w 153"/>
                <a:gd name="T77" fmla="*/ 9 h 55"/>
                <a:gd name="T78" fmla="*/ 74 w 153"/>
                <a:gd name="T79" fmla="*/ 16 h 55"/>
                <a:gd name="T80" fmla="*/ 74 w 153"/>
                <a:gd name="T81" fmla="*/ 1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3"/>
                <a:gd name="T124" fmla="*/ 0 h 55"/>
                <a:gd name="T125" fmla="*/ 153 w 1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3" h="55">
                  <a:moveTo>
                    <a:pt x="74" y="16"/>
                  </a:moveTo>
                  <a:lnTo>
                    <a:pt x="70" y="23"/>
                  </a:lnTo>
                  <a:lnTo>
                    <a:pt x="83" y="28"/>
                  </a:lnTo>
                  <a:lnTo>
                    <a:pt x="137" y="9"/>
                  </a:lnTo>
                  <a:lnTo>
                    <a:pt x="144" y="14"/>
                  </a:lnTo>
                  <a:lnTo>
                    <a:pt x="153" y="21"/>
                  </a:lnTo>
                  <a:lnTo>
                    <a:pt x="151" y="25"/>
                  </a:lnTo>
                  <a:lnTo>
                    <a:pt x="148" y="30"/>
                  </a:lnTo>
                  <a:lnTo>
                    <a:pt x="116" y="37"/>
                  </a:lnTo>
                  <a:lnTo>
                    <a:pt x="104" y="32"/>
                  </a:lnTo>
                  <a:lnTo>
                    <a:pt x="95" y="32"/>
                  </a:lnTo>
                  <a:lnTo>
                    <a:pt x="79" y="42"/>
                  </a:lnTo>
                  <a:lnTo>
                    <a:pt x="70" y="46"/>
                  </a:lnTo>
                  <a:lnTo>
                    <a:pt x="60" y="46"/>
                  </a:lnTo>
                  <a:lnTo>
                    <a:pt x="37" y="55"/>
                  </a:lnTo>
                  <a:lnTo>
                    <a:pt x="5" y="53"/>
                  </a:lnTo>
                  <a:lnTo>
                    <a:pt x="2" y="49"/>
                  </a:lnTo>
                  <a:lnTo>
                    <a:pt x="0" y="44"/>
                  </a:lnTo>
                  <a:lnTo>
                    <a:pt x="9" y="37"/>
                  </a:lnTo>
                  <a:lnTo>
                    <a:pt x="14" y="35"/>
                  </a:lnTo>
                  <a:lnTo>
                    <a:pt x="19" y="32"/>
                  </a:lnTo>
                  <a:lnTo>
                    <a:pt x="49" y="28"/>
                  </a:lnTo>
                  <a:lnTo>
                    <a:pt x="58" y="14"/>
                  </a:lnTo>
                  <a:lnTo>
                    <a:pt x="58" y="7"/>
                  </a:lnTo>
                  <a:lnTo>
                    <a:pt x="58" y="0"/>
                  </a:lnTo>
                  <a:lnTo>
                    <a:pt x="63" y="0"/>
                  </a:lnTo>
                  <a:lnTo>
                    <a:pt x="65" y="0"/>
                  </a:lnTo>
                  <a:lnTo>
                    <a:pt x="70" y="5"/>
                  </a:lnTo>
                  <a:lnTo>
                    <a:pt x="72" y="9"/>
                  </a:lnTo>
                  <a:lnTo>
                    <a:pt x="74"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7" name="Freeform 41"/>
            <p:cNvSpPr>
              <a:spLocks/>
            </p:cNvSpPr>
            <p:nvPr/>
          </p:nvSpPr>
          <p:spPr bwMode="auto">
            <a:xfrm>
              <a:off x="1398" y="1091"/>
              <a:ext cx="25" cy="16"/>
            </a:xfrm>
            <a:custGeom>
              <a:avLst/>
              <a:gdLst>
                <a:gd name="T0" fmla="*/ 25 w 25"/>
                <a:gd name="T1" fmla="*/ 16 h 16"/>
                <a:gd name="T2" fmla="*/ 14 w 25"/>
                <a:gd name="T3" fmla="*/ 16 h 16"/>
                <a:gd name="T4" fmla="*/ 0 w 25"/>
                <a:gd name="T5" fmla="*/ 3 h 16"/>
                <a:gd name="T6" fmla="*/ 2 w 25"/>
                <a:gd name="T7" fmla="*/ 0 h 16"/>
                <a:gd name="T8" fmla="*/ 2 w 25"/>
                <a:gd name="T9" fmla="*/ 0 h 16"/>
                <a:gd name="T10" fmla="*/ 25 w 25"/>
                <a:gd name="T11" fmla="*/ 16 h 16"/>
                <a:gd name="T12" fmla="*/ 25 w 25"/>
                <a:gd name="T13" fmla="*/ 16 h 16"/>
                <a:gd name="T14" fmla="*/ 0 60000 65536"/>
                <a:gd name="T15" fmla="*/ 0 60000 65536"/>
                <a:gd name="T16" fmla="*/ 0 60000 65536"/>
                <a:gd name="T17" fmla="*/ 0 60000 65536"/>
                <a:gd name="T18" fmla="*/ 0 60000 65536"/>
                <a:gd name="T19" fmla="*/ 0 60000 65536"/>
                <a:gd name="T20" fmla="*/ 0 60000 65536"/>
                <a:gd name="T21" fmla="*/ 0 w 25"/>
                <a:gd name="T22" fmla="*/ 0 h 16"/>
                <a:gd name="T23" fmla="*/ 25 w 2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6">
                  <a:moveTo>
                    <a:pt x="25" y="16"/>
                  </a:moveTo>
                  <a:lnTo>
                    <a:pt x="14" y="16"/>
                  </a:lnTo>
                  <a:lnTo>
                    <a:pt x="0" y="3"/>
                  </a:lnTo>
                  <a:lnTo>
                    <a:pt x="2" y="0"/>
                  </a:lnTo>
                  <a:lnTo>
                    <a:pt x="25"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8" name="Freeform 42"/>
            <p:cNvSpPr>
              <a:spLocks/>
            </p:cNvSpPr>
            <p:nvPr/>
          </p:nvSpPr>
          <p:spPr bwMode="auto">
            <a:xfrm>
              <a:off x="1034" y="1091"/>
              <a:ext cx="146" cy="51"/>
            </a:xfrm>
            <a:custGeom>
              <a:avLst/>
              <a:gdLst>
                <a:gd name="T0" fmla="*/ 68 w 146"/>
                <a:gd name="T1" fmla="*/ 14 h 51"/>
                <a:gd name="T2" fmla="*/ 68 w 146"/>
                <a:gd name="T3" fmla="*/ 14 h 51"/>
                <a:gd name="T4" fmla="*/ 65 w 146"/>
                <a:gd name="T5" fmla="*/ 19 h 51"/>
                <a:gd name="T6" fmla="*/ 63 w 146"/>
                <a:gd name="T7" fmla="*/ 21 h 51"/>
                <a:gd name="T8" fmla="*/ 65 w 146"/>
                <a:gd name="T9" fmla="*/ 26 h 51"/>
                <a:gd name="T10" fmla="*/ 84 w 146"/>
                <a:gd name="T11" fmla="*/ 28 h 51"/>
                <a:gd name="T12" fmla="*/ 84 w 146"/>
                <a:gd name="T13" fmla="*/ 28 h 51"/>
                <a:gd name="T14" fmla="*/ 135 w 146"/>
                <a:gd name="T15" fmla="*/ 12 h 51"/>
                <a:gd name="T16" fmla="*/ 146 w 146"/>
                <a:gd name="T17" fmla="*/ 19 h 51"/>
                <a:gd name="T18" fmla="*/ 146 w 146"/>
                <a:gd name="T19" fmla="*/ 19 h 51"/>
                <a:gd name="T20" fmla="*/ 144 w 146"/>
                <a:gd name="T21" fmla="*/ 23 h 51"/>
                <a:gd name="T22" fmla="*/ 142 w 146"/>
                <a:gd name="T23" fmla="*/ 26 h 51"/>
                <a:gd name="T24" fmla="*/ 114 w 146"/>
                <a:gd name="T25" fmla="*/ 30 h 51"/>
                <a:gd name="T26" fmla="*/ 95 w 146"/>
                <a:gd name="T27" fmla="*/ 26 h 51"/>
                <a:gd name="T28" fmla="*/ 95 w 146"/>
                <a:gd name="T29" fmla="*/ 26 h 51"/>
                <a:gd name="T30" fmla="*/ 86 w 146"/>
                <a:gd name="T31" fmla="*/ 30 h 51"/>
                <a:gd name="T32" fmla="*/ 77 w 146"/>
                <a:gd name="T33" fmla="*/ 37 h 51"/>
                <a:gd name="T34" fmla="*/ 68 w 146"/>
                <a:gd name="T35" fmla="*/ 42 h 51"/>
                <a:gd name="T36" fmla="*/ 61 w 146"/>
                <a:gd name="T37" fmla="*/ 42 h 51"/>
                <a:gd name="T38" fmla="*/ 56 w 146"/>
                <a:gd name="T39" fmla="*/ 42 h 51"/>
                <a:gd name="T40" fmla="*/ 35 w 146"/>
                <a:gd name="T41" fmla="*/ 51 h 51"/>
                <a:gd name="T42" fmla="*/ 5 w 146"/>
                <a:gd name="T43" fmla="*/ 49 h 51"/>
                <a:gd name="T44" fmla="*/ 0 w 146"/>
                <a:gd name="T45" fmla="*/ 44 h 51"/>
                <a:gd name="T46" fmla="*/ 0 w 146"/>
                <a:gd name="T47" fmla="*/ 44 h 51"/>
                <a:gd name="T48" fmla="*/ 5 w 146"/>
                <a:gd name="T49" fmla="*/ 40 h 51"/>
                <a:gd name="T50" fmla="*/ 12 w 146"/>
                <a:gd name="T51" fmla="*/ 35 h 51"/>
                <a:gd name="T52" fmla="*/ 24 w 146"/>
                <a:gd name="T53" fmla="*/ 33 h 51"/>
                <a:gd name="T54" fmla="*/ 35 w 146"/>
                <a:gd name="T55" fmla="*/ 30 h 51"/>
                <a:gd name="T56" fmla="*/ 49 w 146"/>
                <a:gd name="T57" fmla="*/ 28 h 51"/>
                <a:gd name="T58" fmla="*/ 58 w 146"/>
                <a:gd name="T59" fmla="*/ 14 h 51"/>
                <a:gd name="T60" fmla="*/ 61 w 146"/>
                <a:gd name="T61" fmla="*/ 0 h 51"/>
                <a:gd name="T62" fmla="*/ 61 w 146"/>
                <a:gd name="T63" fmla="*/ 0 h 51"/>
                <a:gd name="T64" fmla="*/ 68 w 146"/>
                <a:gd name="T65" fmla="*/ 14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51"/>
                <a:gd name="T101" fmla="*/ 146 w 146"/>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51">
                  <a:moveTo>
                    <a:pt x="68" y="14"/>
                  </a:moveTo>
                  <a:lnTo>
                    <a:pt x="68" y="14"/>
                  </a:lnTo>
                  <a:lnTo>
                    <a:pt x="65" y="19"/>
                  </a:lnTo>
                  <a:lnTo>
                    <a:pt x="63" y="21"/>
                  </a:lnTo>
                  <a:lnTo>
                    <a:pt x="65" y="26"/>
                  </a:lnTo>
                  <a:lnTo>
                    <a:pt x="84" y="28"/>
                  </a:lnTo>
                  <a:lnTo>
                    <a:pt x="135" y="12"/>
                  </a:lnTo>
                  <a:lnTo>
                    <a:pt x="146" y="19"/>
                  </a:lnTo>
                  <a:lnTo>
                    <a:pt x="144" y="23"/>
                  </a:lnTo>
                  <a:lnTo>
                    <a:pt x="142" y="26"/>
                  </a:lnTo>
                  <a:lnTo>
                    <a:pt x="114" y="30"/>
                  </a:lnTo>
                  <a:lnTo>
                    <a:pt x="95" y="26"/>
                  </a:lnTo>
                  <a:lnTo>
                    <a:pt x="86" y="30"/>
                  </a:lnTo>
                  <a:lnTo>
                    <a:pt x="77" y="37"/>
                  </a:lnTo>
                  <a:lnTo>
                    <a:pt x="68" y="42"/>
                  </a:lnTo>
                  <a:lnTo>
                    <a:pt x="61" y="42"/>
                  </a:lnTo>
                  <a:lnTo>
                    <a:pt x="56" y="42"/>
                  </a:lnTo>
                  <a:lnTo>
                    <a:pt x="35" y="51"/>
                  </a:lnTo>
                  <a:lnTo>
                    <a:pt x="5" y="49"/>
                  </a:lnTo>
                  <a:lnTo>
                    <a:pt x="0" y="44"/>
                  </a:lnTo>
                  <a:lnTo>
                    <a:pt x="5" y="40"/>
                  </a:lnTo>
                  <a:lnTo>
                    <a:pt x="12" y="35"/>
                  </a:lnTo>
                  <a:lnTo>
                    <a:pt x="24" y="33"/>
                  </a:lnTo>
                  <a:lnTo>
                    <a:pt x="35" y="30"/>
                  </a:lnTo>
                  <a:lnTo>
                    <a:pt x="49" y="28"/>
                  </a:lnTo>
                  <a:lnTo>
                    <a:pt x="58" y="14"/>
                  </a:lnTo>
                  <a:lnTo>
                    <a:pt x="61" y="0"/>
                  </a:lnTo>
                  <a:lnTo>
                    <a:pt x="68"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59" name="Freeform 43"/>
            <p:cNvSpPr>
              <a:spLocks/>
            </p:cNvSpPr>
            <p:nvPr/>
          </p:nvSpPr>
          <p:spPr bwMode="auto">
            <a:xfrm>
              <a:off x="2446" y="1096"/>
              <a:ext cx="141" cy="69"/>
            </a:xfrm>
            <a:custGeom>
              <a:avLst/>
              <a:gdLst>
                <a:gd name="T0" fmla="*/ 141 w 141"/>
                <a:gd name="T1" fmla="*/ 14 h 69"/>
                <a:gd name="T2" fmla="*/ 141 w 141"/>
                <a:gd name="T3" fmla="*/ 14 h 69"/>
                <a:gd name="T4" fmla="*/ 139 w 141"/>
                <a:gd name="T5" fmla="*/ 25 h 69"/>
                <a:gd name="T6" fmla="*/ 137 w 141"/>
                <a:gd name="T7" fmla="*/ 30 h 69"/>
                <a:gd name="T8" fmla="*/ 137 w 141"/>
                <a:gd name="T9" fmla="*/ 37 h 69"/>
                <a:gd name="T10" fmla="*/ 118 w 141"/>
                <a:gd name="T11" fmla="*/ 55 h 69"/>
                <a:gd name="T12" fmla="*/ 49 w 141"/>
                <a:gd name="T13" fmla="*/ 69 h 69"/>
                <a:gd name="T14" fmla="*/ 9 w 141"/>
                <a:gd name="T15" fmla="*/ 65 h 69"/>
                <a:gd name="T16" fmla="*/ 9 w 141"/>
                <a:gd name="T17" fmla="*/ 65 h 69"/>
                <a:gd name="T18" fmla="*/ 9 w 141"/>
                <a:gd name="T19" fmla="*/ 51 h 69"/>
                <a:gd name="T20" fmla="*/ 7 w 141"/>
                <a:gd name="T21" fmla="*/ 46 h 69"/>
                <a:gd name="T22" fmla="*/ 2 w 141"/>
                <a:gd name="T23" fmla="*/ 42 h 69"/>
                <a:gd name="T24" fmla="*/ 2 w 141"/>
                <a:gd name="T25" fmla="*/ 42 h 69"/>
                <a:gd name="T26" fmla="*/ 5 w 141"/>
                <a:gd name="T27" fmla="*/ 37 h 69"/>
                <a:gd name="T28" fmla="*/ 7 w 141"/>
                <a:gd name="T29" fmla="*/ 35 h 69"/>
                <a:gd name="T30" fmla="*/ 7 w 141"/>
                <a:gd name="T31" fmla="*/ 30 h 69"/>
                <a:gd name="T32" fmla="*/ 7 w 141"/>
                <a:gd name="T33" fmla="*/ 30 h 69"/>
                <a:gd name="T34" fmla="*/ 2 w 141"/>
                <a:gd name="T35" fmla="*/ 28 h 69"/>
                <a:gd name="T36" fmla="*/ 0 w 141"/>
                <a:gd name="T37" fmla="*/ 25 h 69"/>
                <a:gd name="T38" fmla="*/ 0 w 141"/>
                <a:gd name="T39" fmla="*/ 23 h 69"/>
                <a:gd name="T40" fmla="*/ 0 w 141"/>
                <a:gd name="T41" fmla="*/ 23 h 69"/>
                <a:gd name="T42" fmla="*/ 5 w 141"/>
                <a:gd name="T43" fmla="*/ 21 h 69"/>
                <a:gd name="T44" fmla="*/ 9 w 141"/>
                <a:gd name="T45" fmla="*/ 18 h 69"/>
                <a:gd name="T46" fmla="*/ 9 w 141"/>
                <a:gd name="T47" fmla="*/ 18 h 69"/>
                <a:gd name="T48" fmla="*/ 19 w 141"/>
                <a:gd name="T49" fmla="*/ 9 h 69"/>
                <a:gd name="T50" fmla="*/ 23 w 141"/>
                <a:gd name="T51" fmla="*/ 2 h 69"/>
                <a:gd name="T52" fmla="*/ 28 w 141"/>
                <a:gd name="T53" fmla="*/ 0 h 69"/>
                <a:gd name="T54" fmla="*/ 37 w 141"/>
                <a:gd name="T55" fmla="*/ 9 h 69"/>
                <a:gd name="T56" fmla="*/ 37 w 141"/>
                <a:gd name="T57" fmla="*/ 9 h 69"/>
                <a:gd name="T58" fmla="*/ 32 w 141"/>
                <a:gd name="T59" fmla="*/ 14 h 69"/>
                <a:gd name="T60" fmla="*/ 32 w 141"/>
                <a:gd name="T61" fmla="*/ 16 h 69"/>
                <a:gd name="T62" fmla="*/ 35 w 141"/>
                <a:gd name="T63" fmla="*/ 18 h 69"/>
                <a:gd name="T64" fmla="*/ 35 w 141"/>
                <a:gd name="T65" fmla="*/ 18 h 69"/>
                <a:gd name="T66" fmla="*/ 39 w 141"/>
                <a:gd name="T67" fmla="*/ 21 h 69"/>
                <a:gd name="T68" fmla="*/ 42 w 141"/>
                <a:gd name="T69" fmla="*/ 23 h 69"/>
                <a:gd name="T70" fmla="*/ 63 w 141"/>
                <a:gd name="T71" fmla="*/ 4 h 69"/>
                <a:gd name="T72" fmla="*/ 76 w 141"/>
                <a:gd name="T73" fmla="*/ 16 h 69"/>
                <a:gd name="T74" fmla="*/ 97 w 141"/>
                <a:gd name="T75" fmla="*/ 7 h 69"/>
                <a:gd name="T76" fmla="*/ 97 w 141"/>
                <a:gd name="T77" fmla="*/ 7 h 69"/>
                <a:gd name="T78" fmla="*/ 104 w 141"/>
                <a:gd name="T79" fmla="*/ 9 h 69"/>
                <a:gd name="T80" fmla="*/ 111 w 141"/>
                <a:gd name="T81" fmla="*/ 7 h 69"/>
                <a:gd name="T82" fmla="*/ 125 w 141"/>
                <a:gd name="T83" fmla="*/ 0 h 69"/>
                <a:gd name="T84" fmla="*/ 141 w 141"/>
                <a:gd name="T85" fmla="*/ 1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69"/>
                <a:gd name="T131" fmla="*/ 141 w 141"/>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69">
                  <a:moveTo>
                    <a:pt x="141" y="14"/>
                  </a:moveTo>
                  <a:lnTo>
                    <a:pt x="141" y="14"/>
                  </a:lnTo>
                  <a:lnTo>
                    <a:pt x="139" y="25"/>
                  </a:lnTo>
                  <a:lnTo>
                    <a:pt x="137" y="30"/>
                  </a:lnTo>
                  <a:lnTo>
                    <a:pt x="137" y="37"/>
                  </a:lnTo>
                  <a:lnTo>
                    <a:pt x="118" y="55"/>
                  </a:lnTo>
                  <a:lnTo>
                    <a:pt x="49" y="69"/>
                  </a:lnTo>
                  <a:lnTo>
                    <a:pt x="9" y="65"/>
                  </a:lnTo>
                  <a:lnTo>
                    <a:pt x="9" y="51"/>
                  </a:lnTo>
                  <a:lnTo>
                    <a:pt x="7" y="46"/>
                  </a:lnTo>
                  <a:lnTo>
                    <a:pt x="2" y="42"/>
                  </a:lnTo>
                  <a:lnTo>
                    <a:pt x="5" y="37"/>
                  </a:lnTo>
                  <a:lnTo>
                    <a:pt x="7" y="35"/>
                  </a:lnTo>
                  <a:lnTo>
                    <a:pt x="7" y="30"/>
                  </a:lnTo>
                  <a:lnTo>
                    <a:pt x="2" y="28"/>
                  </a:lnTo>
                  <a:lnTo>
                    <a:pt x="0" y="25"/>
                  </a:lnTo>
                  <a:lnTo>
                    <a:pt x="0" y="23"/>
                  </a:lnTo>
                  <a:lnTo>
                    <a:pt x="5" y="21"/>
                  </a:lnTo>
                  <a:lnTo>
                    <a:pt x="9" y="18"/>
                  </a:lnTo>
                  <a:lnTo>
                    <a:pt x="19" y="9"/>
                  </a:lnTo>
                  <a:lnTo>
                    <a:pt x="23" y="2"/>
                  </a:lnTo>
                  <a:lnTo>
                    <a:pt x="28" y="0"/>
                  </a:lnTo>
                  <a:lnTo>
                    <a:pt x="37" y="9"/>
                  </a:lnTo>
                  <a:lnTo>
                    <a:pt x="32" y="14"/>
                  </a:lnTo>
                  <a:lnTo>
                    <a:pt x="32" y="16"/>
                  </a:lnTo>
                  <a:lnTo>
                    <a:pt x="35" y="18"/>
                  </a:lnTo>
                  <a:lnTo>
                    <a:pt x="39" y="21"/>
                  </a:lnTo>
                  <a:lnTo>
                    <a:pt x="42" y="23"/>
                  </a:lnTo>
                  <a:lnTo>
                    <a:pt x="63" y="4"/>
                  </a:lnTo>
                  <a:lnTo>
                    <a:pt x="76" y="16"/>
                  </a:lnTo>
                  <a:lnTo>
                    <a:pt x="97" y="7"/>
                  </a:lnTo>
                  <a:lnTo>
                    <a:pt x="104" y="9"/>
                  </a:lnTo>
                  <a:lnTo>
                    <a:pt x="111" y="7"/>
                  </a:lnTo>
                  <a:lnTo>
                    <a:pt x="125" y="0"/>
                  </a:lnTo>
                  <a:lnTo>
                    <a:pt x="141"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0" name="Freeform 44"/>
            <p:cNvSpPr>
              <a:spLocks/>
            </p:cNvSpPr>
            <p:nvPr/>
          </p:nvSpPr>
          <p:spPr bwMode="auto">
            <a:xfrm>
              <a:off x="1546" y="1135"/>
              <a:ext cx="16" cy="7"/>
            </a:xfrm>
            <a:custGeom>
              <a:avLst/>
              <a:gdLst>
                <a:gd name="T0" fmla="*/ 16 w 16"/>
                <a:gd name="T1" fmla="*/ 3 h 7"/>
                <a:gd name="T2" fmla="*/ 16 w 16"/>
                <a:gd name="T3" fmla="*/ 3 h 7"/>
                <a:gd name="T4" fmla="*/ 9 w 16"/>
                <a:gd name="T5" fmla="*/ 7 h 7"/>
                <a:gd name="T6" fmla="*/ 5 w 16"/>
                <a:gd name="T7" fmla="*/ 7 h 7"/>
                <a:gd name="T8" fmla="*/ 0 w 16"/>
                <a:gd name="T9" fmla="*/ 7 h 7"/>
                <a:gd name="T10" fmla="*/ 11 w 16"/>
                <a:gd name="T11" fmla="*/ 0 h 7"/>
                <a:gd name="T12" fmla="*/ 11 w 16"/>
                <a:gd name="T13" fmla="*/ 0 h 7"/>
                <a:gd name="T14" fmla="*/ 16 w 16"/>
                <a:gd name="T15" fmla="*/ 3 h 7"/>
                <a:gd name="T16" fmla="*/ 16 w 16"/>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7"/>
                <a:gd name="T29" fmla="*/ 16 w 1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7">
                  <a:moveTo>
                    <a:pt x="16" y="3"/>
                  </a:moveTo>
                  <a:lnTo>
                    <a:pt x="16" y="3"/>
                  </a:lnTo>
                  <a:lnTo>
                    <a:pt x="9" y="7"/>
                  </a:lnTo>
                  <a:lnTo>
                    <a:pt x="5" y="7"/>
                  </a:lnTo>
                  <a:lnTo>
                    <a:pt x="0" y="7"/>
                  </a:lnTo>
                  <a:lnTo>
                    <a:pt x="11" y="0"/>
                  </a:lnTo>
                  <a:lnTo>
                    <a:pt x="16"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1" name="Freeform 45"/>
            <p:cNvSpPr>
              <a:spLocks/>
            </p:cNvSpPr>
            <p:nvPr/>
          </p:nvSpPr>
          <p:spPr bwMode="auto">
            <a:xfrm>
              <a:off x="697" y="1147"/>
              <a:ext cx="53" cy="134"/>
            </a:xfrm>
            <a:custGeom>
              <a:avLst/>
              <a:gdLst>
                <a:gd name="T0" fmla="*/ 53 w 53"/>
                <a:gd name="T1" fmla="*/ 11 h 134"/>
                <a:gd name="T2" fmla="*/ 53 w 53"/>
                <a:gd name="T3" fmla="*/ 23 h 134"/>
                <a:gd name="T4" fmla="*/ 39 w 53"/>
                <a:gd name="T5" fmla="*/ 62 h 134"/>
                <a:gd name="T6" fmla="*/ 48 w 53"/>
                <a:gd name="T7" fmla="*/ 74 h 134"/>
                <a:gd name="T8" fmla="*/ 41 w 53"/>
                <a:gd name="T9" fmla="*/ 99 h 134"/>
                <a:gd name="T10" fmla="*/ 0 w 53"/>
                <a:gd name="T11" fmla="*/ 134 h 134"/>
                <a:gd name="T12" fmla="*/ 0 w 53"/>
                <a:gd name="T13" fmla="*/ 134 h 134"/>
                <a:gd name="T14" fmla="*/ 4 w 53"/>
                <a:gd name="T15" fmla="*/ 115 h 134"/>
                <a:gd name="T16" fmla="*/ 4 w 53"/>
                <a:gd name="T17" fmla="*/ 115 h 134"/>
                <a:gd name="T18" fmla="*/ 0 w 53"/>
                <a:gd name="T19" fmla="*/ 111 h 134"/>
                <a:gd name="T20" fmla="*/ 20 w 53"/>
                <a:gd name="T21" fmla="*/ 85 h 134"/>
                <a:gd name="T22" fmla="*/ 20 w 53"/>
                <a:gd name="T23" fmla="*/ 85 h 134"/>
                <a:gd name="T24" fmla="*/ 18 w 53"/>
                <a:gd name="T25" fmla="*/ 83 h 134"/>
                <a:gd name="T26" fmla="*/ 16 w 53"/>
                <a:gd name="T27" fmla="*/ 81 h 134"/>
                <a:gd name="T28" fmla="*/ 13 w 53"/>
                <a:gd name="T29" fmla="*/ 76 h 134"/>
                <a:gd name="T30" fmla="*/ 16 w 53"/>
                <a:gd name="T31" fmla="*/ 74 h 134"/>
                <a:gd name="T32" fmla="*/ 30 w 53"/>
                <a:gd name="T33" fmla="*/ 44 h 134"/>
                <a:gd name="T34" fmla="*/ 32 w 53"/>
                <a:gd name="T35" fmla="*/ 18 h 134"/>
                <a:gd name="T36" fmla="*/ 39 w 53"/>
                <a:gd name="T37" fmla="*/ 0 h 134"/>
                <a:gd name="T38" fmla="*/ 39 w 53"/>
                <a:gd name="T39" fmla="*/ 0 h 134"/>
                <a:gd name="T40" fmla="*/ 46 w 53"/>
                <a:gd name="T41" fmla="*/ 0 h 134"/>
                <a:gd name="T42" fmla="*/ 48 w 53"/>
                <a:gd name="T43" fmla="*/ 2 h 134"/>
                <a:gd name="T44" fmla="*/ 50 w 53"/>
                <a:gd name="T45" fmla="*/ 7 h 134"/>
                <a:gd name="T46" fmla="*/ 53 w 53"/>
                <a:gd name="T47" fmla="*/ 11 h 134"/>
                <a:gd name="T48" fmla="*/ 53 w 53"/>
                <a:gd name="T49" fmla="*/ 11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34"/>
                <a:gd name="T77" fmla="*/ 53 w 53"/>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34">
                  <a:moveTo>
                    <a:pt x="53" y="11"/>
                  </a:moveTo>
                  <a:lnTo>
                    <a:pt x="53" y="23"/>
                  </a:lnTo>
                  <a:lnTo>
                    <a:pt x="39" y="62"/>
                  </a:lnTo>
                  <a:lnTo>
                    <a:pt x="48" y="74"/>
                  </a:lnTo>
                  <a:lnTo>
                    <a:pt x="41" y="99"/>
                  </a:lnTo>
                  <a:lnTo>
                    <a:pt x="0" y="134"/>
                  </a:lnTo>
                  <a:lnTo>
                    <a:pt x="4" y="115"/>
                  </a:lnTo>
                  <a:lnTo>
                    <a:pt x="0" y="111"/>
                  </a:lnTo>
                  <a:lnTo>
                    <a:pt x="20" y="85"/>
                  </a:lnTo>
                  <a:lnTo>
                    <a:pt x="18" y="83"/>
                  </a:lnTo>
                  <a:lnTo>
                    <a:pt x="16" y="81"/>
                  </a:lnTo>
                  <a:lnTo>
                    <a:pt x="13" y="76"/>
                  </a:lnTo>
                  <a:lnTo>
                    <a:pt x="16" y="74"/>
                  </a:lnTo>
                  <a:lnTo>
                    <a:pt x="30" y="44"/>
                  </a:lnTo>
                  <a:lnTo>
                    <a:pt x="32" y="18"/>
                  </a:lnTo>
                  <a:lnTo>
                    <a:pt x="39" y="0"/>
                  </a:lnTo>
                  <a:lnTo>
                    <a:pt x="46" y="0"/>
                  </a:lnTo>
                  <a:lnTo>
                    <a:pt x="48" y="2"/>
                  </a:lnTo>
                  <a:lnTo>
                    <a:pt x="50" y="7"/>
                  </a:lnTo>
                  <a:lnTo>
                    <a:pt x="53"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2" name="Freeform 46"/>
            <p:cNvSpPr>
              <a:spLocks/>
            </p:cNvSpPr>
            <p:nvPr/>
          </p:nvSpPr>
          <p:spPr bwMode="auto">
            <a:xfrm>
              <a:off x="449" y="1149"/>
              <a:ext cx="9" cy="9"/>
            </a:xfrm>
            <a:custGeom>
              <a:avLst/>
              <a:gdLst>
                <a:gd name="T0" fmla="*/ 0 w 9"/>
                <a:gd name="T1" fmla="*/ 9 h 9"/>
                <a:gd name="T2" fmla="*/ 0 w 9"/>
                <a:gd name="T3" fmla="*/ 9 h 9"/>
                <a:gd name="T4" fmla="*/ 5 w 9"/>
                <a:gd name="T5" fmla="*/ 2 h 9"/>
                <a:gd name="T6" fmla="*/ 7 w 9"/>
                <a:gd name="T7" fmla="*/ 0 h 9"/>
                <a:gd name="T8" fmla="*/ 9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5" y="2"/>
                  </a:lnTo>
                  <a:lnTo>
                    <a:pt x="7" y="0"/>
                  </a:lnTo>
                  <a:lnTo>
                    <a:pt x="9" y="0"/>
                  </a:lnTo>
                  <a:lnTo>
                    <a:pt x="0"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3" name="Freeform 47"/>
            <p:cNvSpPr>
              <a:spLocks/>
            </p:cNvSpPr>
            <p:nvPr/>
          </p:nvSpPr>
          <p:spPr bwMode="auto">
            <a:xfrm>
              <a:off x="1564" y="1158"/>
              <a:ext cx="14" cy="21"/>
            </a:xfrm>
            <a:custGeom>
              <a:avLst/>
              <a:gdLst>
                <a:gd name="T0" fmla="*/ 14 w 14"/>
                <a:gd name="T1" fmla="*/ 10 h 21"/>
                <a:gd name="T2" fmla="*/ 5 w 14"/>
                <a:gd name="T3" fmla="*/ 21 h 21"/>
                <a:gd name="T4" fmla="*/ 0 w 14"/>
                <a:gd name="T5" fmla="*/ 14 h 21"/>
                <a:gd name="T6" fmla="*/ 0 w 14"/>
                <a:gd name="T7" fmla="*/ 14 h 21"/>
                <a:gd name="T8" fmla="*/ 3 w 14"/>
                <a:gd name="T9" fmla="*/ 7 h 21"/>
                <a:gd name="T10" fmla="*/ 5 w 14"/>
                <a:gd name="T11" fmla="*/ 5 h 21"/>
                <a:gd name="T12" fmla="*/ 10 w 14"/>
                <a:gd name="T13" fmla="*/ 0 h 21"/>
                <a:gd name="T14" fmla="*/ 10 w 14"/>
                <a:gd name="T15" fmla="*/ 0 h 21"/>
                <a:gd name="T16" fmla="*/ 14 w 14"/>
                <a:gd name="T17" fmla="*/ 5 h 21"/>
                <a:gd name="T18" fmla="*/ 14 w 14"/>
                <a:gd name="T19" fmla="*/ 7 h 21"/>
                <a:gd name="T20" fmla="*/ 14 w 14"/>
                <a:gd name="T21" fmla="*/ 10 h 21"/>
                <a:gd name="T22" fmla="*/ 14 w 14"/>
                <a:gd name="T23" fmla="*/ 1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1"/>
                <a:gd name="T38" fmla="*/ 14 w 14"/>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1">
                  <a:moveTo>
                    <a:pt x="14" y="10"/>
                  </a:moveTo>
                  <a:lnTo>
                    <a:pt x="5" y="21"/>
                  </a:lnTo>
                  <a:lnTo>
                    <a:pt x="0" y="14"/>
                  </a:lnTo>
                  <a:lnTo>
                    <a:pt x="3" y="7"/>
                  </a:lnTo>
                  <a:lnTo>
                    <a:pt x="5" y="5"/>
                  </a:lnTo>
                  <a:lnTo>
                    <a:pt x="10" y="0"/>
                  </a:lnTo>
                  <a:lnTo>
                    <a:pt x="14" y="5"/>
                  </a:lnTo>
                  <a:lnTo>
                    <a:pt x="14" y="7"/>
                  </a:lnTo>
                  <a:lnTo>
                    <a:pt x="14" y="1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4" name="Freeform 48"/>
            <p:cNvSpPr>
              <a:spLocks/>
            </p:cNvSpPr>
            <p:nvPr/>
          </p:nvSpPr>
          <p:spPr bwMode="auto">
            <a:xfrm>
              <a:off x="701" y="1179"/>
              <a:ext cx="3" cy="2"/>
            </a:xfrm>
            <a:custGeom>
              <a:avLst/>
              <a:gdLst>
                <a:gd name="T0" fmla="*/ 3 w 3"/>
                <a:gd name="T1" fmla="*/ 2 h 2"/>
                <a:gd name="T2" fmla="*/ 3 w 3"/>
                <a:gd name="T3" fmla="*/ 2 h 2"/>
                <a:gd name="T4" fmla="*/ 3 w 3"/>
                <a:gd name="T5" fmla="*/ 2 h 2"/>
                <a:gd name="T6" fmla="*/ 0 w 3"/>
                <a:gd name="T7" fmla="*/ 0 h 2"/>
                <a:gd name="T8" fmla="*/ 0 w 3"/>
                <a:gd name="T9" fmla="*/ 0 h 2"/>
                <a:gd name="T10" fmla="*/ 3 w 3"/>
                <a:gd name="T11" fmla="*/ 0 h 2"/>
                <a:gd name="T12" fmla="*/ 3 w 3"/>
                <a:gd name="T13" fmla="*/ 0 h 2"/>
                <a:gd name="T14" fmla="*/ 3 w 3"/>
                <a:gd name="T15" fmla="*/ 0 h 2"/>
                <a:gd name="T16" fmla="*/ 3 w 3"/>
                <a:gd name="T17" fmla="*/ 2 h 2"/>
                <a:gd name="T18" fmla="*/ 3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lnTo>
                    <a:pt x="3" y="2"/>
                  </a:lnTo>
                  <a:lnTo>
                    <a:pt x="0" y="0"/>
                  </a:lnTo>
                  <a:lnTo>
                    <a:pt x="3" y="0"/>
                  </a:lnTo>
                  <a:lnTo>
                    <a:pt x="3"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5" name="Freeform 49"/>
            <p:cNvSpPr>
              <a:spLocks/>
            </p:cNvSpPr>
            <p:nvPr/>
          </p:nvSpPr>
          <p:spPr bwMode="auto">
            <a:xfrm>
              <a:off x="3309" y="1184"/>
              <a:ext cx="30" cy="37"/>
            </a:xfrm>
            <a:custGeom>
              <a:avLst/>
              <a:gdLst>
                <a:gd name="T0" fmla="*/ 21 w 30"/>
                <a:gd name="T1" fmla="*/ 0 h 37"/>
                <a:gd name="T2" fmla="*/ 30 w 30"/>
                <a:gd name="T3" fmla="*/ 28 h 37"/>
                <a:gd name="T4" fmla="*/ 30 w 30"/>
                <a:gd name="T5" fmla="*/ 28 h 37"/>
                <a:gd name="T6" fmla="*/ 28 w 30"/>
                <a:gd name="T7" fmla="*/ 37 h 37"/>
                <a:gd name="T8" fmla="*/ 16 w 30"/>
                <a:gd name="T9" fmla="*/ 37 h 37"/>
                <a:gd name="T10" fmla="*/ 0 w 30"/>
                <a:gd name="T11" fmla="*/ 21 h 37"/>
                <a:gd name="T12" fmla="*/ 0 w 30"/>
                <a:gd name="T13" fmla="*/ 21 h 37"/>
                <a:gd name="T14" fmla="*/ 10 w 30"/>
                <a:gd name="T15" fmla="*/ 0 h 37"/>
                <a:gd name="T16" fmla="*/ 10 w 30"/>
                <a:gd name="T17" fmla="*/ 0 h 37"/>
                <a:gd name="T18" fmla="*/ 14 w 30"/>
                <a:gd name="T19" fmla="*/ 0 h 37"/>
                <a:gd name="T20" fmla="*/ 21 w 30"/>
                <a:gd name="T21" fmla="*/ 0 h 37"/>
                <a:gd name="T22" fmla="*/ 21 w 30"/>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7"/>
                <a:gd name="T38" fmla="*/ 30 w 3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7">
                  <a:moveTo>
                    <a:pt x="21" y="0"/>
                  </a:moveTo>
                  <a:lnTo>
                    <a:pt x="30" y="28"/>
                  </a:lnTo>
                  <a:lnTo>
                    <a:pt x="28" y="37"/>
                  </a:lnTo>
                  <a:lnTo>
                    <a:pt x="16" y="37"/>
                  </a:lnTo>
                  <a:lnTo>
                    <a:pt x="0" y="21"/>
                  </a:lnTo>
                  <a:lnTo>
                    <a:pt x="10" y="0"/>
                  </a:lnTo>
                  <a:lnTo>
                    <a:pt x="14" y="0"/>
                  </a:lnTo>
                  <a:lnTo>
                    <a:pt x="21"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6" name="Freeform 50"/>
            <p:cNvSpPr>
              <a:spLocks/>
            </p:cNvSpPr>
            <p:nvPr/>
          </p:nvSpPr>
          <p:spPr bwMode="auto">
            <a:xfrm>
              <a:off x="3314" y="1186"/>
              <a:ext cx="23" cy="33"/>
            </a:xfrm>
            <a:custGeom>
              <a:avLst/>
              <a:gdLst>
                <a:gd name="T0" fmla="*/ 23 w 23"/>
                <a:gd name="T1" fmla="*/ 26 h 33"/>
                <a:gd name="T2" fmla="*/ 21 w 23"/>
                <a:gd name="T3" fmla="*/ 33 h 33"/>
                <a:gd name="T4" fmla="*/ 14 w 23"/>
                <a:gd name="T5" fmla="*/ 33 h 33"/>
                <a:gd name="T6" fmla="*/ 0 w 23"/>
                <a:gd name="T7" fmla="*/ 19 h 33"/>
                <a:gd name="T8" fmla="*/ 0 w 23"/>
                <a:gd name="T9" fmla="*/ 19 h 33"/>
                <a:gd name="T10" fmla="*/ 5 w 23"/>
                <a:gd name="T11" fmla="*/ 9 h 33"/>
                <a:gd name="T12" fmla="*/ 7 w 23"/>
                <a:gd name="T13" fmla="*/ 0 h 33"/>
                <a:gd name="T14" fmla="*/ 11 w 23"/>
                <a:gd name="T15" fmla="*/ 0 h 33"/>
                <a:gd name="T16" fmla="*/ 23 w 23"/>
                <a:gd name="T17" fmla="*/ 2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3"/>
                <a:gd name="T29" fmla="*/ 23 w 2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3">
                  <a:moveTo>
                    <a:pt x="23" y="26"/>
                  </a:moveTo>
                  <a:lnTo>
                    <a:pt x="21" y="33"/>
                  </a:lnTo>
                  <a:lnTo>
                    <a:pt x="14" y="33"/>
                  </a:lnTo>
                  <a:lnTo>
                    <a:pt x="0" y="19"/>
                  </a:lnTo>
                  <a:lnTo>
                    <a:pt x="5" y="9"/>
                  </a:lnTo>
                  <a:lnTo>
                    <a:pt x="7" y="0"/>
                  </a:lnTo>
                  <a:lnTo>
                    <a:pt x="11" y="0"/>
                  </a:lnTo>
                  <a:lnTo>
                    <a:pt x="23" y="2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7" name="Freeform 51"/>
            <p:cNvSpPr>
              <a:spLocks/>
            </p:cNvSpPr>
            <p:nvPr/>
          </p:nvSpPr>
          <p:spPr bwMode="auto">
            <a:xfrm>
              <a:off x="218" y="1188"/>
              <a:ext cx="9" cy="5"/>
            </a:xfrm>
            <a:custGeom>
              <a:avLst/>
              <a:gdLst>
                <a:gd name="T0" fmla="*/ 9 w 9"/>
                <a:gd name="T1" fmla="*/ 3 h 5"/>
                <a:gd name="T2" fmla="*/ 9 w 9"/>
                <a:gd name="T3" fmla="*/ 3 h 5"/>
                <a:gd name="T4" fmla="*/ 0 w 9"/>
                <a:gd name="T5" fmla="*/ 5 h 5"/>
                <a:gd name="T6" fmla="*/ 0 w 9"/>
                <a:gd name="T7" fmla="*/ 3 h 5"/>
                <a:gd name="T8" fmla="*/ 0 w 9"/>
                <a:gd name="T9" fmla="*/ 3 h 5"/>
                <a:gd name="T10" fmla="*/ 4 w 9"/>
                <a:gd name="T11" fmla="*/ 3 h 5"/>
                <a:gd name="T12" fmla="*/ 6 w 9"/>
                <a:gd name="T13" fmla="*/ 0 h 5"/>
                <a:gd name="T14" fmla="*/ 9 w 9"/>
                <a:gd name="T15" fmla="*/ 3 h 5"/>
                <a:gd name="T16" fmla="*/ 9 w 9"/>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9" y="3"/>
                  </a:moveTo>
                  <a:lnTo>
                    <a:pt x="9" y="3"/>
                  </a:lnTo>
                  <a:lnTo>
                    <a:pt x="0" y="5"/>
                  </a:lnTo>
                  <a:lnTo>
                    <a:pt x="0" y="3"/>
                  </a:lnTo>
                  <a:lnTo>
                    <a:pt x="4" y="3"/>
                  </a:lnTo>
                  <a:lnTo>
                    <a:pt x="6" y="0"/>
                  </a:lnTo>
                  <a:lnTo>
                    <a:pt x="9"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8" name="Freeform 52"/>
            <p:cNvSpPr>
              <a:spLocks/>
            </p:cNvSpPr>
            <p:nvPr/>
          </p:nvSpPr>
          <p:spPr bwMode="auto">
            <a:xfrm>
              <a:off x="1731" y="1195"/>
              <a:ext cx="14" cy="10"/>
            </a:xfrm>
            <a:custGeom>
              <a:avLst/>
              <a:gdLst>
                <a:gd name="T0" fmla="*/ 14 w 14"/>
                <a:gd name="T1" fmla="*/ 3 h 10"/>
                <a:gd name="T2" fmla="*/ 14 w 14"/>
                <a:gd name="T3" fmla="*/ 3 h 10"/>
                <a:gd name="T4" fmla="*/ 2 w 14"/>
                <a:gd name="T5" fmla="*/ 10 h 10"/>
                <a:gd name="T6" fmla="*/ 2 w 14"/>
                <a:gd name="T7" fmla="*/ 10 h 10"/>
                <a:gd name="T8" fmla="*/ 0 w 14"/>
                <a:gd name="T9" fmla="*/ 5 h 10"/>
                <a:gd name="T10" fmla="*/ 0 w 14"/>
                <a:gd name="T11" fmla="*/ 5 h 10"/>
                <a:gd name="T12" fmla="*/ 7 w 14"/>
                <a:gd name="T13" fmla="*/ 0 h 10"/>
                <a:gd name="T14" fmla="*/ 9 w 14"/>
                <a:gd name="T15" fmla="*/ 0 h 10"/>
                <a:gd name="T16" fmla="*/ 14 w 14"/>
                <a:gd name="T17" fmla="*/ 3 h 10"/>
                <a:gd name="T18" fmla="*/ 14 w 14"/>
                <a:gd name="T19" fmla="*/ 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0"/>
                <a:gd name="T32" fmla="*/ 14 w 1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0">
                  <a:moveTo>
                    <a:pt x="14" y="3"/>
                  </a:moveTo>
                  <a:lnTo>
                    <a:pt x="14" y="3"/>
                  </a:lnTo>
                  <a:lnTo>
                    <a:pt x="2" y="10"/>
                  </a:lnTo>
                  <a:lnTo>
                    <a:pt x="0" y="5"/>
                  </a:lnTo>
                  <a:lnTo>
                    <a:pt x="7" y="0"/>
                  </a:lnTo>
                  <a:lnTo>
                    <a:pt x="9" y="0"/>
                  </a:lnTo>
                  <a:lnTo>
                    <a:pt x="14"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69" name="Freeform 53"/>
            <p:cNvSpPr>
              <a:spLocks/>
            </p:cNvSpPr>
            <p:nvPr/>
          </p:nvSpPr>
          <p:spPr bwMode="auto">
            <a:xfrm>
              <a:off x="2675" y="1198"/>
              <a:ext cx="3" cy="7"/>
            </a:xfrm>
            <a:custGeom>
              <a:avLst/>
              <a:gdLst>
                <a:gd name="T0" fmla="*/ 3 w 3"/>
                <a:gd name="T1" fmla="*/ 7 h 7"/>
                <a:gd name="T2" fmla="*/ 3 w 3"/>
                <a:gd name="T3" fmla="*/ 7 h 7"/>
                <a:gd name="T4" fmla="*/ 0 w 3"/>
                <a:gd name="T5" fmla="*/ 4 h 7"/>
                <a:gd name="T6" fmla="*/ 0 w 3"/>
                <a:gd name="T7" fmla="*/ 4 h 7"/>
                <a:gd name="T8" fmla="*/ 3 w 3"/>
                <a:gd name="T9" fmla="*/ 0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7"/>
                  </a:lnTo>
                  <a:lnTo>
                    <a:pt x="0" y="4"/>
                  </a:lnTo>
                  <a:lnTo>
                    <a:pt x="3" y="0"/>
                  </a:lnTo>
                  <a:lnTo>
                    <a:pt x="3"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0" name="Freeform 54"/>
            <p:cNvSpPr>
              <a:spLocks/>
            </p:cNvSpPr>
            <p:nvPr/>
          </p:nvSpPr>
          <p:spPr bwMode="auto">
            <a:xfrm>
              <a:off x="164" y="1200"/>
              <a:ext cx="14" cy="9"/>
            </a:xfrm>
            <a:custGeom>
              <a:avLst/>
              <a:gdLst>
                <a:gd name="T0" fmla="*/ 14 w 14"/>
                <a:gd name="T1" fmla="*/ 0 h 9"/>
                <a:gd name="T2" fmla="*/ 14 w 14"/>
                <a:gd name="T3" fmla="*/ 0 h 9"/>
                <a:gd name="T4" fmla="*/ 12 w 14"/>
                <a:gd name="T5" fmla="*/ 2 h 9"/>
                <a:gd name="T6" fmla="*/ 10 w 14"/>
                <a:gd name="T7" fmla="*/ 5 h 9"/>
                <a:gd name="T8" fmla="*/ 0 w 14"/>
                <a:gd name="T9" fmla="*/ 9 h 9"/>
                <a:gd name="T10" fmla="*/ 0 w 14"/>
                <a:gd name="T11" fmla="*/ 9 h 9"/>
                <a:gd name="T12" fmla="*/ 0 w 14"/>
                <a:gd name="T13" fmla="*/ 9 h 9"/>
                <a:gd name="T14" fmla="*/ 0 w 14"/>
                <a:gd name="T15" fmla="*/ 7 h 9"/>
                <a:gd name="T16" fmla="*/ 5 w 14"/>
                <a:gd name="T17" fmla="*/ 0 h 9"/>
                <a:gd name="T18" fmla="*/ 5 w 14"/>
                <a:gd name="T19" fmla="*/ 0 h 9"/>
                <a:gd name="T20" fmla="*/ 14 w 14"/>
                <a:gd name="T21" fmla="*/ 0 h 9"/>
                <a:gd name="T22" fmla="*/ 14 w 14"/>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9"/>
                <a:gd name="T38" fmla="*/ 14 w 1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9">
                  <a:moveTo>
                    <a:pt x="14" y="0"/>
                  </a:moveTo>
                  <a:lnTo>
                    <a:pt x="14" y="0"/>
                  </a:lnTo>
                  <a:lnTo>
                    <a:pt x="12" y="2"/>
                  </a:lnTo>
                  <a:lnTo>
                    <a:pt x="10" y="5"/>
                  </a:lnTo>
                  <a:lnTo>
                    <a:pt x="0" y="9"/>
                  </a:lnTo>
                  <a:lnTo>
                    <a:pt x="0" y="7"/>
                  </a:lnTo>
                  <a:lnTo>
                    <a:pt x="5" y="0"/>
                  </a:lnTo>
                  <a:lnTo>
                    <a:pt x="14"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1" name="Freeform 55"/>
            <p:cNvSpPr>
              <a:spLocks/>
            </p:cNvSpPr>
            <p:nvPr/>
          </p:nvSpPr>
          <p:spPr bwMode="auto">
            <a:xfrm>
              <a:off x="120" y="1202"/>
              <a:ext cx="14" cy="10"/>
            </a:xfrm>
            <a:custGeom>
              <a:avLst/>
              <a:gdLst>
                <a:gd name="T0" fmla="*/ 14 w 14"/>
                <a:gd name="T1" fmla="*/ 0 h 10"/>
                <a:gd name="T2" fmla="*/ 14 w 14"/>
                <a:gd name="T3" fmla="*/ 0 h 10"/>
                <a:gd name="T4" fmla="*/ 10 w 14"/>
                <a:gd name="T5" fmla="*/ 5 h 10"/>
                <a:gd name="T6" fmla="*/ 3 w 14"/>
                <a:gd name="T7" fmla="*/ 10 h 10"/>
                <a:gd name="T8" fmla="*/ 3 w 14"/>
                <a:gd name="T9" fmla="*/ 10 h 10"/>
                <a:gd name="T10" fmla="*/ 3 w 14"/>
                <a:gd name="T11" fmla="*/ 10 h 10"/>
                <a:gd name="T12" fmla="*/ 0 w 14"/>
                <a:gd name="T13" fmla="*/ 7 h 10"/>
                <a:gd name="T14" fmla="*/ 0 w 14"/>
                <a:gd name="T15" fmla="*/ 7 h 10"/>
                <a:gd name="T16" fmla="*/ 7 w 14"/>
                <a:gd name="T17" fmla="*/ 3 h 10"/>
                <a:gd name="T18" fmla="*/ 10 w 14"/>
                <a:gd name="T19" fmla="*/ 0 h 10"/>
                <a:gd name="T20" fmla="*/ 14 w 14"/>
                <a:gd name="T21" fmla="*/ 0 h 10"/>
                <a:gd name="T22" fmla="*/ 14 w 14"/>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0"/>
                <a:gd name="T38" fmla="*/ 14 w 1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0">
                  <a:moveTo>
                    <a:pt x="14" y="0"/>
                  </a:moveTo>
                  <a:lnTo>
                    <a:pt x="14" y="0"/>
                  </a:lnTo>
                  <a:lnTo>
                    <a:pt x="10" y="5"/>
                  </a:lnTo>
                  <a:lnTo>
                    <a:pt x="3" y="10"/>
                  </a:lnTo>
                  <a:lnTo>
                    <a:pt x="0" y="7"/>
                  </a:lnTo>
                  <a:lnTo>
                    <a:pt x="7" y="3"/>
                  </a:lnTo>
                  <a:lnTo>
                    <a:pt x="10" y="0"/>
                  </a:lnTo>
                  <a:lnTo>
                    <a:pt x="14"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2" name="Freeform 56"/>
            <p:cNvSpPr>
              <a:spLocks/>
            </p:cNvSpPr>
            <p:nvPr/>
          </p:nvSpPr>
          <p:spPr bwMode="auto">
            <a:xfrm>
              <a:off x="687" y="1202"/>
              <a:ext cx="1" cy="3"/>
            </a:xfrm>
            <a:custGeom>
              <a:avLst/>
              <a:gdLst>
                <a:gd name="T0" fmla="*/ 0 w 1"/>
                <a:gd name="T1" fmla="*/ 3 h 3"/>
                <a:gd name="T2" fmla="*/ 0 w 1"/>
                <a:gd name="T3" fmla="*/ 3 h 3"/>
                <a:gd name="T4" fmla="*/ 0 w 1"/>
                <a:gd name="T5" fmla="*/ 0 h 3"/>
                <a:gd name="T6" fmla="*/ 0 w 1"/>
                <a:gd name="T7" fmla="*/ 0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3"/>
                  </a:lnTo>
                  <a:lnTo>
                    <a:pt x="0" y="0"/>
                  </a:lnTo>
                  <a:lnTo>
                    <a:pt x="0"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3" name="Freeform 57"/>
            <p:cNvSpPr>
              <a:spLocks/>
            </p:cNvSpPr>
            <p:nvPr/>
          </p:nvSpPr>
          <p:spPr bwMode="auto">
            <a:xfrm>
              <a:off x="3249" y="1207"/>
              <a:ext cx="33" cy="39"/>
            </a:xfrm>
            <a:custGeom>
              <a:avLst/>
              <a:gdLst>
                <a:gd name="T0" fmla="*/ 28 w 33"/>
                <a:gd name="T1" fmla="*/ 7 h 39"/>
                <a:gd name="T2" fmla="*/ 28 w 33"/>
                <a:gd name="T3" fmla="*/ 7 h 39"/>
                <a:gd name="T4" fmla="*/ 33 w 33"/>
                <a:gd name="T5" fmla="*/ 16 h 39"/>
                <a:gd name="T6" fmla="*/ 33 w 33"/>
                <a:gd name="T7" fmla="*/ 21 h 39"/>
                <a:gd name="T8" fmla="*/ 30 w 33"/>
                <a:gd name="T9" fmla="*/ 25 h 39"/>
                <a:gd name="T10" fmla="*/ 28 w 33"/>
                <a:gd name="T11" fmla="*/ 32 h 39"/>
                <a:gd name="T12" fmla="*/ 28 w 33"/>
                <a:gd name="T13" fmla="*/ 32 h 39"/>
                <a:gd name="T14" fmla="*/ 23 w 33"/>
                <a:gd name="T15" fmla="*/ 37 h 39"/>
                <a:gd name="T16" fmla="*/ 21 w 33"/>
                <a:gd name="T17" fmla="*/ 39 h 39"/>
                <a:gd name="T18" fmla="*/ 19 w 33"/>
                <a:gd name="T19" fmla="*/ 39 h 39"/>
                <a:gd name="T20" fmla="*/ 19 w 33"/>
                <a:gd name="T21" fmla="*/ 39 h 39"/>
                <a:gd name="T22" fmla="*/ 2 w 33"/>
                <a:gd name="T23" fmla="*/ 30 h 39"/>
                <a:gd name="T24" fmla="*/ 2 w 33"/>
                <a:gd name="T25" fmla="*/ 30 h 39"/>
                <a:gd name="T26" fmla="*/ 0 w 33"/>
                <a:gd name="T27" fmla="*/ 14 h 39"/>
                <a:gd name="T28" fmla="*/ 0 w 33"/>
                <a:gd name="T29" fmla="*/ 7 h 39"/>
                <a:gd name="T30" fmla="*/ 5 w 33"/>
                <a:gd name="T31" fmla="*/ 0 h 39"/>
                <a:gd name="T32" fmla="*/ 7 w 33"/>
                <a:gd name="T33" fmla="*/ 0 h 39"/>
                <a:gd name="T34" fmla="*/ 28 w 33"/>
                <a:gd name="T35" fmla="*/ 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9"/>
                <a:gd name="T56" fmla="*/ 33 w 3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9">
                  <a:moveTo>
                    <a:pt x="28" y="7"/>
                  </a:moveTo>
                  <a:lnTo>
                    <a:pt x="28" y="7"/>
                  </a:lnTo>
                  <a:lnTo>
                    <a:pt x="33" y="16"/>
                  </a:lnTo>
                  <a:lnTo>
                    <a:pt x="33" y="21"/>
                  </a:lnTo>
                  <a:lnTo>
                    <a:pt x="30" y="25"/>
                  </a:lnTo>
                  <a:lnTo>
                    <a:pt x="28" y="32"/>
                  </a:lnTo>
                  <a:lnTo>
                    <a:pt x="23" y="37"/>
                  </a:lnTo>
                  <a:lnTo>
                    <a:pt x="21" y="39"/>
                  </a:lnTo>
                  <a:lnTo>
                    <a:pt x="19" y="39"/>
                  </a:lnTo>
                  <a:lnTo>
                    <a:pt x="2" y="30"/>
                  </a:lnTo>
                  <a:lnTo>
                    <a:pt x="0" y="14"/>
                  </a:lnTo>
                  <a:lnTo>
                    <a:pt x="0" y="7"/>
                  </a:lnTo>
                  <a:lnTo>
                    <a:pt x="5" y="0"/>
                  </a:lnTo>
                  <a:lnTo>
                    <a:pt x="7" y="0"/>
                  </a:lnTo>
                  <a:lnTo>
                    <a:pt x="28"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4" name="Freeform 58"/>
            <p:cNvSpPr>
              <a:spLocks/>
            </p:cNvSpPr>
            <p:nvPr/>
          </p:nvSpPr>
          <p:spPr bwMode="auto">
            <a:xfrm>
              <a:off x="3254" y="1212"/>
              <a:ext cx="23" cy="30"/>
            </a:xfrm>
            <a:custGeom>
              <a:avLst/>
              <a:gdLst>
                <a:gd name="T0" fmla="*/ 23 w 23"/>
                <a:gd name="T1" fmla="*/ 13 h 30"/>
                <a:gd name="T2" fmla="*/ 23 w 23"/>
                <a:gd name="T3" fmla="*/ 13 h 30"/>
                <a:gd name="T4" fmla="*/ 23 w 23"/>
                <a:gd name="T5" fmla="*/ 23 h 30"/>
                <a:gd name="T6" fmla="*/ 21 w 23"/>
                <a:gd name="T7" fmla="*/ 27 h 30"/>
                <a:gd name="T8" fmla="*/ 16 w 23"/>
                <a:gd name="T9" fmla="*/ 30 h 30"/>
                <a:gd name="T10" fmla="*/ 16 w 23"/>
                <a:gd name="T11" fmla="*/ 30 h 30"/>
                <a:gd name="T12" fmla="*/ 9 w 23"/>
                <a:gd name="T13" fmla="*/ 27 h 30"/>
                <a:gd name="T14" fmla="*/ 2 w 23"/>
                <a:gd name="T15" fmla="*/ 23 h 30"/>
                <a:gd name="T16" fmla="*/ 2 w 23"/>
                <a:gd name="T17" fmla="*/ 23 h 30"/>
                <a:gd name="T18" fmla="*/ 0 w 23"/>
                <a:gd name="T19" fmla="*/ 11 h 30"/>
                <a:gd name="T20" fmla="*/ 0 w 23"/>
                <a:gd name="T21" fmla="*/ 4 h 30"/>
                <a:gd name="T22" fmla="*/ 2 w 23"/>
                <a:gd name="T23" fmla="*/ 0 h 30"/>
                <a:gd name="T24" fmla="*/ 2 w 23"/>
                <a:gd name="T25" fmla="*/ 0 h 30"/>
                <a:gd name="T26" fmla="*/ 9 w 23"/>
                <a:gd name="T27" fmla="*/ 2 h 30"/>
                <a:gd name="T28" fmla="*/ 16 w 23"/>
                <a:gd name="T29" fmla="*/ 4 h 30"/>
                <a:gd name="T30" fmla="*/ 21 w 23"/>
                <a:gd name="T31" fmla="*/ 7 h 30"/>
                <a:gd name="T32" fmla="*/ 23 w 23"/>
                <a:gd name="T33" fmla="*/ 11 h 30"/>
                <a:gd name="T34" fmla="*/ 23 w 23"/>
                <a:gd name="T35" fmla="*/ 13 h 30"/>
                <a:gd name="T36" fmla="*/ 23 w 23"/>
                <a:gd name="T37" fmla="*/ 13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0"/>
                <a:gd name="T59" fmla="*/ 23 w 23"/>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0">
                  <a:moveTo>
                    <a:pt x="23" y="13"/>
                  </a:moveTo>
                  <a:lnTo>
                    <a:pt x="23" y="13"/>
                  </a:lnTo>
                  <a:lnTo>
                    <a:pt x="23" y="23"/>
                  </a:lnTo>
                  <a:lnTo>
                    <a:pt x="21" y="27"/>
                  </a:lnTo>
                  <a:lnTo>
                    <a:pt x="16" y="30"/>
                  </a:lnTo>
                  <a:lnTo>
                    <a:pt x="9" y="27"/>
                  </a:lnTo>
                  <a:lnTo>
                    <a:pt x="2" y="23"/>
                  </a:lnTo>
                  <a:lnTo>
                    <a:pt x="0" y="11"/>
                  </a:lnTo>
                  <a:lnTo>
                    <a:pt x="0" y="4"/>
                  </a:lnTo>
                  <a:lnTo>
                    <a:pt x="2" y="0"/>
                  </a:lnTo>
                  <a:lnTo>
                    <a:pt x="9" y="2"/>
                  </a:lnTo>
                  <a:lnTo>
                    <a:pt x="16" y="4"/>
                  </a:lnTo>
                  <a:lnTo>
                    <a:pt x="21" y="7"/>
                  </a:lnTo>
                  <a:lnTo>
                    <a:pt x="23" y="11"/>
                  </a:lnTo>
                  <a:lnTo>
                    <a:pt x="23"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5" name="Freeform 59"/>
            <p:cNvSpPr>
              <a:spLocks/>
            </p:cNvSpPr>
            <p:nvPr/>
          </p:nvSpPr>
          <p:spPr bwMode="auto">
            <a:xfrm>
              <a:off x="5385" y="1216"/>
              <a:ext cx="9" cy="12"/>
            </a:xfrm>
            <a:custGeom>
              <a:avLst/>
              <a:gdLst>
                <a:gd name="T0" fmla="*/ 9 w 9"/>
                <a:gd name="T1" fmla="*/ 5 h 12"/>
                <a:gd name="T2" fmla="*/ 9 w 9"/>
                <a:gd name="T3" fmla="*/ 5 h 12"/>
                <a:gd name="T4" fmla="*/ 9 w 9"/>
                <a:gd name="T5" fmla="*/ 9 h 12"/>
                <a:gd name="T6" fmla="*/ 7 w 9"/>
                <a:gd name="T7" fmla="*/ 12 h 12"/>
                <a:gd name="T8" fmla="*/ 7 w 9"/>
                <a:gd name="T9" fmla="*/ 12 h 12"/>
                <a:gd name="T10" fmla="*/ 2 w 9"/>
                <a:gd name="T11" fmla="*/ 12 h 12"/>
                <a:gd name="T12" fmla="*/ 0 w 9"/>
                <a:gd name="T13" fmla="*/ 9 h 12"/>
                <a:gd name="T14" fmla="*/ 0 w 9"/>
                <a:gd name="T15" fmla="*/ 9 h 12"/>
                <a:gd name="T16" fmla="*/ 0 w 9"/>
                <a:gd name="T17" fmla="*/ 5 h 12"/>
                <a:gd name="T18" fmla="*/ 2 w 9"/>
                <a:gd name="T19" fmla="*/ 0 h 12"/>
                <a:gd name="T20" fmla="*/ 2 w 9"/>
                <a:gd name="T21" fmla="*/ 0 h 12"/>
                <a:gd name="T22" fmla="*/ 7 w 9"/>
                <a:gd name="T23" fmla="*/ 3 h 12"/>
                <a:gd name="T24" fmla="*/ 9 w 9"/>
                <a:gd name="T25" fmla="*/ 5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9" y="5"/>
                  </a:moveTo>
                  <a:lnTo>
                    <a:pt x="9" y="5"/>
                  </a:lnTo>
                  <a:lnTo>
                    <a:pt x="9" y="9"/>
                  </a:lnTo>
                  <a:lnTo>
                    <a:pt x="7" y="12"/>
                  </a:lnTo>
                  <a:lnTo>
                    <a:pt x="2" y="12"/>
                  </a:lnTo>
                  <a:lnTo>
                    <a:pt x="0" y="9"/>
                  </a:lnTo>
                  <a:lnTo>
                    <a:pt x="0" y="5"/>
                  </a:lnTo>
                  <a:lnTo>
                    <a:pt x="2" y="0"/>
                  </a:lnTo>
                  <a:lnTo>
                    <a:pt x="7" y="3"/>
                  </a:lnTo>
                  <a:lnTo>
                    <a:pt x="9"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6" name="Freeform 60"/>
            <p:cNvSpPr>
              <a:spLocks/>
            </p:cNvSpPr>
            <p:nvPr/>
          </p:nvSpPr>
          <p:spPr bwMode="auto">
            <a:xfrm>
              <a:off x="9" y="1225"/>
              <a:ext cx="12" cy="10"/>
            </a:xfrm>
            <a:custGeom>
              <a:avLst/>
              <a:gdLst>
                <a:gd name="T0" fmla="*/ 12 w 12"/>
                <a:gd name="T1" fmla="*/ 5 h 10"/>
                <a:gd name="T2" fmla="*/ 12 w 12"/>
                <a:gd name="T3" fmla="*/ 5 h 10"/>
                <a:gd name="T4" fmla="*/ 7 w 12"/>
                <a:gd name="T5" fmla="*/ 7 h 10"/>
                <a:gd name="T6" fmla="*/ 5 w 12"/>
                <a:gd name="T7" fmla="*/ 10 h 10"/>
                <a:gd name="T8" fmla="*/ 0 w 12"/>
                <a:gd name="T9" fmla="*/ 7 h 10"/>
                <a:gd name="T10" fmla="*/ 0 w 12"/>
                <a:gd name="T11" fmla="*/ 7 h 10"/>
                <a:gd name="T12" fmla="*/ 7 w 12"/>
                <a:gd name="T13" fmla="*/ 3 h 10"/>
                <a:gd name="T14" fmla="*/ 10 w 12"/>
                <a:gd name="T15" fmla="*/ 0 h 10"/>
                <a:gd name="T16" fmla="*/ 12 w 12"/>
                <a:gd name="T17" fmla="*/ 5 h 10"/>
                <a:gd name="T18" fmla="*/ 12 w 12"/>
                <a:gd name="T19" fmla="*/ 5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12" y="5"/>
                  </a:moveTo>
                  <a:lnTo>
                    <a:pt x="12" y="5"/>
                  </a:lnTo>
                  <a:lnTo>
                    <a:pt x="7" y="7"/>
                  </a:lnTo>
                  <a:lnTo>
                    <a:pt x="5" y="10"/>
                  </a:lnTo>
                  <a:lnTo>
                    <a:pt x="0" y="7"/>
                  </a:lnTo>
                  <a:lnTo>
                    <a:pt x="7" y="3"/>
                  </a:lnTo>
                  <a:lnTo>
                    <a:pt x="10" y="0"/>
                  </a:lnTo>
                  <a:lnTo>
                    <a:pt x="12"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7" name="Rectangle 61"/>
            <p:cNvSpPr>
              <a:spLocks noChangeArrowheads="1"/>
            </p:cNvSpPr>
            <p:nvPr/>
          </p:nvSpPr>
          <p:spPr bwMode="auto">
            <a:xfrm>
              <a:off x="93" y="1228"/>
              <a:ext cx="1" cy="2"/>
            </a:xfrm>
            <a:prstGeom prst="rect">
              <a:avLst/>
            </a:prstGeom>
            <a:solidFill>
              <a:srgbClr val="4B94FF">
                <a:alpha val="50195"/>
              </a:srgbClr>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endParaRPr lang="en-US" dirty="0"/>
            </a:p>
          </p:txBody>
        </p:sp>
        <p:sp>
          <p:nvSpPr>
            <p:cNvPr id="111678" name="Freeform 62"/>
            <p:cNvSpPr>
              <a:spLocks/>
            </p:cNvSpPr>
            <p:nvPr/>
          </p:nvSpPr>
          <p:spPr bwMode="auto">
            <a:xfrm>
              <a:off x="680" y="1230"/>
              <a:ext cx="7" cy="7"/>
            </a:xfrm>
            <a:custGeom>
              <a:avLst/>
              <a:gdLst>
                <a:gd name="T0" fmla="*/ 7 w 7"/>
                <a:gd name="T1" fmla="*/ 0 h 7"/>
                <a:gd name="T2" fmla="*/ 7 w 7"/>
                <a:gd name="T3" fmla="*/ 0 h 7"/>
                <a:gd name="T4" fmla="*/ 5 w 7"/>
                <a:gd name="T5" fmla="*/ 5 h 7"/>
                <a:gd name="T6" fmla="*/ 0 w 7"/>
                <a:gd name="T7" fmla="*/ 7 h 7"/>
                <a:gd name="T8" fmla="*/ 0 w 7"/>
                <a:gd name="T9" fmla="*/ 7 h 7"/>
                <a:gd name="T10" fmla="*/ 0 w 7"/>
                <a:gd name="T11" fmla="*/ 5 h 7"/>
                <a:gd name="T12" fmla="*/ 0 w 7"/>
                <a:gd name="T13" fmla="*/ 2 h 7"/>
                <a:gd name="T14" fmla="*/ 0 w 7"/>
                <a:gd name="T15" fmla="*/ 2 h 7"/>
                <a:gd name="T16" fmla="*/ 7 w 7"/>
                <a:gd name="T17" fmla="*/ 0 h 7"/>
                <a:gd name="T18" fmla="*/ 7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7" y="0"/>
                  </a:moveTo>
                  <a:lnTo>
                    <a:pt x="7" y="0"/>
                  </a:lnTo>
                  <a:lnTo>
                    <a:pt x="5" y="5"/>
                  </a:lnTo>
                  <a:lnTo>
                    <a:pt x="0" y="7"/>
                  </a:lnTo>
                  <a:lnTo>
                    <a:pt x="0" y="5"/>
                  </a:lnTo>
                  <a:lnTo>
                    <a:pt x="0" y="2"/>
                  </a:lnTo>
                  <a:lnTo>
                    <a:pt x="7"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79" name="Freeform 63"/>
            <p:cNvSpPr>
              <a:spLocks/>
            </p:cNvSpPr>
            <p:nvPr/>
          </p:nvSpPr>
          <p:spPr bwMode="auto">
            <a:xfrm>
              <a:off x="49" y="1244"/>
              <a:ext cx="11" cy="5"/>
            </a:xfrm>
            <a:custGeom>
              <a:avLst/>
              <a:gdLst>
                <a:gd name="T0" fmla="*/ 11 w 11"/>
                <a:gd name="T1" fmla="*/ 2 h 5"/>
                <a:gd name="T2" fmla="*/ 11 w 11"/>
                <a:gd name="T3" fmla="*/ 2 h 5"/>
                <a:gd name="T4" fmla="*/ 9 w 11"/>
                <a:gd name="T5" fmla="*/ 5 h 5"/>
                <a:gd name="T6" fmla="*/ 7 w 11"/>
                <a:gd name="T7" fmla="*/ 5 h 5"/>
                <a:gd name="T8" fmla="*/ 2 w 11"/>
                <a:gd name="T9" fmla="*/ 5 h 5"/>
                <a:gd name="T10" fmla="*/ 0 w 11"/>
                <a:gd name="T11" fmla="*/ 2 h 5"/>
                <a:gd name="T12" fmla="*/ 0 w 11"/>
                <a:gd name="T13" fmla="*/ 2 h 5"/>
                <a:gd name="T14" fmla="*/ 7 w 11"/>
                <a:gd name="T15" fmla="*/ 0 h 5"/>
                <a:gd name="T16" fmla="*/ 9 w 11"/>
                <a:gd name="T17" fmla="*/ 0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11" y="2"/>
                  </a:moveTo>
                  <a:lnTo>
                    <a:pt x="11" y="2"/>
                  </a:lnTo>
                  <a:lnTo>
                    <a:pt x="9" y="5"/>
                  </a:lnTo>
                  <a:lnTo>
                    <a:pt x="7" y="5"/>
                  </a:lnTo>
                  <a:lnTo>
                    <a:pt x="2" y="5"/>
                  </a:lnTo>
                  <a:lnTo>
                    <a:pt x="0" y="2"/>
                  </a:lnTo>
                  <a:lnTo>
                    <a:pt x="7" y="0"/>
                  </a:lnTo>
                  <a:lnTo>
                    <a:pt x="9" y="0"/>
                  </a:lnTo>
                  <a:lnTo>
                    <a:pt x="11"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0" name="Freeform 64"/>
            <p:cNvSpPr>
              <a:spLocks/>
            </p:cNvSpPr>
            <p:nvPr/>
          </p:nvSpPr>
          <p:spPr bwMode="auto">
            <a:xfrm>
              <a:off x="3145" y="1265"/>
              <a:ext cx="62" cy="35"/>
            </a:xfrm>
            <a:custGeom>
              <a:avLst/>
              <a:gdLst>
                <a:gd name="T0" fmla="*/ 62 w 62"/>
                <a:gd name="T1" fmla="*/ 30 h 35"/>
                <a:gd name="T2" fmla="*/ 21 w 62"/>
                <a:gd name="T3" fmla="*/ 35 h 35"/>
                <a:gd name="T4" fmla="*/ 21 w 62"/>
                <a:gd name="T5" fmla="*/ 35 h 35"/>
                <a:gd name="T6" fmla="*/ 14 w 62"/>
                <a:gd name="T7" fmla="*/ 25 h 35"/>
                <a:gd name="T8" fmla="*/ 12 w 62"/>
                <a:gd name="T9" fmla="*/ 23 h 35"/>
                <a:gd name="T10" fmla="*/ 5 w 62"/>
                <a:gd name="T11" fmla="*/ 21 h 35"/>
                <a:gd name="T12" fmla="*/ 0 w 62"/>
                <a:gd name="T13" fmla="*/ 14 h 35"/>
                <a:gd name="T14" fmla="*/ 0 w 62"/>
                <a:gd name="T15" fmla="*/ 14 h 35"/>
                <a:gd name="T16" fmla="*/ 7 w 62"/>
                <a:gd name="T17" fmla="*/ 9 h 35"/>
                <a:gd name="T18" fmla="*/ 9 w 62"/>
                <a:gd name="T19" fmla="*/ 7 h 35"/>
                <a:gd name="T20" fmla="*/ 14 w 62"/>
                <a:gd name="T21" fmla="*/ 7 h 35"/>
                <a:gd name="T22" fmla="*/ 56 w 62"/>
                <a:gd name="T23" fmla="*/ 0 h 35"/>
                <a:gd name="T24" fmla="*/ 56 w 62"/>
                <a:gd name="T25" fmla="*/ 0 h 35"/>
                <a:gd name="T26" fmla="*/ 62 w 62"/>
                <a:gd name="T27" fmla="*/ 30 h 35"/>
                <a:gd name="T28" fmla="*/ 62 w 62"/>
                <a:gd name="T29" fmla="*/ 3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35"/>
                <a:gd name="T47" fmla="*/ 62 w 62"/>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35">
                  <a:moveTo>
                    <a:pt x="62" y="30"/>
                  </a:moveTo>
                  <a:lnTo>
                    <a:pt x="21" y="35"/>
                  </a:lnTo>
                  <a:lnTo>
                    <a:pt x="14" y="25"/>
                  </a:lnTo>
                  <a:lnTo>
                    <a:pt x="12" y="23"/>
                  </a:lnTo>
                  <a:lnTo>
                    <a:pt x="5" y="21"/>
                  </a:lnTo>
                  <a:lnTo>
                    <a:pt x="0" y="14"/>
                  </a:lnTo>
                  <a:lnTo>
                    <a:pt x="7" y="9"/>
                  </a:lnTo>
                  <a:lnTo>
                    <a:pt x="9" y="7"/>
                  </a:lnTo>
                  <a:lnTo>
                    <a:pt x="14" y="7"/>
                  </a:lnTo>
                  <a:lnTo>
                    <a:pt x="56" y="0"/>
                  </a:lnTo>
                  <a:lnTo>
                    <a:pt x="62" y="3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1" name="Freeform 65"/>
            <p:cNvSpPr>
              <a:spLocks/>
            </p:cNvSpPr>
            <p:nvPr/>
          </p:nvSpPr>
          <p:spPr bwMode="auto">
            <a:xfrm>
              <a:off x="648" y="1267"/>
              <a:ext cx="18" cy="14"/>
            </a:xfrm>
            <a:custGeom>
              <a:avLst/>
              <a:gdLst>
                <a:gd name="T0" fmla="*/ 18 w 18"/>
                <a:gd name="T1" fmla="*/ 2 h 14"/>
                <a:gd name="T2" fmla="*/ 18 w 18"/>
                <a:gd name="T3" fmla="*/ 2 h 14"/>
                <a:gd name="T4" fmla="*/ 2 w 18"/>
                <a:gd name="T5" fmla="*/ 14 h 14"/>
                <a:gd name="T6" fmla="*/ 2 w 18"/>
                <a:gd name="T7" fmla="*/ 14 h 14"/>
                <a:gd name="T8" fmla="*/ 0 w 18"/>
                <a:gd name="T9" fmla="*/ 12 h 14"/>
                <a:gd name="T10" fmla="*/ 0 w 18"/>
                <a:gd name="T11" fmla="*/ 9 h 14"/>
                <a:gd name="T12" fmla="*/ 0 w 18"/>
                <a:gd name="T13" fmla="*/ 5 h 14"/>
                <a:gd name="T14" fmla="*/ 0 w 18"/>
                <a:gd name="T15" fmla="*/ 5 h 14"/>
                <a:gd name="T16" fmla="*/ 9 w 18"/>
                <a:gd name="T17" fmla="*/ 0 h 14"/>
                <a:gd name="T18" fmla="*/ 14 w 18"/>
                <a:gd name="T19" fmla="*/ 0 h 14"/>
                <a:gd name="T20" fmla="*/ 18 w 18"/>
                <a:gd name="T21" fmla="*/ 2 h 14"/>
                <a:gd name="T22" fmla="*/ 18 w 18"/>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8" y="2"/>
                  </a:moveTo>
                  <a:lnTo>
                    <a:pt x="18" y="2"/>
                  </a:lnTo>
                  <a:lnTo>
                    <a:pt x="2" y="14"/>
                  </a:lnTo>
                  <a:lnTo>
                    <a:pt x="0" y="12"/>
                  </a:lnTo>
                  <a:lnTo>
                    <a:pt x="0" y="9"/>
                  </a:lnTo>
                  <a:lnTo>
                    <a:pt x="0" y="5"/>
                  </a:lnTo>
                  <a:lnTo>
                    <a:pt x="9" y="0"/>
                  </a:lnTo>
                  <a:lnTo>
                    <a:pt x="14" y="0"/>
                  </a:lnTo>
                  <a:lnTo>
                    <a:pt x="18"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2" name="Freeform 66"/>
            <p:cNvSpPr>
              <a:spLocks/>
            </p:cNvSpPr>
            <p:nvPr/>
          </p:nvSpPr>
          <p:spPr bwMode="auto">
            <a:xfrm>
              <a:off x="2675" y="1279"/>
              <a:ext cx="121" cy="196"/>
            </a:xfrm>
            <a:custGeom>
              <a:avLst/>
              <a:gdLst>
                <a:gd name="T0" fmla="*/ 53 w 121"/>
                <a:gd name="T1" fmla="*/ 4 h 196"/>
                <a:gd name="T2" fmla="*/ 44 w 121"/>
                <a:gd name="T3" fmla="*/ 16 h 196"/>
                <a:gd name="T4" fmla="*/ 30 w 121"/>
                <a:gd name="T5" fmla="*/ 21 h 196"/>
                <a:gd name="T6" fmla="*/ 28 w 121"/>
                <a:gd name="T7" fmla="*/ 25 h 196"/>
                <a:gd name="T8" fmla="*/ 28 w 121"/>
                <a:gd name="T9" fmla="*/ 30 h 196"/>
                <a:gd name="T10" fmla="*/ 63 w 121"/>
                <a:gd name="T11" fmla="*/ 32 h 196"/>
                <a:gd name="T12" fmla="*/ 67 w 121"/>
                <a:gd name="T13" fmla="*/ 34 h 196"/>
                <a:gd name="T14" fmla="*/ 53 w 121"/>
                <a:gd name="T15" fmla="*/ 55 h 196"/>
                <a:gd name="T16" fmla="*/ 40 w 121"/>
                <a:gd name="T17" fmla="*/ 60 h 196"/>
                <a:gd name="T18" fmla="*/ 74 w 121"/>
                <a:gd name="T19" fmla="*/ 85 h 196"/>
                <a:gd name="T20" fmla="*/ 90 w 121"/>
                <a:gd name="T21" fmla="*/ 148 h 196"/>
                <a:gd name="T22" fmla="*/ 93 w 121"/>
                <a:gd name="T23" fmla="*/ 148 h 196"/>
                <a:gd name="T24" fmla="*/ 95 w 121"/>
                <a:gd name="T25" fmla="*/ 148 h 196"/>
                <a:gd name="T26" fmla="*/ 118 w 121"/>
                <a:gd name="T27" fmla="*/ 139 h 196"/>
                <a:gd name="T28" fmla="*/ 121 w 121"/>
                <a:gd name="T29" fmla="*/ 145 h 196"/>
                <a:gd name="T30" fmla="*/ 111 w 121"/>
                <a:gd name="T31" fmla="*/ 157 h 196"/>
                <a:gd name="T32" fmla="*/ 107 w 121"/>
                <a:gd name="T33" fmla="*/ 162 h 196"/>
                <a:gd name="T34" fmla="*/ 109 w 121"/>
                <a:gd name="T35" fmla="*/ 173 h 196"/>
                <a:gd name="T36" fmla="*/ 79 w 121"/>
                <a:gd name="T37" fmla="*/ 178 h 196"/>
                <a:gd name="T38" fmla="*/ 51 w 121"/>
                <a:gd name="T39" fmla="*/ 192 h 196"/>
                <a:gd name="T40" fmla="*/ 3 w 121"/>
                <a:gd name="T41" fmla="*/ 196 h 196"/>
                <a:gd name="T42" fmla="*/ 0 w 121"/>
                <a:gd name="T43" fmla="*/ 194 h 196"/>
                <a:gd name="T44" fmla="*/ 16 w 121"/>
                <a:gd name="T45" fmla="*/ 180 h 196"/>
                <a:gd name="T46" fmla="*/ 37 w 121"/>
                <a:gd name="T47" fmla="*/ 178 h 196"/>
                <a:gd name="T48" fmla="*/ 40 w 121"/>
                <a:gd name="T49" fmla="*/ 169 h 196"/>
                <a:gd name="T50" fmla="*/ 26 w 121"/>
                <a:gd name="T51" fmla="*/ 166 h 196"/>
                <a:gd name="T52" fmla="*/ 9 w 121"/>
                <a:gd name="T53" fmla="*/ 164 h 196"/>
                <a:gd name="T54" fmla="*/ 7 w 121"/>
                <a:gd name="T55" fmla="*/ 159 h 196"/>
                <a:gd name="T56" fmla="*/ 26 w 121"/>
                <a:gd name="T57" fmla="*/ 152 h 196"/>
                <a:gd name="T58" fmla="*/ 30 w 121"/>
                <a:gd name="T59" fmla="*/ 127 h 196"/>
                <a:gd name="T60" fmla="*/ 44 w 121"/>
                <a:gd name="T61" fmla="*/ 127 h 196"/>
                <a:gd name="T62" fmla="*/ 51 w 121"/>
                <a:gd name="T63" fmla="*/ 122 h 196"/>
                <a:gd name="T64" fmla="*/ 49 w 121"/>
                <a:gd name="T65" fmla="*/ 99 h 196"/>
                <a:gd name="T66" fmla="*/ 21 w 121"/>
                <a:gd name="T67" fmla="*/ 90 h 196"/>
                <a:gd name="T68" fmla="*/ 16 w 121"/>
                <a:gd name="T69" fmla="*/ 69 h 196"/>
                <a:gd name="T70" fmla="*/ 0 w 121"/>
                <a:gd name="T71" fmla="*/ 46 h 196"/>
                <a:gd name="T72" fmla="*/ 30 w 121"/>
                <a:gd name="T73" fmla="*/ 0 h 196"/>
                <a:gd name="T74" fmla="*/ 49 w 121"/>
                <a:gd name="T75" fmla="*/ 0 h 196"/>
                <a:gd name="T76" fmla="*/ 53 w 121"/>
                <a:gd name="T77" fmla="*/ 4 h 1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96"/>
                <a:gd name="T119" fmla="*/ 121 w 121"/>
                <a:gd name="T120" fmla="*/ 196 h 19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96">
                  <a:moveTo>
                    <a:pt x="53" y="4"/>
                  </a:moveTo>
                  <a:lnTo>
                    <a:pt x="53" y="4"/>
                  </a:lnTo>
                  <a:lnTo>
                    <a:pt x="51" y="11"/>
                  </a:lnTo>
                  <a:lnTo>
                    <a:pt x="44" y="16"/>
                  </a:lnTo>
                  <a:lnTo>
                    <a:pt x="37" y="18"/>
                  </a:lnTo>
                  <a:lnTo>
                    <a:pt x="30" y="21"/>
                  </a:lnTo>
                  <a:lnTo>
                    <a:pt x="28" y="25"/>
                  </a:lnTo>
                  <a:lnTo>
                    <a:pt x="26" y="27"/>
                  </a:lnTo>
                  <a:lnTo>
                    <a:pt x="28" y="30"/>
                  </a:lnTo>
                  <a:lnTo>
                    <a:pt x="63" y="32"/>
                  </a:lnTo>
                  <a:lnTo>
                    <a:pt x="67" y="34"/>
                  </a:lnTo>
                  <a:lnTo>
                    <a:pt x="53" y="55"/>
                  </a:lnTo>
                  <a:lnTo>
                    <a:pt x="44" y="58"/>
                  </a:lnTo>
                  <a:lnTo>
                    <a:pt x="40" y="60"/>
                  </a:lnTo>
                  <a:lnTo>
                    <a:pt x="37" y="64"/>
                  </a:lnTo>
                  <a:lnTo>
                    <a:pt x="74" y="85"/>
                  </a:lnTo>
                  <a:lnTo>
                    <a:pt x="86" y="108"/>
                  </a:lnTo>
                  <a:lnTo>
                    <a:pt x="90" y="148"/>
                  </a:lnTo>
                  <a:lnTo>
                    <a:pt x="93" y="148"/>
                  </a:lnTo>
                  <a:lnTo>
                    <a:pt x="95" y="148"/>
                  </a:lnTo>
                  <a:lnTo>
                    <a:pt x="118" y="139"/>
                  </a:lnTo>
                  <a:lnTo>
                    <a:pt x="121" y="143"/>
                  </a:lnTo>
                  <a:lnTo>
                    <a:pt x="121" y="145"/>
                  </a:lnTo>
                  <a:lnTo>
                    <a:pt x="116" y="152"/>
                  </a:lnTo>
                  <a:lnTo>
                    <a:pt x="111" y="157"/>
                  </a:lnTo>
                  <a:lnTo>
                    <a:pt x="107" y="162"/>
                  </a:lnTo>
                  <a:lnTo>
                    <a:pt x="107" y="166"/>
                  </a:lnTo>
                  <a:lnTo>
                    <a:pt x="109" y="173"/>
                  </a:lnTo>
                  <a:lnTo>
                    <a:pt x="100" y="183"/>
                  </a:lnTo>
                  <a:lnTo>
                    <a:pt x="79" y="178"/>
                  </a:lnTo>
                  <a:lnTo>
                    <a:pt x="51" y="192"/>
                  </a:lnTo>
                  <a:lnTo>
                    <a:pt x="3" y="196"/>
                  </a:lnTo>
                  <a:lnTo>
                    <a:pt x="0" y="194"/>
                  </a:lnTo>
                  <a:lnTo>
                    <a:pt x="16" y="180"/>
                  </a:lnTo>
                  <a:lnTo>
                    <a:pt x="33" y="180"/>
                  </a:lnTo>
                  <a:lnTo>
                    <a:pt x="37" y="178"/>
                  </a:lnTo>
                  <a:lnTo>
                    <a:pt x="42" y="171"/>
                  </a:lnTo>
                  <a:lnTo>
                    <a:pt x="40" y="169"/>
                  </a:lnTo>
                  <a:lnTo>
                    <a:pt x="26" y="166"/>
                  </a:lnTo>
                  <a:lnTo>
                    <a:pt x="9" y="164"/>
                  </a:lnTo>
                  <a:lnTo>
                    <a:pt x="7" y="159"/>
                  </a:lnTo>
                  <a:lnTo>
                    <a:pt x="26" y="152"/>
                  </a:lnTo>
                  <a:lnTo>
                    <a:pt x="30" y="127"/>
                  </a:lnTo>
                  <a:lnTo>
                    <a:pt x="35" y="125"/>
                  </a:lnTo>
                  <a:lnTo>
                    <a:pt x="44" y="127"/>
                  </a:lnTo>
                  <a:lnTo>
                    <a:pt x="49" y="125"/>
                  </a:lnTo>
                  <a:lnTo>
                    <a:pt x="51" y="122"/>
                  </a:lnTo>
                  <a:lnTo>
                    <a:pt x="51" y="120"/>
                  </a:lnTo>
                  <a:lnTo>
                    <a:pt x="49" y="99"/>
                  </a:lnTo>
                  <a:lnTo>
                    <a:pt x="46" y="97"/>
                  </a:lnTo>
                  <a:lnTo>
                    <a:pt x="21" y="90"/>
                  </a:lnTo>
                  <a:lnTo>
                    <a:pt x="16" y="69"/>
                  </a:lnTo>
                  <a:lnTo>
                    <a:pt x="7" y="69"/>
                  </a:lnTo>
                  <a:lnTo>
                    <a:pt x="0" y="46"/>
                  </a:lnTo>
                  <a:lnTo>
                    <a:pt x="30" y="0"/>
                  </a:lnTo>
                  <a:lnTo>
                    <a:pt x="44" y="0"/>
                  </a:lnTo>
                  <a:lnTo>
                    <a:pt x="49" y="0"/>
                  </a:lnTo>
                  <a:lnTo>
                    <a:pt x="53"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3" name="Freeform 67"/>
            <p:cNvSpPr>
              <a:spLocks/>
            </p:cNvSpPr>
            <p:nvPr/>
          </p:nvSpPr>
          <p:spPr bwMode="auto">
            <a:xfrm>
              <a:off x="1511" y="1283"/>
              <a:ext cx="2" cy="3"/>
            </a:xfrm>
            <a:custGeom>
              <a:avLst/>
              <a:gdLst>
                <a:gd name="T0" fmla="*/ 2 w 2"/>
                <a:gd name="T1" fmla="*/ 0 h 3"/>
                <a:gd name="T2" fmla="*/ 2 w 2"/>
                <a:gd name="T3" fmla="*/ 0 h 3"/>
                <a:gd name="T4" fmla="*/ 0 w 2"/>
                <a:gd name="T5" fmla="*/ 3 h 3"/>
                <a:gd name="T6" fmla="*/ 0 w 2"/>
                <a:gd name="T7" fmla="*/ 3 h 3"/>
                <a:gd name="T8" fmla="*/ 2 w 2"/>
                <a:gd name="T9" fmla="*/ 0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0" y="3"/>
                  </a:lnTo>
                  <a:lnTo>
                    <a:pt x="2"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4" name="Freeform 68"/>
            <p:cNvSpPr>
              <a:spLocks/>
            </p:cNvSpPr>
            <p:nvPr/>
          </p:nvSpPr>
          <p:spPr bwMode="auto">
            <a:xfrm>
              <a:off x="5066" y="1286"/>
              <a:ext cx="166" cy="189"/>
            </a:xfrm>
            <a:custGeom>
              <a:avLst/>
              <a:gdLst>
                <a:gd name="T0" fmla="*/ 41 w 166"/>
                <a:gd name="T1" fmla="*/ 25 h 189"/>
                <a:gd name="T2" fmla="*/ 41 w 166"/>
                <a:gd name="T3" fmla="*/ 25 h 189"/>
                <a:gd name="T4" fmla="*/ 51 w 166"/>
                <a:gd name="T5" fmla="*/ 27 h 189"/>
                <a:gd name="T6" fmla="*/ 58 w 166"/>
                <a:gd name="T7" fmla="*/ 53 h 189"/>
                <a:gd name="T8" fmla="*/ 60 w 166"/>
                <a:gd name="T9" fmla="*/ 55 h 189"/>
                <a:gd name="T10" fmla="*/ 90 w 166"/>
                <a:gd name="T11" fmla="*/ 69 h 189"/>
                <a:gd name="T12" fmla="*/ 90 w 166"/>
                <a:gd name="T13" fmla="*/ 69 h 189"/>
                <a:gd name="T14" fmla="*/ 134 w 166"/>
                <a:gd name="T15" fmla="*/ 113 h 189"/>
                <a:gd name="T16" fmla="*/ 134 w 166"/>
                <a:gd name="T17" fmla="*/ 113 h 189"/>
                <a:gd name="T18" fmla="*/ 125 w 166"/>
                <a:gd name="T19" fmla="*/ 118 h 189"/>
                <a:gd name="T20" fmla="*/ 115 w 166"/>
                <a:gd name="T21" fmla="*/ 122 h 189"/>
                <a:gd name="T22" fmla="*/ 115 w 166"/>
                <a:gd name="T23" fmla="*/ 122 h 189"/>
                <a:gd name="T24" fmla="*/ 132 w 166"/>
                <a:gd name="T25" fmla="*/ 150 h 189"/>
                <a:gd name="T26" fmla="*/ 166 w 166"/>
                <a:gd name="T27" fmla="*/ 176 h 189"/>
                <a:gd name="T28" fmla="*/ 166 w 166"/>
                <a:gd name="T29" fmla="*/ 178 h 189"/>
                <a:gd name="T30" fmla="*/ 166 w 166"/>
                <a:gd name="T31" fmla="*/ 178 h 189"/>
                <a:gd name="T32" fmla="*/ 155 w 166"/>
                <a:gd name="T33" fmla="*/ 182 h 189"/>
                <a:gd name="T34" fmla="*/ 150 w 166"/>
                <a:gd name="T35" fmla="*/ 185 h 189"/>
                <a:gd name="T36" fmla="*/ 148 w 166"/>
                <a:gd name="T37" fmla="*/ 189 h 189"/>
                <a:gd name="T38" fmla="*/ 146 w 166"/>
                <a:gd name="T39" fmla="*/ 189 h 189"/>
                <a:gd name="T40" fmla="*/ 134 w 166"/>
                <a:gd name="T41" fmla="*/ 182 h 189"/>
                <a:gd name="T42" fmla="*/ 111 w 166"/>
                <a:gd name="T43" fmla="*/ 141 h 189"/>
                <a:gd name="T44" fmla="*/ 11 w 166"/>
                <a:gd name="T45" fmla="*/ 25 h 189"/>
                <a:gd name="T46" fmla="*/ 11 w 166"/>
                <a:gd name="T47" fmla="*/ 25 h 189"/>
                <a:gd name="T48" fmla="*/ 0 w 166"/>
                <a:gd name="T49" fmla="*/ 0 h 189"/>
                <a:gd name="T50" fmla="*/ 11 w 166"/>
                <a:gd name="T51" fmla="*/ 2 h 189"/>
                <a:gd name="T52" fmla="*/ 41 w 166"/>
                <a:gd name="T53" fmla="*/ 25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6"/>
                <a:gd name="T82" fmla="*/ 0 h 189"/>
                <a:gd name="T83" fmla="*/ 166 w 166"/>
                <a:gd name="T84" fmla="*/ 189 h 1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6" h="189">
                  <a:moveTo>
                    <a:pt x="41" y="25"/>
                  </a:moveTo>
                  <a:lnTo>
                    <a:pt x="41" y="25"/>
                  </a:lnTo>
                  <a:lnTo>
                    <a:pt x="51" y="27"/>
                  </a:lnTo>
                  <a:lnTo>
                    <a:pt x="58" y="53"/>
                  </a:lnTo>
                  <a:lnTo>
                    <a:pt x="60" y="55"/>
                  </a:lnTo>
                  <a:lnTo>
                    <a:pt x="90" y="69"/>
                  </a:lnTo>
                  <a:lnTo>
                    <a:pt x="134" y="113"/>
                  </a:lnTo>
                  <a:lnTo>
                    <a:pt x="125" y="118"/>
                  </a:lnTo>
                  <a:lnTo>
                    <a:pt x="115" y="122"/>
                  </a:lnTo>
                  <a:lnTo>
                    <a:pt x="132" y="150"/>
                  </a:lnTo>
                  <a:lnTo>
                    <a:pt x="166" y="176"/>
                  </a:lnTo>
                  <a:lnTo>
                    <a:pt x="166" y="178"/>
                  </a:lnTo>
                  <a:lnTo>
                    <a:pt x="155" y="182"/>
                  </a:lnTo>
                  <a:lnTo>
                    <a:pt x="150" y="185"/>
                  </a:lnTo>
                  <a:lnTo>
                    <a:pt x="148" y="189"/>
                  </a:lnTo>
                  <a:lnTo>
                    <a:pt x="146" y="189"/>
                  </a:lnTo>
                  <a:lnTo>
                    <a:pt x="134" y="182"/>
                  </a:lnTo>
                  <a:lnTo>
                    <a:pt x="111" y="141"/>
                  </a:lnTo>
                  <a:lnTo>
                    <a:pt x="11" y="25"/>
                  </a:lnTo>
                  <a:lnTo>
                    <a:pt x="0" y="0"/>
                  </a:lnTo>
                  <a:lnTo>
                    <a:pt x="11" y="2"/>
                  </a:lnTo>
                  <a:lnTo>
                    <a:pt x="41" y="2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5" name="Freeform 69"/>
            <p:cNvSpPr>
              <a:spLocks/>
            </p:cNvSpPr>
            <p:nvPr/>
          </p:nvSpPr>
          <p:spPr bwMode="auto">
            <a:xfrm>
              <a:off x="632" y="1293"/>
              <a:ext cx="11" cy="16"/>
            </a:xfrm>
            <a:custGeom>
              <a:avLst/>
              <a:gdLst>
                <a:gd name="T0" fmla="*/ 11 w 11"/>
                <a:gd name="T1" fmla="*/ 7 h 16"/>
                <a:gd name="T2" fmla="*/ 11 w 11"/>
                <a:gd name="T3" fmla="*/ 7 h 16"/>
                <a:gd name="T4" fmla="*/ 9 w 11"/>
                <a:gd name="T5" fmla="*/ 9 h 16"/>
                <a:gd name="T6" fmla="*/ 7 w 11"/>
                <a:gd name="T7" fmla="*/ 13 h 16"/>
                <a:gd name="T8" fmla="*/ 2 w 11"/>
                <a:gd name="T9" fmla="*/ 16 h 16"/>
                <a:gd name="T10" fmla="*/ 0 w 11"/>
                <a:gd name="T11" fmla="*/ 13 h 16"/>
                <a:gd name="T12" fmla="*/ 0 w 11"/>
                <a:gd name="T13" fmla="*/ 13 h 16"/>
                <a:gd name="T14" fmla="*/ 0 w 11"/>
                <a:gd name="T15" fmla="*/ 7 h 16"/>
                <a:gd name="T16" fmla="*/ 4 w 11"/>
                <a:gd name="T17" fmla="*/ 0 h 16"/>
                <a:gd name="T18" fmla="*/ 4 w 11"/>
                <a:gd name="T19" fmla="*/ 0 h 16"/>
                <a:gd name="T20" fmla="*/ 9 w 11"/>
                <a:gd name="T21" fmla="*/ 2 h 16"/>
                <a:gd name="T22" fmla="*/ 11 w 11"/>
                <a:gd name="T23" fmla="*/ 7 h 16"/>
                <a:gd name="T24" fmla="*/ 11 w 11"/>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1" y="7"/>
                  </a:moveTo>
                  <a:lnTo>
                    <a:pt x="11" y="7"/>
                  </a:lnTo>
                  <a:lnTo>
                    <a:pt x="9" y="9"/>
                  </a:lnTo>
                  <a:lnTo>
                    <a:pt x="7" y="13"/>
                  </a:lnTo>
                  <a:lnTo>
                    <a:pt x="2" y="16"/>
                  </a:lnTo>
                  <a:lnTo>
                    <a:pt x="0" y="13"/>
                  </a:lnTo>
                  <a:lnTo>
                    <a:pt x="0" y="7"/>
                  </a:lnTo>
                  <a:lnTo>
                    <a:pt x="4" y="0"/>
                  </a:lnTo>
                  <a:lnTo>
                    <a:pt x="9" y="2"/>
                  </a:lnTo>
                  <a:lnTo>
                    <a:pt x="11"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6" name="Freeform 70"/>
            <p:cNvSpPr>
              <a:spLocks/>
            </p:cNvSpPr>
            <p:nvPr/>
          </p:nvSpPr>
          <p:spPr bwMode="auto">
            <a:xfrm>
              <a:off x="4506" y="1300"/>
              <a:ext cx="55" cy="106"/>
            </a:xfrm>
            <a:custGeom>
              <a:avLst/>
              <a:gdLst>
                <a:gd name="T0" fmla="*/ 41 w 55"/>
                <a:gd name="T1" fmla="*/ 0 h 106"/>
                <a:gd name="T2" fmla="*/ 41 w 55"/>
                <a:gd name="T3" fmla="*/ 0 h 106"/>
                <a:gd name="T4" fmla="*/ 55 w 55"/>
                <a:gd name="T5" fmla="*/ 32 h 106"/>
                <a:gd name="T6" fmla="*/ 51 w 55"/>
                <a:gd name="T7" fmla="*/ 76 h 106"/>
                <a:gd name="T8" fmla="*/ 51 w 55"/>
                <a:gd name="T9" fmla="*/ 76 h 106"/>
                <a:gd name="T10" fmla="*/ 11 w 55"/>
                <a:gd name="T11" fmla="*/ 106 h 106"/>
                <a:gd name="T12" fmla="*/ 11 w 55"/>
                <a:gd name="T13" fmla="*/ 106 h 106"/>
                <a:gd name="T14" fmla="*/ 2 w 55"/>
                <a:gd name="T15" fmla="*/ 101 h 106"/>
                <a:gd name="T16" fmla="*/ 2 w 55"/>
                <a:gd name="T17" fmla="*/ 101 h 106"/>
                <a:gd name="T18" fmla="*/ 0 w 55"/>
                <a:gd name="T19" fmla="*/ 92 h 106"/>
                <a:gd name="T20" fmla="*/ 25 w 55"/>
                <a:gd name="T21" fmla="*/ 67 h 106"/>
                <a:gd name="T22" fmla="*/ 37 w 55"/>
                <a:gd name="T23" fmla="*/ 32 h 106"/>
                <a:gd name="T24" fmla="*/ 37 w 55"/>
                <a:gd name="T25" fmla="*/ 32 h 106"/>
                <a:gd name="T26" fmla="*/ 34 w 55"/>
                <a:gd name="T27" fmla="*/ 13 h 106"/>
                <a:gd name="T28" fmla="*/ 34 w 55"/>
                <a:gd name="T29" fmla="*/ 6 h 106"/>
                <a:gd name="T30" fmla="*/ 39 w 55"/>
                <a:gd name="T31" fmla="*/ 0 h 106"/>
                <a:gd name="T32" fmla="*/ 41 w 55"/>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06"/>
                <a:gd name="T53" fmla="*/ 55 w 55"/>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06">
                  <a:moveTo>
                    <a:pt x="41" y="0"/>
                  </a:moveTo>
                  <a:lnTo>
                    <a:pt x="41" y="0"/>
                  </a:lnTo>
                  <a:lnTo>
                    <a:pt x="55" y="32"/>
                  </a:lnTo>
                  <a:lnTo>
                    <a:pt x="51" y="76"/>
                  </a:lnTo>
                  <a:lnTo>
                    <a:pt x="11" y="106"/>
                  </a:lnTo>
                  <a:lnTo>
                    <a:pt x="2" y="101"/>
                  </a:lnTo>
                  <a:lnTo>
                    <a:pt x="0" y="92"/>
                  </a:lnTo>
                  <a:lnTo>
                    <a:pt x="25" y="67"/>
                  </a:lnTo>
                  <a:lnTo>
                    <a:pt x="37" y="32"/>
                  </a:lnTo>
                  <a:lnTo>
                    <a:pt x="34" y="13"/>
                  </a:lnTo>
                  <a:lnTo>
                    <a:pt x="34" y="6"/>
                  </a:lnTo>
                  <a:lnTo>
                    <a:pt x="39" y="0"/>
                  </a:lnTo>
                  <a:lnTo>
                    <a:pt x="41"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7" name="Freeform 71"/>
            <p:cNvSpPr>
              <a:spLocks/>
            </p:cNvSpPr>
            <p:nvPr/>
          </p:nvSpPr>
          <p:spPr bwMode="auto">
            <a:xfrm>
              <a:off x="3115" y="1300"/>
              <a:ext cx="116" cy="57"/>
            </a:xfrm>
            <a:custGeom>
              <a:avLst/>
              <a:gdLst>
                <a:gd name="T0" fmla="*/ 104 w 116"/>
                <a:gd name="T1" fmla="*/ 4 h 57"/>
                <a:gd name="T2" fmla="*/ 104 w 116"/>
                <a:gd name="T3" fmla="*/ 4 h 57"/>
                <a:gd name="T4" fmla="*/ 116 w 116"/>
                <a:gd name="T5" fmla="*/ 43 h 57"/>
                <a:gd name="T6" fmla="*/ 97 w 116"/>
                <a:gd name="T7" fmla="*/ 57 h 57"/>
                <a:gd name="T8" fmla="*/ 97 w 116"/>
                <a:gd name="T9" fmla="*/ 57 h 57"/>
                <a:gd name="T10" fmla="*/ 60 w 116"/>
                <a:gd name="T11" fmla="*/ 41 h 57"/>
                <a:gd name="T12" fmla="*/ 30 w 116"/>
                <a:gd name="T13" fmla="*/ 37 h 57"/>
                <a:gd name="T14" fmla="*/ 30 w 116"/>
                <a:gd name="T15" fmla="*/ 37 h 57"/>
                <a:gd name="T16" fmla="*/ 9 w 116"/>
                <a:gd name="T17" fmla="*/ 48 h 57"/>
                <a:gd name="T18" fmla="*/ 0 w 116"/>
                <a:gd name="T19" fmla="*/ 13 h 57"/>
                <a:gd name="T20" fmla="*/ 0 w 116"/>
                <a:gd name="T21" fmla="*/ 13 h 57"/>
                <a:gd name="T22" fmla="*/ 5 w 116"/>
                <a:gd name="T23" fmla="*/ 9 h 57"/>
                <a:gd name="T24" fmla="*/ 7 w 116"/>
                <a:gd name="T25" fmla="*/ 9 h 57"/>
                <a:gd name="T26" fmla="*/ 11 w 116"/>
                <a:gd name="T27" fmla="*/ 9 h 57"/>
                <a:gd name="T28" fmla="*/ 11 w 116"/>
                <a:gd name="T29" fmla="*/ 9 h 57"/>
                <a:gd name="T30" fmla="*/ 18 w 116"/>
                <a:gd name="T31" fmla="*/ 13 h 57"/>
                <a:gd name="T32" fmla="*/ 28 w 116"/>
                <a:gd name="T33" fmla="*/ 20 h 57"/>
                <a:gd name="T34" fmla="*/ 37 w 116"/>
                <a:gd name="T35" fmla="*/ 23 h 57"/>
                <a:gd name="T36" fmla="*/ 42 w 116"/>
                <a:gd name="T37" fmla="*/ 23 h 57"/>
                <a:gd name="T38" fmla="*/ 46 w 116"/>
                <a:gd name="T39" fmla="*/ 20 h 57"/>
                <a:gd name="T40" fmla="*/ 51 w 116"/>
                <a:gd name="T41" fmla="*/ 4 h 57"/>
                <a:gd name="T42" fmla="*/ 51 w 116"/>
                <a:gd name="T43" fmla="*/ 4 h 57"/>
                <a:gd name="T44" fmla="*/ 74 w 116"/>
                <a:gd name="T45" fmla="*/ 2 h 57"/>
                <a:gd name="T46" fmla="*/ 97 w 116"/>
                <a:gd name="T47" fmla="*/ 0 h 57"/>
                <a:gd name="T48" fmla="*/ 104 w 116"/>
                <a:gd name="T49" fmla="*/ 4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6"/>
                <a:gd name="T76" fmla="*/ 0 h 57"/>
                <a:gd name="T77" fmla="*/ 116 w 116"/>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6" h="57">
                  <a:moveTo>
                    <a:pt x="104" y="4"/>
                  </a:moveTo>
                  <a:lnTo>
                    <a:pt x="104" y="4"/>
                  </a:lnTo>
                  <a:lnTo>
                    <a:pt x="116" y="43"/>
                  </a:lnTo>
                  <a:lnTo>
                    <a:pt x="97" y="57"/>
                  </a:lnTo>
                  <a:lnTo>
                    <a:pt x="60" y="41"/>
                  </a:lnTo>
                  <a:lnTo>
                    <a:pt x="30" y="37"/>
                  </a:lnTo>
                  <a:lnTo>
                    <a:pt x="9" y="48"/>
                  </a:lnTo>
                  <a:lnTo>
                    <a:pt x="0" y="13"/>
                  </a:lnTo>
                  <a:lnTo>
                    <a:pt x="5" y="9"/>
                  </a:lnTo>
                  <a:lnTo>
                    <a:pt x="7" y="9"/>
                  </a:lnTo>
                  <a:lnTo>
                    <a:pt x="11" y="9"/>
                  </a:lnTo>
                  <a:lnTo>
                    <a:pt x="18" y="13"/>
                  </a:lnTo>
                  <a:lnTo>
                    <a:pt x="28" y="20"/>
                  </a:lnTo>
                  <a:lnTo>
                    <a:pt x="37" y="23"/>
                  </a:lnTo>
                  <a:lnTo>
                    <a:pt x="42" y="23"/>
                  </a:lnTo>
                  <a:lnTo>
                    <a:pt x="46" y="20"/>
                  </a:lnTo>
                  <a:lnTo>
                    <a:pt x="51" y="4"/>
                  </a:lnTo>
                  <a:lnTo>
                    <a:pt x="74" y="2"/>
                  </a:lnTo>
                  <a:lnTo>
                    <a:pt x="97" y="0"/>
                  </a:lnTo>
                  <a:lnTo>
                    <a:pt x="104"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8" name="Freeform 72"/>
            <p:cNvSpPr>
              <a:spLocks/>
            </p:cNvSpPr>
            <p:nvPr/>
          </p:nvSpPr>
          <p:spPr bwMode="auto">
            <a:xfrm>
              <a:off x="4510" y="1306"/>
              <a:ext cx="49" cy="98"/>
            </a:xfrm>
            <a:custGeom>
              <a:avLst/>
              <a:gdLst>
                <a:gd name="T0" fmla="*/ 49 w 49"/>
                <a:gd name="T1" fmla="*/ 26 h 98"/>
                <a:gd name="T2" fmla="*/ 44 w 49"/>
                <a:gd name="T3" fmla="*/ 68 h 98"/>
                <a:gd name="T4" fmla="*/ 44 w 49"/>
                <a:gd name="T5" fmla="*/ 68 h 98"/>
                <a:gd name="T6" fmla="*/ 7 w 49"/>
                <a:gd name="T7" fmla="*/ 98 h 98"/>
                <a:gd name="T8" fmla="*/ 7 w 49"/>
                <a:gd name="T9" fmla="*/ 98 h 98"/>
                <a:gd name="T10" fmla="*/ 3 w 49"/>
                <a:gd name="T11" fmla="*/ 93 h 98"/>
                <a:gd name="T12" fmla="*/ 0 w 49"/>
                <a:gd name="T13" fmla="*/ 91 h 98"/>
                <a:gd name="T14" fmla="*/ 0 w 49"/>
                <a:gd name="T15" fmla="*/ 88 h 98"/>
                <a:gd name="T16" fmla="*/ 23 w 49"/>
                <a:gd name="T17" fmla="*/ 63 h 98"/>
                <a:gd name="T18" fmla="*/ 37 w 49"/>
                <a:gd name="T19" fmla="*/ 24 h 98"/>
                <a:gd name="T20" fmla="*/ 37 w 49"/>
                <a:gd name="T21" fmla="*/ 24 h 98"/>
                <a:gd name="T22" fmla="*/ 35 w 49"/>
                <a:gd name="T23" fmla="*/ 12 h 98"/>
                <a:gd name="T24" fmla="*/ 35 w 49"/>
                <a:gd name="T25" fmla="*/ 5 h 98"/>
                <a:gd name="T26" fmla="*/ 35 w 49"/>
                <a:gd name="T27" fmla="*/ 0 h 98"/>
                <a:gd name="T28" fmla="*/ 35 w 49"/>
                <a:gd name="T29" fmla="*/ 0 h 98"/>
                <a:gd name="T30" fmla="*/ 42 w 49"/>
                <a:gd name="T31" fmla="*/ 12 h 98"/>
                <a:gd name="T32" fmla="*/ 49 w 49"/>
                <a:gd name="T33" fmla="*/ 26 h 98"/>
                <a:gd name="T34" fmla="*/ 49 w 49"/>
                <a:gd name="T35" fmla="*/ 26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98"/>
                <a:gd name="T56" fmla="*/ 49 w 49"/>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98">
                  <a:moveTo>
                    <a:pt x="49" y="26"/>
                  </a:moveTo>
                  <a:lnTo>
                    <a:pt x="44" y="68"/>
                  </a:lnTo>
                  <a:lnTo>
                    <a:pt x="7" y="98"/>
                  </a:lnTo>
                  <a:lnTo>
                    <a:pt x="3" y="93"/>
                  </a:lnTo>
                  <a:lnTo>
                    <a:pt x="0" y="91"/>
                  </a:lnTo>
                  <a:lnTo>
                    <a:pt x="0" y="88"/>
                  </a:lnTo>
                  <a:lnTo>
                    <a:pt x="23" y="63"/>
                  </a:lnTo>
                  <a:lnTo>
                    <a:pt x="37" y="24"/>
                  </a:lnTo>
                  <a:lnTo>
                    <a:pt x="35" y="12"/>
                  </a:lnTo>
                  <a:lnTo>
                    <a:pt x="35" y="5"/>
                  </a:lnTo>
                  <a:lnTo>
                    <a:pt x="35" y="0"/>
                  </a:lnTo>
                  <a:lnTo>
                    <a:pt x="42" y="12"/>
                  </a:lnTo>
                  <a:lnTo>
                    <a:pt x="49" y="2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89" name="Freeform 73"/>
            <p:cNvSpPr>
              <a:spLocks/>
            </p:cNvSpPr>
            <p:nvPr/>
          </p:nvSpPr>
          <p:spPr bwMode="auto">
            <a:xfrm>
              <a:off x="2909" y="1311"/>
              <a:ext cx="42" cy="72"/>
            </a:xfrm>
            <a:custGeom>
              <a:avLst/>
              <a:gdLst>
                <a:gd name="T0" fmla="*/ 42 w 42"/>
                <a:gd name="T1" fmla="*/ 28 h 72"/>
                <a:gd name="T2" fmla="*/ 42 w 42"/>
                <a:gd name="T3" fmla="*/ 28 h 72"/>
                <a:gd name="T4" fmla="*/ 37 w 42"/>
                <a:gd name="T5" fmla="*/ 32 h 72"/>
                <a:gd name="T6" fmla="*/ 32 w 42"/>
                <a:gd name="T7" fmla="*/ 37 h 72"/>
                <a:gd name="T8" fmla="*/ 30 w 42"/>
                <a:gd name="T9" fmla="*/ 42 h 72"/>
                <a:gd name="T10" fmla="*/ 30 w 42"/>
                <a:gd name="T11" fmla="*/ 49 h 72"/>
                <a:gd name="T12" fmla="*/ 30 w 42"/>
                <a:gd name="T13" fmla="*/ 49 h 72"/>
                <a:gd name="T14" fmla="*/ 25 w 42"/>
                <a:gd name="T15" fmla="*/ 51 h 72"/>
                <a:gd name="T16" fmla="*/ 21 w 42"/>
                <a:gd name="T17" fmla="*/ 51 h 72"/>
                <a:gd name="T18" fmla="*/ 21 w 42"/>
                <a:gd name="T19" fmla="*/ 70 h 72"/>
                <a:gd name="T20" fmla="*/ 21 w 42"/>
                <a:gd name="T21" fmla="*/ 70 h 72"/>
                <a:gd name="T22" fmla="*/ 11 w 42"/>
                <a:gd name="T23" fmla="*/ 72 h 72"/>
                <a:gd name="T24" fmla="*/ 9 w 42"/>
                <a:gd name="T25" fmla="*/ 72 h 72"/>
                <a:gd name="T26" fmla="*/ 7 w 42"/>
                <a:gd name="T27" fmla="*/ 70 h 72"/>
                <a:gd name="T28" fmla="*/ 5 w 42"/>
                <a:gd name="T29" fmla="*/ 67 h 72"/>
                <a:gd name="T30" fmla="*/ 5 w 42"/>
                <a:gd name="T31" fmla="*/ 67 h 72"/>
                <a:gd name="T32" fmla="*/ 7 w 42"/>
                <a:gd name="T33" fmla="*/ 46 h 72"/>
                <a:gd name="T34" fmla="*/ 5 w 42"/>
                <a:gd name="T35" fmla="*/ 35 h 72"/>
                <a:gd name="T36" fmla="*/ 5 w 42"/>
                <a:gd name="T37" fmla="*/ 30 h 72"/>
                <a:gd name="T38" fmla="*/ 0 w 42"/>
                <a:gd name="T39" fmla="*/ 26 h 72"/>
                <a:gd name="T40" fmla="*/ 0 w 42"/>
                <a:gd name="T41" fmla="*/ 26 h 72"/>
                <a:gd name="T42" fmla="*/ 9 w 42"/>
                <a:gd name="T43" fmla="*/ 7 h 72"/>
                <a:gd name="T44" fmla="*/ 9 w 42"/>
                <a:gd name="T45" fmla="*/ 7 h 72"/>
                <a:gd name="T46" fmla="*/ 32 w 42"/>
                <a:gd name="T47" fmla="*/ 0 h 72"/>
                <a:gd name="T48" fmla="*/ 42 w 42"/>
                <a:gd name="T49" fmla="*/ 28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72"/>
                <a:gd name="T77" fmla="*/ 42 w 42"/>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72">
                  <a:moveTo>
                    <a:pt x="42" y="28"/>
                  </a:moveTo>
                  <a:lnTo>
                    <a:pt x="42" y="28"/>
                  </a:lnTo>
                  <a:lnTo>
                    <a:pt x="37" y="32"/>
                  </a:lnTo>
                  <a:lnTo>
                    <a:pt x="32" y="37"/>
                  </a:lnTo>
                  <a:lnTo>
                    <a:pt x="30" y="42"/>
                  </a:lnTo>
                  <a:lnTo>
                    <a:pt x="30" y="49"/>
                  </a:lnTo>
                  <a:lnTo>
                    <a:pt x="25" y="51"/>
                  </a:lnTo>
                  <a:lnTo>
                    <a:pt x="21" y="51"/>
                  </a:lnTo>
                  <a:lnTo>
                    <a:pt x="21" y="70"/>
                  </a:lnTo>
                  <a:lnTo>
                    <a:pt x="11" y="72"/>
                  </a:lnTo>
                  <a:lnTo>
                    <a:pt x="9" y="72"/>
                  </a:lnTo>
                  <a:lnTo>
                    <a:pt x="7" y="70"/>
                  </a:lnTo>
                  <a:lnTo>
                    <a:pt x="5" y="67"/>
                  </a:lnTo>
                  <a:lnTo>
                    <a:pt x="7" y="46"/>
                  </a:lnTo>
                  <a:lnTo>
                    <a:pt x="5" y="35"/>
                  </a:lnTo>
                  <a:lnTo>
                    <a:pt x="5" y="30"/>
                  </a:lnTo>
                  <a:lnTo>
                    <a:pt x="0" y="26"/>
                  </a:lnTo>
                  <a:lnTo>
                    <a:pt x="9" y="7"/>
                  </a:lnTo>
                  <a:lnTo>
                    <a:pt x="32" y="0"/>
                  </a:lnTo>
                  <a:lnTo>
                    <a:pt x="42" y="2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0" name="Freeform 74"/>
            <p:cNvSpPr>
              <a:spLocks/>
            </p:cNvSpPr>
            <p:nvPr/>
          </p:nvSpPr>
          <p:spPr bwMode="auto">
            <a:xfrm>
              <a:off x="4112" y="1330"/>
              <a:ext cx="970" cy="810"/>
            </a:xfrm>
            <a:custGeom>
              <a:avLst/>
              <a:gdLst>
                <a:gd name="T0" fmla="*/ 875 w 970"/>
                <a:gd name="T1" fmla="*/ 97 h 810"/>
                <a:gd name="T2" fmla="*/ 938 w 970"/>
                <a:gd name="T3" fmla="*/ 101 h 810"/>
                <a:gd name="T4" fmla="*/ 965 w 970"/>
                <a:gd name="T5" fmla="*/ 187 h 810"/>
                <a:gd name="T6" fmla="*/ 949 w 970"/>
                <a:gd name="T7" fmla="*/ 245 h 810"/>
                <a:gd name="T8" fmla="*/ 898 w 970"/>
                <a:gd name="T9" fmla="*/ 321 h 810"/>
                <a:gd name="T10" fmla="*/ 852 w 970"/>
                <a:gd name="T11" fmla="*/ 310 h 810"/>
                <a:gd name="T12" fmla="*/ 817 w 970"/>
                <a:gd name="T13" fmla="*/ 319 h 810"/>
                <a:gd name="T14" fmla="*/ 840 w 970"/>
                <a:gd name="T15" fmla="*/ 379 h 810"/>
                <a:gd name="T16" fmla="*/ 884 w 970"/>
                <a:gd name="T17" fmla="*/ 388 h 810"/>
                <a:gd name="T18" fmla="*/ 861 w 970"/>
                <a:gd name="T19" fmla="*/ 428 h 810"/>
                <a:gd name="T20" fmla="*/ 917 w 970"/>
                <a:gd name="T21" fmla="*/ 506 h 810"/>
                <a:gd name="T22" fmla="*/ 919 w 970"/>
                <a:gd name="T23" fmla="*/ 525 h 810"/>
                <a:gd name="T24" fmla="*/ 933 w 970"/>
                <a:gd name="T25" fmla="*/ 534 h 810"/>
                <a:gd name="T26" fmla="*/ 919 w 970"/>
                <a:gd name="T27" fmla="*/ 553 h 810"/>
                <a:gd name="T28" fmla="*/ 935 w 970"/>
                <a:gd name="T29" fmla="*/ 643 h 810"/>
                <a:gd name="T30" fmla="*/ 935 w 970"/>
                <a:gd name="T31" fmla="*/ 685 h 810"/>
                <a:gd name="T32" fmla="*/ 889 w 970"/>
                <a:gd name="T33" fmla="*/ 742 h 810"/>
                <a:gd name="T34" fmla="*/ 854 w 970"/>
                <a:gd name="T35" fmla="*/ 747 h 810"/>
                <a:gd name="T36" fmla="*/ 794 w 970"/>
                <a:gd name="T37" fmla="*/ 782 h 810"/>
                <a:gd name="T38" fmla="*/ 778 w 970"/>
                <a:gd name="T39" fmla="*/ 784 h 810"/>
                <a:gd name="T40" fmla="*/ 741 w 970"/>
                <a:gd name="T41" fmla="*/ 770 h 810"/>
                <a:gd name="T42" fmla="*/ 697 w 970"/>
                <a:gd name="T43" fmla="*/ 745 h 810"/>
                <a:gd name="T44" fmla="*/ 644 w 970"/>
                <a:gd name="T45" fmla="*/ 768 h 810"/>
                <a:gd name="T46" fmla="*/ 588 w 970"/>
                <a:gd name="T47" fmla="*/ 759 h 810"/>
                <a:gd name="T48" fmla="*/ 537 w 970"/>
                <a:gd name="T49" fmla="*/ 648 h 810"/>
                <a:gd name="T50" fmla="*/ 498 w 970"/>
                <a:gd name="T51" fmla="*/ 611 h 810"/>
                <a:gd name="T52" fmla="*/ 357 w 970"/>
                <a:gd name="T53" fmla="*/ 648 h 810"/>
                <a:gd name="T54" fmla="*/ 306 w 970"/>
                <a:gd name="T55" fmla="*/ 636 h 810"/>
                <a:gd name="T56" fmla="*/ 190 w 970"/>
                <a:gd name="T57" fmla="*/ 592 h 810"/>
                <a:gd name="T58" fmla="*/ 130 w 970"/>
                <a:gd name="T59" fmla="*/ 553 h 810"/>
                <a:gd name="T60" fmla="*/ 132 w 970"/>
                <a:gd name="T61" fmla="*/ 511 h 810"/>
                <a:gd name="T62" fmla="*/ 141 w 970"/>
                <a:gd name="T63" fmla="*/ 506 h 810"/>
                <a:gd name="T64" fmla="*/ 139 w 970"/>
                <a:gd name="T65" fmla="*/ 467 h 810"/>
                <a:gd name="T66" fmla="*/ 74 w 970"/>
                <a:gd name="T67" fmla="*/ 465 h 810"/>
                <a:gd name="T68" fmla="*/ 26 w 970"/>
                <a:gd name="T69" fmla="*/ 432 h 810"/>
                <a:gd name="T70" fmla="*/ 5 w 970"/>
                <a:gd name="T71" fmla="*/ 372 h 810"/>
                <a:gd name="T72" fmla="*/ 19 w 970"/>
                <a:gd name="T73" fmla="*/ 377 h 810"/>
                <a:gd name="T74" fmla="*/ 40 w 970"/>
                <a:gd name="T75" fmla="*/ 344 h 810"/>
                <a:gd name="T76" fmla="*/ 84 w 970"/>
                <a:gd name="T77" fmla="*/ 263 h 810"/>
                <a:gd name="T78" fmla="*/ 77 w 970"/>
                <a:gd name="T79" fmla="*/ 252 h 810"/>
                <a:gd name="T80" fmla="*/ 91 w 970"/>
                <a:gd name="T81" fmla="*/ 208 h 810"/>
                <a:gd name="T82" fmla="*/ 132 w 970"/>
                <a:gd name="T83" fmla="*/ 206 h 810"/>
                <a:gd name="T84" fmla="*/ 139 w 970"/>
                <a:gd name="T85" fmla="*/ 157 h 810"/>
                <a:gd name="T86" fmla="*/ 213 w 970"/>
                <a:gd name="T87" fmla="*/ 164 h 810"/>
                <a:gd name="T88" fmla="*/ 378 w 970"/>
                <a:gd name="T89" fmla="*/ 291 h 810"/>
                <a:gd name="T90" fmla="*/ 556 w 970"/>
                <a:gd name="T91" fmla="*/ 305 h 810"/>
                <a:gd name="T92" fmla="*/ 641 w 970"/>
                <a:gd name="T93" fmla="*/ 226 h 810"/>
                <a:gd name="T94" fmla="*/ 676 w 970"/>
                <a:gd name="T95" fmla="*/ 208 h 810"/>
                <a:gd name="T96" fmla="*/ 715 w 970"/>
                <a:gd name="T97" fmla="*/ 162 h 810"/>
                <a:gd name="T98" fmla="*/ 667 w 970"/>
                <a:gd name="T99" fmla="*/ 83 h 810"/>
                <a:gd name="T100" fmla="*/ 644 w 970"/>
                <a:gd name="T101" fmla="*/ 9 h 810"/>
                <a:gd name="T102" fmla="*/ 681 w 970"/>
                <a:gd name="T103" fmla="*/ 2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70"/>
                <a:gd name="T157" fmla="*/ 0 h 810"/>
                <a:gd name="T158" fmla="*/ 970 w 970"/>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70" h="810">
                  <a:moveTo>
                    <a:pt x="750" y="25"/>
                  </a:moveTo>
                  <a:lnTo>
                    <a:pt x="780" y="44"/>
                  </a:lnTo>
                  <a:lnTo>
                    <a:pt x="815" y="85"/>
                  </a:lnTo>
                  <a:lnTo>
                    <a:pt x="875" y="97"/>
                  </a:lnTo>
                  <a:lnTo>
                    <a:pt x="887" y="113"/>
                  </a:lnTo>
                  <a:lnTo>
                    <a:pt x="910" y="118"/>
                  </a:lnTo>
                  <a:lnTo>
                    <a:pt x="928" y="106"/>
                  </a:lnTo>
                  <a:lnTo>
                    <a:pt x="938" y="101"/>
                  </a:lnTo>
                  <a:lnTo>
                    <a:pt x="947" y="97"/>
                  </a:lnTo>
                  <a:lnTo>
                    <a:pt x="954" y="101"/>
                  </a:lnTo>
                  <a:lnTo>
                    <a:pt x="970" y="175"/>
                  </a:lnTo>
                  <a:lnTo>
                    <a:pt x="965" y="187"/>
                  </a:lnTo>
                  <a:lnTo>
                    <a:pt x="949" y="180"/>
                  </a:lnTo>
                  <a:lnTo>
                    <a:pt x="947" y="180"/>
                  </a:lnTo>
                  <a:lnTo>
                    <a:pt x="949" y="245"/>
                  </a:lnTo>
                  <a:lnTo>
                    <a:pt x="956" y="259"/>
                  </a:lnTo>
                  <a:lnTo>
                    <a:pt x="931" y="282"/>
                  </a:lnTo>
                  <a:lnTo>
                    <a:pt x="914" y="289"/>
                  </a:lnTo>
                  <a:lnTo>
                    <a:pt x="898" y="321"/>
                  </a:lnTo>
                  <a:lnTo>
                    <a:pt x="884" y="317"/>
                  </a:lnTo>
                  <a:lnTo>
                    <a:pt x="868" y="321"/>
                  </a:lnTo>
                  <a:lnTo>
                    <a:pt x="854" y="337"/>
                  </a:lnTo>
                  <a:lnTo>
                    <a:pt x="852" y="337"/>
                  </a:lnTo>
                  <a:lnTo>
                    <a:pt x="852" y="310"/>
                  </a:lnTo>
                  <a:lnTo>
                    <a:pt x="826" y="298"/>
                  </a:lnTo>
                  <a:lnTo>
                    <a:pt x="817" y="319"/>
                  </a:lnTo>
                  <a:lnTo>
                    <a:pt x="799" y="331"/>
                  </a:lnTo>
                  <a:lnTo>
                    <a:pt x="782" y="342"/>
                  </a:lnTo>
                  <a:lnTo>
                    <a:pt x="782" y="361"/>
                  </a:lnTo>
                  <a:lnTo>
                    <a:pt x="792" y="370"/>
                  </a:lnTo>
                  <a:lnTo>
                    <a:pt x="840" y="379"/>
                  </a:lnTo>
                  <a:lnTo>
                    <a:pt x="850" y="375"/>
                  </a:lnTo>
                  <a:lnTo>
                    <a:pt x="882" y="379"/>
                  </a:lnTo>
                  <a:lnTo>
                    <a:pt x="884" y="386"/>
                  </a:lnTo>
                  <a:lnTo>
                    <a:pt x="884" y="388"/>
                  </a:lnTo>
                  <a:lnTo>
                    <a:pt x="877" y="393"/>
                  </a:lnTo>
                  <a:lnTo>
                    <a:pt x="870" y="398"/>
                  </a:lnTo>
                  <a:lnTo>
                    <a:pt x="861" y="428"/>
                  </a:lnTo>
                  <a:lnTo>
                    <a:pt x="875" y="460"/>
                  </a:lnTo>
                  <a:lnTo>
                    <a:pt x="894" y="472"/>
                  </a:lnTo>
                  <a:lnTo>
                    <a:pt x="917" y="506"/>
                  </a:lnTo>
                  <a:lnTo>
                    <a:pt x="917" y="511"/>
                  </a:lnTo>
                  <a:lnTo>
                    <a:pt x="914" y="518"/>
                  </a:lnTo>
                  <a:lnTo>
                    <a:pt x="917" y="523"/>
                  </a:lnTo>
                  <a:lnTo>
                    <a:pt x="919" y="525"/>
                  </a:lnTo>
                  <a:lnTo>
                    <a:pt x="921" y="525"/>
                  </a:lnTo>
                  <a:lnTo>
                    <a:pt x="928" y="530"/>
                  </a:lnTo>
                  <a:lnTo>
                    <a:pt x="933" y="534"/>
                  </a:lnTo>
                  <a:lnTo>
                    <a:pt x="933" y="539"/>
                  </a:lnTo>
                  <a:lnTo>
                    <a:pt x="928" y="543"/>
                  </a:lnTo>
                  <a:lnTo>
                    <a:pt x="924" y="548"/>
                  </a:lnTo>
                  <a:lnTo>
                    <a:pt x="919" y="553"/>
                  </a:lnTo>
                  <a:lnTo>
                    <a:pt x="947" y="574"/>
                  </a:lnTo>
                  <a:lnTo>
                    <a:pt x="947" y="585"/>
                  </a:lnTo>
                  <a:lnTo>
                    <a:pt x="956" y="594"/>
                  </a:lnTo>
                  <a:lnTo>
                    <a:pt x="935" y="643"/>
                  </a:lnTo>
                  <a:lnTo>
                    <a:pt x="940" y="655"/>
                  </a:lnTo>
                  <a:lnTo>
                    <a:pt x="944" y="668"/>
                  </a:lnTo>
                  <a:lnTo>
                    <a:pt x="935" y="685"/>
                  </a:lnTo>
                  <a:lnTo>
                    <a:pt x="928" y="689"/>
                  </a:lnTo>
                  <a:lnTo>
                    <a:pt x="921" y="694"/>
                  </a:lnTo>
                  <a:lnTo>
                    <a:pt x="917" y="712"/>
                  </a:lnTo>
                  <a:lnTo>
                    <a:pt x="901" y="724"/>
                  </a:lnTo>
                  <a:lnTo>
                    <a:pt x="889" y="742"/>
                  </a:lnTo>
                  <a:lnTo>
                    <a:pt x="861" y="742"/>
                  </a:lnTo>
                  <a:lnTo>
                    <a:pt x="859" y="745"/>
                  </a:lnTo>
                  <a:lnTo>
                    <a:pt x="854" y="747"/>
                  </a:lnTo>
                  <a:lnTo>
                    <a:pt x="852" y="745"/>
                  </a:lnTo>
                  <a:lnTo>
                    <a:pt x="847" y="742"/>
                  </a:lnTo>
                  <a:lnTo>
                    <a:pt x="831" y="763"/>
                  </a:lnTo>
                  <a:lnTo>
                    <a:pt x="794" y="782"/>
                  </a:lnTo>
                  <a:lnTo>
                    <a:pt x="794" y="807"/>
                  </a:lnTo>
                  <a:lnTo>
                    <a:pt x="794" y="810"/>
                  </a:lnTo>
                  <a:lnTo>
                    <a:pt x="778" y="784"/>
                  </a:lnTo>
                  <a:lnTo>
                    <a:pt x="778" y="775"/>
                  </a:lnTo>
                  <a:lnTo>
                    <a:pt x="778" y="766"/>
                  </a:lnTo>
                  <a:lnTo>
                    <a:pt x="759" y="768"/>
                  </a:lnTo>
                  <a:lnTo>
                    <a:pt x="741" y="770"/>
                  </a:lnTo>
                  <a:lnTo>
                    <a:pt x="722" y="756"/>
                  </a:lnTo>
                  <a:lnTo>
                    <a:pt x="704" y="745"/>
                  </a:lnTo>
                  <a:lnTo>
                    <a:pt x="697" y="745"/>
                  </a:lnTo>
                  <a:lnTo>
                    <a:pt x="690" y="747"/>
                  </a:lnTo>
                  <a:lnTo>
                    <a:pt x="676" y="752"/>
                  </a:lnTo>
                  <a:lnTo>
                    <a:pt x="646" y="761"/>
                  </a:lnTo>
                  <a:lnTo>
                    <a:pt x="644" y="768"/>
                  </a:lnTo>
                  <a:lnTo>
                    <a:pt x="641" y="773"/>
                  </a:lnTo>
                  <a:lnTo>
                    <a:pt x="634" y="782"/>
                  </a:lnTo>
                  <a:lnTo>
                    <a:pt x="621" y="786"/>
                  </a:lnTo>
                  <a:lnTo>
                    <a:pt x="593" y="775"/>
                  </a:lnTo>
                  <a:lnTo>
                    <a:pt x="588" y="759"/>
                  </a:lnTo>
                  <a:lnTo>
                    <a:pt x="574" y="756"/>
                  </a:lnTo>
                  <a:lnTo>
                    <a:pt x="535" y="717"/>
                  </a:lnTo>
                  <a:lnTo>
                    <a:pt x="549" y="668"/>
                  </a:lnTo>
                  <a:lnTo>
                    <a:pt x="537" y="648"/>
                  </a:lnTo>
                  <a:lnTo>
                    <a:pt x="528" y="645"/>
                  </a:lnTo>
                  <a:lnTo>
                    <a:pt x="519" y="643"/>
                  </a:lnTo>
                  <a:lnTo>
                    <a:pt x="498" y="611"/>
                  </a:lnTo>
                  <a:lnTo>
                    <a:pt x="445" y="613"/>
                  </a:lnTo>
                  <a:lnTo>
                    <a:pt x="403" y="655"/>
                  </a:lnTo>
                  <a:lnTo>
                    <a:pt x="384" y="643"/>
                  </a:lnTo>
                  <a:lnTo>
                    <a:pt x="357" y="648"/>
                  </a:lnTo>
                  <a:lnTo>
                    <a:pt x="350" y="643"/>
                  </a:lnTo>
                  <a:lnTo>
                    <a:pt x="343" y="641"/>
                  </a:lnTo>
                  <a:lnTo>
                    <a:pt x="324" y="636"/>
                  </a:lnTo>
                  <a:lnTo>
                    <a:pt x="306" y="636"/>
                  </a:lnTo>
                  <a:lnTo>
                    <a:pt x="290" y="634"/>
                  </a:lnTo>
                  <a:lnTo>
                    <a:pt x="262" y="615"/>
                  </a:lnTo>
                  <a:lnTo>
                    <a:pt x="248" y="615"/>
                  </a:lnTo>
                  <a:lnTo>
                    <a:pt x="202" y="590"/>
                  </a:lnTo>
                  <a:lnTo>
                    <a:pt x="190" y="592"/>
                  </a:lnTo>
                  <a:lnTo>
                    <a:pt x="135" y="560"/>
                  </a:lnTo>
                  <a:lnTo>
                    <a:pt x="130" y="555"/>
                  </a:lnTo>
                  <a:lnTo>
                    <a:pt x="130" y="553"/>
                  </a:lnTo>
                  <a:lnTo>
                    <a:pt x="137" y="541"/>
                  </a:lnTo>
                  <a:lnTo>
                    <a:pt x="137" y="537"/>
                  </a:lnTo>
                  <a:lnTo>
                    <a:pt x="137" y="530"/>
                  </a:lnTo>
                  <a:lnTo>
                    <a:pt x="132" y="511"/>
                  </a:lnTo>
                  <a:lnTo>
                    <a:pt x="137" y="509"/>
                  </a:lnTo>
                  <a:lnTo>
                    <a:pt x="139" y="509"/>
                  </a:lnTo>
                  <a:lnTo>
                    <a:pt x="141" y="506"/>
                  </a:lnTo>
                  <a:lnTo>
                    <a:pt x="146" y="490"/>
                  </a:lnTo>
                  <a:lnTo>
                    <a:pt x="148" y="481"/>
                  </a:lnTo>
                  <a:lnTo>
                    <a:pt x="148" y="469"/>
                  </a:lnTo>
                  <a:lnTo>
                    <a:pt x="139" y="467"/>
                  </a:lnTo>
                  <a:lnTo>
                    <a:pt x="130" y="467"/>
                  </a:lnTo>
                  <a:lnTo>
                    <a:pt x="114" y="469"/>
                  </a:lnTo>
                  <a:lnTo>
                    <a:pt x="97" y="474"/>
                  </a:lnTo>
                  <a:lnTo>
                    <a:pt x="81" y="479"/>
                  </a:lnTo>
                  <a:lnTo>
                    <a:pt x="74" y="465"/>
                  </a:lnTo>
                  <a:lnTo>
                    <a:pt x="54" y="458"/>
                  </a:lnTo>
                  <a:lnTo>
                    <a:pt x="42" y="437"/>
                  </a:lnTo>
                  <a:lnTo>
                    <a:pt x="26" y="432"/>
                  </a:lnTo>
                  <a:lnTo>
                    <a:pt x="23" y="421"/>
                  </a:lnTo>
                  <a:lnTo>
                    <a:pt x="17" y="412"/>
                  </a:lnTo>
                  <a:lnTo>
                    <a:pt x="0" y="395"/>
                  </a:lnTo>
                  <a:lnTo>
                    <a:pt x="5" y="372"/>
                  </a:lnTo>
                  <a:lnTo>
                    <a:pt x="7" y="370"/>
                  </a:lnTo>
                  <a:lnTo>
                    <a:pt x="10" y="370"/>
                  </a:lnTo>
                  <a:lnTo>
                    <a:pt x="14" y="372"/>
                  </a:lnTo>
                  <a:lnTo>
                    <a:pt x="19" y="377"/>
                  </a:lnTo>
                  <a:lnTo>
                    <a:pt x="26" y="377"/>
                  </a:lnTo>
                  <a:lnTo>
                    <a:pt x="28" y="377"/>
                  </a:lnTo>
                  <a:lnTo>
                    <a:pt x="33" y="375"/>
                  </a:lnTo>
                  <a:lnTo>
                    <a:pt x="40" y="344"/>
                  </a:lnTo>
                  <a:lnTo>
                    <a:pt x="51" y="344"/>
                  </a:lnTo>
                  <a:lnTo>
                    <a:pt x="86" y="326"/>
                  </a:lnTo>
                  <a:lnTo>
                    <a:pt x="100" y="296"/>
                  </a:lnTo>
                  <a:lnTo>
                    <a:pt x="84" y="263"/>
                  </a:lnTo>
                  <a:lnTo>
                    <a:pt x="79" y="259"/>
                  </a:lnTo>
                  <a:lnTo>
                    <a:pt x="77" y="256"/>
                  </a:lnTo>
                  <a:lnTo>
                    <a:pt x="77" y="252"/>
                  </a:lnTo>
                  <a:lnTo>
                    <a:pt x="88" y="236"/>
                  </a:lnTo>
                  <a:lnTo>
                    <a:pt x="88" y="226"/>
                  </a:lnTo>
                  <a:lnTo>
                    <a:pt x="91" y="217"/>
                  </a:lnTo>
                  <a:lnTo>
                    <a:pt x="91" y="208"/>
                  </a:lnTo>
                  <a:lnTo>
                    <a:pt x="97" y="201"/>
                  </a:lnTo>
                  <a:lnTo>
                    <a:pt x="104" y="203"/>
                  </a:lnTo>
                  <a:lnTo>
                    <a:pt x="114" y="203"/>
                  </a:lnTo>
                  <a:lnTo>
                    <a:pt x="132" y="206"/>
                  </a:lnTo>
                  <a:lnTo>
                    <a:pt x="141" y="192"/>
                  </a:lnTo>
                  <a:lnTo>
                    <a:pt x="141" y="175"/>
                  </a:lnTo>
                  <a:lnTo>
                    <a:pt x="139" y="157"/>
                  </a:lnTo>
                  <a:lnTo>
                    <a:pt x="146" y="155"/>
                  </a:lnTo>
                  <a:lnTo>
                    <a:pt x="151" y="152"/>
                  </a:lnTo>
                  <a:lnTo>
                    <a:pt x="153" y="152"/>
                  </a:lnTo>
                  <a:lnTo>
                    <a:pt x="213" y="164"/>
                  </a:lnTo>
                  <a:lnTo>
                    <a:pt x="232" y="178"/>
                  </a:lnTo>
                  <a:lnTo>
                    <a:pt x="241" y="226"/>
                  </a:lnTo>
                  <a:lnTo>
                    <a:pt x="246" y="229"/>
                  </a:lnTo>
                  <a:lnTo>
                    <a:pt x="329" y="268"/>
                  </a:lnTo>
                  <a:lnTo>
                    <a:pt x="378" y="291"/>
                  </a:lnTo>
                  <a:lnTo>
                    <a:pt x="463" y="289"/>
                  </a:lnTo>
                  <a:lnTo>
                    <a:pt x="475" y="294"/>
                  </a:lnTo>
                  <a:lnTo>
                    <a:pt x="489" y="300"/>
                  </a:lnTo>
                  <a:lnTo>
                    <a:pt x="556" y="305"/>
                  </a:lnTo>
                  <a:lnTo>
                    <a:pt x="623" y="282"/>
                  </a:lnTo>
                  <a:lnTo>
                    <a:pt x="634" y="266"/>
                  </a:lnTo>
                  <a:lnTo>
                    <a:pt x="634" y="245"/>
                  </a:lnTo>
                  <a:lnTo>
                    <a:pt x="641" y="226"/>
                  </a:lnTo>
                  <a:lnTo>
                    <a:pt x="648" y="231"/>
                  </a:lnTo>
                  <a:lnTo>
                    <a:pt x="655" y="229"/>
                  </a:lnTo>
                  <a:lnTo>
                    <a:pt x="669" y="224"/>
                  </a:lnTo>
                  <a:lnTo>
                    <a:pt x="676" y="208"/>
                  </a:lnTo>
                  <a:lnTo>
                    <a:pt x="683" y="189"/>
                  </a:lnTo>
                  <a:lnTo>
                    <a:pt x="711" y="173"/>
                  </a:lnTo>
                  <a:lnTo>
                    <a:pt x="715" y="162"/>
                  </a:lnTo>
                  <a:lnTo>
                    <a:pt x="708" y="143"/>
                  </a:lnTo>
                  <a:lnTo>
                    <a:pt x="662" y="145"/>
                  </a:lnTo>
                  <a:lnTo>
                    <a:pt x="646" y="129"/>
                  </a:lnTo>
                  <a:lnTo>
                    <a:pt x="644" y="115"/>
                  </a:lnTo>
                  <a:lnTo>
                    <a:pt x="667" y="83"/>
                  </a:lnTo>
                  <a:lnTo>
                    <a:pt x="671" y="39"/>
                  </a:lnTo>
                  <a:lnTo>
                    <a:pt x="660" y="23"/>
                  </a:lnTo>
                  <a:lnTo>
                    <a:pt x="644" y="13"/>
                  </a:lnTo>
                  <a:lnTo>
                    <a:pt x="644" y="9"/>
                  </a:lnTo>
                  <a:lnTo>
                    <a:pt x="648" y="4"/>
                  </a:lnTo>
                  <a:lnTo>
                    <a:pt x="651" y="2"/>
                  </a:lnTo>
                  <a:lnTo>
                    <a:pt x="655" y="0"/>
                  </a:lnTo>
                  <a:lnTo>
                    <a:pt x="681" y="2"/>
                  </a:lnTo>
                  <a:lnTo>
                    <a:pt x="704" y="9"/>
                  </a:lnTo>
                  <a:lnTo>
                    <a:pt x="750" y="2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1" name="Freeform 75"/>
            <p:cNvSpPr>
              <a:spLocks/>
            </p:cNvSpPr>
            <p:nvPr/>
          </p:nvSpPr>
          <p:spPr bwMode="auto">
            <a:xfrm>
              <a:off x="3126" y="1341"/>
              <a:ext cx="84" cy="63"/>
            </a:xfrm>
            <a:custGeom>
              <a:avLst/>
              <a:gdLst>
                <a:gd name="T0" fmla="*/ 84 w 84"/>
                <a:gd name="T1" fmla="*/ 21 h 63"/>
                <a:gd name="T2" fmla="*/ 84 w 84"/>
                <a:gd name="T3" fmla="*/ 23 h 63"/>
                <a:gd name="T4" fmla="*/ 65 w 84"/>
                <a:gd name="T5" fmla="*/ 58 h 63"/>
                <a:gd name="T6" fmla="*/ 65 w 84"/>
                <a:gd name="T7" fmla="*/ 58 h 63"/>
                <a:gd name="T8" fmla="*/ 49 w 84"/>
                <a:gd name="T9" fmla="*/ 63 h 63"/>
                <a:gd name="T10" fmla="*/ 26 w 84"/>
                <a:gd name="T11" fmla="*/ 42 h 63"/>
                <a:gd name="T12" fmla="*/ 24 w 84"/>
                <a:gd name="T13" fmla="*/ 21 h 63"/>
                <a:gd name="T14" fmla="*/ 21 w 84"/>
                <a:gd name="T15" fmla="*/ 21 h 63"/>
                <a:gd name="T16" fmla="*/ 0 w 84"/>
                <a:gd name="T17" fmla="*/ 14 h 63"/>
                <a:gd name="T18" fmla="*/ 0 w 84"/>
                <a:gd name="T19" fmla="*/ 12 h 63"/>
                <a:gd name="T20" fmla="*/ 19 w 84"/>
                <a:gd name="T21" fmla="*/ 0 h 63"/>
                <a:gd name="T22" fmla="*/ 47 w 84"/>
                <a:gd name="T23" fmla="*/ 5 h 63"/>
                <a:gd name="T24" fmla="*/ 84 w 84"/>
                <a:gd name="T25" fmla="*/ 2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63"/>
                <a:gd name="T41" fmla="*/ 84 w 84"/>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63">
                  <a:moveTo>
                    <a:pt x="84" y="21"/>
                  </a:moveTo>
                  <a:lnTo>
                    <a:pt x="84" y="23"/>
                  </a:lnTo>
                  <a:lnTo>
                    <a:pt x="65" y="58"/>
                  </a:lnTo>
                  <a:lnTo>
                    <a:pt x="49" y="63"/>
                  </a:lnTo>
                  <a:lnTo>
                    <a:pt x="26" y="42"/>
                  </a:lnTo>
                  <a:lnTo>
                    <a:pt x="24" y="21"/>
                  </a:lnTo>
                  <a:lnTo>
                    <a:pt x="21" y="21"/>
                  </a:lnTo>
                  <a:lnTo>
                    <a:pt x="0" y="14"/>
                  </a:lnTo>
                  <a:lnTo>
                    <a:pt x="0" y="12"/>
                  </a:lnTo>
                  <a:lnTo>
                    <a:pt x="19" y="0"/>
                  </a:lnTo>
                  <a:lnTo>
                    <a:pt x="47" y="5"/>
                  </a:lnTo>
                  <a:lnTo>
                    <a:pt x="84" y="2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2" name="Freeform 76"/>
            <p:cNvSpPr>
              <a:spLocks/>
            </p:cNvSpPr>
            <p:nvPr/>
          </p:nvSpPr>
          <p:spPr bwMode="auto">
            <a:xfrm>
              <a:off x="3166" y="1346"/>
              <a:ext cx="132" cy="120"/>
            </a:xfrm>
            <a:custGeom>
              <a:avLst/>
              <a:gdLst>
                <a:gd name="T0" fmla="*/ 113 w 132"/>
                <a:gd name="T1" fmla="*/ 48 h 120"/>
                <a:gd name="T2" fmla="*/ 113 w 132"/>
                <a:gd name="T3" fmla="*/ 48 h 120"/>
                <a:gd name="T4" fmla="*/ 132 w 132"/>
                <a:gd name="T5" fmla="*/ 58 h 120"/>
                <a:gd name="T6" fmla="*/ 132 w 132"/>
                <a:gd name="T7" fmla="*/ 58 h 120"/>
                <a:gd name="T8" fmla="*/ 132 w 132"/>
                <a:gd name="T9" fmla="*/ 62 h 120"/>
                <a:gd name="T10" fmla="*/ 132 w 132"/>
                <a:gd name="T11" fmla="*/ 62 h 120"/>
                <a:gd name="T12" fmla="*/ 125 w 132"/>
                <a:gd name="T13" fmla="*/ 74 h 120"/>
                <a:gd name="T14" fmla="*/ 122 w 132"/>
                <a:gd name="T15" fmla="*/ 78 h 120"/>
                <a:gd name="T16" fmla="*/ 122 w 132"/>
                <a:gd name="T17" fmla="*/ 83 h 120"/>
                <a:gd name="T18" fmla="*/ 116 w 132"/>
                <a:gd name="T19" fmla="*/ 97 h 120"/>
                <a:gd name="T20" fmla="*/ 118 w 132"/>
                <a:gd name="T21" fmla="*/ 111 h 120"/>
                <a:gd name="T22" fmla="*/ 111 w 132"/>
                <a:gd name="T23" fmla="*/ 120 h 120"/>
                <a:gd name="T24" fmla="*/ 67 w 132"/>
                <a:gd name="T25" fmla="*/ 109 h 120"/>
                <a:gd name="T26" fmla="*/ 18 w 132"/>
                <a:gd name="T27" fmla="*/ 120 h 120"/>
                <a:gd name="T28" fmla="*/ 7 w 132"/>
                <a:gd name="T29" fmla="*/ 109 h 120"/>
                <a:gd name="T30" fmla="*/ 0 w 132"/>
                <a:gd name="T31" fmla="*/ 88 h 120"/>
                <a:gd name="T32" fmla="*/ 11 w 132"/>
                <a:gd name="T33" fmla="*/ 62 h 120"/>
                <a:gd name="T34" fmla="*/ 28 w 132"/>
                <a:gd name="T35" fmla="*/ 58 h 120"/>
                <a:gd name="T36" fmla="*/ 48 w 132"/>
                <a:gd name="T37" fmla="*/ 16 h 120"/>
                <a:gd name="T38" fmla="*/ 67 w 132"/>
                <a:gd name="T39" fmla="*/ 0 h 120"/>
                <a:gd name="T40" fmla="*/ 109 w 132"/>
                <a:gd name="T41" fmla="*/ 4 h 120"/>
                <a:gd name="T42" fmla="*/ 113 w 132"/>
                <a:gd name="T43" fmla="*/ 48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120"/>
                <a:gd name="T68" fmla="*/ 132 w 13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120">
                  <a:moveTo>
                    <a:pt x="113" y="48"/>
                  </a:moveTo>
                  <a:lnTo>
                    <a:pt x="113" y="48"/>
                  </a:lnTo>
                  <a:lnTo>
                    <a:pt x="132" y="58"/>
                  </a:lnTo>
                  <a:lnTo>
                    <a:pt x="132" y="62"/>
                  </a:lnTo>
                  <a:lnTo>
                    <a:pt x="125" y="74"/>
                  </a:lnTo>
                  <a:lnTo>
                    <a:pt x="122" y="78"/>
                  </a:lnTo>
                  <a:lnTo>
                    <a:pt x="122" y="83"/>
                  </a:lnTo>
                  <a:lnTo>
                    <a:pt x="116" y="97"/>
                  </a:lnTo>
                  <a:lnTo>
                    <a:pt x="118" y="111"/>
                  </a:lnTo>
                  <a:lnTo>
                    <a:pt x="111" y="120"/>
                  </a:lnTo>
                  <a:lnTo>
                    <a:pt x="67" y="109"/>
                  </a:lnTo>
                  <a:lnTo>
                    <a:pt x="18" y="120"/>
                  </a:lnTo>
                  <a:lnTo>
                    <a:pt x="7" y="109"/>
                  </a:lnTo>
                  <a:lnTo>
                    <a:pt x="0" y="88"/>
                  </a:lnTo>
                  <a:lnTo>
                    <a:pt x="11" y="62"/>
                  </a:lnTo>
                  <a:lnTo>
                    <a:pt x="28" y="58"/>
                  </a:lnTo>
                  <a:lnTo>
                    <a:pt x="48" y="16"/>
                  </a:lnTo>
                  <a:lnTo>
                    <a:pt x="67" y="0"/>
                  </a:lnTo>
                  <a:lnTo>
                    <a:pt x="109" y="4"/>
                  </a:lnTo>
                  <a:lnTo>
                    <a:pt x="113" y="4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3" name="Freeform 77"/>
            <p:cNvSpPr>
              <a:spLocks/>
            </p:cNvSpPr>
            <p:nvPr/>
          </p:nvSpPr>
          <p:spPr bwMode="auto">
            <a:xfrm>
              <a:off x="5346" y="1350"/>
              <a:ext cx="4" cy="14"/>
            </a:xfrm>
            <a:custGeom>
              <a:avLst/>
              <a:gdLst>
                <a:gd name="T0" fmla="*/ 4 w 4"/>
                <a:gd name="T1" fmla="*/ 14 h 14"/>
                <a:gd name="T2" fmla="*/ 4 w 4"/>
                <a:gd name="T3" fmla="*/ 14 h 14"/>
                <a:gd name="T4" fmla="*/ 0 w 4"/>
                <a:gd name="T5" fmla="*/ 14 h 14"/>
                <a:gd name="T6" fmla="*/ 0 w 4"/>
                <a:gd name="T7" fmla="*/ 0 h 14"/>
                <a:gd name="T8" fmla="*/ 4 w 4"/>
                <a:gd name="T9" fmla="*/ 0 h 14"/>
                <a:gd name="T10" fmla="*/ 4 w 4"/>
                <a:gd name="T11" fmla="*/ 0 h 14"/>
                <a:gd name="T12" fmla="*/ 4 w 4"/>
                <a:gd name="T13" fmla="*/ 7 h 14"/>
                <a:gd name="T14" fmla="*/ 4 w 4"/>
                <a:gd name="T15" fmla="*/ 14 h 14"/>
                <a:gd name="T16" fmla="*/ 4 w 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4"/>
                <a:gd name="T29" fmla="*/ 4 w 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4">
                  <a:moveTo>
                    <a:pt x="4" y="14"/>
                  </a:moveTo>
                  <a:lnTo>
                    <a:pt x="4" y="14"/>
                  </a:lnTo>
                  <a:lnTo>
                    <a:pt x="0" y="14"/>
                  </a:lnTo>
                  <a:lnTo>
                    <a:pt x="0" y="0"/>
                  </a:lnTo>
                  <a:lnTo>
                    <a:pt x="4" y="0"/>
                  </a:lnTo>
                  <a:lnTo>
                    <a:pt x="4" y="7"/>
                  </a:lnTo>
                  <a:lnTo>
                    <a:pt x="4"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4" name="Freeform 78"/>
            <p:cNvSpPr>
              <a:spLocks/>
            </p:cNvSpPr>
            <p:nvPr/>
          </p:nvSpPr>
          <p:spPr bwMode="auto">
            <a:xfrm>
              <a:off x="655" y="1355"/>
              <a:ext cx="30" cy="44"/>
            </a:xfrm>
            <a:custGeom>
              <a:avLst/>
              <a:gdLst>
                <a:gd name="T0" fmla="*/ 28 w 30"/>
                <a:gd name="T1" fmla="*/ 42 h 44"/>
                <a:gd name="T2" fmla="*/ 28 w 30"/>
                <a:gd name="T3" fmla="*/ 42 h 44"/>
                <a:gd name="T4" fmla="*/ 23 w 30"/>
                <a:gd name="T5" fmla="*/ 44 h 44"/>
                <a:gd name="T6" fmla="*/ 23 w 30"/>
                <a:gd name="T7" fmla="*/ 44 h 44"/>
                <a:gd name="T8" fmla="*/ 18 w 30"/>
                <a:gd name="T9" fmla="*/ 39 h 44"/>
                <a:gd name="T10" fmla="*/ 14 w 30"/>
                <a:gd name="T11" fmla="*/ 37 h 44"/>
                <a:gd name="T12" fmla="*/ 11 w 30"/>
                <a:gd name="T13" fmla="*/ 32 h 44"/>
                <a:gd name="T14" fmla="*/ 14 w 30"/>
                <a:gd name="T15" fmla="*/ 28 h 44"/>
                <a:gd name="T16" fmla="*/ 14 w 30"/>
                <a:gd name="T17" fmla="*/ 26 h 44"/>
                <a:gd name="T18" fmla="*/ 14 w 30"/>
                <a:gd name="T19" fmla="*/ 26 h 44"/>
                <a:gd name="T20" fmla="*/ 0 w 30"/>
                <a:gd name="T21" fmla="*/ 14 h 44"/>
                <a:gd name="T22" fmla="*/ 0 w 30"/>
                <a:gd name="T23" fmla="*/ 14 h 44"/>
                <a:gd name="T24" fmla="*/ 0 w 30"/>
                <a:gd name="T25" fmla="*/ 0 h 44"/>
                <a:gd name="T26" fmla="*/ 30 w 30"/>
                <a:gd name="T27" fmla="*/ 0 h 44"/>
                <a:gd name="T28" fmla="*/ 28 w 30"/>
                <a:gd name="T29" fmla="*/ 4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44"/>
                <a:gd name="T47" fmla="*/ 30 w 3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44">
                  <a:moveTo>
                    <a:pt x="28" y="42"/>
                  </a:moveTo>
                  <a:lnTo>
                    <a:pt x="28" y="42"/>
                  </a:lnTo>
                  <a:lnTo>
                    <a:pt x="23" y="44"/>
                  </a:lnTo>
                  <a:lnTo>
                    <a:pt x="18" y="39"/>
                  </a:lnTo>
                  <a:lnTo>
                    <a:pt x="14" y="37"/>
                  </a:lnTo>
                  <a:lnTo>
                    <a:pt x="11" y="32"/>
                  </a:lnTo>
                  <a:lnTo>
                    <a:pt x="14" y="28"/>
                  </a:lnTo>
                  <a:lnTo>
                    <a:pt x="14" y="26"/>
                  </a:lnTo>
                  <a:lnTo>
                    <a:pt x="0" y="14"/>
                  </a:lnTo>
                  <a:lnTo>
                    <a:pt x="0" y="0"/>
                  </a:lnTo>
                  <a:lnTo>
                    <a:pt x="30" y="0"/>
                  </a:lnTo>
                  <a:lnTo>
                    <a:pt x="28" y="4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5" name="Freeform 79"/>
            <p:cNvSpPr>
              <a:spLocks/>
            </p:cNvSpPr>
            <p:nvPr/>
          </p:nvSpPr>
          <p:spPr bwMode="auto">
            <a:xfrm>
              <a:off x="2597" y="1357"/>
              <a:ext cx="81" cy="88"/>
            </a:xfrm>
            <a:custGeom>
              <a:avLst/>
              <a:gdLst>
                <a:gd name="T0" fmla="*/ 76 w 81"/>
                <a:gd name="T1" fmla="*/ 10 h 88"/>
                <a:gd name="T2" fmla="*/ 81 w 81"/>
                <a:gd name="T3" fmla="*/ 17 h 88"/>
                <a:gd name="T4" fmla="*/ 81 w 81"/>
                <a:gd name="T5" fmla="*/ 17 h 88"/>
                <a:gd name="T6" fmla="*/ 64 w 81"/>
                <a:gd name="T7" fmla="*/ 67 h 88"/>
                <a:gd name="T8" fmla="*/ 64 w 81"/>
                <a:gd name="T9" fmla="*/ 67 h 88"/>
                <a:gd name="T10" fmla="*/ 57 w 81"/>
                <a:gd name="T11" fmla="*/ 72 h 88"/>
                <a:gd name="T12" fmla="*/ 53 w 81"/>
                <a:gd name="T13" fmla="*/ 77 h 88"/>
                <a:gd name="T14" fmla="*/ 37 w 81"/>
                <a:gd name="T15" fmla="*/ 79 h 88"/>
                <a:gd name="T16" fmla="*/ 23 w 81"/>
                <a:gd name="T17" fmla="*/ 84 h 88"/>
                <a:gd name="T18" fmla="*/ 16 w 81"/>
                <a:gd name="T19" fmla="*/ 86 h 88"/>
                <a:gd name="T20" fmla="*/ 9 w 81"/>
                <a:gd name="T21" fmla="*/ 88 h 88"/>
                <a:gd name="T22" fmla="*/ 0 w 81"/>
                <a:gd name="T23" fmla="*/ 81 h 88"/>
                <a:gd name="T24" fmla="*/ 0 w 81"/>
                <a:gd name="T25" fmla="*/ 81 h 88"/>
                <a:gd name="T26" fmla="*/ 0 w 81"/>
                <a:gd name="T27" fmla="*/ 79 h 88"/>
                <a:gd name="T28" fmla="*/ 0 w 81"/>
                <a:gd name="T29" fmla="*/ 74 h 88"/>
                <a:gd name="T30" fmla="*/ 4 w 81"/>
                <a:gd name="T31" fmla="*/ 72 h 88"/>
                <a:gd name="T32" fmla="*/ 11 w 81"/>
                <a:gd name="T33" fmla="*/ 70 h 88"/>
                <a:gd name="T34" fmla="*/ 16 w 81"/>
                <a:gd name="T35" fmla="*/ 67 h 88"/>
                <a:gd name="T36" fmla="*/ 16 w 81"/>
                <a:gd name="T37" fmla="*/ 67 h 88"/>
                <a:gd name="T38" fmla="*/ 16 w 81"/>
                <a:gd name="T39" fmla="*/ 56 h 88"/>
                <a:gd name="T40" fmla="*/ 13 w 81"/>
                <a:gd name="T41" fmla="*/ 49 h 88"/>
                <a:gd name="T42" fmla="*/ 11 w 81"/>
                <a:gd name="T43" fmla="*/ 44 h 88"/>
                <a:gd name="T44" fmla="*/ 27 w 81"/>
                <a:gd name="T45" fmla="*/ 26 h 88"/>
                <a:gd name="T46" fmla="*/ 27 w 81"/>
                <a:gd name="T47" fmla="*/ 26 h 88"/>
                <a:gd name="T48" fmla="*/ 30 w 81"/>
                <a:gd name="T49" fmla="*/ 24 h 88"/>
                <a:gd name="T50" fmla="*/ 34 w 81"/>
                <a:gd name="T51" fmla="*/ 24 h 88"/>
                <a:gd name="T52" fmla="*/ 32 w 81"/>
                <a:gd name="T53" fmla="*/ 5 h 88"/>
                <a:gd name="T54" fmla="*/ 37 w 81"/>
                <a:gd name="T55" fmla="*/ 0 h 88"/>
                <a:gd name="T56" fmla="*/ 37 w 81"/>
                <a:gd name="T57" fmla="*/ 0 h 88"/>
                <a:gd name="T58" fmla="*/ 46 w 81"/>
                <a:gd name="T59" fmla="*/ 3 h 88"/>
                <a:gd name="T60" fmla="*/ 55 w 81"/>
                <a:gd name="T61" fmla="*/ 7 h 88"/>
                <a:gd name="T62" fmla="*/ 64 w 81"/>
                <a:gd name="T63" fmla="*/ 10 h 88"/>
                <a:gd name="T64" fmla="*/ 76 w 81"/>
                <a:gd name="T65" fmla="*/ 10 h 88"/>
                <a:gd name="T66" fmla="*/ 76 w 81"/>
                <a:gd name="T67" fmla="*/ 10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
                <a:gd name="T103" fmla="*/ 0 h 88"/>
                <a:gd name="T104" fmla="*/ 81 w 81"/>
                <a:gd name="T105" fmla="*/ 88 h 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 h="88">
                  <a:moveTo>
                    <a:pt x="76" y="10"/>
                  </a:moveTo>
                  <a:lnTo>
                    <a:pt x="81" y="17"/>
                  </a:lnTo>
                  <a:lnTo>
                    <a:pt x="64" y="67"/>
                  </a:lnTo>
                  <a:lnTo>
                    <a:pt x="57" y="72"/>
                  </a:lnTo>
                  <a:lnTo>
                    <a:pt x="53" y="77"/>
                  </a:lnTo>
                  <a:lnTo>
                    <a:pt x="37" y="79"/>
                  </a:lnTo>
                  <a:lnTo>
                    <a:pt x="23" y="84"/>
                  </a:lnTo>
                  <a:lnTo>
                    <a:pt x="16" y="86"/>
                  </a:lnTo>
                  <a:lnTo>
                    <a:pt x="9" y="88"/>
                  </a:lnTo>
                  <a:lnTo>
                    <a:pt x="0" y="81"/>
                  </a:lnTo>
                  <a:lnTo>
                    <a:pt x="0" y="79"/>
                  </a:lnTo>
                  <a:lnTo>
                    <a:pt x="0" y="74"/>
                  </a:lnTo>
                  <a:lnTo>
                    <a:pt x="4" y="72"/>
                  </a:lnTo>
                  <a:lnTo>
                    <a:pt x="11" y="70"/>
                  </a:lnTo>
                  <a:lnTo>
                    <a:pt x="16" y="67"/>
                  </a:lnTo>
                  <a:lnTo>
                    <a:pt x="16" y="56"/>
                  </a:lnTo>
                  <a:lnTo>
                    <a:pt x="13" y="49"/>
                  </a:lnTo>
                  <a:lnTo>
                    <a:pt x="11" y="44"/>
                  </a:lnTo>
                  <a:lnTo>
                    <a:pt x="27" y="26"/>
                  </a:lnTo>
                  <a:lnTo>
                    <a:pt x="30" y="24"/>
                  </a:lnTo>
                  <a:lnTo>
                    <a:pt x="34" y="24"/>
                  </a:lnTo>
                  <a:lnTo>
                    <a:pt x="32" y="5"/>
                  </a:lnTo>
                  <a:lnTo>
                    <a:pt x="37" y="0"/>
                  </a:lnTo>
                  <a:lnTo>
                    <a:pt x="46" y="3"/>
                  </a:lnTo>
                  <a:lnTo>
                    <a:pt x="55" y="7"/>
                  </a:lnTo>
                  <a:lnTo>
                    <a:pt x="64" y="10"/>
                  </a:lnTo>
                  <a:lnTo>
                    <a:pt x="76" y="1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6" name="Freeform 80"/>
            <p:cNvSpPr>
              <a:spLocks/>
            </p:cNvSpPr>
            <p:nvPr/>
          </p:nvSpPr>
          <p:spPr bwMode="auto">
            <a:xfrm>
              <a:off x="3096" y="1357"/>
              <a:ext cx="51" cy="24"/>
            </a:xfrm>
            <a:custGeom>
              <a:avLst/>
              <a:gdLst>
                <a:gd name="T0" fmla="*/ 49 w 51"/>
                <a:gd name="T1" fmla="*/ 7 h 24"/>
                <a:gd name="T2" fmla="*/ 49 w 51"/>
                <a:gd name="T3" fmla="*/ 7 h 24"/>
                <a:gd name="T4" fmla="*/ 51 w 51"/>
                <a:gd name="T5" fmla="*/ 24 h 24"/>
                <a:gd name="T6" fmla="*/ 51 w 51"/>
                <a:gd name="T7" fmla="*/ 24 h 24"/>
                <a:gd name="T8" fmla="*/ 35 w 51"/>
                <a:gd name="T9" fmla="*/ 21 h 24"/>
                <a:gd name="T10" fmla="*/ 0 w 51"/>
                <a:gd name="T11" fmla="*/ 21 h 24"/>
                <a:gd name="T12" fmla="*/ 12 w 51"/>
                <a:gd name="T13" fmla="*/ 10 h 24"/>
                <a:gd name="T14" fmla="*/ 12 w 51"/>
                <a:gd name="T15" fmla="*/ 10 h 24"/>
                <a:gd name="T16" fmla="*/ 21 w 51"/>
                <a:gd name="T17" fmla="*/ 7 h 24"/>
                <a:gd name="T18" fmla="*/ 26 w 51"/>
                <a:gd name="T19" fmla="*/ 5 h 24"/>
                <a:gd name="T20" fmla="*/ 30 w 51"/>
                <a:gd name="T21" fmla="*/ 0 h 24"/>
                <a:gd name="T22" fmla="*/ 49 w 51"/>
                <a:gd name="T23" fmla="*/ 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24"/>
                <a:gd name="T38" fmla="*/ 51 w 51"/>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24">
                  <a:moveTo>
                    <a:pt x="49" y="7"/>
                  </a:moveTo>
                  <a:lnTo>
                    <a:pt x="49" y="7"/>
                  </a:lnTo>
                  <a:lnTo>
                    <a:pt x="51" y="24"/>
                  </a:lnTo>
                  <a:lnTo>
                    <a:pt x="35" y="21"/>
                  </a:lnTo>
                  <a:lnTo>
                    <a:pt x="0" y="21"/>
                  </a:lnTo>
                  <a:lnTo>
                    <a:pt x="12" y="10"/>
                  </a:lnTo>
                  <a:lnTo>
                    <a:pt x="21" y="7"/>
                  </a:lnTo>
                  <a:lnTo>
                    <a:pt x="26" y="5"/>
                  </a:lnTo>
                  <a:lnTo>
                    <a:pt x="30" y="0"/>
                  </a:lnTo>
                  <a:lnTo>
                    <a:pt x="49"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7" name="Freeform 81"/>
            <p:cNvSpPr>
              <a:spLocks/>
            </p:cNvSpPr>
            <p:nvPr/>
          </p:nvSpPr>
          <p:spPr bwMode="auto">
            <a:xfrm>
              <a:off x="1430" y="1364"/>
              <a:ext cx="9" cy="12"/>
            </a:xfrm>
            <a:custGeom>
              <a:avLst/>
              <a:gdLst>
                <a:gd name="T0" fmla="*/ 9 w 9"/>
                <a:gd name="T1" fmla="*/ 5 h 12"/>
                <a:gd name="T2" fmla="*/ 9 w 9"/>
                <a:gd name="T3" fmla="*/ 5 h 12"/>
                <a:gd name="T4" fmla="*/ 7 w 9"/>
                <a:gd name="T5" fmla="*/ 10 h 12"/>
                <a:gd name="T6" fmla="*/ 5 w 9"/>
                <a:gd name="T7" fmla="*/ 12 h 12"/>
                <a:gd name="T8" fmla="*/ 2 w 9"/>
                <a:gd name="T9" fmla="*/ 12 h 12"/>
                <a:gd name="T10" fmla="*/ 2 w 9"/>
                <a:gd name="T11" fmla="*/ 12 h 12"/>
                <a:gd name="T12" fmla="*/ 0 w 9"/>
                <a:gd name="T13" fmla="*/ 10 h 12"/>
                <a:gd name="T14" fmla="*/ 0 w 9"/>
                <a:gd name="T15" fmla="*/ 7 h 12"/>
                <a:gd name="T16" fmla="*/ 0 w 9"/>
                <a:gd name="T17" fmla="*/ 3 h 12"/>
                <a:gd name="T18" fmla="*/ 0 w 9"/>
                <a:gd name="T19" fmla="*/ 3 h 12"/>
                <a:gd name="T20" fmla="*/ 0 w 9"/>
                <a:gd name="T21" fmla="*/ 0 h 12"/>
                <a:gd name="T22" fmla="*/ 2 w 9"/>
                <a:gd name="T23" fmla="*/ 0 h 12"/>
                <a:gd name="T24" fmla="*/ 5 w 9"/>
                <a:gd name="T25" fmla="*/ 0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9" y="5"/>
                  </a:moveTo>
                  <a:lnTo>
                    <a:pt x="9" y="5"/>
                  </a:lnTo>
                  <a:lnTo>
                    <a:pt x="7" y="10"/>
                  </a:lnTo>
                  <a:lnTo>
                    <a:pt x="5" y="12"/>
                  </a:lnTo>
                  <a:lnTo>
                    <a:pt x="2" y="12"/>
                  </a:lnTo>
                  <a:lnTo>
                    <a:pt x="0" y="10"/>
                  </a:lnTo>
                  <a:lnTo>
                    <a:pt x="0" y="7"/>
                  </a:lnTo>
                  <a:lnTo>
                    <a:pt x="0" y="3"/>
                  </a:lnTo>
                  <a:lnTo>
                    <a:pt x="0" y="0"/>
                  </a:lnTo>
                  <a:lnTo>
                    <a:pt x="2" y="0"/>
                  </a:lnTo>
                  <a:lnTo>
                    <a:pt x="5" y="0"/>
                  </a:lnTo>
                  <a:lnTo>
                    <a:pt x="9"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8" name="Freeform 82"/>
            <p:cNvSpPr>
              <a:spLocks/>
            </p:cNvSpPr>
            <p:nvPr/>
          </p:nvSpPr>
          <p:spPr bwMode="auto">
            <a:xfrm>
              <a:off x="3018" y="1371"/>
              <a:ext cx="162" cy="137"/>
            </a:xfrm>
            <a:custGeom>
              <a:avLst/>
              <a:gdLst>
                <a:gd name="T0" fmla="*/ 71 w 162"/>
                <a:gd name="T1" fmla="*/ 10 h 137"/>
                <a:gd name="T2" fmla="*/ 71 w 162"/>
                <a:gd name="T3" fmla="*/ 10 h 137"/>
                <a:gd name="T4" fmla="*/ 102 w 162"/>
                <a:gd name="T5" fmla="*/ 10 h 137"/>
                <a:gd name="T6" fmla="*/ 115 w 162"/>
                <a:gd name="T7" fmla="*/ 10 h 137"/>
                <a:gd name="T8" fmla="*/ 129 w 162"/>
                <a:gd name="T9" fmla="*/ 14 h 137"/>
                <a:gd name="T10" fmla="*/ 155 w 162"/>
                <a:gd name="T11" fmla="*/ 35 h 137"/>
                <a:gd name="T12" fmla="*/ 145 w 162"/>
                <a:gd name="T13" fmla="*/ 63 h 137"/>
                <a:gd name="T14" fmla="*/ 145 w 162"/>
                <a:gd name="T15" fmla="*/ 63 h 137"/>
                <a:gd name="T16" fmla="*/ 150 w 162"/>
                <a:gd name="T17" fmla="*/ 81 h 137"/>
                <a:gd name="T18" fmla="*/ 155 w 162"/>
                <a:gd name="T19" fmla="*/ 91 h 137"/>
                <a:gd name="T20" fmla="*/ 162 w 162"/>
                <a:gd name="T21" fmla="*/ 97 h 137"/>
                <a:gd name="T22" fmla="*/ 139 w 162"/>
                <a:gd name="T23" fmla="*/ 137 h 137"/>
                <a:gd name="T24" fmla="*/ 139 w 162"/>
                <a:gd name="T25" fmla="*/ 137 h 137"/>
                <a:gd name="T26" fmla="*/ 120 w 162"/>
                <a:gd name="T27" fmla="*/ 137 h 137"/>
                <a:gd name="T28" fmla="*/ 102 w 162"/>
                <a:gd name="T29" fmla="*/ 134 h 137"/>
                <a:gd name="T30" fmla="*/ 62 w 162"/>
                <a:gd name="T31" fmla="*/ 102 h 137"/>
                <a:gd name="T32" fmla="*/ 23 w 162"/>
                <a:gd name="T33" fmla="*/ 104 h 137"/>
                <a:gd name="T34" fmla="*/ 23 w 162"/>
                <a:gd name="T35" fmla="*/ 104 h 137"/>
                <a:gd name="T36" fmla="*/ 0 w 162"/>
                <a:gd name="T37" fmla="*/ 91 h 137"/>
                <a:gd name="T38" fmla="*/ 0 w 162"/>
                <a:gd name="T39" fmla="*/ 91 h 137"/>
                <a:gd name="T40" fmla="*/ 0 w 162"/>
                <a:gd name="T41" fmla="*/ 74 h 137"/>
                <a:gd name="T42" fmla="*/ 2 w 162"/>
                <a:gd name="T43" fmla="*/ 56 h 137"/>
                <a:gd name="T44" fmla="*/ 2 w 162"/>
                <a:gd name="T45" fmla="*/ 40 h 137"/>
                <a:gd name="T46" fmla="*/ 2 w 162"/>
                <a:gd name="T47" fmla="*/ 30 h 137"/>
                <a:gd name="T48" fmla="*/ 0 w 162"/>
                <a:gd name="T49" fmla="*/ 21 h 137"/>
                <a:gd name="T50" fmla="*/ 44 w 162"/>
                <a:gd name="T51" fmla="*/ 0 h 137"/>
                <a:gd name="T52" fmla="*/ 44 w 162"/>
                <a:gd name="T53" fmla="*/ 0 h 137"/>
                <a:gd name="T54" fmla="*/ 71 w 162"/>
                <a:gd name="T55" fmla="*/ 10 h 137"/>
                <a:gd name="T56" fmla="*/ 71 w 162"/>
                <a:gd name="T57" fmla="*/ 10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37"/>
                <a:gd name="T89" fmla="*/ 162 w 162"/>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37">
                  <a:moveTo>
                    <a:pt x="71" y="10"/>
                  </a:moveTo>
                  <a:lnTo>
                    <a:pt x="71" y="10"/>
                  </a:lnTo>
                  <a:lnTo>
                    <a:pt x="102" y="10"/>
                  </a:lnTo>
                  <a:lnTo>
                    <a:pt x="115" y="10"/>
                  </a:lnTo>
                  <a:lnTo>
                    <a:pt x="129" y="14"/>
                  </a:lnTo>
                  <a:lnTo>
                    <a:pt x="155" y="35"/>
                  </a:lnTo>
                  <a:lnTo>
                    <a:pt x="145" y="63"/>
                  </a:lnTo>
                  <a:lnTo>
                    <a:pt x="150" y="81"/>
                  </a:lnTo>
                  <a:lnTo>
                    <a:pt x="155" y="91"/>
                  </a:lnTo>
                  <a:lnTo>
                    <a:pt x="162" y="97"/>
                  </a:lnTo>
                  <a:lnTo>
                    <a:pt x="139" y="137"/>
                  </a:lnTo>
                  <a:lnTo>
                    <a:pt x="120" y="137"/>
                  </a:lnTo>
                  <a:lnTo>
                    <a:pt x="102" y="134"/>
                  </a:lnTo>
                  <a:lnTo>
                    <a:pt x="62" y="102"/>
                  </a:lnTo>
                  <a:lnTo>
                    <a:pt x="23" y="104"/>
                  </a:lnTo>
                  <a:lnTo>
                    <a:pt x="0" y="91"/>
                  </a:lnTo>
                  <a:lnTo>
                    <a:pt x="0" y="74"/>
                  </a:lnTo>
                  <a:lnTo>
                    <a:pt x="2" y="56"/>
                  </a:lnTo>
                  <a:lnTo>
                    <a:pt x="2" y="40"/>
                  </a:lnTo>
                  <a:lnTo>
                    <a:pt x="2" y="30"/>
                  </a:lnTo>
                  <a:lnTo>
                    <a:pt x="0" y="21"/>
                  </a:lnTo>
                  <a:lnTo>
                    <a:pt x="44" y="0"/>
                  </a:lnTo>
                  <a:lnTo>
                    <a:pt x="71" y="1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699" name="Freeform 83"/>
            <p:cNvSpPr>
              <a:spLocks/>
            </p:cNvSpPr>
            <p:nvPr/>
          </p:nvSpPr>
          <p:spPr bwMode="auto">
            <a:xfrm>
              <a:off x="2872" y="1383"/>
              <a:ext cx="146" cy="162"/>
            </a:xfrm>
            <a:custGeom>
              <a:avLst/>
              <a:gdLst>
                <a:gd name="T0" fmla="*/ 125 w 146"/>
                <a:gd name="T1" fmla="*/ 11 h 162"/>
                <a:gd name="T2" fmla="*/ 141 w 146"/>
                <a:gd name="T3" fmla="*/ 11 h 162"/>
                <a:gd name="T4" fmla="*/ 141 w 146"/>
                <a:gd name="T5" fmla="*/ 11 h 162"/>
                <a:gd name="T6" fmla="*/ 143 w 146"/>
                <a:gd name="T7" fmla="*/ 21 h 162"/>
                <a:gd name="T8" fmla="*/ 146 w 146"/>
                <a:gd name="T9" fmla="*/ 28 h 162"/>
                <a:gd name="T10" fmla="*/ 143 w 146"/>
                <a:gd name="T11" fmla="*/ 44 h 162"/>
                <a:gd name="T12" fmla="*/ 143 w 146"/>
                <a:gd name="T13" fmla="*/ 62 h 162"/>
                <a:gd name="T14" fmla="*/ 141 w 146"/>
                <a:gd name="T15" fmla="*/ 79 h 162"/>
                <a:gd name="T16" fmla="*/ 120 w 146"/>
                <a:gd name="T17" fmla="*/ 90 h 162"/>
                <a:gd name="T18" fmla="*/ 120 w 146"/>
                <a:gd name="T19" fmla="*/ 90 h 162"/>
                <a:gd name="T20" fmla="*/ 116 w 146"/>
                <a:gd name="T21" fmla="*/ 104 h 162"/>
                <a:gd name="T22" fmla="*/ 111 w 146"/>
                <a:gd name="T23" fmla="*/ 118 h 162"/>
                <a:gd name="T24" fmla="*/ 111 w 146"/>
                <a:gd name="T25" fmla="*/ 118 h 162"/>
                <a:gd name="T26" fmla="*/ 116 w 146"/>
                <a:gd name="T27" fmla="*/ 125 h 162"/>
                <a:gd name="T28" fmla="*/ 123 w 146"/>
                <a:gd name="T29" fmla="*/ 132 h 162"/>
                <a:gd name="T30" fmla="*/ 123 w 146"/>
                <a:gd name="T31" fmla="*/ 132 h 162"/>
                <a:gd name="T32" fmla="*/ 118 w 146"/>
                <a:gd name="T33" fmla="*/ 157 h 162"/>
                <a:gd name="T34" fmla="*/ 118 w 146"/>
                <a:gd name="T35" fmla="*/ 157 h 162"/>
                <a:gd name="T36" fmla="*/ 99 w 146"/>
                <a:gd name="T37" fmla="*/ 157 h 162"/>
                <a:gd name="T38" fmla="*/ 81 w 146"/>
                <a:gd name="T39" fmla="*/ 157 h 162"/>
                <a:gd name="T40" fmla="*/ 72 w 146"/>
                <a:gd name="T41" fmla="*/ 162 h 162"/>
                <a:gd name="T42" fmla="*/ 72 w 146"/>
                <a:gd name="T43" fmla="*/ 162 h 162"/>
                <a:gd name="T44" fmla="*/ 30 w 146"/>
                <a:gd name="T45" fmla="*/ 160 h 162"/>
                <a:gd name="T46" fmla="*/ 28 w 146"/>
                <a:gd name="T47" fmla="*/ 127 h 162"/>
                <a:gd name="T48" fmla="*/ 9 w 146"/>
                <a:gd name="T49" fmla="*/ 113 h 162"/>
                <a:gd name="T50" fmla="*/ 9 w 146"/>
                <a:gd name="T51" fmla="*/ 113 h 162"/>
                <a:gd name="T52" fmla="*/ 7 w 146"/>
                <a:gd name="T53" fmla="*/ 104 h 162"/>
                <a:gd name="T54" fmla="*/ 5 w 146"/>
                <a:gd name="T55" fmla="*/ 97 h 162"/>
                <a:gd name="T56" fmla="*/ 0 w 146"/>
                <a:gd name="T57" fmla="*/ 81 h 162"/>
                <a:gd name="T58" fmla="*/ 0 w 146"/>
                <a:gd name="T59" fmla="*/ 81 h 162"/>
                <a:gd name="T60" fmla="*/ 11 w 146"/>
                <a:gd name="T61" fmla="*/ 74 h 162"/>
                <a:gd name="T62" fmla="*/ 21 w 146"/>
                <a:gd name="T63" fmla="*/ 65 h 162"/>
                <a:gd name="T64" fmla="*/ 21 w 146"/>
                <a:gd name="T65" fmla="*/ 65 h 162"/>
                <a:gd name="T66" fmla="*/ 30 w 146"/>
                <a:gd name="T67" fmla="*/ 21 h 162"/>
                <a:gd name="T68" fmla="*/ 46 w 146"/>
                <a:gd name="T69" fmla="*/ 16 h 162"/>
                <a:gd name="T70" fmla="*/ 46 w 146"/>
                <a:gd name="T71" fmla="*/ 16 h 162"/>
                <a:gd name="T72" fmla="*/ 48 w 146"/>
                <a:gd name="T73" fmla="*/ 11 h 162"/>
                <a:gd name="T74" fmla="*/ 48 w 146"/>
                <a:gd name="T75" fmla="*/ 4 h 162"/>
                <a:gd name="T76" fmla="*/ 48 w 146"/>
                <a:gd name="T77" fmla="*/ 4 h 162"/>
                <a:gd name="T78" fmla="*/ 53 w 146"/>
                <a:gd name="T79" fmla="*/ 2 h 162"/>
                <a:gd name="T80" fmla="*/ 58 w 146"/>
                <a:gd name="T81" fmla="*/ 2 h 162"/>
                <a:gd name="T82" fmla="*/ 65 w 146"/>
                <a:gd name="T83" fmla="*/ 4 h 162"/>
                <a:gd name="T84" fmla="*/ 72 w 146"/>
                <a:gd name="T85" fmla="*/ 9 h 162"/>
                <a:gd name="T86" fmla="*/ 79 w 146"/>
                <a:gd name="T87" fmla="*/ 11 h 162"/>
                <a:gd name="T88" fmla="*/ 79 w 146"/>
                <a:gd name="T89" fmla="*/ 11 h 162"/>
                <a:gd name="T90" fmla="*/ 97 w 146"/>
                <a:gd name="T91" fmla="*/ 9 h 162"/>
                <a:gd name="T92" fmla="*/ 104 w 146"/>
                <a:gd name="T93" fmla="*/ 7 h 162"/>
                <a:gd name="T94" fmla="*/ 111 w 146"/>
                <a:gd name="T95" fmla="*/ 0 h 162"/>
                <a:gd name="T96" fmla="*/ 111 w 146"/>
                <a:gd name="T97" fmla="*/ 0 h 162"/>
                <a:gd name="T98" fmla="*/ 116 w 146"/>
                <a:gd name="T99" fmla="*/ 0 h 162"/>
                <a:gd name="T100" fmla="*/ 118 w 146"/>
                <a:gd name="T101" fmla="*/ 4 h 162"/>
                <a:gd name="T102" fmla="*/ 120 w 146"/>
                <a:gd name="T103" fmla="*/ 9 h 162"/>
                <a:gd name="T104" fmla="*/ 125 w 146"/>
                <a:gd name="T105" fmla="*/ 11 h 162"/>
                <a:gd name="T106" fmla="*/ 125 w 146"/>
                <a:gd name="T107" fmla="*/ 11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62"/>
                <a:gd name="T164" fmla="*/ 146 w 14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62">
                  <a:moveTo>
                    <a:pt x="125" y="11"/>
                  </a:moveTo>
                  <a:lnTo>
                    <a:pt x="141" y="11"/>
                  </a:lnTo>
                  <a:lnTo>
                    <a:pt x="143" y="21"/>
                  </a:lnTo>
                  <a:lnTo>
                    <a:pt x="146" y="28"/>
                  </a:lnTo>
                  <a:lnTo>
                    <a:pt x="143" y="44"/>
                  </a:lnTo>
                  <a:lnTo>
                    <a:pt x="143" y="62"/>
                  </a:lnTo>
                  <a:lnTo>
                    <a:pt x="141" y="79"/>
                  </a:lnTo>
                  <a:lnTo>
                    <a:pt x="120" y="90"/>
                  </a:lnTo>
                  <a:lnTo>
                    <a:pt x="116" y="104"/>
                  </a:lnTo>
                  <a:lnTo>
                    <a:pt x="111" y="118"/>
                  </a:lnTo>
                  <a:lnTo>
                    <a:pt x="116" y="125"/>
                  </a:lnTo>
                  <a:lnTo>
                    <a:pt x="123" y="132"/>
                  </a:lnTo>
                  <a:lnTo>
                    <a:pt x="118" y="157"/>
                  </a:lnTo>
                  <a:lnTo>
                    <a:pt x="99" y="157"/>
                  </a:lnTo>
                  <a:lnTo>
                    <a:pt x="81" y="157"/>
                  </a:lnTo>
                  <a:lnTo>
                    <a:pt x="72" y="162"/>
                  </a:lnTo>
                  <a:lnTo>
                    <a:pt x="30" y="160"/>
                  </a:lnTo>
                  <a:lnTo>
                    <a:pt x="28" y="127"/>
                  </a:lnTo>
                  <a:lnTo>
                    <a:pt x="9" y="113"/>
                  </a:lnTo>
                  <a:lnTo>
                    <a:pt x="7" y="104"/>
                  </a:lnTo>
                  <a:lnTo>
                    <a:pt x="5" y="97"/>
                  </a:lnTo>
                  <a:lnTo>
                    <a:pt x="0" y="81"/>
                  </a:lnTo>
                  <a:lnTo>
                    <a:pt x="11" y="74"/>
                  </a:lnTo>
                  <a:lnTo>
                    <a:pt x="21" y="65"/>
                  </a:lnTo>
                  <a:lnTo>
                    <a:pt x="30" y="21"/>
                  </a:lnTo>
                  <a:lnTo>
                    <a:pt x="46" y="16"/>
                  </a:lnTo>
                  <a:lnTo>
                    <a:pt x="48" y="11"/>
                  </a:lnTo>
                  <a:lnTo>
                    <a:pt x="48" y="4"/>
                  </a:lnTo>
                  <a:lnTo>
                    <a:pt x="53" y="2"/>
                  </a:lnTo>
                  <a:lnTo>
                    <a:pt x="58" y="2"/>
                  </a:lnTo>
                  <a:lnTo>
                    <a:pt x="65" y="4"/>
                  </a:lnTo>
                  <a:lnTo>
                    <a:pt x="72" y="9"/>
                  </a:lnTo>
                  <a:lnTo>
                    <a:pt x="79" y="11"/>
                  </a:lnTo>
                  <a:lnTo>
                    <a:pt x="97" y="9"/>
                  </a:lnTo>
                  <a:lnTo>
                    <a:pt x="104" y="7"/>
                  </a:lnTo>
                  <a:lnTo>
                    <a:pt x="111" y="0"/>
                  </a:lnTo>
                  <a:lnTo>
                    <a:pt x="116" y="0"/>
                  </a:lnTo>
                  <a:lnTo>
                    <a:pt x="118" y="4"/>
                  </a:lnTo>
                  <a:lnTo>
                    <a:pt x="120" y="9"/>
                  </a:lnTo>
                  <a:lnTo>
                    <a:pt x="125"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0" name="Freeform 84"/>
            <p:cNvSpPr>
              <a:spLocks/>
            </p:cNvSpPr>
            <p:nvPr/>
          </p:nvSpPr>
          <p:spPr bwMode="auto">
            <a:xfrm>
              <a:off x="5346" y="1390"/>
              <a:ext cx="11" cy="11"/>
            </a:xfrm>
            <a:custGeom>
              <a:avLst/>
              <a:gdLst>
                <a:gd name="T0" fmla="*/ 11 w 11"/>
                <a:gd name="T1" fmla="*/ 4 h 11"/>
                <a:gd name="T2" fmla="*/ 11 w 11"/>
                <a:gd name="T3" fmla="*/ 4 h 11"/>
                <a:gd name="T4" fmla="*/ 11 w 11"/>
                <a:gd name="T5" fmla="*/ 9 h 11"/>
                <a:gd name="T6" fmla="*/ 9 w 11"/>
                <a:gd name="T7" fmla="*/ 11 h 11"/>
                <a:gd name="T8" fmla="*/ 9 w 11"/>
                <a:gd name="T9" fmla="*/ 11 h 11"/>
                <a:gd name="T10" fmla="*/ 4 w 11"/>
                <a:gd name="T11" fmla="*/ 11 h 11"/>
                <a:gd name="T12" fmla="*/ 2 w 11"/>
                <a:gd name="T13" fmla="*/ 9 h 11"/>
                <a:gd name="T14" fmla="*/ 2 w 11"/>
                <a:gd name="T15" fmla="*/ 9 h 11"/>
                <a:gd name="T16" fmla="*/ 0 w 11"/>
                <a:gd name="T17" fmla="*/ 7 h 11"/>
                <a:gd name="T18" fmla="*/ 2 w 11"/>
                <a:gd name="T19" fmla="*/ 2 h 11"/>
                <a:gd name="T20" fmla="*/ 2 w 11"/>
                <a:gd name="T21" fmla="*/ 2 h 11"/>
                <a:gd name="T22" fmla="*/ 7 w 11"/>
                <a:gd name="T23" fmla="*/ 0 h 11"/>
                <a:gd name="T24" fmla="*/ 7 w 11"/>
                <a:gd name="T25" fmla="*/ 0 h 11"/>
                <a:gd name="T26" fmla="*/ 9 w 11"/>
                <a:gd name="T27" fmla="*/ 2 h 11"/>
                <a:gd name="T28" fmla="*/ 11 w 11"/>
                <a:gd name="T29" fmla="*/ 4 h 11"/>
                <a:gd name="T30" fmla="*/ 11 w 11"/>
                <a:gd name="T31" fmla="*/ 4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1"/>
                <a:gd name="T50" fmla="*/ 11 w 11"/>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1">
                  <a:moveTo>
                    <a:pt x="11" y="4"/>
                  </a:moveTo>
                  <a:lnTo>
                    <a:pt x="11" y="4"/>
                  </a:lnTo>
                  <a:lnTo>
                    <a:pt x="11" y="9"/>
                  </a:lnTo>
                  <a:lnTo>
                    <a:pt x="9" y="11"/>
                  </a:lnTo>
                  <a:lnTo>
                    <a:pt x="4" y="11"/>
                  </a:lnTo>
                  <a:lnTo>
                    <a:pt x="2" y="9"/>
                  </a:lnTo>
                  <a:lnTo>
                    <a:pt x="0" y="7"/>
                  </a:lnTo>
                  <a:lnTo>
                    <a:pt x="2" y="2"/>
                  </a:lnTo>
                  <a:lnTo>
                    <a:pt x="7" y="0"/>
                  </a:lnTo>
                  <a:lnTo>
                    <a:pt x="9" y="2"/>
                  </a:lnTo>
                  <a:lnTo>
                    <a:pt x="11"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1" name="Freeform 85"/>
            <p:cNvSpPr>
              <a:spLocks/>
            </p:cNvSpPr>
            <p:nvPr/>
          </p:nvSpPr>
          <p:spPr bwMode="auto">
            <a:xfrm>
              <a:off x="507" y="1397"/>
              <a:ext cx="1069" cy="625"/>
            </a:xfrm>
            <a:custGeom>
              <a:avLst/>
              <a:gdLst>
                <a:gd name="T0" fmla="*/ 722 w 1069"/>
                <a:gd name="T1" fmla="*/ 78 h 625"/>
                <a:gd name="T2" fmla="*/ 673 w 1069"/>
                <a:gd name="T3" fmla="*/ 102 h 625"/>
                <a:gd name="T4" fmla="*/ 733 w 1069"/>
                <a:gd name="T5" fmla="*/ 97 h 625"/>
                <a:gd name="T6" fmla="*/ 773 w 1069"/>
                <a:gd name="T7" fmla="*/ 113 h 625"/>
                <a:gd name="T8" fmla="*/ 715 w 1069"/>
                <a:gd name="T9" fmla="*/ 136 h 625"/>
                <a:gd name="T10" fmla="*/ 717 w 1069"/>
                <a:gd name="T11" fmla="*/ 152 h 625"/>
                <a:gd name="T12" fmla="*/ 699 w 1069"/>
                <a:gd name="T13" fmla="*/ 227 h 625"/>
                <a:gd name="T14" fmla="*/ 759 w 1069"/>
                <a:gd name="T15" fmla="*/ 155 h 625"/>
                <a:gd name="T16" fmla="*/ 784 w 1069"/>
                <a:gd name="T17" fmla="*/ 150 h 625"/>
                <a:gd name="T18" fmla="*/ 777 w 1069"/>
                <a:gd name="T19" fmla="*/ 203 h 625"/>
                <a:gd name="T20" fmla="*/ 810 w 1069"/>
                <a:gd name="T21" fmla="*/ 227 h 625"/>
                <a:gd name="T22" fmla="*/ 905 w 1069"/>
                <a:gd name="T23" fmla="*/ 189 h 625"/>
                <a:gd name="T24" fmla="*/ 1020 w 1069"/>
                <a:gd name="T25" fmla="*/ 150 h 625"/>
                <a:gd name="T26" fmla="*/ 1062 w 1069"/>
                <a:gd name="T27" fmla="*/ 122 h 625"/>
                <a:gd name="T28" fmla="*/ 1067 w 1069"/>
                <a:gd name="T29" fmla="*/ 164 h 625"/>
                <a:gd name="T30" fmla="*/ 1030 w 1069"/>
                <a:gd name="T31" fmla="*/ 180 h 625"/>
                <a:gd name="T32" fmla="*/ 1009 w 1069"/>
                <a:gd name="T33" fmla="*/ 203 h 625"/>
                <a:gd name="T34" fmla="*/ 979 w 1069"/>
                <a:gd name="T35" fmla="*/ 220 h 625"/>
                <a:gd name="T36" fmla="*/ 963 w 1069"/>
                <a:gd name="T37" fmla="*/ 243 h 625"/>
                <a:gd name="T38" fmla="*/ 905 w 1069"/>
                <a:gd name="T39" fmla="*/ 275 h 625"/>
                <a:gd name="T40" fmla="*/ 870 w 1069"/>
                <a:gd name="T41" fmla="*/ 296 h 625"/>
                <a:gd name="T42" fmla="*/ 858 w 1069"/>
                <a:gd name="T43" fmla="*/ 328 h 625"/>
                <a:gd name="T44" fmla="*/ 856 w 1069"/>
                <a:gd name="T45" fmla="*/ 296 h 625"/>
                <a:gd name="T46" fmla="*/ 840 w 1069"/>
                <a:gd name="T47" fmla="*/ 328 h 625"/>
                <a:gd name="T48" fmla="*/ 824 w 1069"/>
                <a:gd name="T49" fmla="*/ 342 h 625"/>
                <a:gd name="T50" fmla="*/ 831 w 1069"/>
                <a:gd name="T51" fmla="*/ 356 h 625"/>
                <a:gd name="T52" fmla="*/ 833 w 1069"/>
                <a:gd name="T53" fmla="*/ 375 h 625"/>
                <a:gd name="T54" fmla="*/ 814 w 1069"/>
                <a:gd name="T55" fmla="*/ 386 h 625"/>
                <a:gd name="T56" fmla="*/ 722 w 1069"/>
                <a:gd name="T57" fmla="*/ 458 h 625"/>
                <a:gd name="T58" fmla="*/ 687 w 1069"/>
                <a:gd name="T59" fmla="*/ 523 h 625"/>
                <a:gd name="T60" fmla="*/ 685 w 1069"/>
                <a:gd name="T61" fmla="*/ 576 h 625"/>
                <a:gd name="T62" fmla="*/ 669 w 1069"/>
                <a:gd name="T63" fmla="*/ 625 h 625"/>
                <a:gd name="T64" fmla="*/ 652 w 1069"/>
                <a:gd name="T65" fmla="*/ 567 h 625"/>
                <a:gd name="T66" fmla="*/ 627 w 1069"/>
                <a:gd name="T67" fmla="*/ 507 h 625"/>
                <a:gd name="T68" fmla="*/ 604 w 1069"/>
                <a:gd name="T69" fmla="*/ 495 h 625"/>
                <a:gd name="T70" fmla="*/ 583 w 1069"/>
                <a:gd name="T71" fmla="*/ 493 h 625"/>
                <a:gd name="T72" fmla="*/ 544 w 1069"/>
                <a:gd name="T73" fmla="*/ 495 h 625"/>
                <a:gd name="T74" fmla="*/ 530 w 1069"/>
                <a:gd name="T75" fmla="*/ 532 h 625"/>
                <a:gd name="T76" fmla="*/ 463 w 1069"/>
                <a:gd name="T77" fmla="*/ 513 h 625"/>
                <a:gd name="T78" fmla="*/ 421 w 1069"/>
                <a:gd name="T79" fmla="*/ 509 h 625"/>
                <a:gd name="T80" fmla="*/ 386 w 1069"/>
                <a:gd name="T81" fmla="*/ 532 h 625"/>
                <a:gd name="T82" fmla="*/ 335 w 1069"/>
                <a:gd name="T83" fmla="*/ 585 h 625"/>
                <a:gd name="T84" fmla="*/ 238 w 1069"/>
                <a:gd name="T85" fmla="*/ 465 h 625"/>
                <a:gd name="T86" fmla="*/ 92 w 1069"/>
                <a:gd name="T87" fmla="*/ 423 h 625"/>
                <a:gd name="T88" fmla="*/ 25 w 1069"/>
                <a:gd name="T89" fmla="*/ 368 h 625"/>
                <a:gd name="T90" fmla="*/ 2 w 1069"/>
                <a:gd name="T91" fmla="*/ 314 h 625"/>
                <a:gd name="T92" fmla="*/ 2 w 1069"/>
                <a:gd name="T93" fmla="*/ 284 h 625"/>
                <a:gd name="T94" fmla="*/ 21 w 1069"/>
                <a:gd name="T95" fmla="*/ 287 h 625"/>
                <a:gd name="T96" fmla="*/ 25 w 1069"/>
                <a:gd name="T97" fmla="*/ 277 h 625"/>
                <a:gd name="T98" fmla="*/ 18 w 1069"/>
                <a:gd name="T99" fmla="*/ 215 h 625"/>
                <a:gd name="T100" fmla="*/ 88 w 1069"/>
                <a:gd name="T101" fmla="*/ 115 h 625"/>
                <a:gd name="T102" fmla="*/ 134 w 1069"/>
                <a:gd name="T103" fmla="*/ 67 h 625"/>
                <a:gd name="T104" fmla="*/ 178 w 1069"/>
                <a:gd name="T105" fmla="*/ 34 h 625"/>
                <a:gd name="T106" fmla="*/ 636 w 1069"/>
                <a:gd name="T107" fmla="*/ 46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9"/>
                <a:gd name="T163" fmla="*/ 0 h 625"/>
                <a:gd name="T164" fmla="*/ 1069 w 1069"/>
                <a:gd name="T165" fmla="*/ 625 h 6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9" h="625">
                  <a:moveTo>
                    <a:pt x="636" y="46"/>
                  </a:moveTo>
                  <a:lnTo>
                    <a:pt x="671" y="69"/>
                  </a:lnTo>
                  <a:lnTo>
                    <a:pt x="722" y="74"/>
                  </a:lnTo>
                  <a:lnTo>
                    <a:pt x="722" y="78"/>
                  </a:lnTo>
                  <a:lnTo>
                    <a:pt x="678" y="90"/>
                  </a:lnTo>
                  <a:lnTo>
                    <a:pt x="676" y="95"/>
                  </a:lnTo>
                  <a:lnTo>
                    <a:pt x="673" y="102"/>
                  </a:lnTo>
                  <a:lnTo>
                    <a:pt x="680" y="104"/>
                  </a:lnTo>
                  <a:lnTo>
                    <a:pt x="685" y="104"/>
                  </a:lnTo>
                  <a:lnTo>
                    <a:pt x="733" y="97"/>
                  </a:lnTo>
                  <a:lnTo>
                    <a:pt x="745" y="104"/>
                  </a:lnTo>
                  <a:lnTo>
                    <a:pt x="750" y="108"/>
                  </a:lnTo>
                  <a:lnTo>
                    <a:pt x="757" y="111"/>
                  </a:lnTo>
                  <a:lnTo>
                    <a:pt x="773" y="113"/>
                  </a:lnTo>
                  <a:lnTo>
                    <a:pt x="787" y="118"/>
                  </a:lnTo>
                  <a:lnTo>
                    <a:pt x="784" y="122"/>
                  </a:lnTo>
                  <a:lnTo>
                    <a:pt x="743" y="127"/>
                  </a:lnTo>
                  <a:lnTo>
                    <a:pt x="715" y="136"/>
                  </a:lnTo>
                  <a:lnTo>
                    <a:pt x="713" y="141"/>
                  </a:lnTo>
                  <a:lnTo>
                    <a:pt x="710" y="146"/>
                  </a:lnTo>
                  <a:lnTo>
                    <a:pt x="717" y="152"/>
                  </a:lnTo>
                  <a:lnTo>
                    <a:pt x="706" y="166"/>
                  </a:lnTo>
                  <a:lnTo>
                    <a:pt x="696" y="185"/>
                  </a:lnTo>
                  <a:lnTo>
                    <a:pt x="682" y="220"/>
                  </a:lnTo>
                  <a:lnTo>
                    <a:pt x="692" y="229"/>
                  </a:lnTo>
                  <a:lnTo>
                    <a:pt x="699" y="227"/>
                  </a:lnTo>
                  <a:lnTo>
                    <a:pt x="729" y="196"/>
                  </a:lnTo>
                  <a:lnTo>
                    <a:pt x="729" y="176"/>
                  </a:lnTo>
                  <a:lnTo>
                    <a:pt x="740" y="157"/>
                  </a:lnTo>
                  <a:lnTo>
                    <a:pt x="759" y="155"/>
                  </a:lnTo>
                  <a:lnTo>
                    <a:pt x="768" y="150"/>
                  </a:lnTo>
                  <a:lnTo>
                    <a:pt x="777" y="146"/>
                  </a:lnTo>
                  <a:lnTo>
                    <a:pt x="784" y="150"/>
                  </a:lnTo>
                  <a:lnTo>
                    <a:pt x="775" y="176"/>
                  </a:lnTo>
                  <a:lnTo>
                    <a:pt x="777" y="176"/>
                  </a:lnTo>
                  <a:lnTo>
                    <a:pt x="789" y="176"/>
                  </a:lnTo>
                  <a:lnTo>
                    <a:pt x="777" y="203"/>
                  </a:lnTo>
                  <a:lnTo>
                    <a:pt x="763" y="217"/>
                  </a:lnTo>
                  <a:lnTo>
                    <a:pt x="766" y="227"/>
                  </a:lnTo>
                  <a:lnTo>
                    <a:pt x="768" y="233"/>
                  </a:lnTo>
                  <a:lnTo>
                    <a:pt x="810" y="227"/>
                  </a:lnTo>
                  <a:lnTo>
                    <a:pt x="854" y="201"/>
                  </a:lnTo>
                  <a:lnTo>
                    <a:pt x="879" y="213"/>
                  </a:lnTo>
                  <a:lnTo>
                    <a:pt x="898" y="208"/>
                  </a:lnTo>
                  <a:lnTo>
                    <a:pt x="905" y="189"/>
                  </a:lnTo>
                  <a:lnTo>
                    <a:pt x="942" y="178"/>
                  </a:lnTo>
                  <a:lnTo>
                    <a:pt x="983" y="183"/>
                  </a:lnTo>
                  <a:lnTo>
                    <a:pt x="1006" y="173"/>
                  </a:lnTo>
                  <a:lnTo>
                    <a:pt x="1020" y="150"/>
                  </a:lnTo>
                  <a:lnTo>
                    <a:pt x="1039" y="134"/>
                  </a:lnTo>
                  <a:lnTo>
                    <a:pt x="1050" y="127"/>
                  </a:lnTo>
                  <a:lnTo>
                    <a:pt x="1062" y="122"/>
                  </a:lnTo>
                  <a:lnTo>
                    <a:pt x="1067" y="127"/>
                  </a:lnTo>
                  <a:lnTo>
                    <a:pt x="1069" y="132"/>
                  </a:lnTo>
                  <a:lnTo>
                    <a:pt x="1069" y="143"/>
                  </a:lnTo>
                  <a:lnTo>
                    <a:pt x="1067" y="152"/>
                  </a:lnTo>
                  <a:lnTo>
                    <a:pt x="1067" y="164"/>
                  </a:lnTo>
                  <a:lnTo>
                    <a:pt x="1060" y="173"/>
                  </a:lnTo>
                  <a:lnTo>
                    <a:pt x="1055" y="178"/>
                  </a:lnTo>
                  <a:lnTo>
                    <a:pt x="1050" y="178"/>
                  </a:lnTo>
                  <a:lnTo>
                    <a:pt x="1030" y="180"/>
                  </a:lnTo>
                  <a:lnTo>
                    <a:pt x="1027" y="180"/>
                  </a:lnTo>
                  <a:lnTo>
                    <a:pt x="1025" y="196"/>
                  </a:lnTo>
                  <a:lnTo>
                    <a:pt x="1016" y="199"/>
                  </a:lnTo>
                  <a:lnTo>
                    <a:pt x="1009" y="203"/>
                  </a:lnTo>
                  <a:lnTo>
                    <a:pt x="1004" y="199"/>
                  </a:lnTo>
                  <a:lnTo>
                    <a:pt x="997" y="196"/>
                  </a:lnTo>
                  <a:lnTo>
                    <a:pt x="979" y="220"/>
                  </a:lnTo>
                  <a:lnTo>
                    <a:pt x="981" y="231"/>
                  </a:lnTo>
                  <a:lnTo>
                    <a:pt x="986" y="243"/>
                  </a:lnTo>
                  <a:lnTo>
                    <a:pt x="976" y="245"/>
                  </a:lnTo>
                  <a:lnTo>
                    <a:pt x="963" y="243"/>
                  </a:lnTo>
                  <a:lnTo>
                    <a:pt x="958" y="252"/>
                  </a:lnTo>
                  <a:lnTo>
                    <a:pt x="953" y="264"/>
                  </a:lnTo>
                  <a:lnTo>
                    <a:pt x="939" y="264"/>
                  </a:lnTo>
                  <a:lnTo>
                    <a:pt x="925" y="273"/>
                  </a:lnTo>
                  <a:lnTo>
                    <a:pt x="905" y="275"/>
                  </a:lnTo>
                  <a:lnTo>
                    <a:pt x="888" y="298"/>
                  </a:lnTo>
                  <a:lnTo>
                    <a:pt x="879" y="298"/>
                  </a:lnTo>
                  <a:lnTo>
                    <a:pt x="870" y="296"/>
                  </a:lnTo>
                  <a:lnTo>
                    <a:pt x="865" y="308"/>
                  </a:lnTo>
                  <a:lnTo>
                    <a:pt x="863" y="314"/>
                  </a:lnTo>
                  <a:lnTo>
                    <a:pt x="863" y="321"/>
                  </a:lnTo>
                  <a:lnTo>
                    <a:pt x="858" y="328"/>
                  </a:lnTo>
                  <a:lnTo>
                    <a:pt x="856" y="331"/>
                  </a:lnTo>
                  <a:lnTo>
                    <a:pt x="851" y="328"/>
                  </a:lnTo>
                  <a:lnTo>
                    <a:pt x="856" y="296"/>
                  </a:lnTo>
                  <a:lnTo>
                    <a:pt x="854" y="296"/>
                  </a:lnTo>
                  <a:lnTo>
                    <a:pt x="835" y="312"/>
                  </a:lnTo>
                  <a:lnTo>
                    <a:pt x="840" y="328"/>
                  </a:lnTo>
                  <a:lnTo>
                    <a:pt x="833" y="338"/>
                  </a:lnTo>
                  <a:lnTo>
                    <a:pt x="826" y="338"/>
                  </a:lnTo>
                  <a:lnTo>
                    <a:pt x="824" y="340"/>
                  </a:lnTo>
                  <a:lnTo>
                    <a:pt x="824" y="342"/>
                  </a:lnTo>
                  <a:lnTo>
                    <a:pt x="824" y="347"/>
                  </a:lnTo>
                  <a:lnTo>
                    <a:pt x="826" y="349"/>
                  </a:lnTo>
                  <a:lnTo>
                    <a:pt x="831" y="356"/>
                  </a:lnTo>
                  <a:lnTo>
                    <a:pt x="831" y="361"/>
                  </a:lnTo>
                  <a:lnTo>
                    <a:pt x="828" y="368"/>
                  </a:lnTo>
                  <a:lnTo>
                    <a:pt x="828" y="372"/>
                  </a:lnTo>
                  <a:lnTo>
                    <a:pt x="828" y="375"/>
                  </a:lnTo>
                  <a:lnTo>
                    <a:pt x="833" y="375"/>
                  </a:lnTo>
                  <a:lnTo>
                    <a:pt x="831" y="384"/>
                  </a:lnTo>
                  <a:lnTo>
                    <a:pt x="826" y="386"/>
                  </a:lnTo>
                  <a:lnTo>
                    <a:pt x="819" y="386"/>
                  </a:lnTo>
                  <a:lnTo>
                    <a:pt x="814" y="386"/>
                  </a:lnTo>
                  <a:lnTo>
                    <a:pt x="812" y="386"/>
                  </a:lnTo>
                  <a:lnTo>
                    <a:pt x="810" y="389"/>
                  </a:lnTo>
                  <a:lnTo>
                    <a:pt x="810" y="398"/>
                  </a:lnTo>
                  <a:lnTo>
                    <a:pt x="722" y="458"/>
                  </a:lnTo>
                  <a:lnTo>
                    <a:pt x="717" y="458"/>
                  </a:lnTo>
                  <a:lnTo>
                    <a:pt x="715" y="456"/>
                  </a:lnTo>
                  <a:lnTo>
                    <a:pt x="687" y="504"/>
                  </a:lnTo>
                  <a:lnTo>
                    <a:pt x="687" y="523"/>
                  </a:lnTo>
                  <a:lnTo>
                    <a:pt x="689" y="541"/>
                  </a:lnTo>
                  <a:lnTo>
                    <a:pt x="689" y="557"/>
                  </a:lnTo>
                  <a:lnTo>
                    <a:pt x="687" y="567"/>
                  </a:lnTo>
                  <a:lnTo>
                    <a:pt x="685" y="576"/>
                  </a:lnTo>
                  <a:lnTo>
                    <a:pt x="687" y="583"/>
                  </a:lnTo>
                  <a:lnTo>
                    <a:pt x="685" y="590"/>
                  </a:lnTo>
                  <a:lnTo>
                    <a:pt x="680" y="601"/>
                  </a:lnTo>
                  <a:lnTo>
                    <a:pt x="676" y="613"/>
                  </a:lnTo>
                  <a:lnTo>
                    <a:pt x="669" y="625"/>
                  </a:lnTo>
                  <a:lnTo>
                    <a:pt x="655" y="615"/>
                  </a:lnTo>
                  <a:lnTo>
                    <a:pt x="645" y="578"/>
                  </a:lnTo>
                  <a:lnTo>
                    <a:pt x="650" y="571"/>
                  </a:lnTo>
                  <a:lnTo>
                    <a:pt x="652" y="567"/>
                  </a:lnTo>
                  <a:lnTo>
                    <a:pt x="641" y="553"/>
                  </a:lnTo>
                  <a:lnTo>
                    <a:pt x="650" y="530"/>
                  </a:lnTo>
                  <a:lnTo>
                    <a:pt x="627" y="507"/>
                  </a:lnTo>
                  <a:lnTo>
                    <a:pt x="620" y="504"/>
                  </a:lnTo>
                  <a:lnTo>
                    <a:pt x="613" y="502"/>
                  </a:lnTo>
                  <a:lnTo>
                    <a:pt x="606" y="497"/>
                  </a:lnTo>
                  <a:lnTo>
                    <a:pt x="604" y="495"/>
                  </a:lnTo>
                  <a:lnTo>
                    <a:pt x="601" y="490"/>
                  </a:lnTo>
                  <a:lnTo>
                    <a:pt x="599" y="490"/>
                  </a:lnTo>
                  <a:lnTo>
                    <a:pt x="595" y="490"/>
                  </a:lnTo>
                  <a:lnTo>
                    <a:pt x="583" y="493"/>
                  </a:lnTo>
                  <a:lnTo>
                    <a:pt x="576" y="488"/>
                  </a:lnTo>
                  <a:lnTo>
                    <a:pt x="574" y="486"/>
                  </a:lnTo>
                  <a:lnTo>
                    <a:pt x="571" y="486"/>
                  </a:lnTo>
                  <a:lnTo>
                    <a:pt x="544" y="495"/>
                  </a:lnTo>
                  <a:lnTo>
                    <a:pt x="537" y="509"/>
                  </a:lnTo>
                  <a:lnTo>
                    <a:pt x="539" y="516"/>
                  </a:lnTo>
                  <a:lnTo>
                    <a:pt x="544" y="525"/>
                  </a:lnTo>
                  <a:lnTo>
                    <a:pt x="530" y="532"/>
                  </a:lnTo>
                  <a:lnTo>
                    <a:pt x="520" y="520"/>
                  </a:lnTo>
                  <a:lnTo>
                    <a:pt x="500" y="520"/>
                  </a:lnTo>
                  <a:lnTo>
                    <a:pt x="481" y="509"/>
                  </a:lnTo>
                  <a:lnTo>
                    <a:pt x="463" y="513"/>
                  </a:lnTo>
                  <a:lnTo>
                    <a:pt x="446" y="511"/>
                  </a:lnTo>
                  <a:lnTo>
                    <a:pt x="430" y="507"/>
                  </a:lnTo>
                  <a:lnTo>
                    <a:pt x="426" y="507"/>
                  </a:lnTo>
                  <a:lnTo>
                    <a:pt x="421" y="509"/>
                  </a:lnTo>
                  <a:lnTo>
                    <a:pt x="414" y="516"/>
                  </a:lnTo>
                  <a:lnTo>
                    <a:pt x="409" y="523"/>
                  </a:lnTo>
                  <a:lnTo>
                    <a:pt x="402" y="530"/>
                  </a:lnTo>
                  <a:lnTo>
                    <a:pt x="386" y="532"/>
                  </a:lnTo>
                  <a:lnTo>
                    <a:pt x="361" y="567"/>
                  </a:lnTo>
                  <a:lnTo>
                    <a:pt x="356" y="604"/>
                  </a:lnTo>
                  <a:lnTo>
                    <a:pt x="354" y="604"/>
                  </a:lnTo>
                  <a:lnTo>
                    <a:pt x="335" y="585"/>
                  </a:lnTo>
                  <a:lnTo>
                    <a:pt x="324" y="516"/>
                  </a:lnTo>
                  <a:lnTo>
                    <a:pt x="296" y="493"/>
                  </a:lnTo>
                  <a:lnTo>
                    <a:pt x="275" y="507"/>
                  </a:lnTo>
                  <a:lnTo>
                    <a:pt x="261" y="504"/>
                  </a:lnTo>
                  <a:lnTo>
                    <a:pt x="238" y="465"/>
                  </a:lnTo>
                  <a:lnTo>
                    <a:pt x="210" y="449"/>
                  </a:lnTo>
                  <a:lnTo>
                    <a:pt x="173" y="460"/>
                  </a:lnTo>
                  <a:lnTo>
                    <a:pt x="111" y="435"/>
                  </a:lnTo>
                  <a:lnTo>
                    <a:pt x="92" y="423"/>
                  </a:lnTo>
                  <a:lnTo>
                    <a:pt x="37" y="430"/>
                  </a:lnTo>
                  <a:lnTo>
                    <a:pt x="39" y="423"/>
                  </a:lnTo>
                  <a:lnTo>
                    <a:pt x="25" y="368"/>
                  </a:lnTo>
                  <a:lnTo>
                    <a:pt x="4" y="361"/>
                  </a:lnTo>
                  <a:lnTo>
                    <a:pt x="0" y="351"/>
                  </a:lnTo>
                  <a:lnTo>
                    <a:pt x="0" y="326"/>
                  </a:lnTo>
                  <a:lnTo>
                    <a:pt x="2" y="314"/>
                  </a:lnTo>
                  <a:lnTo>
                    <a:pt x="7" y="303"/>
                  </a:lnTo>
                  <a:lnTo>
                    <a:pt x="2" y="294"/>
                  </a:lnTo>
                  <a:lnTo>
                    <a:pt x="0" y="289"/>
                  </a:lnTo>
                  <a:lnTo>
                    <a:pt x="2" y="284"/>
                  </a:lnTo>
                  <a:lnTo>
                    <a:pt x="9" y="287"/>
                  </a:lnTo>
                  <a:lnTo>
                    <a:pt x="14" y="289"/>
                  </a:lnTo>
                  <a:lnTo>
                    <a:pt x="18" y="289"/>
                  </a:lnTo>
                  <a:lnTo>
                    <a:pt x="21" y="287"/>
                  </a:lnTo>
                  <a:lnTo>
                    <a:pt x="23" y="284"/>
                  </a:lnTo>
                  <a:lnTo>
                    <a:pt x="23" y="280"/>
                  </a:lnTo>
                  <a:lnTo>
                    <a:pt x="25" y="277"/>
                  </a:lnTo>
                  <a:lnTo>
                    <a:pt x="9" y="268"/>
                  </a:lnTo>
                  <a:lnTo>
                    <a:pt x="14" y="240"/>
                  </a:lnTo>
                  <a:lnTo>
                    <a:pt x="18" y="215"/>
                  </a:lnTo>
                  <a:lnTo>
                    <a:pt x="39" y="189"/>
                  </a:lnTo>
                  <a:lnTo>
                    <a:pt x="58" y="164"/>
                  </a:lnTo>
                  <a:lnTo>
                    <a:pt x="72" y="139"/>
                  </a:lnTo>
                  <a:lnTo>
                    <a:pt x="88" y="115"/>
                  </a:lnTo>
                  <a:lnTo>
                    <a:pt x="122" y="69"/>
                  </a:lnTo>
                  <a:lnTo>
                    <a:pt x="127" y="71"/>
                  </a:lnTo>
                  <a:lnTo>
                    <a:pt x="129" y="71"/>
                  </a:lnTo>
                  <a:lnTo>
                    <a:pt x="134" y="67"/>
                  </a:lnTo>
                  <a:lnTo>
                    <a:pt x="139" y="39"/>
                  </a:lnTo>
                  <a:lnTo>
                    <a:pt x="153" y="16"/>
                  </a:lnTo>
                  <a:lnTo>
                    <a:pt x="155" y="14"/>
                  </a:lnTo>
                  <a:lnTo>
                    <a:pt x="178" y="34"/>
                  </a:lnTo>
                  <a:lnTo>
                    <a:pt x="194" y="14"/>
                  </a:lnTo>
                  <a:lnTo>
                    <a:pt x="197" y="0"/>
                  </a:lnTo>
                  <a:lnTo>
                    <a:pt x="342" y="23"/>
                  </a:lnTo>
                  <a:lnTo>
                    <a:pt x="636" y="4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2" name="Freeform 86"/>
            <p:cNvSpPr>
              <a:spLocks/>
            </p:cNvSpPr>
            <p:nvPr/>
          </p:nvSpPr>
          <p:spPr bwMode="auto">
            <a:xfrm>
              <a:off x="4265" y="1401"/>
              <a:ext cx="558" cy="232"/>
            </a:xfrm>
            <a:custGeom>
              <a:avLst/>
              <a:gdLst>
                <a:gd name="T0" fmla="*/ 183 w 558"/>
                <a:gd name="T1" fmla="*/ 5 h 232"/>
                <a:gd name="T2" fmla="*/ 218 w 558"/>
                <a:gd name="T3" fmla="*/ 26 h 232"/>
                <a:gd name="T4" fmla="*/ 227 w 558"/>
                <a:gd name="T5" fmla="*/ 40 h 232"/>
                <a:gd name="T6" fmla="*/ 354 w 558"/>
                <a:gd name="T7" fmla="*/ 54 h 232"/>
                <a:gd name="T8" fmla="*/ 444 w 558"/>
                <a:gd name="T9" fmla="*/ 21 h 232"/>
                <a:gd name="T10" fmla="*/ 477 w 558"/>
                <a:gd name="T11" fmla="*/ 37 h 232"/>
                <a:gd name="T12" fmla="*/ 488 w 558"/>
                <a:gd name="T13" fmla="*/ 61 h 232"/>
                <a:gd name="T14" fmla="*/ 553 w 558"/>
                <a:gd name="T15" fmla="*/ 74 h 232"/>
                <a:gd name="T16" fmla="*/ 558 w 558"/>
                <a:gd name="T17" fmla="*/ 86 h 232"/>
                <a:gd name="T18" fmla="*/ 555 w 558"/>
                <a:gd name="T19" fmla="*/ 98 h 232"/>
                <a:gd name="T20" fmla="*/ 528 w 558"/>
                <a:gd name="T21" fmla="*/ 116 h 232"/>
                <a:gd name="T22" fmla="*/ 514 w 558"/>
                <a:gd name="T23" fmla="*/ 151 h 232"/>
                <a:gd name="T24" fmla="*/ 498 w 558"/>
                <a:gd name="T25" fmla="*/ 155 h 232"/>
                <a:gd name="T26" fmla="*/ 486 w 558"/>
                <a:gd name="T27" fmla="*/ 153 h 232"/>
                <a:gd name="T28" fmla="*/ 477 w 558"/>
                <a:gd name="T29" fmla="*/ 176 h 232"/>
                <a:gd name="T30" fmla="*/ 479 w 558"/>
                <a:gd name="T31" fmla="*/ 195 h 232"/>
                <a:gd name="T32" fmla="*/ 470 w 558"/>
                <a:gd name="T33" fmla="*/ 206 h 232"/>
                <a:gd name="T34" fmla="*/ 403 w 558"/>
                <a:gd name="T35" fmla="*/ 232 h 232"/>
                <a:gd name="T36" fmla="*/ 312 w 558"/>
                <a:gd name="T37" fmla="*/ 213 h 232"/>
                <a:gd name="T38" fmla="*/ 93 w 558"/>
                <a:gd name="T39" fmla="*/ 153 h 232"/>
                <a:gd name="T40" fmla="*/ 63 w 558"/>
                <a:gd name="T41" fmla="*/ 88 h 232"/>
                <a:gd name="T42" fmla="*/ 0 w 558"/>
                <a:gd name="T43" fmla="*/ 79 h 232"/>
                <a:gd name="T44" fmla="*/ 9 w 558"/>
                <a:gd name="T45" fmla="*/ 65 h 232"/>
                <a:gd name="T46" fmla="*/ 28 w 558"/>
                <a:gd name="T47" fmla="*/ 63 h 232"/>
                <a:gd name="T48" fmla="*/ 42 w 558"/>
                <a:gd name="T49" fmla="*/ 49 h 232"/>
                <a:gd name="T50" fmla="*/ 51 w 558"/>
                <a:gd name="T51" fmla="*/ 33 h 232"/>
                <a:gd name="T52" fmla="*/ 63 w 558"/>
                <a:gd name="T53" fmla="*/ 30 h 232"/>
                <a:gd name="T54" fmla="*/ 72 w 558"/>
                <a:gd name="T55" fmla="*/ 33 h 232"/>
                <a:gd name="T56" fmla="*/ 102 w 558"/>
                <a:gd name="T57" fmla="*/ 40 h 232"/>
                <a:gd name="T58" fmla="*/ 106 w 558"/>
                <a:gd name="T59" fmla="*/ 49 h 232"/>
                <a:gd name="T60" fmla="*/ 113 w 558"/>
                <a:gd name="T61" fmla="*/ 56 h 232"/>
                <a:gd name="T62" fmla="*/ 137 w 558"/>
                <a:gd name="T63" fmla="*/ 58 h 232"/>
                <a:gd name="T64" fmla="*/ 167 w 558"/>
                <a:gd name="T65" fmla="*/ 51 h 232"/>
                <a:gd name="T66" fmla="*/ 148 w 558"/>
                <a:gd name="T67" fmla="*/ 10 h 232"/>
                <a:gd name="T68" fmla="*/ 183 w 558"/>
                <a:gd name="T69" fmla="*/ 5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8"/>
                <a:gd name="T106" fmla="*/ 0 h 232"/>
                <a:gd name="T107" fmla="*/ 558 w 558"/>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8" h="232">
                  <a:moveTo>
                    <a:pt x="183" y="5"/>
                  </a:moveTo>
                  <a:lnTo>
                    <a:pt x="183" y="5"/>
                  </a:lnTo>
                  <a:lnTo>
                    <a:pt x="206" y="19"/>
                  </a:lnTo>
                  <a:lnTo>
                    <a:pt x="218" y="26"/>
                  </a:lnTo>
                  <a:lnTo>
                    <a:pt x="225" y="37"/>
                  </a:lnTo>
                  <a:lnTo>
                    <a:pt x="227" y="40"/>
                  </a:lnTo>
                  <a:lnTo>
                    <a:pt x="310" y="40"/>
                  </a:lnTo>
                  <a:lnTo>
                    <a:pt x="354" y="54"/>
                  </a:lnTo>
                  <a:lnTo>
                    <a:pt x="419" y="42"/>
                  </a:lnTo>
                  <a:lnTo>
                    <a:pt x="444" y="21"/>
                  </a:lnTo>
                  <a:lnTo>
                    <a:pt x="463" y="37"/>
                  </a:lnTo>
                  <a:lnTo>
                    <a:pt x="477" y="37"/>
                  </a:lnTo>
                  <a:lnTo>
                    <a:pt x="488" y="44"/>
                  </a:lnTo>
                  <a:lnTo>
                    <a:pt x="488" y="61"/>
                  </a:lnTo>
                  <a:lnTo>
                    <a:pt x="507" y="79"/>
                  </a:lnTo>
                  <a:lnTo>
                    <a:pt x="553" y="74"/>
                  </a:lnTo>
                  <a:lnTo>
                    <a:pt x="558" y="86"/>
                  </a:lnTo>
                  <a:lnTo>
                    <a:pt x="558" y="93"/>
                  </a:lnTo>
                  <a:lnTo>
                    <a:pt x="555" y="98"/>
                  </a:lnTo>
                  <a:lnTo>
                    <a:pt x="528" y="116"/>
                  </a:lnTo>
                  <a:lnTo>
                    <a:pt x="514" y="151"/>
                  </a:lnTo>
                  <a:lnTo>
                    <a:pt x="498" y="155"/>
                  </a:lnTo>
                  <a:lnTo>
                    <a:pt x="491" y="153"/>
                  </a:lnTo>
                  <a:lnTo>
                    <a:pt x="486" y="153"/>
                  </a:lnTo>
                  <a:lnTo>
                    <a:pt x="477" y="176"/>
                  </a:lnTo>
                  <a:lnTo>
                    <a:pt x="479" y="195"/>
                  </a:lnTo>
                  <a:lnTo>
                    <a:pt x="472" y="202"/>
                  </a:lnTo>
                  <a:lnTo>
                    <a:pt x="470" y="206"/>
                  </a:lnTo>
                  <a:lnTo>
                    <a:pt x="465" y="209"/>
                  </a:lnTo>
                  <a:lnTo>
                    <a:pt x="403" y="232"/>
                  </a:lnTo>
                  <a:lnTo>
                    <a:pt x="336" y="227"/>
                  </a:lnTo>
                  <a:lnTo>
                    <a:pt x="312" y="213"/>
                  </a:lnTo>
                  <a:lnTo>
                    <a:pt x="225" y="216"/>
                  </a:lnTo>
                  <a:lnTo>
                    <a:pt x="93" y="153"/>
                  </a:lnTo>
                  <a:lnTo>
                    <a:pt x="81" y="104"/>
                  </a:lnTo>
                  <a:lnTo>
                    <a:pt x="63" y="88"/>
                  </a:lnTo>
                  <a:lnTo>
                    <a:pt x="0" y="79"/>
                  </a:lnTo>
                  <a:lnTo>
                    <a:pt x="5" y="72"/>
                  </a:lnTo>
                  <a:lnTo>
                    <a:pt x="9" y="65"/>
                  </a:lnTo>
                  <a:lnTo>
                    <a:pt x="28" y="63"/>
                  </a:lnTo>
                  <a:lnTo>
                    <a:pt x="35" y="56"/>
                  </a:lnTo>
                  <a:lnTo>
                    <a:pt x="42" y="49"/>
                  </a:lnTo>
                  <a:lnTo>
                    <a:pt x="49" y="42"/>
                  </a:lnTo>
                  <a:lnTo>
                    <a:pt x="51" y="33"/>
                  </a:lnTo>
                  <a:lnTo>
                    <a:pt x="63" y="30"/>
                  </a:lnTo>
                  <a:lnTo>
                    <a:pt x="67" y="30"/>
                  </a:lnTo>
                  <a:lnTo>
                    <a:pt x="72" y="33"/>
                  </a:lnTo>
                  <a:lnTo>
                    <a:pt x="86" y="40"/>
                  </a:lnTo>
                  <a:lnTo>
                    <a:pt x="102" y="40"/>
                  </a:lnTo>
                  <a:lnTo>
                    <a:pt x="106" y="49"/>
                  </a:lnTo>
                  <a:lnTo>
                    <a:pt x="109" y="54"/>
                  </a:lnTo>
                  <a:lnTo>
                    <a:pt x="113" y="56"/>
                  </a:lnTo>
                  <a:lnTo>
                    <a:pt x="137" y="58"/>
                  </a:lnTo>
                  <a:lnTo>
                    <a:pt x="153" y="56"/>
                  </a:lnTo>
                  <a:lnTo>
                    <a:pt x="167" y="51"/>
                  </a:lnTo>
                  <a:lnTo>
                    <a:pt x="167" y="49"/>
                  </a:lnTo>
                  <a:lnTo>
                    <a:pt x="148" y="10"/>
                  </a:lnTo>
                  <a:lnTo>
                    <a:pt x="153" y="0"/>
                  </a:lnTo>
                  <a:lnTo>
                    <a:pt x="183"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3" name="Freeform 87"/>
            <p:cNvSpPr>
              <a:spLocks/>
            </p:cNvSpPr>
            <p:nvPr/>
          </p:nvSpPr>
          <p:spPr bwMode="auto">
            <a:xfrm>
              <a:off x="2830" y="1404"/>
              <a:ext cx="70" cy="58"/>
            </a:xfrm>
            <a:custGeom>
              <a:avLst/>
              <a:gdLst>
                <a:gd name="T0" fmla="*/ 60 w 70"/>
                <a:gd name="T1" fmla="*/ 44 h 58"/>
                <a:gd name="T2" fmla="*/ 60 w 70"/>
                <a:gd name="T3" fmla="*/ 44 h 58"/>
                <a:gd name="T4" fmla="*/ 40 w 70"/>
                <a:gd name="T5" fmla="*/ 58 h 58"/>
                <a:gd name="T6" fmla="*/ 0 w 70"/>
                <a:gd name="T7" fmla="*/ 55 h 58"/>
                <a:gd name="T8" fmla="*/ 0 w 70"/>
                <a:gd name="T9" fmla="*/ 55 h 58"/>
                <a:gd name="T10" fmla="*/ 5 w 70"/>
                <a:gd name="T11" fmla="*/ 41 h 58"/>
                <a:gd name="T12" fmla="*/ 12 w 70"/>
                <a:gd name="T13" fmla="*/ 27 h 58"/>
                <a:gd name="T14" fmla="*/ 12 w 70"/>
                <a:gd name="T15" fmla="*/ 27 h 58"/>
                <a:gd name="T16" fmla="*/ 16 w 70"/>
                <a:gd name="T17" fmla="*/ 23 h 58"/>
                <a:gd name="T18" fmla="*/ 19 w 70"/>
                <a:gd name="T19" fmla="*/ 23 h 58"/>
                <a:gd name="T20" fmla="*/ 21 w 70"/>
                <a:gd name="T21" fmla="*/ 23 h 58"/>
                <a:gd name="T22" fmla="*/ 21 w 70"/>
                <a:gd name="T23" fmla="*/ 23 h 58"/>
                <a:gd name="T24" fmla="*/ 30 w 70"/>
                <a:gd name="T25" fmla="*/ 30 h 58"/>
                <a:gd name="T26" fmla="*/ 35 w 70"/>
                <a:gd name="T27" fmla="*/ 30 h 58"/>
                <a:gd name="T28" fmla="*/ 40 w 70"/>
                <a:gd name="T29" fmla="*/ 27 h 58"/>
                <a:gd name="T30" fmla="*/ 42 w 70"/>
                <a:gd name="T31" fmla="*/ 27 h 58"/>
                <a:gd name="T32" fmla="*/ 42 w 70"/>
                <a:gd name="T33" fmla="*/ 7 h 58"/>
                <a:gd name="T34" fmla="*/ 70 w 70"/>
                <a:gd name="T35" fmla="*/ 0 h 58"/>
                <a:gd name="T36" fmla="*/ 60 w 70"/>
                <a:gd name="T37" fmla="*/ 44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58"/>
                <a:gd name="T59" fmla="*/ 70 w 7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58">
                  <a:moveTo>
                    <a:pt x="60" y="44"/>
                  </a:moveTo>
                  <a:lnTo>
                    <a:pt x="60" y="44"/>
                  </a:lnTo>
                  <a:lnTo>
                    <a:pt x="40" y="58"/>
                  </a:lnTo>
                  <a:lnTo>
                    <a:pt x="0" y="55"/>
                  </a:lnTo>
                  <a:lnTo>
                    <a:pt x="5" y="41"/>
                  </a:lnTo>
                  <a:lnTo>
                    <a:pt x="12" y="27"/>
                  </a:lnTo>
                  <a:lnTo>
                    <a:pt x="16" y="23"/>
                  </a:lnTo>
                  <a:lnTo>
                    <a:pt x="19" y="23"/>
                  </a:lnTo>
                  <a:lnTo>
                    <a:pt x="21" y="23"/>
                  </a:lnTo>
                  <a:lnTo>
                    <a:pt x="30" y="30"/>
                  </a:lnTo>
                  <a:lnTo>
                    <a:pt x="35" y="30"/>
                  </a:lnTo>
                  <a:lnTo>
                    <a:pt x="40" y="27"/>
                  </a:lnTo>
                  <a:lnTo>
                    <a:pt x="42" y="27"/>
                  </a:lnTo>
                  <a:lnTo>
                    <a:pt x="42" y="7"/>
                  </a:lnTo>
                  <a:lnTo>
                    <a:pt x="70" y="0"/>
                  </a:lnTo>
                  <a:lnTo>
                    <a:pt x="60" y="4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4" name="Freeform 88"/>
            <p:cNvSpPr>
              <a:spLocks/>
            </p:cNvSpPr>
            <p:nvPr/>
          </p:nvSpPr>
          <p:spPr bwMode="auto">
            <a:xfrm>
              <a:off x="3159" y="1420"/>
              <a:ext cx="275" cy="183"/>
            </a:xfrm>
            <a:custGeom>
              <a:avLst/>
              <a:gdLst>
                <a:gd name="T0" fmla="*/ 275 w 275"/>
                <a:gd name="T1" fmla="*/ 74 h 183"/>
                <a:gd name="T2" fmla="*/ 254 w 275"/>
                <a:gd name="T3" fmla="*/ 120 h 183"/>
                <a:gd name="T4" fmla="*/ 224 w 275"/>
                <a:gd name="T5" fmla="*/ 139 h 183"/>
                <a:gd name="T6" fmla="*/ 220 w 275"/>
                <a:gd name="T7" fmla="*/ 136 h 183"/>
                <a:gd name="T8" fmla="*/ 215 w 275"/>
                <a:gd name="T9" fmla="*/ 139 h 183"/>
                <a:gd name="T10" fmla="*/ 215 w 275"/>
                <a:gd name="T11" fmla="*/ 148 h 183"/>
                <a:gd name="T12" fmla="*/ 220 w 275"/>
                <a:gd name="T13" fmla="*/ 155 h 183"/>
                <a:gd name="T14" fmla="*/ 227 w 275"/>
                <a:gd name="T15" fmla="*/ 160 h 183"/>
                <a:gd name="T16" fmla="*/ 229 w 275"/>
                <a:gd name="T17" fmla="*/ 166 h 183"/>
                <a:gd name="T18" fmla="*/ 227 w 275"/>
                <a:gd name="T19" fmla="*/ 171 h 183"/>
                <a:gd name="T20" fmla="*/ 197 w 275"/>
                <a:gd name="T21" fmla="*/ 183 h 183"/>
                <a:gd name="T22" fmla="*/ 185 w 275"/>
                <a:gd name="T23" fmla="*/ 171 h 183"/>
                <a:gd name="T24" fmla="*/ 180 w 275"/>
                <a:gd name="T25" fmla="*/ 162 h 183"/>
                <a:gd name="T26" fmla="*/ 180 w 275"/>
                <a:gd name="T27" fmla="*/ 157 h 183"/>
                <a:gd name="T28" fmla="*/ 180 w 275"/>
                <a:gd name="T29" fmla="*/ 155 h 183"/>
                <a:gd name="T30" fmla="*/ 166 w 275"/>
                <a:gd name="T31" fmla="*/ 150 h 183"/>
                <a:gd name="T32" fmla="*/ 162 w 275"/>
                <a:gd name="T33" fmla="*/ 139 h 183"/>
                <a:gd name="T34" fmla="*/ 127 w 275"/>
                <a:gd name="T35" fmla="*/ 141 h 183"/>
                <a:gd name="T36" fmla="*/ 118 w 275"/>
                <a:gd name="T37" fmla="*/ 132 h 183"/>
                <a:gd name="T38" fmla="*/ 111 w 275"/>
                <a:gd name="T39" fmla="*/ 118 h 183"/>
                <a:gd name="T40" fmla="*/ 92 w 275"/>
                <a:gd name="T41" fmla="*/ 118 h 183"/>
                <a:gd name="T42" fmla="*/ 44 w 275"/>
                <a:gd name="T43" fmla="*/ 113 h 183"/>
                <a:gd name="T44" fmla="*/ 7 w 275"/>
                <a:gd name="T45" fmla="*/ 118 h 183"/>
                <a:gd name="T46" fmla="*/ 0 w 275"/>
                <a:gd name="T47" fmla="*/ 113 h 183"/>
                <a:gd name="T48" fmla="*/ 0 w 275"/>
                <a:gd name="T49" fmla="*/ 99 h 183"/>
                <a:gd name="T50" fmla="*/ 25 w 275"/>
                <a:gd name="T51" fmla="*/ 51 h 183"/>
                <a:gd name="T52" fmla="*/ 120 w 275"/>
                <a:gd name="T53" fmla="*/ 51 h 183"/>
                <a:gd name="T54" fmla="*/ 127 w 275"/>
                <a:gd name="T55" fmla="*/ 37 h 183"/>
                <a:gd name="T56" fmla="*/ 127 w 275"/>
                <a:gd name="T57" fmla="*/ 23 h 183"/>
                <a:gd name="T58" fmla="*/ 134 w 275"/>
                <a:gd name="T59" fmla="*/ 11 h 183"/>
                <a:gd name="T60" fmla="*/ 155 w 275"/>
                <a:gd name="T61" fmla="*/ 7 h 183"/>
                <a:gd name="T62" fmla="*/ 176 w 275"/>
                <a:gd name="T63" fmla="*/ 4 h 183"/>
                <a:gd name="T64" fmla="*/ 194 w 275"/>
                <a:gd name="T65" fmla="*/ 35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5"/>
                <a:gd name="T100" fmla="*/ 0 h 183"/>
                <a:gd name="T101" fmla="*/ 275 w 275"/>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5" h="183">
                  <a:moveTo>
                    <a:pt x="273" y="74"/>
                  </a:moveTo>
                  <a:lnTo>
                    <a:pt x="275" y="74"/>
                  </a:lnTo>
                  <a:lnTo>
                    <a:pt x="271" y="102"/>
                  </a:lnTo>
                  <a:lnTo>
                    <a:pt x="254" y="120"/>
                  </a:lnTo>
                  <a:lnTo>
                    <a:pt x="257" y="125"/>
                  </a:lnTo>
                  <a:lnTo>
                    <a:pt x="224" y="139"/>
                  </a:lnTo>
                  <a:lnTo>
                    <a:pt x="220" y="136"/>
                  </a:lnTo>
                  <a:lnTo>
                    <a:pt x="217" y="139"/>
                  </a:lnTo>
                  <a:lnTo>
                    <a:pt x="215" y="139"/>
                  </a:lnTo>
                  <a:lnTo>
                    <a:pt x="215" y="148"/>
                  </a:lnTo>
                  <a:lnTo>
                    <a:pt x="215" y="153"/>
                  </a:lnTo>
                  <a:lnTo>
                    <a:pt x="220" y="155"/>
                  </a:lnTo>
                  <a:lnTo>
                    <a:pt x="227" y="160"/>
                  </a:lnTo>
                  <a:lnTo>
                    <a:pt x="229" y="162"/>
                  </a:lnTo>
                  <a:lnTo>
                    <a:pt x="229" y="166"/>
                  </a:lnTo>
                  <a:lnTo>
                    <a:pt x="227" y="171"/>
                  </a:lnTo>
                  <a:lnTo>
                    <a:pt x="197" y="183"/>
                  </a:lnTo>
                  <a:lnTo>
                    <a:pt x="192" y="178"/>
                  </a:lnTo>
                  <a:lnTo>
                    <a:pt x="185" y="171"/>
                  </a:lnTo>
                  <a:lnTo>
                    <a:pt x="180" y="164"/>
                  </a:lnTo>
                  <a:lnTo>
                    <a:pt x="180" y="162"/>
                  </a:lnTo>
                  <a:lnTo>
                    <a:pt x="180" y="157"/>
                  </a:lnTo>
                  <a:lnTo>
                    <a:pt x="180" y="155"/>
                  </a:lnTo>
                  <a:lnTo>
                    <a:pt x="166" y="150"/>
                  </a:lnTo>
                  <a:lnTo>
                    <a:pt x="164" y="146"/>
                  </a:lnTo>
                  <a:lnTo>
                    <a:pt x="162" y="139"/>
                  </a:lnTo>
                  <a:lnTo>
                    <a:pt x="127" y="141"/>
                  </a:lnTo>
                  <a:lnTo>
                    <a:pt x="120" y="136"/>
                  </a:lnTo>
                  <a:lnTo>
                    <a:pt x="118" y="132"/>
                  </a:lnTo>
                  <a:lnTo>
                    <a:pt x="113" y="125"/>
                  </a:lnTo>
                  <a:lnTo>
                    <a:pt x="111" y="118"/>
                  </a:lnTo>
                  <a:lnTo>
                    <a:pt x="92" y="118"/>
                  </a:lnTo>
                  <a:lnTo>
                    <a:pt x="76" y="116"/>
                  </a:lnTo>
                  <a:lnTo>
                    <a:pt x="44" y="113"/>
                  </a:lnTo>
                  <a:lnTo>
                    <a:pt x="7" y="118"/>
                  </a:lnTo>
                  <a:lnTo>
                    <a:pt x="2" y="116"/>
                  </a:lnTo>
                  <a:lnTo>
                    <a:pt x="0" y="113"/>
                  </a:lnTo>
                  <a:lnTo>
                    <a:pt x="0" y="106"/>
                  </a:lnTo>
                  <a:lnTo>
                    <a:pt x="0" y="99"/>
                  </a:lnTo>
                  <a:lnTo>
                    <a:pt x="0" y="92"/>
                  </a:lnTo>
                  <a:lnTo>
                    <a:pt x="25" y="51"/>
                  </a:lnTo>
                  <a:lnTo>
                    <a:pt x="76" y="39"/>
                  </a:lnTo>
                  <a:lnTo>
                    <a:pt x="120" y="51"/>
                  </a:lnTo>
                  <a:lnTo>
                    <a:pt x="127" y="37"/>
                  </a:lnTo>
                  <a:lnTo>
                    <a:pt x="127" y="23"/>
                  </a:lnTo>
                  <a:lnTo>
                    <a:pt x="129" y="18"/>
                  </a:lnTo>
                  <a:lnTo>
                    <a:pt x="134" y="11"/>
                  </a:lnTo>
                  <a:lnTo>
                    <a:pt x="155" y="7"/>
                  </a:lnTo>
                  <a:lnTo>
                    <a:pt x="164" y="4"/>
                  </a:lnTo>
                  <a:lnTo>
                    <a:pt x="176" y="4"/>
                  </a:lnTo>
                  <a:lnTo>
                    <a:pt x="180" y="0"/>
                  </a:lnTo>
                  <a:lnTo>
                    <a:pt x="194" y="35"/>
                  </a:lnTo>
                  <a:lnTo>
                    <a:pt x="273" y="7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5" name="Freeform 89"/>
            <p:cNvSpPr>
              <a:spLocks/>
            </p:cNvSpPr>
            <p:nvPr/>
          </p:nvSpPr>
          <p:spPr bwMode="auto">
            <a:xfrm>
              <a:off x="5346" y="1429"/>
              <a:ext cx="11" cy="9"/>
            </a:xfrm>
            <a:custGeom>
              <a:avLst/>
              <a:gdLst>
                <a:gd name="T0" fmla="*/ 11 w 11"/>
                <a:gd name="T1" fmla="*/ 2 h 9"/>
                <a:gd name="T2" fmla="*/ 11 w 11"/>
                <a:gd name="T3" fmla="*/ 2 h 9"/>
                <a:gd name="T4" fmla="*/ 11 w 11"/>
                <a:gd name="T5" fmla="*/ 7 h 9"/>
                <a:gd name="T6" fmla="*/ 9 w 11"/>
                <a:gd name="T7" fmla="*/ 9 h 9"/>
                <a:gd name="T8" fmla="*/ 9 w 11"/>
                <a:gd name="T9" fmla="*/ 9 h 9"/>
                <a:gd name="T10" fmla="*/ 4 w 11"/>
                <a:gd name="T11" fmla="*/ 9 h 9"/>
                <a:gd name="T12" fmla="*/ 0 w 11"/>
                <a:gd name="T13" fmla="*/ 7 h 9"/>
                <a:gd name="T14" fmla="*/ 0 w 11"/>
                <a:gd name="T15" fmla="*/ 7 h 9"/>
                <a:gd name="T16" fmla="*/ 0 w 11"/>
                <a:gd name="T17" fmla="*/ 2 h 9"/>
                <a:gd name="T18" fmla="*/ 4 w 11"/>
                <a:gd name="T19" fmla="*/ 0 h 9"/>
                <a:gd name="T20" fmla="*/ 4 w 11"/>
                <a:gd name="T21" fmla="*/ 0 h 9"/>
                <a:gd name="T22" fmla="*/ 9 w 11"/>
                <a:gd name="T23" fmla="*/ 0 h 9"/>
                <a:gd name="T24" fmla="*/ 11 w 11"/>
                <a:gd name="T25" fmla="*/ 2 h 9"/>
                <a:gd name="T26" fmla="*/ 11 w 11"/>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9"/>
                <a:gd name="T44" fmla="*/ 11 w 1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9">
                  <a:moveTo>
                    <a:pt x="11" y="2"/>
                  </a:moveTo>
                  <a:lnTo>
                    <a:pt x="11" y="2"/>
                  </a:lnTo>
                  <a:lnTo>
                    <a:pt x="11" y="7"/>
                  </a:lnTo>
                  <a:lnTo>
                    <a:pt x="9" y="9"/>
                  </a:lnTo>
                  <a:lnTo>
                    <a:pt x="4" y="9"/>
                  </a:lnTo>
                  <a:lnTo>
                    <a:pt x="0" y="7"/>
                  </a:lnTo>
                  <a:lnTo>
                    <a:pt x="0" y="2"/>
                  </a:lnTo>
                  <a:lnTo>
                    <a:pt x="4" y="0"/>
                  </a:lnTo>
                  <a:lnTo>
                    <a:pt x="9" y="0"/>
                  </a:lnTo>
                  <a:lnTo>
                    <a:pt x="11"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6" name="Freeform 90"/>
            <p:cNvSpPr>
              <a:spLocks/>
            </p:cNvSpPr>
            <p:nvPr/>
          </p:nvSpPr>
          <p:spPr bwMode="auto">
            <a:xfrm>
              <a:off x="1747" y="1434"/>
              <a:ext cx="109" cy="104"/>
            </a:xfrm>
            <a:custGeom>
              <a:avLst/>
              <a:gdLst>
                <a:gd name="T0" fmla="*/ 81 w 109"/>
                <a:gd name="T1" fmla="*/ 7 h 104"/>
                <a:gd name="T2" fmla="*/ 58 w 109"/>
                <a:gd name="T3" fmla="*/ 18 h 104"/>
                <a:gd name="T4" fmla="*/ 63 w 109"/>
                <a:gd name="T5" fmla="*/ 30 h 104"/>
                <a:gd name="T6" fmla="*/ 67 w 109"/>
                <a:gd name="T7" fmla="*/ 30 h 104"/>
                <a:gd name="T8" fmla="*/ 70 w 109"/>
                <a:gd name="T9" fmla="*/ 34 h 104"/>
                <a:gd name="T10" fmla="*/ 72 w 109"/>
                <a:gd name="T11" fmla="*/ 46 h 104"/>
                <a:gd name="T12" fmla="*/ 102 w 109"/>
                <a:gd name="T13" fmla="*/ 48 h 104"/>
                <a:gd name="T14" fmla="*/ 102 w 109"/>
                <a:gd name="T15" fmla="*/ 53 h 104"/>
                <a:gd name="T16" fmla="*/ 90 w 109"/>
                <a:gd name="T17" fmla="*/ 71 h 104"/>
                <a:gd name="T18" fmla="*/ 95 w 109"/>
                <a:gd name="T19" fmla="*/ 74 h 104"/>
                <a:gd name="T20" fmla="*/ 109 w 109"/>
                <a:gd name="T21" fmla="*/ 83 h 104"/>
                <a:gd name="T22" fmla="*/ 102 w 109"/>
                <a:gd name="T23" fmla="*/ 99 h 104"/>
                <a:gd name="T24" fmla="*/ 88 w 109"/>
                <a:gd name="T25" fmla="*/ 92 h 104"/>
                <a:gd name="T26" fmla="*/ 81 w 109"/>
                <a:gd name="T27" fmla="*/ 92 h 104"/>
                <a:gd name="T28" fmla="*/ 79 w 109"/>
                <a:gd name="T29" fmla="*/ 88 h 104"/>
                <a:gd name="T30" fmla="*/ 72 w 109"/>
                <a:gd name="T31" fmla="*/ 83 h 104"/>
                <a:gd name="T32" fmla="*/ 53 w 109"/>
                <a:gd name="T33" fmla="*/ 102 h 104"/>
                <a:gd name="T34" fmla="*/ 46 w 109"/>
                <a:gd name="T35" fmla="*/ 102 h 104"/>
                <a:gd name="T36" fmla="*/ 58 w 109"/>
                <a:gd name="T37" fmla="*/ 88 h 104"/>
                <a:gd name="T38" fmla="*/ 56 w 109"/>
                <a:gd name="T39" fmla="*/ 83 h 104"/>
                <a:gd name="T40" fmla="*/ 51 w 109"/>
                <a:gd name="T41" fmla="*/ 83 h 104"/>
                <a:gd name="T42" fmla="*/ 46 w 109"/>
                <a:gd name="T43" fmla="*/ 78 h 104"/>
                <a:gd name="T44" fmla="*/ 46 w 109"/>
                <a:gd name="T45" fmla="*/ 71 h 104"/>
                <a:gd name="T46" fmla="*/ 40 w 109"/>
                <a:gd name="T47" fmla="*/ 67 h 104"/>
                <a:gd name="T48" fmla="*/ 28 w 109"/>
                <a:gd name="T49" fmla="*/ 76 h 104"/>
                <a:gd name="T50" fmla="*/ 3 w 109"/>
                <a:gd name="T51" fmla="*/ 74 h 104"/>
                <a:gd name="T52" fmla="*/ 0 w 109"/>
                <a:gd name="T53" fmla="*/ 71 h 104"/>
                <a:gd name="T54" fmla="*/ 9 w 109"/>
                <a:gd name="T55" fmla="*/ 62 h 104"/>
                <a:gd name="T56" fmla="*/ 12 w 109"/>
                <a:gd name="T57" fmla="*/ 55 h 104"/>
                <a:gd name="T58" fmla="*/ 16 w 109"/>
                <a:gd name="T59" fmla="*/ 46 h 104"/>
                <a:gd name="T60" fmla="*/ 26 w 109"/>
                <a:gd name="T61" fmla="*/ 34 h 104"/>
                <a:gd name="T62" fmla="*/ 53 w 109"/>
                <a:gd name="T63" fmla="*/ 14 h 104"/>
                <a:gd name="T64" fmla="*/ 84 w 109"/>
                <a:gd name="T65" fmla="*/ 0 h 104"/>
                <a:gd name="T66" fmla="*/ 84 w 109"/>
                <a:gd name="T67" fmla="*/ 2 h 104"/>
                <a:gd name="T68" fmla="*/ 81 w 109"/>
                <a:gd name="T69" fmla="*/ 7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9"/>
                <a:gd name="T106" fmla="*/ 0 h 104"/>
                <a:gd name="T107" fmla="*/ 109 w 109"/>
                <a:gd name="T108" fmla="*/ 104 h 1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9" h="104">
                  <a:moveTo>
                    <a:pt x="81" y="7"/>
                  </a:moveTo>
                  <a:lnTo>
                    <a:pt x="81" y="7"/>
                  </a:lnTo>
                  <a:lnTo>
                    <a:pt x="58" y="18"/>
                  </a:lnTo>
                  <a:lnTo>
                    <a:pt x="60" y="23"/>
                  </a:lnTo>
                  <a:lnTo>
                    <a:pt x="63" y="30"/>
                  </a:lnTo>
                  <a:lnTo>
                    <a:pt x="67" y="30"/>
                  </a:lnTo>
                  <a:lnTo>
                    <a:pt x="70" y="30"/>
                  </a:lnTo>
                  <a:lnTo>
                    <a:pt x="70" y="34"/>
                  </a:lnTo>
                  <a:lnTo>
                    <a:pt x="70" y="41"/>
                  </a:lnTo>
                  <a:lnTo>
                    <a:pt x="72" y="46"/>
                  </a:lnTo>
                  <a:lnTo>
                    <a:pt x="72" y="48"/>
                  </a:lnTo>
                  <a:lnTo>
                    <a:pt x="102" y="48"/>
                  </a:lnTo>
                  <a:lnTo>
                    <a:pt x="102" y="53"/>
                  </a:lnTo>
                  <a:lnTo>
                    <a:pt x="100" y="60"/>
                  </a:lnTo>
                  <a:lnTo>
                    <a:pt x="90" y="71"/>
                  </a:lnTo>
                  <a:lnTo>
                    <a:pt x="95" y="74"/>
                  </a:lnTo>
                  <a:lnTo>
                    <a:pt x="100" y="76"/>
                  </a:lnTo>
                  <a:lnTo>
                    <a:pt x="109" y="83"/>
                  </a:lnTo>
                  <a:lnTo>
                    <a:pt x="102" y="99"/>
                  </a:lnTo>
                  <a:lnTo>
                    <a:pt x="97" y="102"/>
                  </a:lnTo>
                  <a:lnTo>
                    <a:pt x="88" y="92"/>
                  </a:lnTo>
                  <a:lnTo>
                    <a:pt x="81" y="92"/>
                  </a:lnTo>
                  <a:lnTo>
                    <a:pt x="79" y="90"/>
                  </a:lnTo>
                  <a:lnTo>
                    <a:pt x="79" y="88"/>
                  </a:lnTo>
                  <a:lnTo>
                    <a:pt x="72" y="83"/>
                  </a:lnTo>
                  <a:lnTo>
                    <a:pt x="53" y="102"/>
                  </a:lnTo>
                  <a:lnTo>
                    <a:pt x="49" y="104"/>
                  </a:lnTo>
                  <a:lnTo>
                    <a:pt x="46" y="102"/>
                  </a:lnTo>
                  <a:lnTo>
                    <a:pt x="58" y="88"/>
                  </a:lnTo>
                  <a:lnTo>
                    <a:pt x="56" y="85"/>
                  </a:lnTo>
                  <a:lnTo>
                    <a:pt x="56" y="83"/>
                  </a:lnTo>
                  <a:lnTo>
                    <a:pt x="51" y="83"/>
                  </a:lnTo>
                  <a:lnTo>
                    <a:pt x="49" y="81"/>
                  </a:lnTo>
                  <a:lnTo>
                    <a:pt x="46" y="78"/>
                  </a:lnTo>
                  <a:lnTo>
                    <a:pt x="46" y="71"/>
                  </a:lnTo>
                  <a:lnTo>
                    <a:pt x="42" y="69"/>
                  </a:lnTo>
                  <a:lnTo>
                    <a:pt x="40" y="67"/>
                  </a:lnTo>
                  <a:lnTo>
                    <a:pt x="35" y="71"/>
                  </a:lnTo>
                  <a:lnTo>
                    <a:pt x="28" y="76"/>
                  </a:lnTo>
                  <a:lnTo>
                    <a:pt x="23" y="78"/>
                  </a:lnTo>
                  <a:lnTo>
                    <a:pt x="3" y="74"/>
                  </a:lnTo>
                  <a:lnTo>
                    <a:pt x="0" y="71"/>
                  </a:lnTo>
                  <a:lnTo>
                    <a:pt x="3" y="67"/>
                  </a:lnTo>
                  <a:lnTo>
                    <a:pt x="9" y="62"/>
                  </a:lnTo>
                  <a:lnTo>
                    <a:pt x="12" y="58"/>
                  </a:lnTo>
                  <a:lnTo>
                    <a:pt x="12" y="55"/>
                  </a:lnTo>
                  <a:lnTo>
                    <a:pt x="9" y="53"/>
                  </a:lnTo>
                  <a:lnTo>
                    <a:pt x="16" y="46"/>
                  </a:lnTo>
                  <a:lnTo>
                    <a:pt x="16" y="34"/>
                  </a:lnTo>
                  <a:lnTo>
                    <a:pt x="26" y="34"/>
                  </a:lnTo>
                  <a:lnTo>
                    <a:pt x="53" y="14"/>
                  </a:lnTo>
                  <a:lnTo>
                    <a:pt x="67" y="4"/>
                  </a:lnTo>
                  <a:lnTo>
                    <a:pt x="84" y="0"/>
                  </a:lnTo>
                  <a:lnTo>
                    <a:pt x="84" y="2"/>
                  </a:lnTo>
                  <a:lnTo>
                    <a:pt x="81"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7" name="Freeform 91"/>
            <p:cNvSpPr>
              <a:spLocks/>
            </p:cNvSpPr>
            <p:nvPr/>
          </p:nvSpPr>
          <p:spPr bwMode="auto">
            <a:xfrm>
              <a:off x="1185" y="1455"/>
              <a:ext cx="169" cy="166"/>
            </a:xfrm>
            <a:custGeom>
              <a:avLst/>
              <a:gdLst>
                <a:gd name="T0" fmla="*/ 120 w 169"/>
                <a:gd name="T1" fmla="*/ 50 h 166"/>
                <a:gd name="T2" fmla="*/ 166 w 169"/>
                <a:gd name="T3" fmla="*/ 85 h 166"/>
                <a:gd name="T4" fmla="*/ 166 w 169"/>
                <a:gd name="T5" fmla="*/ 85 h 166"/>
                <a:gd name="T6" fmla="*/ 169 w 169"/>
                <a:gd name="T7" fmla="*/ 92 h 166"/>
                <a:gd name="T8" fmla="*/ 169 w 169"/>
                <a:gd name="T9" fmla="*/ 94 h 166"/>
                <a:gd name="T10" fmla="*/ 166 w 169"/>
                <a:gd name="T11" fmla="*/ 97 h 166"/>
                <a:gd name="T12" fmla="*/ 166 w 169"/>
                <a:gd name="T13" fmla="*/ 97 h 166"/>
                <a:gd name="T14" fmla="*/ 146 w 169"/>
                <a:gd name="T15" fmla="*/ 99 h 166"/>
                <a:gd name="T16" fmla="*/ 106 w 169"/>
                <a:gd name="T17" fmla="*/ 136 h 166"/>
                <a:gd name="T18" fmla="*/ 106 w 169"/>
                <a:gd name="T19" fmla="*/ 136 h 166"/>
                <a:gd name="T20" fmla="*/ 111 w 169"/>
                <a:gd name="T21" fmla="*/ 127 h 166"/>
                <a:gd name="T22" fmla="*/ 116 w 169"/>
                <a:gd name="T23" fmla="*/ 115 h 166"/>
                <a:gd name="T24" fmla="*/ 116 w 169"/>
                <a:gd name="T25" fmla="*/ 115 h 166"/>
                <a:gd name="T26" fmla="*/ 109 w 169"/>
                <a:gd name="T27" fmla="*/ 115 h 166"/>
                <a:gd name="T28" fmla="*/ 102 w 169"/>
                <a:gd name="T29" fmla="*/ 113 h 166"/>
                <a:gd name="T30" fmla="*/ 102 w 169"/>
                <a:gd name="T31" fmla="*/ 113 h 166"/>
                <a:gd name="T32" fmla="*/ 111 w 169"/>
                <a:gd name="T33" fmla="*/ 90 h 166"/>
                <a:gd name="T34" fmla="*/ 111 w 169"/>
                <a:gd name="T35" fmla="*/ 90 h 166"/>
                <a:gd name="T36" fmla="*/ 104 w 169"/>
                <a:gd name="T37" fmla="*/ 85 h 166"/>
                <a:gd name="T38" fmla="*/ 97 w 169"/>
                <a:gd name="T39" fmla="*/ 83 h 166"/>
                <a:gd name="T40" fmla="*/ 97 w 169"/>
                <a:gd name="T41" fmla="*/ 83 h 166"/>
                <a:gd name="T42" fmla="*/ 90 w 169"/>
                <a:gd name="T43" fmla="*/ 90 h 166"/>
                <a:gd name="T44" fmla="*/ 81 w 169"/>
                <a:gd name="T45" fmla="*/ 92 h 166"/>
                <a:gd name="T46" fmla="*/ 60 w 169"/>
                <a:gd name="T47" fmla="*/ 97 h 166"/>
                <a:gd name="T48" fmla="*/ 48 w 169"/>
                <a:gd name="T49" fmla="*/ 118 h 166"/>
                <a:gd name="T50" fmla="*/ 46 w 169"/>
                <a:gd name="T51" fmla="*/ 136 h 166"/>
                <a:gd name="T52" fmla="*/ 21 w 169"/>
                <a:gd name="T53" fmla="*/ 166 h 166"/>
                <a:gd name="T54" fmla="*/ 21 w 169"/>
                <a:gd name="T55" fmla="*/ 166 h 166"/>
                <a:gd name="T56" fmla="*/ 14 w 169"/>
                <a:gd name="T57" fmla="*/ 166 h 166"/>
                <a:gd name="T58" fmla="*/ 14 w 169"/>
                <a:gd name="T59" fmla="*/ 166 h 166"/>
                <a:gd name="T60" fmla="*/ 9 w 169"/>
                <a:gd name="T61" fmla="*/ 162 h 166"/>
                <a:gd name="T62" fmla="*/ 9 w 169"/>
                <a:gd name="T63" fmla="*/ 162 h 166"/>
                <a:gd name="T64" fmla="*/ 23 w 169"/>
                <a:gd name="T65" fmla="*/ 127 h 166"/>
                <a:gd name="T66" fmla="*/ 32 w 169"/>
                <a:gd name="T67" fmla="*/ 108 h 166"/>
                <a:gd name="T68" fmla="*/ 44 w 169"/>
                <a:gd name="T69" fmla="*/ 92 h 166"/>
                <a:gd name="T70" fmla="*/ 44 w 169"/>
                <a:gd name="T71" fmla="*/ 92 h 166"/>
                <a:gd name="T72" fmla="*/ 39 w 169"/>
                <a:gd name="T73" fmla="*/ 88 h 166"/>
                <a:gd name="T74" fmla="*/ 37 w 169"/>
                <a:gd name="T75" fmla="*/ 85 h 166"/>
                <a:gd name="T76" fmla="*/ 39 w 169"/>
                <a:gd name="T77" fmla="*/ 83 h 166"/>
                <a:gd name="T78" fmla="*/ 39 w 169"/>
                <a:gd name="T79" fmla="*/ 83 h 166"/>
                <a:gd name="T80" fmla="*/ 67 w 169"/>
                <a:gd name="T81" fmla="*/ 71 h 166"/>
                <a:gd name="T82" fmla="*/ 109 w 169"/>
                <a:gd name="T83" fmla="*/ 69 h 166"/>
                <a:gd name="T84" fmla="*/ 109 w 169"/>
                <a:gd name="T85" fmla="*/ 69 h 166"/>
                <a:gd name="T86" fmla="*/ 111 w 169"/>
                <a:gd name="T87" fmla="*/ 62 h 166"/>
                <a:gd name="T88" fmla="*/ 113 w 169"/>
                <a:gd name="T89" fmla="*/ 57 h 166"/>
                <a:gd name="T90" fmla="*/ 113 w 169"/>
                <a:gd name="T91" fmla="*/ 57 h 166"/>
                <a:gd name="T92" fmla="*/ 95 w 169"/>
                <a:gd name="T93" fmla="*/ 50 h 166"/>
                <a:gd name="T94" fmla="*/ 76 w 169"/>
                <a:gd name="T95" fmla="*/ 48 h 166"/>
                <a:gd name="T96" fmla="*/ 58 w 169"/>
                <a:gd name="T97" fmla="*/ 34 h 166"/>
                <a:gd name="T98" fmla="*/ 58 w 169"/>
                <a:gd name="T99" fmla="*/ 34 h 166"/>
                <a:gd name="T100" fmla="*/ 4 w 169"/>
                <a:gd name="T101" fmla="*/ 44 h 166"/>
                <a:gd name="T102" fmla="*/ 0 w 169"/>
                <a:gd name="T103" fmla="*/ 41 h 166"/>
                <a:gd name="T104" fmla="*/ 0 w 169"/>
                <a:gd name="T105" fmla="*/ 41 h 166"/>
                <a:gd name="T106" fmla="*/ 2 w 169"/>
                <a:gd name="T107" fmla="*/ 39 h 166"/>
                <a:gd name="T108" fmla="*/ 2 w 169"/>
                <a:gd name="T109" fmla="*/ 37 h 166"/>
                <a:gd name="T110" fmla="*/ 46 w 169"/>
                <a:gd name="T111" fmla="*/ 23 h 166"/>
                <a:gd name="T112" fmla="*/ 46 w 169"/>
                <a:gd name="T113" fmla="*/ 23 h 166"/>
                <a:gd name="T114" fmla="*/ 48 w 169"/>
                <a:gd name="T115" fmla="*/ 13 h 166"/>
                <a:gd name="T116" fmla="*/ 81 w 169"/>
                <a:gd name="T117" fmla="*/ 0 h 166"/>
                <a:gd name="T118" fmla="*/ 97 w 169"/>
                <a:gd name="T119" fmla="*/ 0 h 166"/>
                <a:gd name="T120" fmla="*/ 120 w 169"/>
                <a:gd name="T121" fmla="*/ 50 h 1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
                <a:gd name="T184" fmla="*/ 0 h 166"/>
                <a:gd name="T185" fmla="*/ 169 w 169"/>
                <a:gd name="T186" fmla="*/ 166 h 1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 h="166">
                  <a:moveTo>
                    <a:pt x="120" y="50"/>
                  </a:moveTo>
                  <a:lnTo>
                    <a:pt x="166" y="85"/>
                  </a:lnTo>
                  <a:lnTo>
                    <a:pt x="169" y="92"/>
                  </a:lnTo>
                  <a:lnTo>
                    <a:pt x="169" y="94"/>
                  </a:lnTo>
                  <a:lnTo>
                    <a:pt x="166" y="97"/>
                  </a:lnTo>
                  <a:lnTo>
                    <a:pt x="146" y="99"/>
                  </a:lnTo>
                  <a:lnTo>
                    <a:pt x="106" y="136"/>
                  </a:lnTo>
                  <a:lnTo>
                    <a:pt x="111" y="127"/>
                  </a:lnTo>
                  <a:lnTo>
                    <a:pt x="116" y="115"/>
                  </a:lnTo>
                  <a:lnTo>
                    <a:pt x="109" y="115"/>
                  </a:lnTo>
                  <a:lnTo>
                    <a:pt x="102" y="113"/>
                  </a:lnTo>
                  <a:lnTo>
                    <a:pt x="111" y="90"/>
                  </a:lnTo>
                  <a:lnTo>
                    <a:pt x="104" y="85"/>
                  </a:lnTo>
                  <a:lnTo>
                    <a:pt x="97" y="83"/>
                  </a:lnTo>
                  <a:lnTo>
                    <a:pt x="90" y="90"/>
                  </a:lnTo>
                  <a:lnTo>
                    <a:pt x="81" y="92"/>
                  </a:lnTo>
                  <a:lnTo>
                    <a:pt x="60" y="97"/>
                  </a:lnTo>
                  <a:lnTo>
                    <a:pt x="48" y="118"/>
                  </a:lnTo>
                  <a:lnTo>
                    <a:pt x="46" y="136"/>
                  </a:lnTo>
                  <a:lnTo>
                    <a:pt x="21" y="166"/>
                  </a:lnTo>
                  <a:lnTo>
                    <a:pt x="14" y="166"/>
                  </a:lnTo>
                  <a:lnTo>
                    <a:pt x="9" y="162"/>
                  </a:lnTo>
                  <a:lnTo>
                    <a:pt x="23" y="127"/>
                  </a:lnTo>
                  <a:lnTo>
                    <a:pt x="32" y="108"/>
                  </a:lnTo>
                  <a:lnTo>
                    <a:pt x="44" y="92"/>
                  </a:lnTo>
                  <a:lnTo>
                    <a:pt x="39" y="88"/>
                  </a:lnTo>
                  <a:lnTo>
                    <a:pt x="37" y="85"/>
                  </a:lnTo>
                  <a:lnTo>
                    <a:pt x="39" y="83"/>
                  </a:lnTo>
                  <a:lnTo>
                    <a:pt x="67" y="71"/>
                  </a:lnTo>
                  <a:lnTo>
                    <a:pt x="109" y="69"/>
                  </a:lnTo>
                  <a:lnTo>
                    <a:pt x="111" y="62"/>
                  </a:lnTo>
                  <a:lnTo>
                    <a:pt x="113" y="57"/>
                  </a:lnTo>
                  <a:lnTo>
                    <a:pt x="95" y="50"/>
                  </a:lnTo>
                  <a:lnTo>
                    <a:pt x="76" y="48"/>
                  </a:lnTo>
                  <a:lnTo>
                    <a:pt x="58" y="34"/>
                  </a:lnTo>
                  <a:lnTo>
                    <a:pt x="4" y="44"/>
                  </a:lnTo>
                  <a:lnTo>
                    <a:pt x="0" y="41"/>
                  </a:lnTo>
                  <a:lnTo>
                    <a:pt x="2" y="39"/>
                  </a:lnTo>
                  <a:lnTo>
                    <a:pt x="2" y="37"/>
                  </a:lnTo>
                  <a:lnTo>
                    <a:pt x="46" y="23"/>
                  </a:lnTo>
                  <a:lnTo>
                    <a:pt x="48" y="13"/>
                  </a:lnTo>
                  <a:lnTo>
                    <a:pt x="81" y="0"/>
                  </a:lnTo>
                  <a:lnTo>
                    <a:pt x="97" y="0"/>
                  </a:lnTo>
                  <a:lnTo>
                    <a:pt x="120" y="5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8" name="Freeform 92"/>
            <p:cNvSpPr>
              <a:spLocks/>
            </p:cNvSpPr>
            <p:nvPr/>
          </p:nvSpPr>
          <p:spPr bwMode="auto">
            <a:xfrm>
              <a:off x="2689" y="1459"/>
              <a:ext cx="211" cy="208"/>
            </a:xfrm>
            <a:custGeom>
              <a:avLst/>
              <a:gdLst>
                <a:gd name="T0" fmla="*/ 137 w 211"/>
                <a:gd name="T1" fmla="*/ 5 h 208"/>
                <a:gd name="T2" fmla="*/ 141 w 211"/>
                <a:gd name="T3" fmla="*/ 26 h 208"/>
                <a:gd name="T4" fmla="*/ 141 w 211"/>
                <a:gd name="T5" fmla="*/ 26 h 208"/>
                <a:gd name="T6" fmla="*/ 176 w 211"/>
                <a:gd name="T7" fmla="*/ 42 h 208"/>
                <a:gd name="T8" fmla="*/ 176 w 211"/>
                <a:gd name="T9" fmla="*/ 42 h 208"/>
                <a:gd name="T10" fmla="*/ 190 w 211"/>
                <a:gd name="T11" fmla="*/ 40 h 208"/>
                <a:gd name="T12" fmla="*/ 190 w 211"/>
                <a:gd name="T13" fmla="*/ 40 h 208"/>
                <a:gd name="T14" fmla="*/ 206 w 211"/>
                <a:gd name="T15" fmla="*/ 53 h 208"/>
                <a:gd name="T16" fmla="*/ 211 w 211"/>
                <a:gd name="T17" fmla="*/ 86 h 208"/>
                <a:gd name="T18" fmla="*/ 192 w 211"/>
                <a:gd name="T19" fmla="*/ 109 h 208"/>
                <a:gd name="T20" fmla="*/ 192 w 211"/>
                <a:gd name="T21" fmla="*/ 109 h 208"/>
                <a:gd name="T22" fmla="*/ 194 w 211"/>
                <a:gd name="T23" fmla="*/ 123 h 208"/>
                <a:gd name="T24" fmla="*/ 194 w 211"/>
                <a:gd name="T25" fmla="*/ 123 h 208"/>
                <a:gd name="T26" fmla="*/ 206 w 211"/>
                <a:gd name="T27" fmla="*/ 127 h 208"/>
                <a:gd name="T28" fmla="*/ 206 w 211"/>
                <a:gd name="T29" fmla="*/ 127 h 208"/>
                <a:gd name="T30" fmla="*/ 206 w 211"/>
                <a:gd name="T31" fmla="*/ 141 h 208"/>
                <a:gd name="T32" fmla="*/ 206 w 211"/>
                <a:gd name="T33" fmla="*/ 148 h 208"/>
                <a:gd name="T34" fmla="*/ 204 w 211"/>
                <a:gd name="T35" fmla="*/ 151 h 208"/>
                <a:gd name="T36" fmla="*/ 201 w 211"/>
                <a:gd name="T37" fmla="*/ 151 h 208"/>
                <a:gd name="T38" fmla="*/ 201 w 211"/>
                <a:gd name="T39" fmla="*/ 151 h 208"/>
                <a:gd name="T40" fmla="*/ 204 w 211"/>
                <a:gd name="T41" fmla="*/ 162 h 208"/>
                <a:gd name="T42" fmla="*/ 206 w 211"/>
                <a:gd name="T43" fmla="*/ 171 h 208"/>
                <a:gd name="T44" fmla="*/ 206 w 211"/>
                <a:gd name="T45" fmla="*/ 171 h 208"/>
                <a:gd name="T46" fmla="*/ 197 w 211"/>
                <a:gd name="T47" fmla="*/ 183 h 208"/>
                <a:gd name="T48" fmla="*/ 197 w 211"/>
                <a:gd name="T49" fmla="*/ 183 h 208"/>
                <a:gd name="T50" fmla="*/ 141 w 211"/>
                <a:gd name="T51" fmla="*/ 174 h 208"/>
                <a:gd name="T52" fmla="*/ 141 w 211"/>
                <a:gd name="T53" fmla="*/ 174 h 208"/>
                <a:gd name="T54" fmla="*/ 127 w 211"/>
                <a:gd name="T55" fmla="*/ 208 h 208"/>
                <a:gd name="T56" fmla="*/ 37 w 211"/>
                <a:gd name="T57" fmla="*/ 174 h 208"/>
                <a:gd name="T58" fmla="*/ 60 w 211"/>
                <a:gd name="T59" fmla="*/ 132 h 208"/>
                <a:gd name="T60" fmla="*/ 42 w 211"/>
                <a:gd name="T61" fmla="*/ 84 h 208"/>
                <a:gd name="T62" fmla="*/ 0 w 211"/>
                <a:gd name="T63" fmla="*/ 56 h 208"/>
                <a:gd name="T64" fmla="*/ 7 w 211"/>
                <a:gd name="T65" fmla="*/ 51 h 208"/>
                <a:gd name="T66" fmla="*/ 39 w 211"/>
                <a:gd name="T67" fmla="*/ 58 h 208"/>
                <a:gd name="T68" fmla="*/ 39 w 211"/>
                <a:gd name="T69" fmla="*/ 58 h 208"/>
                <a:gd name="T70" fmla="*/ 44 w 211"/>
                <a:gd name="T71" fmla="*/ 49 h 208"/>
                <a:gd name="T72" fmla="*/ 44 w 211"/>
                <a:gd name="T73" fmla="*/ 42 h 208"/>
                <a:gd name="T74" fmla="*/ 44 w 211"/>
                <a:gd name="T75" fmla="*/ 35 h 208"/>
                <a:gd name="T76" fmla="*/ 44 w 211"/>
                <a:gd name="T77" fmla="*/ 35 h 208"/>
                <a:gd name="T78" fmla="*/ 51 w 211"/>
                <a:gd name="T79" fmla="*/ 35 h 208"/>
                <a:gd name="T80" fmla="*/ 70 w 211"/>
                <a:gd name="T81" fmla="*/ 46 h 208"/>
                <a:gd name="T82" fmla="*/ 70 w 211"/>
                <a:gd name="T83" fmla="*/ 46 h 208"/>
                <a:gd name="T84" fmla="*/ 81 w 211"/>
                <a:gd name="T85" fmla="*/ 46 h 208"/>
                <a:gd name="T86" fmla="*/ 81 w 211"/>
                <a:gd name="T87" fmla="*/ 46 h 208"/>
                <a:gd name="T88" fmla="*/ 95 w 211"/>
                <a:gd name="T89" fmla="*/ 33 h 208"/>
                <a:gd name="T90" fmla="*/ 111 w 211"/>
                <a:gd name="T91" fmla="*/ 19 h 208"/>
                <a:gd name="T92" fmla="*/ 111 w 211"/>
                <a:gd name="T93" fmla="*/ 3 h 208"/>
                <a:gd name="T94" fmla="*/ 111 w 211"/>
                <a:gd name="T95" fmla="*/ 3 h 208"/>
                <a:gd name="T96" fmla="*/ 118 w 211"/>
                <a:gd name="T97" fmla="*/ 3 h 208"/>
                <a:gd name="T98" fmla="*/ 125 w 211"/>
                <a:gd name="T99" fmla="*/ 0 h 208"/>
                <a:gd name="T100" fmla="*/ 130 w 211"/>
                <a:gd name="T101" fmla="*/ 0 h 208"/>
                <a:gd name="T102" fmla="*/ 137 w 211"/>
                <a:gd name="T103" fmla="*/ 5 h 208"/>
                <a:gd name="T104" fmla="*/ 137 w 211"/>
                <a:gd name="T105" fmla="*/ 5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1"/>
                <a:gd name="T160" fmla="*/ 0 h 208"/>
                <a:gd name="T161" fmla="*/ 211 w 211"/>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1" h="208">
                  <a:moveTo>
                    <a:pt x="137" y="5"/>
                  </a:moveTo>
                  <a:lnTo>
                    <a:pt x="141" y="26"/>
                  </a:lnTo>
                  <a:lnTo>
                    <a:pt x="176" y="42"/>
                  </a:lnTo>
                  <a:lnTo>
                    <a:pt x="190" y="40"/>
                  </a:lnTo>
                  <a:lnTo>
                    <a:pt x="206" y="53"/>
                  </a:lnTo>
                  <a:lnTo>
                    <a:pt x="211" y="86"/>
                  </a:lnTo>
                  <a:lnTo>
                    <a:pt x="192" y="109"/>
                  </a:lnTo>
                  <a:lnTo>
                    <a:pt x="194" y="123"/>
                  </a:lnTo>
                  <a:lnTo>
                    <a:pt x="206" y="127"/>
                  </a:lnTo>
                  <a:lnTo>
                    <a:pt x="206" y="141"/>
                  </a:lnTo>
                  <a:lnTo>
                    <a:pt x="206" y="148"/>
                  </a:lnTo>
                  <a:lnTo>
                    <a:pt x="204" y="151"/>
                  </a:lnTo>
                  <a:lnTo>
                    <a:pt x="201" y="151"/>
                  </a:lnTo>
                  <a:lnTo>
                    <a:pt x="204" y="162"/>
                  </a:lnTo>
                  <a:lnTo>
                    <a:pt x="206" y="171"/>
                  </a:lnTo>
                  <a:lnTo>
                    <a:pt x="197" y="183"/>
                  </a:lnTo>
                  <a:lnTo>
                    <a:pt x="141" y="174"/>
                  </a:lnTo>
                  <a:lnTo>
                    <a:pt x="127" y="208"/>
                  </a:lnTo>
                  <a:lnTo>
                    <a:pt x="37" y="174"/>
                  </a:lnTo>
                  <a:lnTo>
                    <a:pt x="60" y="132"/>
                  </a:lnTo>
                  <a:lnTo>
                    <a:pt x="42" y="84"/>
                  </a:lnTo>
                  <a:lnTo>
                    <a:pt x="0" y="56"/>
                  </a:lnTo>
                  <a:lnTo>
                    <a:pt x="7" y="51"/>
                  </a:lnTo>
                  <a:lnTo>
                    <a:pt x="39" y="58"/>
                  </a:lnTo>
                  <a:lnTo>
                    <a:pt x="44" y="49"/>
                  </a:lnTo>
                  <a:lnTo>
                    <a:pt x="44" y="42"/>
                  </a:lnTo>
                  <a:lnTo>
                    <a:pt x="44" y="35"/>
                  </a:lnTo>
                  <a:lnTo>
                    <a:pt x="51" y="35"/>
                  </a:lnTo>
                  <a:lnTo>
                    <a:pt x="70" y="46"/>
                  </a:lnTo>
                  <a:lnTo>
                    <a:pt x="81" y="46"/>
                  </a:lnTo>
                  <a:lnTo>
                    <a:pt x="95" y="33"/>
                  </a:lnTo>
                  <a:lnTo>
                    <a:pt x="111" y="19"/>
                  </a:lnTo>
                  <a:lnTo>
                    <a:pt x="111" y="3"/>
                  </a:lnTo>
                  <a:lnTo>
                    <a:pt x="118" y="3"/>
                  </a:lnTo>
                  <a:lnTo>
                    <a:pt x="125" y="0"/>
                  </a:lnTo>
                  <a:lnTo>
                    <a:pt x="130" y="0"/>
                  </a:lnTo>
                  <a:lnTo>
                    <a:pt x="137"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09" name="Freeform 93"/>
            <p:cNvSpPr>
              <a:spLocks/>
            </p:cNvSpPr>
            <p:nvPr/>
          </p:nvSpPr>
          <p:spPr bwMode="auto">
            <a:xfrm>
              <a:off x="1682" y="1462"/>
              <a:ext cx="21" cy="16"/>
            </a:xfrm>
            <a:custGeom>
              <a:avLst/>
              <a:gdLst>
                <a:gd name="T0" fmla="*/ 19 w 21"/>
                <a:gd name="T1" fmla="*/ 16 h 16"/>
                <a:gd name="T2" fmla="*/ 19 w 21"/>
                <a:gd name="T3" fmla="*/ 16 h 16"/>
                <a:gd name="T4" fmla="*/ 7 w 21"/>
                <a:gd name="T5" fmla="*/ 11 h 16"/>
                <a:gd name="T6" fmla="*/ 3 w 21"/>
                <a:gd name="T7" fmla="*/ 6 h 16"/>
                <a:gd name="T8" fmla="*/ 0 w 21"/>
                <a:gd name="T9" fmla="*/ 0 h 16"/>
                <a:gd name="T10" fmla="*/ 21 w 21"/>
                <a:gd name="T11" fmla="*/ 11 h 16"/>
                <a:gd name="T12" fmla="*/ 19 w 21"/>
                <a:gd name="T13" fmla="*/ 16 h 16"/>
                <a:gd name="T14" fmla="*/ 0 60000 65536"/>
                <a:gd name="T15" fmla="*/ 0 60000 65536"/>
                <a:gd name="T16" fmla="*/ 0 60000 65536"/>
                <a:gd name="T17" fmla="*/ 0 60000 65536"/>
                <a:gd name="T18" fmla="*/ 0 60000 65536"/>
                <a:gd name="T19" fmla="*/ 0 60000 65536"/>
                <a:gd name="T20" fmla="*/ 0 60000 65536"/>
                <a:gd name="T21" fmla="*/ 0 w 21"/>
                <a:gd name="T22" fmla="*/ 0 h 16"/>
                <a:gd name="T23" fmla="*/ 21 w 2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6">
                  <a:moveTo>
                    <a:pt x="19" y="16"/>
                  </a:moveTo>
                  <a:lnTo>
                    <a:pt x="19" y="16"/>
                  </a:lnTo>
                  <a:lnTo>
                    <a:pt x="7" y="11"/>
                  </a:lnTo>
                  <a:lnTo>
                    <a:pt x="3" y="6"/>
                  </a:lnTo>
                  <a:lnTo>
                    <a:pt x="0" y="0"/>
                  </a:lnTo>
                  <a:lnTo>
                    <a:pt x="21" y="11"/>
                  </a:lnTo>
                  <a:lnTo>
                    <a:pt x="19"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0" name="Freeform 94"/>
            <p:cNvSpPr>
              <a:spLocks/>
            </p:cNvSpPr>
            <p:nvPr/>
          </p:nvSpPr>
          <p:spPr bwMode="auto">
            <a:xfrm>
              <a:off x="2988" y="1466"/>
              <a:ext cx="166" cy="77"/>
            </a:xfrm>
            <a:custGeom>
              <a:avLst/>
              <a:gdLst>
                <a:gd name="T0" fmla="*/ 51 w 166"/>
                <a:gd name="T1" fmla="*/ 14 h 77"/>
                <a:gd name="T2" fmla="*/ 90 w 166"/>
                <a:gd name="T3" fmla="*/ 12 h 77"/>
                <a:gd name="T4" fmla="*/ 129 w 166"/>
                <a:gd name="T5" fmla="*/ 44 h 77"/>
                <a:gd name="T6" fmla="*/ 166 w 166"/>
                <a:gd name="T7" fmla="*/ 46 h 77"/>
                <a:gd name="T8" fmla="*/ 166 w 166"/>
                <a:gd name="T9" fmla="*/ 65 h 77"/>
                <a:gd name="T10" fmla="*/ 159 w 166"/>
                <a:gd name="T11" fmla="*/ 60 h 77"/>
                <a:gd name="T12" fmla="*/ 120 w 166"/>
                <a:gd name="T13" fmla="*/ 63 h 77"/>
                <a:gd name="T14" fmla="*/ 97 w 166"/>
                <a:gd name="T15" fmla="*/ 77 h 77"/>
                <a:gd name="T16" fmla="*/ 76 w 166"/>
                <a:gd name="T17" fmla="*/ 70 h 77"/>
                <a:gd name="T18" fmla="*/ 76 w 166"/>
                <a:gd name="T19" fmla="*/ 70 h 77"/>
                <a:gd name="T20" fmla="*/ 67 w 166"/>
                <a:gd name="T21" fmla="*/ 51 h 77"/>
                <a:gd name="T22" fmla="*/ 9 w 166"/>
                <a:gd name="T23" fmla="*/ 46 h 77"/>
                <a:gd name="T24" fmla="*/ 0 w 166"/>
                <a:gd name="T25" fmla="*/ 35 h 77"/>
                <a:gd name="T26" fmla="*/ 7 w 166"/>
                <a:gd name="T27" fmla="*/ 9 h 77"/>
                <a:gd name="T28" fmla="*/ 25 w 166"/>
                <a:gd name="T29" fmla="*/ 0 h 77"/>
                <a:gd name="T30" fmla="*/ 25 w 166"/>
                <a:gd name="T31" fmla="*/ 0 h 77"/>
                <a:gd name="T32" fmla="*/ 39 w 166"/>
                <a:gd name="T33" fmla="*/ 7 h 77"/>
                <a:gd name="T34" fmla="*/ 51 w 166"/>
                <a:gd name="T35" fmla="*/ 14 h 77"/>
                <a:gd name="T36" fmla="*/ 51 w 166"/>
                <a:gd name="T37" fmla="*/ 14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77"/>
                <a:gd name="T59" fmla="*/ 166 w 166"/>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77">
                  <a:moveTo>
                    <a:pt x="51" y="14"/>
                  </a:moveTo>
                  <a:lnTo>
                    <a:pt x="90" y="12"/>
                  </a:lnTo>
                  <a:lnTo>
                    <a:pt x="129" y="44"/>
                  </a:lnTo>
                  <a:lnTo>
                    <a:pt x="166" y="46"/>
                  </a:lnTo>
                  <a:lnTo>
                    <a:pt x="166" y="65"/>
                  </a:lnTo>
                  <a:lnTo>
                    <a:pt x="159" y="60"/>
                  </a:lnTo>
                  <a:lnTo>
                    <a:pt x="120" y="63"/>
                  </a:lnTo>
                  <a:lnTo>
                    <a:pt x="97" y="77"/>
                  </a:lnTo>
                  <a:lnTo>
                    <a:pt x="76" y="70"/>
                  </a:lnTo>
                  <a:lnTo>
                    <a:pt x="67" y="51"/>
                  </a:lnTo>
                  <a:lnTo>
                    <a:pt x="9" y="46"/>
                  </a:lnTo>
                  <a:lnTo>
                    <a:pt x="0" y="35"/>
                  </a:lnTo>
                  <a:lnTo>
                    <a:pt x="7" y="9"/>
                  </a:lnTo>
                  <a:lnTo>
                    <a:pt x="25" y="0"/>
                  </a:lnTo>
                  <a:lnTo>
                    <a:pt x="39" y="7"/>
                  </a:lnTo>
                  <a:lnTo>
                    <a:pt x="51"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1" name="Freeform 95"/>
            <p:cNvSpPr>
              <a:spLocks/>
            </p:cNvSpPr>
            <p:nvPr/>
          </p:nvSpPr>
          <p:spPr bwMode="auto">
            <a:xfrm>
              <a:off x="5325" y="1475"/>
              <a:ext cx="16" cy="24"/>
            </a:xfrm>
            <a:custGeom>
              <a:avLst/>
              <a:gdLst>
                <a:gd name="T0" fmla="*/ 16 w 16"/>
                <a:gd name="T1" fmla="*/ 3 h 24"/>
                <a:gd name="T2" fmla="*/ 16 w 16"/>
                <a:gd name="T3" fmla="*/ 5 h 24"/>
                <a:gd name="T4" fmla="*/ 7 w 16"/>
                <a:gd name="T5" fmla="*/ 24 h 24"/>
                <a:gd name="T6" fmla="*/ 7 w 16"/>
                <a:gd name="T7" fmla="*/ 24 h 24"/>
                <a:gd name="T8" fmla="*/ 0 w 16"/>
                <a:gd name="T9" fmla="*/ 21 h 24"/>
                <a:gd name="T10" fmla="*/ 12 w 16"/>
                <a:gd name="T11" fmla="*/ 0 h 24"/>
                <a:gd name="T12" fmla="*/ 12 w 16"/>
                <a:gd name="T13" fmla="*/ 0 h 24"/>
                <a:gd name="T14" fmla="*/ 16 w 16"/>
                <a:gd name="T15" fmla="*/ 3 h 24"/>
                <a:gd name="T16" fmla="*/ 16 w 16"/>
                <a:gd name="T17" fmla="*/ 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4"/>
                <a:gd name="T29" fmla="*/ 16 w 1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4">
                  <a:moveTo>
                    <a:pt x="16" y="3"/>
                  </a:moveTo>
                  <a:lnTo>
                    <a:pt x="16" y="5"/>
                  </a:lnTo>
                  <a:lnTo>
                    <a:pt x="7" y="24"/>
                  </a:lnTo>
                  <a:lnTo>
                    <a:pt x="0" y="21"/>
                  </a:lnTo>
                  <a:lnTo>
                    <a:pt x="12" y="0"/>
                  </a:lnTo>
                  <a:lnTo>
                    <a:pt x="16"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2" name="Freeform 96"/>
            <p:cNvSpPr>
              <a:spLocks/>
            </p:cNvSpPr>
            <p:nvPr/>
          </p:nvSpPr>
          <p:spPr bwMode="auto">
            <a:xfrm>
              <a:off x="5223" y="1494"/>
              <a:ext cx="88" cy="83"/>
            </a:xfrm>
            <a:custGeom>
              <a:avLst/>
              <a:gdLst>
                <a:gd name="T0" fmla="*/ 26 w 88"/>
                <a:gd name="T1" fmla="*/ 11 h 83"/>
                <a:gd name="T2" fmla="*/ 51 w 88"/>
                <a:gd name="T3" fmla="*/ 18 h 83"/>
                <a:gd name="T4" fmla="*/ 51 w 88"/>
                <a:gd name="T5" fmla="*/ 18 h 83"/>
                <a:gd name="T6" fmla="*/ 72 w 88"/>
                <a:gd name="T7" fmla="*/ 14 h 83"/>
                <a:gd name="T8" fmla="*/ 88 w 88"/>
                <a:gd name="T9" fmla="*/ 39 h 83"/>
                <a:gd name="T10" fmla="*/ 83 w 88"/>
                <a:gd name="T11" fmla="*/ 53 h 83"/>
                <a:gd name="T12" fmla="*/ 83 w 88"/>
                <a:gd name="T13" fmla="*/ 53 h 83"/>
                <a:gd name="T14" fmla="*/ 76 w 88"/>
                <a:gd name="T15" fmla="*/ 60 h 83"/>
                <a:gd name="T16" fmla="*/ 74 w 88"/>
                <a:gd name="T17" fmla="*/ 65 h 83"/>
                <a:gd name="T18" fmla="*/ 72 w 88"/>
                <a:gd name="T19" fmla="*/ 69 h 83"/>
                <a:gd name="T20" fmla="*/ 72 w 88"/>
                <a:gd name="T21" fmla="*/ 69 h 83"/>
                <a:gd name="T22" fmla="*/ 53 w 88"/>
                <a:gd name="T23" fmla="*/ 67 h 83"/>
                <a:gd name="T24" fmla="*/ 37 w 88"/>
                <a:gd name="T25" fmla="*/ 65 h 83"/>
                <a:gd name="T26" fmla="*/ 37 w 88"/>
                <a:gd name="T27" fmla="*/ 65 h 83"/>
                <a:gd name="T28" fmla="*/ 30 w 88"/>
                <a:gd name="T29" fmla="*/ 69 h 83"/>
                <a:gd name="T30" fmla="*/ 33 w 88"/>
                <a:gd name="T31" fmla="*/ 81 h 83"/>
                <a:gd name="T32" fmla="*/ 23 w 88"/>
                <a:gd name="T33" fmla="*/ 83 h 83"/>
                <a:gd name="T34" fmla="*/ 14 w 88"/>
                <a:gd name="T35" fmla="*/ 76 h 83"/>
                <a:gd name="T36" fmla="*/ 14 w 88"/>
                <a:gd name="T37" fmla="*/ 76 h 83"/>
                <a:gd name="T38" fmla="*/ 7 w 88"/>
                <a:gd name="T39" fmla="*/ 49 h 83"/>
                <a:gd name="T40" fmla="*/ 7 w 88"/>
                <a:gd name="T41" fmla="*/ 49 h 83"/>
                <a:gd name="T42" fmla="*/ 12 w 88"/>
                <a:gd name="T43" fmla="*/ 49 h 83"/>
                <a:gd name="T44" fmla="*/ 16 w 88"/>
                <a:gd name="T45" fmla="*/ 49 h 83"/>
                <a:gd name="T46" fmla="*/ 19 w 88"/>
                <a:gd name="T47" fmla="*/ 49 h 83"/>
                <a:gd name="T48" fmla="*/ 23 w 88"/>
                <a:gd name="T49" fmla="*/ 46 h 83"/>
                <a:gd name="T50" fmla="*/ 23 w 88"/>
                <a:gd name="T51" fmla="*/ 42 h 83"/>
                <a:gd name="T52" fmla="*/ 23 w 88"/>
                <a:gd name="T53" fmla="*/ 42 h 83"/>
                <a:gd name="T54" fmla="*/ 14 w 88"/>
                <a:gd name="T55" fmla="*/ 21 h 83"/>
                <a:gd name="T56" fmla="*/ 9 w 88"/>
                <a:gd name="T57" fmla="*/ 11 h 83"/>
                <a:gd name="T58" fmla="*/ 0 w 88"/>
                <a:gd name="T59" fmla="*/ 2 h 83"/>
                <a:gd name="T60" fmla="*/ 0 w 88"/>
                <a:gd name="T61" fmla="*/ 0 h 83"/>
                <a:gd name="T62" fmla="*/ 0 w 88"/>
                <a:gd name="T63" fmla="*/ 0 h 83"/>
                <a:gd name="T64" fmla="*/ 7 w 88"/>
                <a:gd name="T65" fmla="*/ 0 h 83"/>
                <a:gd name="T66" fmla="*/ 14 w 88"/>
                <a:gd name="T67" fmla="*/ 5 h 83"/>
                <a:gd name="T68" fmla="*/ 26 w 88"/>
                <a:gd name="T69" fmla="*/ 11 h 83"/>
                <a:gd name="T70" fmla="*/ 26 w 88"/>
                <a:gd name="T71" fmla="*/ 11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83"/>
                <a:gd name="T110" fmla="*/ 88 w 88"/>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83">
                  <a:moveTo>
                    <a:pt x="26" y="11"/>
                  </a:moveTo>
                  <a:lnTo>
                    <a:pt x="51" y="18"/>
                  </a:lnTo>
                  <a:lnTo>
                    <a:pt x="72" y="14"/>
                  </a:lnTo>
                  <a:lnTo>
                    <a:pt x="88" y="39"/>
                  </a:lnTo>
                  <a:lnTo>
                    <a:pt x="83" y="53"/>
                  </a:lnTo>
                  <a:lnTo>
                    <a:pt x="76" y="60"/>
                  </a:lnTo>
                  <a:lnTo>
                    <a:pt x="74" y="65"/>
                  </a:lnTo>
                  <a:lnTo>
                    <a:pt x="72" y="69"/>
                  </a:lnTo>
                  <a:lnTo>
                    <a:pt x="53" y="67"/>
                  </a:lnTo>
                  <a:lnTo>
                    <a:pt x="37" y="65"/>
                  </a:lnTo>
                  <a:lnTo>
                    <a:pt x="30" y="69"/>
                  </a:lnTo>
                  <a:lnTo>
                    <a:pt x="33" y="81"/>
                  </a:lnTo>
                  <a:lnTo>
                    <a:pt x="23" y="83"/>
                  </a:lnTo>
                  <a:lnTo>
                    <a:pt x="14" y="76"/>
                  </a:lnTo>
                  <a:lnTo>
                    <a:pt x="7" y="49"/>
                  </a:lnTo>
                  <a:lnTo>
                    <a:pt x="12" y="49"/>
                  </a:lnTo>
                  <a:lnTo>
                    <a:pt x="16" y="49"/>
                  </a:lnTo>
                  <a:lnTo>
                    <a:pt x="19" y="49"/>
                  </a:lnTo>
                  <a:lnTo>
                    <a:pt x="23" y="46"/>
                  </a:lnTo>
                  <a:lnTo>
                    <a:pt x="23" y="42"/>
                  </a:lnTo>
                  <a:lnTo>
                    <a:pt x="14" y="21"/>
                  </a:lnTo>
                  <a:lnTo>
                    <a:pt x="9" y="11"/>
                  </a:lnTo>
                  <a:lnTo>
                    <a:pt x="0" y="2"/>
                  </a:lnTo>
                  <a:lnTo>
                    <a:pt x="0" y="0"/>
                  </a:lnTo>
                  <a:lnTo>
                    <a:pt x="7" y="0"/>
                  </a:lnTo>
                  <a:lnTo>
                    <a:pt x="14" y="5"/>
                  </a:lnTo>
                  <a:lnTo>
                    <a:pt x="26"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3" name="Freeform 97"/>
            <p:cNvSpPr>
              <a:spLocks/>
            </p:cNvSpPr>
            <p:nvPr/>
          </p:nvSpPr>
          <p:spPr bwMode="auto">
            <a:xfrm>
              <a:off x="2946" y="1515"/>
              <a:ext cx="116" cy="67"/>
            </a:xfrm>
            <a:custGeom>
              <a:avLst/>
              <a:gdLst>
                <a:gd name="T0" fmla="*/ 116 w 116"/>
                <a:gd name="T1" fmla="*/ 23 h 67"/>
                <a:gd name="T2" fmla="*/ 116 w 116"/>
                <a:gd name="T3" fmla="*/ 23 h 67"/>
                <a:gd name="T4" fmla="*/ 99 w 116"/>
                <a:gd name="T5" fmla="*/ 53 h 67"/>
                <a:gd name="T6" fmla="*/ 39 w 116"/>
                <a:gd name="T7" fmla="*/ 67 h 67"/>
                <a:gd name="T8" fmla="*/ 30 w 116"/>
                <a:gd name="T9" fmla="*/ 55 h 67"/>
                <a:gd name="T10" fmla="*/ 2 w 116"/>
                <a:gd name="T11" fmla="*/ 48 h 67"/>
                <a:gd name="T12" fmla="*/ 2 w 116"/>
                <a:gd name="T13" fmla="*/ 48 h 67"/>
                <a:gd name="T14" fmla="*/ 2 w 116"/>
                <a:gd name="T15" fmla="*/ 44 h 67"/>
                <a:gd name="T16" fmla="*/ 0 w 116"/>
                <a:gd name="T17" fmla="*/ 37 h 67"/>
                <a:gd name="T18" fmla="*/ 2 w 116"/>
                <a:gd name="T19" fmla="*/ 32 h 67"/>
                <a:gd name="T20" fmla="*/ 5 w 116"/>
                <a:gd name="T21" fmla="*/ 30 h 67"/>
                <a:gd name="T22" fmla="*/ 7 w 116"/>
                <a:gd name="T23" fmla="*/ 30 h 67"/>
                <a:gd name="T24" fmla="*/ 46 w 116"/>
                <a:gd name="T25" fmla="*/ 30 h 67"/>
                <a:gd name="T26" fmla="*/ 46 w 116"/>
                <a:gd name="T27" fmla="*/ 30 h 67"/>
                <a:gd name="T28" fmla="*/ 46 w 116"/>
                <a:gd name="T29" fmla="*/ 30 h 67"/>
                <a:gd name="T30" fmla="*/ 53 w 116"/>
                <a:gd name="T31" fmla="*/ 0 h 67"/>
                <a:gd name="T32" fmla="*/ 106 w 116"/>
                <a:gd name="T33" fmla="*/ 7 h 67"/>
                <a:gd name="T34" fmla="*/ 116 w 116"/>
                <a:gd name="T35" fmla="*/ 23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6"/>
                <a:gd name="T55" fmla="*/ 0 h 67"/>
                <a:gd name="T56" fmla="*/ 116 w 116"/>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6" h="67">
                  <a:moveTo>
                    <a:pt x="116" y="23"/>
                  </a:moveTo>
                  <a:lnTo>
                    <a:pt x="116" y="23"/>
                  </a:lnTo>
                  <a:lnTo>
                    <a:pt x="99" y="53"/>
                  </a:lnTo>
                  <a:lnTo>
                    <a:pt x="39" y="67"/>
                  </a:lnTo>
                  <a:lnTo>
                    <a:pt x="30" y="55"/>
                  </a:lnTo>
                  <a:lnTo>
                    <a:pt x="2" y="48"/>
                  </a:lnTo>
                  <a:lnTo>
                    <a:pt x="2" y="44"/>
                  </a:lnTo>
                  <a:lnTo>
                    <a:pt x="0" y="37"/>
                  </a:lnTo>
                  <a:lnTo>
                    <a:pt x="2" y="32"/>
                  </a:lnTo>
                  <a:lnTo>
                    <a:pt x="5" y="30"/>
                  </a:lnTo>
                  <a:lnTo>
                    <a:pt x="7" y="30"/>
                  </a:lnTo>
                  <a:lnTo>
                    <a:pt x="46" y="30"/>
                  </a:lnTo>
                  <a:lnTo>
                    <a:pt x="53" y="0"/>
                  </a:lnTo>
                  <a:lnTo>
                    <a:pt x="106" y="7"/>
                  </a:lnTo>
                  <a:lnTo>
                    <a:pt x="116" y="2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4" name="Freeform 98"/>
            <p:cNvSpPr>
              <a:spLocks/>
            </p:cNvSpPr>
            <p:nvPr/>
          </p:nvSpPr>
          <p:spPr bwMode="auto">
            <a:xfrm>
              <a:off x="1687" y="1519"/>
              <a:ext cx="19" cy="30"/>
            </a:xfrm>
            <a:custGeom>
              <a:avLst/>
              <a:gdLst>
                <a:gd name="T0" fmla="*/ 19 w 19"/>
                <a:gd name="T1" fmla="*/ 3 h 30"/>
                <a:gd name="T2" fmla="*/ 19 w 19"/>
                <a:gd name="T3" fmla="*/ 3 h 30"/>
                <a:gd name="T4" fmla="*/ 9 w 19"/>
                <a:gd name="T5" fmla="*/ 21 h 30"/>
                <a:gd name="T6" fmla="*/ 9 w 19"/>
                <a:gd name="T7" fmla="*/ 21 h 30"/>
                <a:gd name="T8" fmla="*/ 9 w 19"/>
                <a:gd name="T9" fmla="*/ 30 h 30"/>
                <a:gd name="T10" fmla="*/ 2 w 19"/>
                <a:gd name="T11" fmla="*/ 30 h 30"/>
                <a:gd name="T12" fmla="*/ 0 w 19"/>
                <a:gd name="T13" fmla="*/ 12 h 30"/>
                <a:gd name="T14" fmla="*/ 14 w 19"/>
                <a:gd name="T15" fmla="*/ 0 h 30"/>
                <a:gd name="T16" fmla="*/ 14 w 19"/>
                <a:gd name="T17" fmla="*/ 0 h 30"/>
                <a:gd name="T18" fmla="*/ 19 w 19"/>
                <a:gd name="T19" fmla="*/ 3 h 30"/>
                <a:gd name="T20" fmla="*/ 19 w 19"/>
                <a:gd name="T21" fmla="*/ 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0"/>
                <a:gd name="T35" fmla="*/ 19 w 19"/>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0">
                  <a:moveTo>
                    <a:pt x="19" y="3"/>
                  </a:moveTo>
                  <a:lnTo>
                    <a:pt x="19" y="3"/>
                  </a:lnTo>
                  <a:lnTo>
                    <a:pt x="9" y="21"/>
                  </a:lnTo>
                  <a:lnTo>
                    <a:pt x="9" y="30"/>
                  </a:lnTo>
                  <a:lnTo>
                    <a:pt x="2" y="30"/>
                  </a:lnTo>
                  <a:lnTo>
                    <a:pt x="0" y="12"/>
                  </a:lnTo>
                  <a:lnTo>
                    <a:pt x="14" y="0"/>
                  </a:lnTo>
                  <a:lnTo>
                    <a:pt x="19"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5" name="Freeform 99"/>
            <p:cNvSpPr>
              <a:spLocks/>
            </p:cNvSpPr>
            <p:nvPr/>
          </p:nvSpPr>
          <p:spPr bwMode="auto">
            <a:xfrm>
              <a:off x="1650" y="1519"/>
              <a:ext cx="21" cy="21"/>
            </a:xfrm>
            <a:custGeom>
              <a:avLst/>
              <a:gdLst>
                <a:gd name="T0" fmla="*/ 21 w 21"/>
                <a:gd name="T1" fmla="*/ 17 h 21"/>
                <a:gd name="T2" fmla="*/ 21 w 21"/>
                <a:gd name="T3" fmla="*/ 17 h 21"/>
                <a:gd name="T4" fmla="*/ 21 w 21"/>
                <a:gd name="T5" fmla="*/ 21 h 21"/>
                <a:gd name="T6" fmla="*/ 2 w 21"/>
                <a:gd name="T7" fmla="*/ 12 h 21"/>
                <a:gd name="T8" fmla="*/ 2 w 21"/>
                <a:gd name="T9" fmla="*/ 12 h 21"/>
                <a:gd name="T10" fmla="*/ 0 w 21"/>
                <a:gd name="T11" fmla="*/ 5 h 21"/>
                <a:gd name="T12" fmla="*/ 0 w 21"/>
                <a:gd name="T13" fmla="*/ 3 h 21"/>
                <a:gd name="T14" fmla="*/ 2 w 21"/>
                <a:gd name="T15" fmla="*/ 0 h 21"/>
                <a:gd name="T16" fmla="*/ 21 w 21"/>
                <a:gd name="T17" fmla="*/ 1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21" y="17"/>
                  </a:moveTo>
                  <a:lnTo>
                    <a:pt x="21" y="17"/>
                  </a:lnTo>
                  <a:lnTo>
                    <a:pt x="21" y="21"/>
                  </a:lnTo>
                  <a:lnTo>
                    <a:pt x="2" y="12"/>
                  </a:lnTo>
                  <a:lnTo>
                    <a:pt x="0" y="5"/>
                  </a:lnTo>
                  <a:lnTo>
                    <a:pt x="0" y="3"/>
                  </a:lnTo>
                  <a:lnTo>
                    <a:pt x="2" y="0"/>
                  </a:lnTo>
                  <a:lnTo>
                    <a:pt x="21" y="1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6" name="Freeform 100"/>
            <p:cNvSpPr>
              <a:spLocks/>
            </p:cNvSpPr>
            <p:nvPr/>
          </p:nvSpPr>
          <p:spPr bwMode="auto">
            <a:xfrm>
              <a:off x="4054" y="1529"/>
              <a:ext cx="88" cy="44"/>
            </a:xfrm>
            <a:custGeom>
              <a:avLst/>
              <a:gdLst>
                <a:gd name="T0" fmla="*/ 88 w 88"/>
                <a:gd name="T1" fmla="*/ 7 h 44"/>
                <a:gd name="T2" fmla="*/ 81 w 88"/>
                <a:gd name="T3" fmla="*/ 11 h 44"/>
                <a:gd name="T4" fmla="*/ 81 w 88"/>
                <a:gd name="T5" fmla="*/ 11 h 44"/>
                <a:gd name="T6" fmla="*/ 24 w 88"/>
                <a:gd name="T7" fmla="*/ 14 h 44"/>
                <a:gd name="T8" fmla="*/ 24 w 88"/>
                <a:gd name="T9" fmla="*/ 14 h 44"/>
                <a:gd name="T10" fmla="*/ 19 w 88"/>
                <a:gd name="T11" fmla="*/ 20 h 44"/>
                <a:gd name="T12" fmla="*/ 19 w 88"/>
                <a:gd name="T13" fmla="*/ 27 h 44"/>
                <a:gd name="T14" fmla="*/ 19 w 88"/>
                <a:gd name="T15" fmla="*/ 44 h 44"/>
                <a:gd name="T16" fmla="*/ 19 w 88"/>
                <a:gd name="T17" fmla="*/ 44 h 44"/>
                <a:gd name="T18" fmla="*/ 14 w 88"/>
                <a:gd name="T19" fmla="*/ 44 h 44"/>
                <a:gd name="T20" fmla="*/ 12 w 88"/>
                <a:gd name="T21" fmla="*/ 44 h 44"/>
                <a:gd name="T22" fmla="*/ 7 w 88"/>
                <a:gd name="T23" fmla="*/ 39 h 44"/>
                <a:gd name="T24" fmla="*/ 3 w 88"/>
                <a:gd name="T25" fmla="*/ 32 h 44"/>
                <a:gd name="T26" fmla="*/ 0 w 88"/>
                <a:gd name="T27" fmla="*/ 25 h 44"/>
                <a:gd name="T28" fmla="*/ 0 w 88"/>
                <a:gd name="T29" fmla="*/ 25 h 44"/>
                <a:gd name="T30" fmla="*/ 5 w 88"/>
                <a:gd name="T31" fmla="*/ 16 h 44"/>
                <a:gd name="T32" fmla="*/ 7 w 88"/>
                <a:gd name="T33" fmla="*/ 11 h 44"/>
                <a:gd name="T34" fmla="*/ 7 w 88"/>
                <a:gd name="T35" fmla="*/ 7 h 44"/>
                <a:gd name="T36" fmla="*/ 7 w 88"/>
                <a:gd name="T37" fmla="*/ 7 h 44"/>
                <a:gd name="T38" fmla="*/ 21 w 88"/>
                <a:gd name="T39" fmla="*/ 0 h 44"/>
                <a:gd name="T40" fmla="*/ 21 w 88"/>
                <a:gd name="T41" fmla="*/ 0 h 44"/>
                <a:gd name="T42" fmla="*/ 88 w 88"/>
                <a:gd name="T43" fmla="*/ 7 h 44"/>
                <a:gd name="T44" fmla="*/ 88 w 88"/>
                <a:gd name="T45" fmla="*/ 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44"/>
                <a:gd name="T71" fmla="*/ 88 w 88"/>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44">
                  <a:moveTo>
                    <a:pt x="88" y="7"/>
                  </a:moveTo>
                  <a:lnTo>
                    <a:pt x="81" y="11"/>
                  </a:lnTo>
                  <a:lnTo>
                    <a:pt x="24" y="14"/>
                  </a:lnTo>
                  <a:lnTo>
                    <a:pt x="19" y="20"/>
                  </a:lnTo>
                  <a:lnTo>
                    <a:pt x="19" y="27"/>
                  </a:lnTo>
                  <a:lnTo>
                    <a:pt x="19" y="44"/>
                  </a:lnTo>
                  <a:lnTo>
                    <a:pt x="14" y="44"/>
                  </a:lnTo>
                  <a:lnTo>
                    <a:pt x="12" y="44"/>
                  </a:lnTo>
                  <a:lnTo>
                    <a:pt x="7" y="39"/>
                  </a:lnTo>
                  <a:lnTo>
                    <a:pt x="3" y="32"/>
                  </a:lnTo>
                  <a:lnTo>
                    <a:pt x="0" y="25"/>
                  </a:lnTo>
                  <a:lnTo>
                    <a:pt x="5" y="16"/>
                  </a:lnTo>
                  <a:lnTo>
                    <a:pt x="7" y="11"/>
                  </a:lnTo>
                  <a:lnTo>
                    <a:pt x="7" y="7"/>
                  </a:lnTo>
                  <a:lnTo>
                    <a:pt x="21" y="0"/>
                  </a:lnTo>
                  <a:lnTo>
                    <a:pt x="88"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7" name="Freeform 101"/>
            <p:cNvSpPr>
              <a:spLocks/>
            </p:cNvSpPr>
            <p:nvPr/>
          </p:nvSpPr>
          <p:spPr bwMode="auto">
            <a:xfrm>
              <a:off x="3050" y="1529"/>
              <a:ext cx="111" cy="57"/>
            </a:xfrm>
            <a:custGeom>
              <a:avLst/>
              <a:gdLst>
                <a:gd name="T0" fmla="*/ 81 w 111"/>
                <a:gd name="T1" fmla="*/ 41 h 57"/>
                <a:gd name="T2" fmla="*/ 81 w 111"/>
                <a:gd name="T3" fmla="*/ 41 h 57"/>
                <a:gd name="T4" fmla="*/ 74 w 111"/>
                <a:gd name="T5" fmla="*/ 41 h 57"/>
                <a:gd name="T6" fmla="*/ 67 w 111"/>
                <a:gd name="T7" fmla="*/ 41 h 57"/>
                <a:gd name="T8" fmla="*/ 58 w 111"/>
                <a:gd name="T9" fmla="*/ 44 h 57"/>
                <a:gd name="T10" fmla="*/ 56 w 111"/>
                <a:gd name="T11" fmla="*/ 46 h 57"/>
                <a:gd name="T12" fmla="*/ 56 w 111"/>
                <a:gd name="T13" fmla="*/ 51 h 57"/>
                <a:gd name="T14" fmla="*/ 37 w 111"/>
                <a:gd name="T15" fmla="*/ 57 h 57"/>
                <a:gd name="T16" fmla="*/ 0 w 111"/>
                <a:gd name="T17" fmla="*/ 41 h 57"/>
                <a:gd name="T18" fmla="*/ 14 w 111"/>
                <a:gd name="T19" fmla="*/ 11 h 57"/>
                <a:gd name="T20" fmla="*/ 14 w 111"/>
                <a:gd name="T21" fmla="*/ 11 h 57"/>
                <a:gd name="T22" fmla="*/ 35 w 111"/>
                <a:gd name="T23" fmla="*/ 16 h 57"/>
                <a:gd name="T24" fmla="*/ 60 w 111"/>
                <a:gd name="T25" fmla="*/ 4 h 57"/>
                <a:gd name="T26" fmla="*/ 95 w 111"/>
                <a:gd name="T27" fmla="*/ 0 h 57"/>
                <a:gd name="T28" fmla="*/ 111 w 111"/>
                <a:gd name="T29" fmla="*/ 11 h 57"/>
                <a:gd name="T30" fmla="*/ 81 w 111"/>
                <a:gd name="T31" fmla="*/ 41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
                <a:gd name="T49" fmla="*/ 0 h 57"/>
                <a:gd name="T50" fmla="*/ 111 w 111"/>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 h="57">
                  <a:moveTo>
                    <a:pt x="81" y="41"/>
                  </a:moveTo>
                  <a:lnTo>
                    <a:pt x="81" y="41"/>
                  </a:lnTo>
                  <a:lnTo>
                    <a:pt x="74" y="41"/>
                  </a:lnTo>
                  <a:lnTo>
                    <a:pt x="67" y="41"/>
                  </a:lnTo>
                  <a:lnTo>
                    <a:pt x="58" y="44"/>
                  </a:lnTo>
                  <a:lnTo>
                    <a:pt x="56" y="46"/>
                  </a:lnTo>
                  <a:lnTo>
                    <a:pt x="56" y="51"/>
                  </a:lnTo>
                  <a:lnTo>
                    <a:pt x="37" y="57"/>
                  </a:lnTo>
                  <a:lnTo>
                    <a:pt x="0" y="41"/>
                  </a:lnTo>
                  <a:lnTo>
                    <a:pt x="14" y="11"/>
                  </a:lnTo>
                  <a:lnTo>
                    <a:pt x="35" y="16"/>
                  </a:lnTo>
                  <a:lnTo>
                    <a:pt x="60" y="4"/>
                  </a:lnTo>
                  <a:lnTo>
                    <a:pt x="95" y="0"/>
                  </a:lnTo>
                  <a:lnTo>
                    <a:pt x="111" y="11"/>
                  </a:lnTo>
                  <a:lnTo>
                    <a:pt x="81" y="4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8" name="Freeform 102"/>
            <p:cNvSpPr>
              <a:spLocks/>
            </p:cNvSpPr>
            <p:nvPr/>
          </p:nvSpPr>
          <p:spPr bwMode="auto">
            <a:xfrm>
              <a:off x="3136" y="1538"/>
              <a:ext cx="146" cy="99"/>
            </a:xfrm>
            <a:custGeom>
              <a:avLst/>
              <a:gdLst>
                <a:gd name="T0" fmla="*/ 122 w 146"/>
                <a:gd name="T1" fmla="*/ 44 h 99"/>
                <a:gd name="T2" fmla="*/ 125 w 146"/>
                <a:gd name="T3" fmla="*/ 44 h 99"/>
                <a:gd name="T4" fmla="*/ 146 w 146"/>
                <a:gd name="T5" fmla="*/ 42 h 99"/>
                <a:gd name="T6" fmla="*/ 143 w 146"/>
                <a:gd name="T7" fmla="*/ 58 h 99"/>
                <a:gd name="T8" fmla="*/ 143 w 146"/>
                <a:gd name="T9" fmla="*/ 58 h 99"/>
                <a:gd name="T10" fmla="*/ 136 w 146"/>
                <a:gd name="T11" fmla="*/ 60 h 99"/>
                <a:gd name="T12" fmla="*/ 132 w 146"/>
                <a:gd name="T13" fmla="*/ 62 h 99"/>
                <a:gd name="T14" fmla="*/ 129 w 146"/>
                <a:gd name="T15" fmla="*/ 92 h 99"/>
                <a:gd name="T16" fmla="*/ 125 w 146"/>
                <a:gd name="T17" fmla="*/ 95 h 99"/>
                <a:gd name="T18" fmla="*/ 85 w 146"/>
                <a:gd name="T19" fmla="*/ 81 h 99"/>
                <a:gd name="T20" fmla="*/ 30 w 146"/>
                <a:gd name="T21" fmla="*/ 99 h 99"/>
                <a:gd name="T22" fmla="*/ 30 w 146"/>
                <a:gd name="T23" fmla="*/ 99 h 99"/>
                <a:gd name="T24" fmla="*/ 27 w 146"/>
                <a:gd name="T25" fmla="*/ 97 h 99"/>
                <a:gd name="T26" fmla="*/ 25 w 146"/>
                <a:gd name="T27" fmla="*/ 92 h 99"/>
                <a:gd name="T28" fmla="*/ 41 w 146"/>
                <a:gd name="T29" fmla="*/ 76 h 99"/>
                <a:gd name="T30" fmla="*/ 37 w 146"/>
                <a:gd name="T31" fmla="*/ 58 h 99"/>
                <a:gd name="T32" fmla="*/ 37 w 146"/>
                <a:gd name="T33" fmla="*/ 58 h 99"/>
                <a:gd name="T34" fmla="*/ 18 w 146"/>
                <a:gd name="T35" fmla="*/ 48 h 99"/>
                <a:gd name="T36" fmla="*/ 2 w 146"/>
                <a:gd name="T37" fmla="*/ 42 h 99"/>
                <a:gd name="T38" fmla="*/ 2 w 146"/>
                <a:gd name="T39" fmla="*/ 42 h 99"/>
                <a:gd name="T40" fmla="*/ 0 w 146"/>
                <a:gd name="T41" fmla="*/ 35 h 99"/>
                <a:gd name="T42" fmla="*/ 0 w 146"/>
                <a:gd name="T43" fmla="*/ 35 h 99"/>
                <a:gd name="T44" fmla="*/ 30 w 146"/>
                <a:gd name="T45" fmla="*/ 2 h 99"/>
                <a:gd name="T46" fmla="*/ 67 w 146"/>
                <a:gd name="T47" fmla="*/ 0 h 99"/>
                <a:gd name="T48" fmla="*/ 108 w 146"/>
                <a:gd name="T49" fmla="*/ 2 h 99"/>
                <a:gd name="T50" fmla="*/ 122 w 146"/>
                <a:gd name="T51" fmla="*/ 44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6"/>
                <a:gd name="T79" fmla="*/ 0 h 99"/>
                <a:gd name="T80" fmla="*/ 146 w 146"/>
                <a:gd name="T81" fmla="*/ 99 h 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6" h="99">
                  <a:moveTo>
                    <a:pt x="122" y="44"/>
                  </a:moveTo>
                  <a:lnTo>
                    <a:pt x="125" y="44"/>
                  </a:lnTo>
                  <a:lnTo>
                    <a:pt x="146" y="42"/>
                  </a:lnTo>
                  <a:lnTo>
                    <a:pt x="143" y="58"/>
                  </a:lnTo>
                  <a:lnTo>
                    <a:pt x="136" y="60"/>
                  </a:lnTo>
                  <a:lnTo>
                    <a:pt x="132" y="62"/>
                  </a:lnTo>
                  <a:lnTo>
                    <a:pt x="129" y="92"/>
                  </a:lnTo>
                  <a:lnTo>
                    <a:pt x="125" y="95"/>
                  </a:lnTo>
                  <a:lnTo>
                    <a:pt x="85" y="81"/>
                  </a:lnTo>
                  <a:lnTo>
                    <a:pt x="30" y="99"/>
                  </a:lnTo>
                  <a:lnTo>
                    <a:pt x="27" y="97"/>
                  </a:lnTo>
                  <a:lnTo>
                    <a:pt x="25" y="92"/>
                  </a:lnTo>
                  <a:lnTo>
                    <a:pt x="41" y="76"/>
                  </a:lnTo>
                  <a:lnTo>
                    <a:pt x="37" y="58"/>
                  </a:lnTo>
                  <a:lnTo>
                    <a:pt x="18" y="48"/>
                  </a:lnTo>
                  <a:lnTo>
                    <a:pt x="2" y="42"/>
                  </a:lnTo>
                  <a:lnTo>
                    <a:pt x="0" y="35"/>
                  </a:lnTo>
                  <a:lnTo>
                    <a:pt x="30" y="2"/>
                  </a:lnTo>
                  <a:lnTo>
                    <a:pt x="67" y="0"/>
                  </a:lnTo>
                  <a:lnTo>
                    <a:pt x="108" y="2"/>
                  </a:lnTo>
                  <a:lnTo>
                    <a:pt x="122" y="4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19" name="Freeform 103"/>
            <p:cNvSpPr>
              <a:spLocks/>
            </p:cNvSpPr>
            <p:nvPr/>
          </p:nvSpPr>
          <p:spPr bwMode="auto">
            <a:xfrm>
              <a:off x="3249" y="1540"/>
              <a:ext cx="35" cy="37"/>
            </a:xfrm>
            <a:custGeom>
              <a:avLst/>
              <a:gdLst>
                <a:gd name="T0" fmla="*/ 19 w 35"/>
                <a:gd name="T1" fmla="*/ 0 h 37"/>
                <a:gd name="T2" fmla="*/ 19 w 35"/>
                <a:gd name="T3" fmla="*/ 0 h 37"/>
                <a:gd name="T4" fmla="*/ 26 w 35"/>
                <a:gd name="T5" fmla="*/ 14 h 37"/>
                <a:gd name="T6" fmla="*/ 28 w 35"/>
                <a:gd name="T7" fmla="*/ 21 h 37"/>
                <a:gd name="T8" fmla="*/ 35 w 35"/>
                <a:gd name="T9" fmla="*/ 26 h 37"/>
                <a:gd name="T10" fmla="*/ 33 w 35"/>
                <a:gd name="T11" fmla="*/ 35 h 37"/>
                <a:gd name="T12" fmla="*/ 12 w 35"/>
                <a:gd name="T13" fmla="*/ 37 h 37"/>
                <a:gd name="T14" fmla="*/ 0 w 35"/>
                <a:gd name="T15" fmla="*/ 0 h 37"/>
                <a:gd name="T16" fmla="*/ 19 w 35"/>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7"/>
                <a:gd name="T29" fmla="*/ 35 w 35"/>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7">
                  <a:moveTo>
                    <a:pt x="19" y="0"/>
                  </a:moveTo>
                  <a:lnTo>
                    <a:pt x="19" y="0"/>
                  </a:lnTo>
                  <a:lnTo>
                    <a:pt x="26" y="14"/>
                  </a:lnTo>
                  <a:lnTo>
                    <a:pt x="28" y="21"/>
                  </a:lnTo>
                  <a:lnTo>
                    <a:pt x="35" y="26"/>
                  </a:lnTo>
                  <a:lnTo>
                    <a:pt x="33" y="35"/>
                  </a:lnTo>
                  <a:lnTo>
                    <a:pt x="12" y="37"/>
                  </a:lnTo>
                  <a:lnTo>
                    <a:pt x="0" y="0"/>
                  </a:lnTo>
                  <a:lnTo>
                    <a:pt x="1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0" name="Freeform 104"/>
            <p:cNvSpPr>
              <a:spLocks/>
            </p:cNvSpPr>
            <p:nvPr/>
          </p:nvSpPr>
          <p:spPr bwMode="auto">
            <a:xfrm>
              <a:off x="3793" y="1543"/>
              <a:ext cx="53" cy="67"/>
            </a:xfrm>
            <a:custGeom>
              <a:avLst/>
              <a:gdLst>
                <a:gd name="T0" fmla="*/ 53 w 53"/>
                <a:gd name="T1" fmla="*/ 6 h 67"/>
                <a:gd name="T2" fmla="*/ 53 w 53"/>
                <a:gd name="T3" fmla="*/ 6 h 67"/>
                <a:gd name="T4" fmla="*/ 53 w 53"/>
                <a:gd name="T5" fmla="*/ 13 h 67"/>
                <a:gd name="T6" fmla="*/ 51 w 53"/>
                <a:gd name="T7" fmla="*/ 20 h 67"/>
                <a:gd name="T8" fmla="*/ 49 w 53"/>
                <a:gd name="T9" fmla="*/ 27 h 67"/>
                <a:gd name="T10" fmla="*/ 51 w 53"/>
                <a:gd name="T11" fmla="*/ 30 h 67"/>
                <a:gd name="T12" fmla="*/ 53 w 53"/>
                <a:gd name="T13" fmla="*/ 34 h 67"/>
                <a:gd name="T14" fmla="*/ 49 w 53"/>
                <a:gd name="T15" fmla="*/ 48 h 67"/>
                <a:gd name="T16" fmla="*/ 53 w 53"/>
                <a:gd name="T17" fmla="*/ 55 h 67"/>
                <a:gd name="T18" fmla="*/ 44 w 53"/>
                <a:gd name="T19" fmla="*/ 67 h 67"/>
                <a:gd name="T20" fmla="*/ 7 w 53"/>
                <a:gd name="T21" fmla="*/ 67 h 67"/>
                <a:gd name="T22" fmla="*/ 7 w 53"/>
                <a:gd name="T23" fmla="*/ 67 h 67"/>
                <a:gd name="T24" fmla="*/ 5 w 53"/>
                <a:gd name="T25" fmla="*/ 57 h 67"/>
                <a:gd name="T26" fmla="*/ 5 w 53"/>
                <a:gd name="T27" fmla="*/ 48 h 67"/>
                <a:gd name="T28" fmla="*/ 2 w 53"/>
                <a:gd name="T29" fmla="*/ 37 h 67"/>
                <a:gd name="T30" fmla="*/ 0 w 53"/>
                <a:gd name="T31" fmla="*/ 30 h 67"/>
                <a:gd name="T32" fmla="*/ 0 w 53"/>
                <a:gd name="T33" fmla="*/ 30 h 67"/>
                <a:gd name="T34" fmla="*/ 5 w 53"/>
                <a:gd name="T35" fmla="*/ 27 h 67"/>
                <a:gd name="T36" fmla="*/ 9 w 53"/>
                <a:gd name="T37" fmla="*/ 25 h 67"/>
                <a:gd name="T38" fmla="*/ 16 w 53"/>
                <a:gd name="T39" fmla="*/ 18 h 67"/>
                <a:gd name="T40" fmla="*/ 21 w 53"/>
                <a:gd name="T41" fmla="*/ 9 h 67"/>
                <a:gd name="T42" fmla="*/ 28 w 53"/>
                <a:gd name="T43" fmla="*/ 0 h 67"/>
                <a:gd name="T44" fmla="*/ 53 w 53"/>
                <a:gd name="T45" fmla="*/ 6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67"/>
                <a:gd name="T71" fmla="*/ 53 w 53"/>
                <a:gd name="T72" fmla="*/ 67 h 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67">
                  <a:moveTo>
                    <a:pt x="53" y="6"/>
                  </a:moveTo>
                  <a:lnTo>
                    <a:pt x="53" y="6"/>
                  </a:lnTo>
                  <a:lnTo>
                    <a:pt x="53" y="13"/>
                  </a:lnTo>
                  <a:lnTo>
                    <a:pt x="51" y="20"/>
                  </a:lnTo>
                  <a:lnTo>
                    <a:pt x="49" y="27"/>
                  </a:lnTo>
                  <a:lnTo>
                    <a:pt x="51" y="30"/>
                  </a:lnTo>
                  <a:lnTo>
                    <a:pt x="53" y="34"/>
                  </a:lnTo>
                  <a:lnTo>
                    <a:pt x="49" y="48"/>
                  </a:lnTo>
                  <a:lnTo>
                    <a:pt x="53" y="55"/>
                  </a:lnTo>
                  <a:lnTo>
                    <a:pt x="44" y="67"/>
                  </a:lnTo>
                  <a:lnTo>
                    <a:pt x="7" y="67"/>
                  </a:lnTo>
                  <a:lnTo>
                    <a:pt x="5" y="57"/>
                  </a:lnTo>
                  <a:lnTo>
                    <a:pt x="5" y="48"/>
                  </a:lnTo>
                  <a:lnTo>
                    <a:pt x="2" y="37"/>
                  </a:lnTo>
                  <a:lnTo>
                    <a:pt x="0" y="30"/>
                  </a:lnTo>
                  <a:lnTo>
                    <a:pt x="5" y="27"/>
                  </a:lnTo>
                  <a:lnTo>
                    <a:pt x="9" y="25"/>
                  </a:lnTo>
                  <a:lnTo>
                    <a:pt x="16" y="18"/>
                  </a:lnTo>
                  <a:lnTo>
                    <a:pt x="21" y="9"/>
                  </a:lnTo>
                  <a:lnTo>
                    <a:pt x="28" y="0"/>
                  </a:lnTo>
                  <a:lnTo>
                    <a:pt x="53" y="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1" name="Freeform 105"/>
            <p:cNvSpPr>
              <a:spLocks/>
            </p:cNvSpPr>
            <p:nvPr/>
          </p:nvSpPr>
          <p:spPr bwMode="auto">
            <a:xfrm>
              <a:off x="3261" y="1545"/>
              <a:ext cx="238" cy="141"/>
            </a:xfrm>
            <a:custGeom>
              <a:avLst/>
              <a:gdLst>
                <a:gd name="T0" fmla="*/ 164 w 238"/>
                <a:gd name="T1" fmla="*/ 16 h 141"/>
                <a:gd name="T2" fmla="*/ 169 w 238"/>
                <a:gd name="T3" fmla="*/ 32 h 141"/>
                <a:gd name="T4" fmla="*/ 152 w 238"/>
                <a:gd name="T5" fmla="*/ 32 h 141"/>
                <a:gd name="T6" fmla="*/ 145 w 238"/>
                <a:gd name="T7" fmla="*/ 41 h 141"/>
                <a:gd name="T8" fmla="*/ 162 w 238"/>
                <a:gd name="T9" fmla="*/ 58 h 141"/>
                <a:gd name="T10" fmla="*/ 236 w 238"/>
                <a:gd name="T11" fmla="*/ 99 h 141"/>
                <a:gd name="T12" fmla="*/ 238 w 238"/>
                <a:gd name="T13" fmla="*/ 118 h 141"/>
                <a:gd name="T14" fmla="*/ 231 w 238"/>
                <a:gd name="T15" fmla="*/ 134 h 141"/>
                <a:gd name="T16" fmla="*/ 199 w 238"/>
                <a:gd name="T17" fmla="*/ 132 h 141"/>
                <a:gd name="T18" fmla="*/ 169 w 238"/>
                <a:gd name="T19" fmla="*/ 127 h 141"/>
                <a:gd name="T20" fmla="*/ 152 w 238"/>
                <a:gd name="T21" fmla="*/ 120 h 141"/>
                <a:gd name="T22" fmla="*/ 120 w 238"/>
                <a:gd name="T23" fmla="*/ 109 h 141"/>
                <a:gd name="T24" fmla="*/ 16 w 238"/>
                <a:gd name="T25" fmla="*/ 141 h 141"/>
                <a:gd name="T26" fmla="*/ 0 w 238"/>
                <a:gd name="T27" fmla="*/ 102 h 141"/>
                <a:gd name="T28" fmla="*/ 2 w 238"/>
                <a:gd name="T29" fmla="*/ 90 h 141"/>
                <a:gd name="T30" fmla="*/ 7 w 238"/>
                <a:gd name="T31" fmla="*/ 88 h 141"/>
                <a:gd name="T32" fmla="*/ 9 w 238"/>
                <a:gd name="T33" fmla="*/ 58 h 141"/>
                <a:gd name="T34" fmla="*/ 23 w 238"/>
                <a:gd name="T35" fmla="*/ 53 h 141"/>
                <a:gd name="T36" fmla="*/ 23 w 238"/>
                <a:gd name="T37" fmla="*/ 37 h 141"/>
                <a:gd name="T38" fmla="*/ 58 w 238"/>
                <a:gd name="T39" fmla="*/ 18 h 141"/>
                <a:gd name="T40" fmla="*/ 60 w 238"/>
                <a:gd name="T41" fmla="*/ 25 h 141"/>
                <a:gd name="T42" fmla="*/ 64 w 238"/>
                <a:gd name="T43" fmla="*/ 30 h 141"/>
                <a:gd name="T44" fmla="*/ 71 w 238"/>
                <a:gd name="T45" fmla="*/ 32 h 141"/>
                <a:gd name="T46" fmla="*/ 74 w 238"/>
                <a:gd name="T47" fmla="*/ 37 h 141"/>
                <a:gd name="T48" fmla="*/ 74 w 238"/>
                <a:gd name="T49" fmla="*/ 39 h 141"/>
                <a:gd name="T50" fmla="*/ 95 w 238"/>
                <a:gd name="T51" fmla="*/ 62 h 141"/>
                <a:gd name="T52" fmla="*/ 111 w 238"/>
                <a:gd name="T53" fmla="*/ 55 h 141"/>
                <a:gd name="T54" fmla="*/ 129 w 238"/>
                <a:gd name="T55" fmla="*/ 48 h 141"/>
                <a:gd name="T56" fmla="*/ 118 w 238"/>
                <a:gd name="T57" fmla="*/ 25 h 141"/>
                <a:gd name="T58" fmla="*/ 118 w 238"/>
                <a:gd name="T59" fmla="*/ 16 h 141"/>
                <a:gd name="T60" fmla="*/ 136 w 238"/>
                <a:gd name="T61" fmla="*/ 11 h 141"/>
                <a:gd name="T62" fmla="*/ 157 w 238"/>
                <a:gd name="T63" fmla="*/ 2 h 141"/>
                <a:gd name="T64" fmla="*/ 171 w 238"/>
                <a:gd name="T65" fmla="*/ 0 h 141"/>
                <a:gd name="T66" fmla="*/ 176 w 238"/>
                <a:gd name="T67" fmla="*/ 4 h 1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8"/>
                <a:gd name="T103" fmla="*/ 0 h 141"/>
                <a:gd name="T104" fmla="*/ 238 w 238"/>
                <a:gd name="T105" fmla="*/ 141 h 1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8" h="141">
                  <a:moveTo>
                    <a:pt x="176" y="4"/>
                  </a:moveTo>
                  <a:lnTo>
                    <a:pt x="164" y="16"/>
                  </a:lnTo>
                  <a:lnTo>
                    <a:pt x="169" y="32"/>
                  </a:lnTo>
                  <a:lnTo>
                    <a:pt x="152" y="32"/>
                  </a:lnTo>
                  <a:lnTo>
                    <a:pt x="148" y="39"/>
                  </a:lnTo>
                  <a:lnTo>
                    <a:pt x="145" y="41"/>
                  </a:lnTo>
                  <a:lnTo>
                    <a:pt x="145" y="44"/>
                  </a:lnTo>
                  <a:lnTo>
                    <a:pt x="162" y="58"/>
                  </a:lnTo>
                  <a:lnTo>
                    <a:pt x="236" y="99"/>
                  </a:lnTo>
                  <a:lnTo>
                    <a:pt x="238" y="109"/>
                  </a:lnTo>
                  <a:lnTo>
                    <a:pt x="238" y="118"/>
                  </a:lnTo>
                  <a:lnTo>
                    <a:pt x="236" y="127"/>
                  </a:lnTo>
                  <a:lnTo>
                    <a:pt x="231" y="134"/>
                  </a:lnTo>
                  <a:lnTo>
                    <a:pt x="199" y="132"/>
                  </a:lnTo>
                  <a:lnTo>
                    <a:pt x="169" y="127"/>
                  </a:lnTo>
                  <a:lnTo>
                    <a:pt x="162" y="122"/>
                  </a:lnTo>
                  <a:lnTo>
                    <a:pt x="152" y="120"/>
                  </a:lnTo>
                  <a:lnTo>
                    <a:pt x="132" y="118"/>
                  </a:lnTo>
                  <a:lnTo>
                    <a:pt x="120" y="109"/>
                  </a:lnTo>
                  <a:lnTo>
                    <a:pt x="34" y="141"/>
                  </a:lnTo>
                  <a:lnTo>
                    <a:pt x="16" y="141"/>
                  </a:lnTo>
                  <a:lnTo>
                    <a:pt x="0" y="102"/>
                  </a:lnTo>
                  <a:lnTo>
                    <a:pt x="0" y="95"/>
                  </a:lnTo>
                  <a:lnTo>
                    <a:pt x="2" y="90"/>
                  </a:lnTo>
                  <a:lnTo>
                    <a:pt x="7" y="88"/>
                  </a:lnTo>
                  <a:lnTo>
                    <a:pt x="9" y="58"/>
                  </a:lnTo>
                  <a:lnTo>
                    <a:pt x="16" y="55"/>
                  </a:lnTo>
                  <a:lnTo>
                    <a:pt x="23" y="53"/>
                  </a:lnTo>
                  <a:lnTo>
                    <a:pt x="23" y="37"/>
                  </a:lnTo>
                  <a:lnTo>
                    <a:pt x="27" y="21"/>
                  </a:lnTo>
                  <a:lnTo>
                    <a:pt x="58" y="18"/>
                  </a:lnTo>
                  <a:lnTo>
                    <a:pt x="60" y="25"/>
                  </a:lnTo>
                  <a:lnTo>
                    <a:pt x="62" y="28"/>
                  </a:lnTo>
                  <a:lnTo>
                    <a:pt x="64" y="30"/>
                  </a:lnTo>
                  <a:lnTo>
                    <a:pt x="71" y="32"/>
                  </a:lnTo>
                  <a:lnTo>
                    <a:pt x="74" y="32"/>
                  </a:lnTo>
                  <a:lnTo>
                    <a:pt x="74" y="37"/>
                  </a:lnTo>
                  <a:lnTo>
                    <a:pt x="74" y="39"/>
                  </a:lnTo>
                  <a:lnTo>
                    <a:pt x="74" y="44"/>
                  </a:lnTo>
                  <a:lnTo>
                    <a:pt x="95" y="62"/>
                  </a:lnTo>
                  <a:lnTo>
                    <a:pt x="111" y="55"/>
                  </a:lnTo>
                  <a:lnTo>
                    <a:pt x="129" y="48"/>
                  </a:lnTo>
                  <a:lnTo>
                    <a:pt x="132" y="37"/>
                  </a:lnTo>
                  <a:lnTo>
                    <a:pt x="118" y="25"/>
                  </a:lnTo>
                  <a:lnTo>
                    <a:pt x="118" y="16"/>
                  </a:lnTo>
                  <a:lnTo>
                    <a:pt x="127" y="14"/>
                  </a:lnTo>
                  <a:lnTo>
                    <a:pt x="136" y="11"/>
                  </a:lnTo>
                  <a:lnTo>
                    <a:pt x="157" y="2"/>
                  </a:lnTo>
                  <a:lnTo>
                    <a:pt x="171" y="0"/>
                  </a:lnTo>
                  <a:lnTo>
                    <a:pt x="176"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2" name="Freeform 106"/>
            <p:cNvSpPr>
              <a:spLocks/>
            </p:cNvSpPr>
            <p:nvPr/>
          </p:nvSpPr>
          <p:spPr bwMode="auto">
            <a:xfrm>
              <a:off x="2886" y="1547"/>
              <a:ext cx="58" cy="37"/>
            </a:xfrm>
            <a:custGeom>
              <a:avLst/>
              <a:gdLst>
                <a:gd name="T0" fmla="*/ 58 w 58"/>
                <a:gd name="T1" fmla="*/ 19 h 37"/>
                <a:gd name="T2" fmla="*/ 46 w 58"/>
                <a:gd name="T3" fmla="*/ 37 h 37"/>
                <a:gd name="T4" fmla="*/ 46 w 58"/>
                <a:gd name="T5" fmla="*/ 37 h 37"/>
                <a:gd name="T6" fmla="*/ 28 w 58"/>
                <a:gd name="T7" fmla="*/ 30 h 37"/>
                <a:gd name="T8" fmla="*/ 11 w 58"/>
                <a:gd name="T9" fmla="*/ 37 h 37"/>
                <a:gd name="T10" fmla="*/ 11 w 58"/>
                <a:gd name="T11" fmla="*/ 37 h 37"/>
                <a:gd name="T12" fmla="*/ 2 w 58"/>
                <a:gd name="T13" fmla="*/ 33 h 37"/>
                <a:gd name="T14" fmla="*/ 0 w 58"/>
                <a:gd name="T15" fmla="*/ 21 h 37"/>
                <a:gd name="T16" fmla="*/ 16 w 58"/>
                <a:gd name="T17" fmla="*/ 0 h 37"/>
                <a:gd name="T18" fmla="*/ 58 w 58"/>
                <a:gd name="T19" fmla="*/ 2 h 37"/>
                <a:gd name="T20" fmla="*/ 58 w 58"/>
                <a:gd name="T21" fmla="*/ 19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37"/>
                <a:gd name="T35" fmla="*/ 58 w 58"/>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37">
                  <a:moveTo>
                    <a:pt x="58" y="19"/>
                  </a:moveTo>
                  <a:lnTo>
                    <a:pt x="46" y="37"/>
                  </a:lnTo>
                  <a:lnTo>
                    <a:pt x="28" y="30"/>
                  </a:lnTo>
                  <a:lnTo>
                    <a:pt x="11" y="37"/>
                  </a:lnTo>
                  <a:lnTo>
                    <a:pt x="2" y="33"/>
                  </a:lnTo>
                  <a:lnTo>
                    <a:pt x="0" y="21"/>
                  </a:lnTo>
                  <a:lnTo>
                    <a:pt x="16" y="0"/>
                  </a:lnTo>
                  <a:lnTo>
                    <a:pt x="58" y="2"/>
                  </a:lnTo>
                  <a:lnTo>
                    <a:pt x="58"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3" name="Freeform 107"/>
            <p:cNvSpPr>
              <a:spLocks/>
            </p:cNvSpPr>
            <p:nvPr/>
          </p:nvSpPr>
          <p:spPr bwMode="auto">
            <a:xfrm>
              <a:off x="3585" y="1549"/>
              <a:ext cx="166" cy="237"/>
            </a:xfrm>
            <a:custGeom>
              <a:avLst/>
              <a:gdLst>
                <a:gd name="T0" fmla="*/ 95 w 166"/>
                <a:gd name="T1" fmla="*/ 12 h 237"/>
                <a:gd name="T2" fmla="*/ 97 w 166"/>
                <a:gd name="T3" fmla="*/ 24 h 237"/>
                <a:gd name="T4" fmla="*/ 67 w 166"/>
                <a:gd name="T5" fmla="*/ 54 h 237"/>
                <a:gd name="T6" fmla="*/ 69 w 166"/>
                <a:gd name="T7" fmla="*/ 54 h 237"/>
                <a:gd name="T8" fmla="*/ 85 w 166"/>
                <a:gd name="T9" fmla="*/ 72 h 237"/>
                <a:gd name="T10" fmla="*/ 85 w 166"/>
                <a:gd name="T11" fmla="*/ 79 h 237"/>
                <a:gd name="T12" fmla="*/ 113 w 166"/>
                <a:gd name="T13" fmla="*/ 98 h 237"/>
                <a:gd name="T14" fmla="*/ 115 w 166"/>
                <a:gd name="T15" fmla="*/ 112 h 237"/>
                <a:gd name="T16" fmla="*/ 125 w 166"/>
                <a:gd name="T17" fmla="*/ 118 h 237"/>
                <a:gd name="T18" fmla="*/ 127 w 166"/>
                <a:gd name="T19" fmla="*/ 118 h 237"/>
                <a:gd name="T20" fmla="*/ 132 w 166"/>
                <a:gd name="T21" fmla="*/ 116 h 237"/>
                <a:gd name="T22" fmla="*/ 136 w 166"/>
                <a:gd name="T23" fmla="*/ 107 h 237"/>
                <a:gd name="T24" fmla="*/ 141 w 166"/>
                <a:gd name="T25" fmla="*/ 107 h 237"/>
                <a:gd name="T26" fmla="*/ 150 w 166"/>
                <a:gd name="T27" fmla="*/ 121 h 237"/>
                <a:gd name="T28" fmla="*/ 152 w 166"/>
                <a:gd name="T29" fmla="*/ 135 h 237"/>
                <a:gd name="T30" fmla="*/ 127 w 166"/>
                <a:gd name="T31" fmla="*/ 139 h 237"/>
                <a:gd name="T32" fmla="*/ 127 w 166"/>
                <a:gd name="T33" fmla="*/ 144 h 237"/>
                <a:gd name="T34" fmla="*/ 127 w 166"/>
                <a:gd name="T35" fmla="*/ 151 h 237"/>
                <a:gd name="T36" fmla="*/ 129 w 166"/>
                <a:gd name="T37" fmla="*/ 156 h 237"/>
                <a:gd name="T38" fmla="*/ 145 w 166"/>
                <a:gd name="T39" fmla="*/ 162 h 237"/>
                <a:gd name="T40" fmla="*/ 166 w 166"/>
                <a:gd name="T41" fmla="*/ 220 h 237"/>
                <a:gd name="T42" fmla="*/ 166 w 166"/>
                <a:gd name="T43" fmla="*/ 232 h 237"/>
                <a:gd name="T44" fmla="*/ 145 w 166"/>
                <a:gd name="T45" fmla="*/ 232 h 237"/>
                <a:gd name="T46" fmla="*/ 132 w 166"/>
                <a:gd name="T47" fmla="*/ 234 h 237"/>
                <a:gd name="T48" fmla="*/ 127 w 166"/>
                <a:gd name="T49" fmla="*/ 237 h 237"/>
                <a:gd name="T50" fmla="*/ 85 w 166"/>
                <a:gd name="T51" fmla="*/ 213 h 237"/>
                <a:gd name="T52" fmla="*/ 69 w 166"/>
                <a:gd name="T53" fmla="*/ 209 h 237"/>
                <a:gd name="T54" fmla="*/ 76 w 166"/>
                <a:gd name="T55" fmla="*/ 172 h 237"/>
                <a:gd name="T56" fmla="*/ 67 w 166"/>
                <a:gd name="T57" fmla="*/ 132 h 237"/>
                <a:gd name="T58" fmla="*/ 55 w 166"/>
                <a:gd name="T59" fmla="*/ 118 h 237"/>
                <a:gd name="T60" fmla="*/ 30 w 166"/>
                <a:gd name="T61" fmla="*/ 75 h 237"/>
                <a:gd name="T62" fmla="*/ 27 w 166"/>
                <a:gd name="T63" fmla="*/ 68 h 237"/>
                <a:gd name="T64" fmla="*/ 25 w 166"/>
                <a:gd name="T65" fmla="*/ 63 h 237"/>
                <a:gd name="T66" fmla="*/ 18 w 166"/>
                <a:gd name="T67" fmla="*/ 17 h 237"/>
                <a:gd name="T68" fmla="*/ 39 w 166"/>
                <a:gd name="T69" fmla="*/ 17 h 237"/>
                <a:gd name="T70" fmla="*/ 41 w 166"/>
                <a:gd name="T71" fmla="*/ 12 h 237"/>
                <a:gd name="T72" fmla="*/ 46 w 166"/>
                <a:gd name="T73" fmla="*/ 5 h 237"/>
                <a:gd name="T74" fmla="*/ 95 w 166"/>
                <a:gd name="T75" fmla="*/ 12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6"/>
                <a:gd name="T115" fmla="*/ 0 h 237"/>
                <a:gd name="T116" fmla="*/ 166 w 166"/>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6" h="237">
                  <a:moveTo>
                    <a:pt x="95" y="12"/>
                  </a:moveTo>
                  <a:lnTo>
                    <a:pt x="95" y="12"/>
                  </a:lnTo>
                  <a:lnTo>
                    <a:pt x="97" y="21"/>
                  </a:lnTo>
                  <a:lnTo>
                    <a:pt x="97" y="24"/>
                  </a:lnTo>
                  <a:lnTo>
                    <a:pt x="92" y="26"/>
                  </a:lnTo>
                  <a:lnTo>
                    <a:pt x="67" y="54"/>
                  </a:lnTo>
                  <a:lnTo>
                    <a:pt x="69" y="54"/>
                  </a:lnTo>
                  <a:lnTo>
                    <a:pt x="81" y="65"/>
                  </a:lnTo>
                  <a:lnTo>
                    <a:pt x="85" y="72"/>
                  </a:lnTo>
                  <a:lnTo>
                    <a:pt x="85" y="79"/>
                  </a:lnTo>
                  <a:lnTo>
                    <a:pt x="99" y="88"/>
                  </a:lnTo>
                  <a:lnTo>
                    <a:pt x="113" y="98"/>
                  </a:lnTo>
                  <a:lnTo>
                    <a:pt x="115" y="112"/>
                  </a:lnTo>
                  <a:lnTo>
                    <a:pt x="120" y="116"/>
                  </a:lnTo>
                  <a:lnTo>
                    <a:pt x="125" y="118"/>
                  </a:lnTo>
                  <a:lnTo>
                    <a:pt x="127" y="118"/>
                  </a:lnTo>
                  <a:lnTo>
                    <a:pt x="129" y="118"/>
                  </a:lnTo>
                  <a:lnTo>
                    <a:pt x="132" y="116"/>
                  </a:lnTo>
                  <a:lnTo>
                    <a:pt x="134" y="112"/>
                  </a:lnTo>
                  <a:lnTo>
                    <a:pt x="136" y="107"/>
                  </a:lnTo>
                  <a:lnTo>
                    <a:pt x="139" y="107"/>
                  </a:lnTo>
                  <a:lnTo>
                    <a:pt x="141" y="107"/>
                  </a:lnTo>
                  <a:lnTo>
                    <a:pt x="150" y="121"/>
                  </a:lnTo>
                  <a:lnTo>
                    <a:pt x="152" y="128"/>
                  </a:lnTo>
                  <a:lnTo>
                    <a:pt x="152" y="135"/>
                  </a:lnTo>
                  <a:lnTo>
                    <a:pt x="127" y="139"/>
                  </a:lnTo>
                  <a:lnTo>
                    <a:pt x="127" y="142"/>
                  </a:lnTo>
                  <a:lnTo>
                    <a:pt x="127" y="144"/>
                  </a:lnTo>
                  <a:lnTo>
                    <a:pt x="127" y="151"/>
                  </a:lnTo>
                  <a:lnTo>
                    <a:pt x="127" y="153"/>
                  </a:lnTo>
                  <a:lnTo>
                    <a:pt x="129" y="156"/>
                  </a:lnTo>
                  <a:lnTo>
                    <a:pt x="136" y="158"/>
                  </a:lnTo>
                  <a:lnTo>
                    <a:pt x="145" y="162"/>
                  </a:lnTo>
                  <a:lnTo>
                    <a:pt x="152" y="202"/>
                  </a:lnTo>
                  <a:lnTo>
                    <a:pt x="166" y="220"/>
                  </a:lnTo>
                  <a:lnTo>
                    <a:pt x="166" y="232"/>
                  </a:lnTo>
                  <a:lnTo>
                    <a:pt x="157" y="232"/>
                  </a:lnTo>
                  <a:lnTo>
                    <a:pt x="145" y="232"/>
                  </a:lnTo>
                  <a:lnTo>
                    <a:pt x="136" y="232"/>
                  </a:lnTo>
                  <a:lnTo>
                    <a:pt x="132" y="234"/>
                  </a:lnTo>
                  <a:lnTo>
                    <a:pt x="127" y="237"/>
                  </a:lnTo>
                  <a:lnTo>
                    <a:pt x="99" y="220"/>
                  </a:lnTo>
                  <a:lnTo>
                    <a:pt x="85" y="213"/>
                  </a:lnTo>
                  <a:lnTo>
                    <a:pt x="69" y="209"/>
                  </a:lnTo>
                  <a:lnTo>
                    <a:pt x="67" y="186"/>
                  </a:lnTo>
                  <a:lnTo>
                    <a:pt x="76" y="172"/>
                  </a:lnTo>
                  <a:lnTo>
                    <a:pt x="67" y="132"/>
                  </a:lnTo>
                  <a:lnTo>
                    <a:pt x="55" y="118"/>
                  </a:lnTo>
                  <a:lnTo>
                    <a:pt x="46" y="102"/>
                  </a:lnTo>
                  <a:lnTo>
                    <a:pt x="30" y="75"/>
                  </a:lnTo>
                  <a:lnTo>
                    <a:pt x="27" y="68"/>
                  </a:lnTo>
                  <a:lnTo>
                    <a:pt x="27" y="65"/>
                  </a:lnTo>
                  <a:lnTo>
                    <a:pt x="25" y="63"/>
                  </a:lnTo>
                  <a:lnTo>
                    <a:pt x="0" y="49"/>
                  </a:lnTo>
                  <a:lnTo>
                    <a:pt x="18" y="17"/>
                  </a:lnTo>
                  <a:lnTo>
                    <a:pt x="39" y="17"/>
                  </a:lnTo>
                  <a:lnTo>
                    <a:pt x="41" y="12"/>
                  </a:lnTo>
                  <a:lnTo>
                    <a:pt x="46" y="5"/>
                  </a:lnTo>
                  <a:lnTo>
                    <a:pt x="81" y="0"/>
                  </a:lnTo>
                  <a:lnTo>
                    <a:pt x="95"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4" name="Freeform 108"/>
            <p:cNvSpPr>
              <a:spLocks/>
            </p:cNvSpPr>
            <p:nvPr/>
          </p:nvSpPr>
          <p:spPr bwMode="auto">
            <a:xfrm>
              <a:off x="2895" y="1568"/>
              <a:ext cx="197" cy="185"/>
            </a:xfrm>
            <a:custGeom>
              <a:avLst/>
              <a:gdLst>
                <a:gd name="T0" fmla="*/ 86 w 197"/>
                <a:gd name="T1" fmla="*/ 14 h 185"/>
                <a:gd name="T2" fmla="*/ 76 w 197"/>
                <a:gd name="T3" fmla="*/ 25 h 185"/>
                <a:gd name="T4" fmla="*/ 76 w 197"/>
                <a:gd name="T5" fmla="*/ 25 h 185"/>
                <a:gd name="T6" fmla="*/ 79 w 197"/>
                <a:gd name="T7" fmla="*/ 39 h 185"/>
                <a:gd name="T8" fmla="*/ 81 w 197"/>
                <a:gd name="T9" fmla="*/ 44 h 185"/>
                <a:gd name="T10" fmla="*/ 86 w 197"/>
                <a:gd name="T11" fmla="*/ 49 h 185"/>
                <a:gd name="T12" fmla="*/ 104 w 197"/>
                <a:gd name="T13" fmla="*/ 65 h 185"/>
                <a:gd name="T14" fmla="*/ 109 w 197"/>
                <a:gd name="T15" fmla="*/ 86 h 185"/>
                <a:gd name="T16" fmla="*/ 109 w 197"/>
                <a:gd name="T17" fmla="*/ 86 h 185"/>
                <a:gd name="T18" fmla="*/ 148 w 197"/>
                <a:gd name="T19" fmla="*/ 104 h 185"/>
                <a:gd name="T20" fmla="*/ 148 w 197"/>
                <a:gd name="T21" fmla="*/ 104 h 185"/>
                <a:gd name="T22" fmla="*/ 153 w 197"/>
                <a:gd name="T23" fmla="*/ 109 h 185"/>
                <a:gd name="T24" fmla="*/ 155 w 197"/>
                <a:gd name="T25" fmla="*/ 116 h 185"/>
                <a:gd name="T26" fmla="*/ 190 w 197"/>
                <a:gd name="T27" fmla="*/ 139 h 185"/>
                <a:gd name="T28" fmla="*/ 190 w 197"/>
                <a:gd name="T29" fmla="*/ 139 h 185"/>
                <a:gd name="T30" fmla="*/ 194 w 197"/>
                <a:gd name="T31" fmla="*/ 143 h 185"/>
                <a:gd name="T32" fmla="*/ 194 w 197"/>
                <a:gd name="T33" fmla="*/ 146 h 185"/>
                <a:gd name="T34" fmla="*/ 197 w 197"/>
                <a:gd name="T35" fmla="*/ 148 h 185"/>
                <a:gd name="T36" fmla="*/ 194 w 197"/>
                <a:gd name="T37" fmla="*/ 148 h 185"/>
                <a:gd name="T38" fmla="*/ 169 w 197"/>
                <a:gd name="T39" fmla="*/ 139 h 185"/>
                <a:gd name="T40" fmla="*/ 169 w 197"/>
                <a:gd name="T41" fmla="*/ 139 h 185"/>
                <a:gd name="T42" fmla="*/ 167 w 197"/>
                <a:gd name="T43" fmla="*/ 141 h 185"/>
                <a:gd name="T44" fmla="*/ 162 w 197"/>
                <a:gd name="T45" fmla="*/ 146 h 185"/>
                <a:gd name="T46" fmla="*/ 162 w 197"/>
                <a:gd name="T47" fmla="*/ 146 h 185"/>
                <a:gd name="T48" fmla="*/ 164 w 197"/>
                <a:gd name="T49" fmla="*/ 155 h 185"/>
                <a:gd name="T50" fmla="*/ 167 w 197"/>
                <a:gd name="T51" fmla="*/ 164 h 185"/>
                <a:gd name="T52" fmla="*/ 155 w 197"/>
                <a:gd name="T53" fmla="*/ 185 h 185"/>
                <a:gd name="T54" fmla="*/ 148 w 197"/>
                <a:gd name="T55" fmla="*/ 185 h 185"/>
                <a:gd name="T56" fmla="*/ 150 w 197"/>
                <a:gd name="T57" fmla="*/ 153 h 185"/>
                <a:gd name="T58" fmla="*/ 150 w 197"/>
                <a:gd name="T59" fmla="*/ 153 h 185"/>
                <a:gd name="T60" fmla="*/ 100 w 197"/>
                <a:gd name="T61" fmla="*/ 111 h 185"/>
                <a:gd name="T62" fmla="*/ 74 w 197"/>
                <a:gd name="T63" fmla="*/ 93 h 185"/>
                <a:gd name="T64" fmla="*/ 46 w 197"/>
                <a:gd name="T65" fmla="*/ 79 h 185"/>
                <a:gd name="T66" fmla="*/ 44 w 197"/>
                <a:gd name="T67" fmla="*/ 79 h 185"/>
                <a:gd name="T68" fmla="*/ 44 w 197"/>
                <a:gd name="T69" fmla="*/ 56 h 185"/>
                <a:gd name="T70" fmla="*/ 25 w 197"/>
                <a:gd name="T71" fmla="*/ 46 h 185"/>
                <a:gd name="T72" fmla="*/ 25 w 197"/>
                <a:gd name="T73" fmla="*/ 46 h 185"/>
                <a:gd name="T74" fmla="*/ 5 w 197"/>
                <a:gd name="T75" fmla="*/ 60 h 185"/>
                <a:gd name="T76" fmla="*/ 5 w 197"/>
                <a:gd name="T77" fmla="*/ 60 h 185"/>
                <a:gd name="T78" fmla="*/ 2 w 197"/>
                <a:gd name="T79" fmla="*/ 53 h 185"/>
                <a:gd name="T80" fmla="*/ 0 w 197"/>
                <a:gd name="T81" fmla="*/ 49 h 185"/>
                <a:gd name="T82" fmla="*/ 0 w 197"/>
                <a:gd name="T83" fmla="*/ 44 h 185"/>
                <a:gd name="T84" fmla="*/ 0 w 197"/>
                <a:gd name="T85" fmla="*/ 42 h 185"/>
                <a:gd name="T86" fmla="*/ 5 w 197"/>
                <a:gd name="T87" fmla="*/ 39 h 185"/>
                <a:gd name="T88" fmla="*/ 5 w 197"/>
                <a:gd name="T89" fmla="*/ 21 h 185"/>
                <a:gd name="T90" fmla="*/ 5 w 197"/>
                <a:gd name="T91" fmla="*/ 21 h 185"/>
                <a:gd name="T92" fmla="*/ 12 w 197"/>
                <a:gd name="T93" fmla="*/ 16 h 185"/>
                <a:gd name="T94" fmla="*/ 19 w 197"/>
                <a:gd name="T95" fmla="*/ 14 h 185"/>
                <a:gd name="T96" fmla="*/ 19 w 197"/>
                <a:gd name="T97" fmla="*/ 14 h 185"/>
                <a:gd name="T98" fmla="*/ 30 w 197"/>
                <a:gd name="T99" fmla="*/ 18 h 185"/>
                <a:gd name="T100" fmla="*/ 39 w 197"/>
                <a:gd name="T101" fmla="*/ 21 h 185"/>
                <a:gd name="T102" fmla="*/ 39 w 197"/>
                <a:gd name="T103" fmla="*/ 21 h 185"/>
                <a:gd name="T104" fmla="*/ 51 w 197"/>
                <a:gd name="T105" fmla="*/ 0 h 185"/>
                <a:gd name="T106" fmla="*/ 51 w 197"/>
                <a:gd name="T107" fmla="*/ 0 h 185"/>
                <a:gd name="T108" fmla="*/ 63 w 197"/>
                <a:gd name="T109" fmla="*/ 2 h 185"/>
                <a:gd name="T110" fmla="*/ 72 w 197"/>
                <a:gd name="T111" fmla="*/ 5 h 185"/>
                <a:gd name="T112" fmla="*/ 81 w 197"/>
                <a:gd name="T113" fmla="*/ 7 h 185"/>
                <a:gd name="T114" fmla="*/ 83 w 197"/>
                <a:gd name="T115" fmla="*/ 9 h 185"/>
                <a:gd name="T116" fmla="*/ 86 w 197"/>
                <a:gd name="T117" fmla="*/ 14 h 185"/>
                <a:gd name="T118" fmla="*/ 86 w 197"/>
                <a:gd name="T119" fmla="*/ 14 h 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7"/>
                <a:gd name="T181" fmla="*/ 0 h 185"/>
                <a:gd name="T182" fmla="*/ 197 w 197"/>
                <a:gd name="T183" fmla="*/ 185 h 1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7" h="185">
                  <a:moveTo>
                    <a:pt x="86" y="14"/>
                  </a:moveTo>
                  <a:lnTo>
                    <a:pt x="76" y="25"/>
                  </a:lnTo>
                  <a:lnTo>
                    <a:pt x="79" y="39"/>
                  </a:lnTo>
                  <a:lnTo>
                    <a:pt x="81" y="44"/>
                  </a:lnTo>
                  <a:lnTo>
                    <a:pt x="86" y="49"/>
                  </a:lnTo>
                  <a:lnTo>
                    <a:pt x="104" y="65"/>
                  </a:lnTo>
                  <a:lnTo>
                    <a:pt x="109" y="86"/>
                  </a:lnTo>
                  <a:lnTo>
                    <a:pt x="148" y="104"/>
                  </a:lnTo>
                  <a:lnTo>
                    <a:pt x="153" y="109"/>
                  </a:lnTo>
                  <a:lnTo>
                    <a:pt x="155" y="116"/>
                  </a:lnTo>
                  <a:lnTo>
                    <a:pt x="190" y="139"/>
                  </a:lnTo>
                  <a:lnTo>
                    <a:pt x="194" y="143"/>
                  </a:lnTo>
                  <a:lnTo>
                    <a:pt x="194" y="146"/>
                  </a:lnTo>
                  <a:lnTo>
                    <a:pt x="197" y="148"/>
                  </a:lnTo>
                  <a:lnTo>
                    <a:pt x="194" y="148"/>
                  </a:lnTo>
                  <a:lnTo>
                    <a:pt x="169" y="139"/>
                  </a:lnTo>
                  <a:lnTo>
                    <a:pt x="167" y="141"/>
                  </a:lnTo>
                  <a:lnTo>
                    <a:pt x="162" y="146"/>
                  </a:lnTo>
                  <a:lnTo>
                    <a:pt x="164" y="155"/>
                  </a:lnTo>
                  <a:lnTo>
                    <a:pt x="167" y="164"/>
                  </a:lnTo>
                  <a:lnTo>
                    <a:pt x="155" y="185"/>
                  </a:lnTo>
                  <a:lnTo>
                    <a:pt x="148" y="185"/>
                  </a:lnTo>
                  <a:lnTo>
                    <a:pt x="150" y="153"/>
                  </a:lnTo>
                  <a:lnTo>
                    <a:pt x="100" y="111"/>
                  </a:lnTo>
                  <a:lnTo>
                    <a:pt x="74" y="93"/>
                  </a:lnTo>
                  <a:lnTo>
                    <a:pt x="46" y="79"/>
                  </a:lnTo>
                  <a:lnTo>
                    <a:pt x="44" y="79"/>
                  </a:lnTo>
                  <a:lnTo>
                    <a:pt x="44" y="56"/>
                  </a:lnTo>
                  <a:lnTo>
                    <a:pt x="25" y="46"/>
                  </a:lnTo>
                  <a:lnTo>
                    <a:pt x="5" y="60"/>
                  </a:lnTo>
                  <a:lnTo>
                    <a:pt x="2" y="53"/>
                  </a:lnTo>
                  <a:lnTo>
                    <a:pt x="0" y="49"/>
                  </a:lnTo>
                  <a:lnTo>
                    <a:pt x="0" y="44"/>
                  </a:lnTo>
                  <a:lnTo>
                    <a:pt x="0" y="42"/>
                  </a:lnTo>
                  <a:lnTo>
                    <a:pt x="5" y="39"/>
                  </a:lnTo>
                  <a:lnTo>
                    <a:pt x="5" y="21"/>
                  </a:lnTo>
                  <a:lnTo>
                    <a:pt x="12" y="16"/>
                  </a:lnTo>
                  <a:lnTo>
                    <a:pt x="19" y="14"/>
                  </a:lnTo>
                  <a:lnTo>
                    <a:pt x="30" y="18"/>
                  </a:lnTo>
                  <a:lnTo>
                    <a:pt x="39" y="21"/>
                  </a:lnTo>
                  <a:lnTo>
                    <a:pt x="51" y="0"/>
                  </a:lnTo>
                  <a:lnTo>
                    <a:pt x="63" y="2"/>
                  </a:lnTo>
                  <a:lnTo>
                    <a:pt x="72" y="5"/>
                  </a:lnTo>
                  <a:lnTo>
                    <a:pt x="81" y="7"/>
                  </a:lnTo>
                  <a:lnTo>
                    <a:pt x="83" y="9"/>
                  </a:lnTo>
                  <a:lnTo>
                    <a:pt x="86"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5" name="Freeform 109"/>
            <p:cNvSpPr>
              <a:spLocks/>
            </p:cNvSpPr>
            <p:nvPr/>
          </p:nvSpPr>
          <p:spPr bwMode="auto">
            <a:xfrm>
              <a:off x="2990" y="1573"/>
              <a:ext cx="65" cy="27"/>
            </a:xfrm>
            <a:custGeom>
              <a:avLst/>
              <a:gdLst>
                <a:gd name="T0" fmla="*/ 65 w 65"/>
                <a:gd name="T1" fmla="*/ 4 h 27"/>
                <a:gd name="T2" fmla="*/ 53 w 65"/>
                <a:gd name="T3" fmla="*/ 18 h 27"/>
                <a:gd name="T4" fmla="*/ 53 w 65"/>
                <a:gd name="T5" fmla="*/ 18 h 27"/>
                <a:gd name="T6" fmla="*/ 21 w 65"/>
                <a:gd name="T7" fmla="*/ 27 h 27"/>
                <a:gd name="T8" fmla="*/ 21 w 65"/>
                <a:gd name="T9" fmla="*/ 27 h 27"/>
                <a:gd name="T10" fmla="*/ 11 w 65"/>
                <a:gd name="T11" fmla="*/ 18 h 27"/>
                <a:gd name="T12" fmla="*/ 0 w 65"/>
                <a:gd name="T13" fmla="*/ 11 h 27"/>
                <a:gd name="T14" fmla="*/ 55 w 65"/>
                <a:gd name="T15" fmla="*/ 0 h 27"/>
                <a:gd name="T16" fmla="*/ 55 w 65"/>
                <a:gd name="T17" fmla="*/ 0 h 27"/>
                <a:gd name="T18" fmla="*/ 65 w 65"/>
                <a:gd name="T19" fmla="*/ 4 h 27"/>
                <a:gd name="T20" fmla="*/ 65 w 65"/>
                <a:gd name="T21" fmla="*/ 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27"/>
                <a:gd name="T35" fmla="*/ 65 w 65"/>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27">
                  <a:moveTo>
                    <a:pt x="65" y="4"/>
                  </a:moveTo>
                  <a:lnTo>
                    <a:pt x="53" y="18"/>
                  </a:lnTo>
                  <a:lnTo>
                    <a:pt x="21" y="27"/>
                  </a:lnTo>
                  <a:lnTo>
                    <a:pt x="11" y="18"/>
                  </a:lnTo>
                  <a:lnTo>
                    <a:pt x="0" y="11"/>
                  </a:lnTo>
                  <a:lnTo>
                    <a:pt x="55" y="0"/>
                  </a:lnTo>
                  <a:lnTo>
                    <a:pt x="65"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6" name="Freeform 110"/>
            <p:cNvSpPr>
              <a:spLocks/>
            </p:cNvSpPr>
            <p:nvPr/>
          </p:nvSpPr>
          <p:spPr bwMode="auto">
            <a:xfrm>
              <a:off x="3758" y="1573"/>
              <a:ext cx="343" cy="194"/>
            </a:xfrm>
            <a:custGeom>
              <a:avLst/>
              <a:gdLst>
                <a:gd name="T0" fmla="*/ 37 w 343"/>
                <a:gd name="T1" fmla="*/ 39 h 194"/>
                <a:gd name="T2" fmla="*/ 40 w 343"/>
                <a:gd name="T3" fmla="*/ 41 h 194"/>
                <a:gd name="T4" fmla="*/ 81 w 343"/>
                <a:gd name="T5" fmla="*/ 41 h 194"/>
                <a:gd name="T6" fmla="*/ 93 w 343"/>
                <a:gd name="T7" fmla="*/ 27 h 194"/>
                <a:gd name="T8" fmla="*/ 93 w 343"/>
                <a:gd name="T9" fmla="*/ 27 h 194"/>
                <a:gd name="T10" fmla="*/ 90 w 343"/>
                <a:gd name="T11" fmla="*/ 20 h 194"/>
                <a:gd name="T12" fmla="*/ 88 w 343"/>
                <a:gd name="T13" fmla="*/ 16 h 194"/>
                <a:gd name="T14" fmla="*/ 90 w 343"/>
                <a:gd name="T15" fmla="*/ 11 h 194"/>
                <a:gd name="T16" fmla="*/ 90 w 343"/>
                <a:gd name="T17" fmla="*/ 11 h 194"/>
                <a:gd name="T18" fmla="*/ 90 w 343"/>
                <a:gd name="T19" fmla="*/ 9 h 194"/>
                <a:gd name="T20" fmla="*/ 93 w 343"/>
                <a:gd name="T21" fmla="*/ 7 h 194"/>
                <a:gd name="T22" fmla="*/ 97 w 343"/>
                <a:gd name="T23" fmla="*/ 7 h 194"/>
                <a:gd name="T24" fmla="*/ 109 w 343"/>
                <a:gd name="T25" fmla="*/ 9 h 194"/>
                <a:gd name="T26" fmla="*/ 130 w 343"/>
                <a:gd name="T27" fmla="*/ 27 h 194"/>
                <a:gd name="T28" fmla="*/ 165 w 343"/>
                <a:gd name="T29" fmla="*/ 23 h 194"/>
                <a:gd name="T30" fmla="*/ 188 w 343"/>
                <a:gd name="T31" fmla="*/ 34 h 194"/>
                <a:gd name="T32" fmla="*/ 188 w 343"/>
                <a:gd name="T33" fmla="*/ 34 h 194"/>
                <a:gd name="T34" fmla="*/ 197 w 343"/>
                <a:gd name="T35" fmla="*/ 57 h 194"/>
                <a:gd name="T36" fmla="*/ 206 w 343"/>
                <a:gd name="T37" fmla="*/ 78 h 194"/>
                <a:gd name="T38" fmla="*/ 239 w 343"/>
                <a:gd name="T39" fmla="*/ 83 h 194"/>
                <a:gd name="T40" fmla="*/ 239 w 343"/>
                <a:gd name="T41" fmla="*/ 83 h 194"/>
                <a:gd name="T42" fmla="*/ 287 w 343"/>
                <a:gd name="T43" fmla="*/ 74 h 194"/>
                <a:gd name="T44" fmla="*/ 310 w 343"/>
                <a:gd name="T45" fmla="*/ 69 h 194"/>
                <a:gd name="T46" fmla="*/ 336 w 343"/>
                <a:gd name="T47" fmla="*/ 67 h 194"/>
                <a:gd name="T48" fmla="*/ 343 w 343"/>
                <a:gd name="T49" fmla="*/ 76 h 194"/>
                <a:gd name="T50" fmla="*/ 336 w 343"/>
                <a:gd name="T51" fmla="*/ 85 h 194"/>
                <a:gd name="T52" fmla="*/ 294 w 343"/>
                <a:gd name="T53" fmla="*/ 104 h 194"/>
                <a:gd name="T54" fmla="*/ 294 w 343"/>
                <a:gd name="T55" fmla="*/ 104 h 194"/>
                <a:gd name="T56" fmla="*/ 290 w 343"/>
                <a:gd name="T57" fmla="*/ 101 h 194"/>
                <a:gd name="T58" fmla="*/ 287 w 343"/>
                <a:gd name="T59" fmla="*/ 99 h 194"/>
                <a:gd name="T60" fmla="*/ 280 w 343"/>
                <a:gd name="T61" fmla="*/ 101 h 194"/>
                <a:gd name="T62" fmla="*/ 273 w 343"/>
                <a:gd name="T63" fmla="*/ 106 h 194"/>
                <a:gd name="T64" fmla="*/ 266 w 343"/>
                <a:gd name="T65" fmla="*/ 108 h 194"/>
                <a:gd name="T66" fmla="*/ 264 w 343"/>
                <a:gd name="T67" fmla="*/ 111 h 194"/>
                <a:gd name="T68" fmla="*/ 264 w 343"/>
                <a:gd name="T69" fmla="*/ 111 h 194"/>
                <a:gd name="T70" fmla="*/ 262 w 343"/>
                <a:gd name="T71" fmla="*/ 129 h 194"/>
                <a:gd name="T72" fmla="*/ 262 w 343"/>
                <a:gd name="T73" fmla="*/ 150 h 194"/>
                <a:gd name="T74" fmla="*/ 264 w 343"/>
                <a:gd name="T75" fmla="*/ 171 h 194"/>
                <a:gd name="T76" fmla="*/ 264 w 343"/>
                <a:gd name="T77" fmla="*/ 192 h 194"/>
                <a:gd name="T78" fmla="*/ 264 w 343"/>
                <a:gd name="T79" fmla="*/ 192 h 194"/>
                <a:gd name="T80" fmla="*/ 257 w 343"/>
                <a:gd name="T81" fmla="*/ 192 h 194"/>
                <a:gd name="T82" fmla="*/ 250 w 343"/>
                <a:gd name="T83" fmla="*/ 194 h 194"/>
                <a:gd name="T84" fmla="*/ 243 w 343"/>
                <a:gd name="T85" fmla="*/ 192 h 194"/>
                <a:gd name="T86" fmla="*/ 241 w 343"/>
                <a:gd name="T87" fmla="*/ 192 h 194"/>
                <a:gd name="T88" fmla="*/ 239 w 343"/>
                <a:gd name="T89" fmla="*/ 187 h 194"/>
                <a:gd name="T90" fmla="*/ 239 w 343"/>
                <a:gd name="T91" fmla="*/ 187 h 194"/>
                <a:gd name="T92" fmla="*/ 236 w 343"/>
                <a:gd name="T93" fmla="*/ 164 h 194"/>
                <a:gd name="T94" fmla="*/ 232 w 343"/>
                <a:gd name="T95" fmla="*/ 162 h 194"/>
                <a:gd name="T96" fmla="*/ 118 w 343"/>
                <a:gd name="T97" fmla="*/ 88 h 194"/>
                <a:gd name="T98" fmla="*/ 86 w 343"/>
                <a:gd name="T99" fmla="*/ 90 h 194"/>
                <a:gd name="T100" fmla="*/ 58 w 343"/>
                <a:gd name="T101" fmla="*/ 67 h 194"/>
                <a:gd name="T102" fmla="*/ 19 w 343"/>
                <a:gd name="T103" fmla="*/ 74 h 194"/>
                <a:gd name="T104" fmla="*/ 19 w 343"/>
                <a:gd name="T105" fmla="*/ 74 h 194"/>
                <a:gd name="T106" fmla="*/ 14 w 343"/>
                <a:gd name="T107" fmla="*/ 62 h 194"/>
                <a:gd name="T108" fmla="*/ 9 w 343"/>
                <a:gd name="T109" fmla="*/ 51 h 194"/>
                <a:gd name="T110" fmla="*/ 0 w 343"/>
                <a:gd name="T111" fmla="*/ 27 h 194"/>
                <a:gd name="T112" fmla="*/ 5 w 343"/>
                <a:gd name="T113" fmla="*/ 16 h 194"/>
                <a:gd name="T114" fmla="*/ 30 w 343"/>
                <a:gd name="T115" fmla="*/ 0 h 194"/>
                <a:gd name="T116" fmla="*/ 30 w 343"/>
                <a:gd name="T117" fmla="*/ 0 h 194"/>
                <a:gd name="T118" fmla="*/ 35 w 343"/>
                <a:gd name="T119" fmla="*/ 9 h 194"/>
                <a:gd name="T120" fmla="*/ 35 w 343"/>
                <a:gd name="T121" fmla="*/ 18 h 194"/>
                <a:gd name="T122" fmla="*/ 37 w 343"/>
                <a:gd name="T123" fmla="*/ 39 h 194"/>
                <a:gd name="T124" fmla="*/ 37 w 343"/>
                <a:gd name="T125" fmla="*/ 39 h 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3"/>
                <a:gd name="T190" fmla="*/ 0 h 194"/>
                <a:gd name="T191" fmla="*/ 343 w 343"/>
                <a:gd name="T192" fmla="*/ 194 h 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3" h="194">
                  <a:moveTo>
                    <a:pt x="37" y="39"/>
                  </a:moveTo>
                  <a:lnTo>
                    <a:pt x="40" y="41"/>
                  </a:lnTo>
                  <a:lnTo>
                    <a:pt x="81" y="41"/>
                  </a:lnTo>
                  <a:lnTo>
                    <a:pt x="93" y="27"/>
                  </a:lnTo>
                  <a:lnTo>
                    <a:pt x="90" y="20"/>
                  </a:lnTo>
                  <a:lnTo>
                    <a:pt x="88" y="16"/>
                  </a:lnTo>
                  <a:lnTo>
                    <a:pt x="90" y="11"/>
                  </a:lnTo>
                  <a:lnTo>
                    <a:pt x="90" y="9"/>
                  </a:lnTo>
                  <a:lnTo>
                    <a:pt x="93" y="7"/>
                  </a:lnTo>
                  <a:lnTo>
                    <a:pt x="97" y="7"/>
                  </a:lnTo>
                  <a:lnTo>
                    <a:pt x="109" y="9"/>
                  </a:lnTo>
                  <a:lnTo>
                    <a:pt x="130" y="27"/>
                  </a:lnTo>
                  <a:lnTo>
                    <a:pt x="165" y="23"/>
                  </a:lnTo>
                  <a:lnTo>
                    <a:pt x="188" y="34"/>
                  </a:lnTo>
                  <a:lnTo>
                    <a:pt x="197" y="57"/>
                  </a:lnTo>
                  <a:lnTo>
                    <a:pt x="206" y="78"/>
                  </a:lnTo>
                  <a:lnTo>
                    <a:pt x="239" y="83"/>
                  </a:lnTo>
                  <a:lnTo>
                    <a:pt x="287" y="74"/>
                  </a:lnTo>
                  <a:lnTo>
                    <a:pt x="310" y="69"/>
                  </a:lnTo>
                  <a:lnTo>
                    <a:pt x="336" y="67"/>
                  </a:lnTo>
                  <a:lnTo>
                    <a:pt x="343" y="76"/>
                  </a:lnTo>
                  <a:lnTo>
                    <a:pt x="336" y="85"/>
                  </a:lnTo>
                  <a:lnTo>
                    <a:pt x="294" y="104"/>
                  </a:lnTo>
                  <a:lnTo>
                    <a:pt x="290" y="101"/>
                  </a:lnTo>
                  <a:lnTo>
                    <a:pt x="287" y="99"/>
                  </a:lnTo>
                  <a:lnTo>
                    <a:pt x="280" y="101"/>
                  </a:lnTo>
                  <a:lnTo>
                    <a:pt x="273" y="106"/>
                  </a:lnTo>
                  <a:lnTo>
                    <a:pt x="266" y="108"/>
                  </a:lnTo>
                  <a:lnTo>
                    <a:pt x="264" y="111"/>
                  </a:lnTo>
                  <a:lnTo>
                    <a:pt x="262" y="129"/>
                  </a:lnTo>
                  <a:lnTo>
                    <a:pt x="262" y="150"/>
                  </a:lnTo>
                  <a:lnTo>
                    <a:pt x="264" y="171"/>
                  </a:lnTo>
                  <a:lnTo>
                    <a:pt x="264" y="192"/>
                  </a:lnTo>
                  <a:lnTo>
                    <a:pt x="257" y="192"/>
                  </a:lnTo>
                  <a:lnTo>
                    <a:pt x="250" y="194"/>
                  </a:lnTo>
                  <a:lnTo>
                    <a:pt x="243" y="192"/>
                  </a:lnTo>
                  <a:lnTo>
                    <a:pt x="241" y="192"/>
                  </a:lnTo>
                  <a:lnTo>
                    <a:pt x="239" y="187"/>
                  </a:lnTo>
                  <a:lnTo>
                    <a:pt x="236" y="164"/>
                  </a:lnTo>
                  <a:lnTo>
                    <a:pt x="232" y="162"/>
                  </a:lnTo>
                  <a:lnTo>
                    <a:pt x="118" y="88"/>
                  </a:lnTo>
                  <a:lnTo>
                    <a:pt x="86" y="90"/>
                  </a:lnTo>
                  <a:lnTo>
                    <a:pt x="58" y="67"/>
                  </a:lnTo>
                  <a:lnTo>
                    <a:pt x="19" y="74"/>
                  </a:lnTo>
                  <a:lnTo>
                    <a:pt x="14" y="62"/>
                  </a:lnTo>
                  <a:lnTo>
                    <a:pt x="9" y="51"/>
                  </a:lnTo>
                  <a:lnTo>
                    <a:pt x="0" y="27"/>
                  </a:lnTo>
                  <a:lnTo>
                    <a:pt x="5" y="16"/>
                  </a:lnTo>
                  <a:lnTo>
                    <a:pt x="30" y="0"/>
                  </a:lnTo>
                  <a:lnTo>
                    <a:pt x="35" y="9"/>
                  </a:lnTo>
                  <a:lnTo>
                    <a:pt x="35" y="18"/>
                  </a:lnTo>
                  <a:lnTo>
                    <a:pt x="37" y="3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7" name="Freeform 111"/>
            <p:cNvSpPr>
              <a:spLocks/>
            </p:cNvSpPr>
            <p:nvPr/>
          </p:nvSpPr>
          <p:spPr bwMode="auto">
            <a:xfrm>
              <a:off x="3094" y="1573"/>
              <a:ext cx="79" cy="101"/>
            </a:xfrm>
            <a:custGeom>
              <a:avLst/>
              <a:gdLst>
                <a:gd name="T0" fmla="*/ 39 w 79"/>
                <a:gd name="T1" fmla="*/ 9 h 101"/>
                <a:gd name="T2" fmla="*/ 39 w 79"/>
                <a:gd name="T3" fmla="*/ 9 h 101"/>
                <a:gd name="T4" fmla="*/ 58 w 79"/>
                <a:gd name="T5" fmla="*/ 16 h 101"/>
                <a:gd name="T6" fmla="*/ 74 w 79"/>
                <a:gd name="T7" fmla="*/ 25 h 101"/>
                <a:gd name="T8" fmla="*/ 74 w 79"/>
                <a:gd name="T9" fmla="*/ 25 h 101"/>
                <a:gd name="T10" fmla="*/ 79 w 79"/>
                <a:gd name="T11" fmla="*/ 41 h 101"/>
                <a:gd name="T12" fmla="*/ 63 w 79"/>
                <a:gd name="T13" fmla="*/ 60 h 101"/>
                <a:gd name="T14" fmla="*/ 63 w 79"/>
                <a:gd name="T15" fmla="*/ 60 h 101"/>
                <a:gd name="T16" fmla="*/ 72 w 79"/>
                <a:gd name="T17" fmla="*/ 69 h 101"/>
                <a:gd name="T18" fmla="*/ 72 w 79"/>
                <a:gd name="T19" fmla="*/ 69 h 101"/>
                <a:gd name="T20" fmla="*/ 72 w 79"/>
                <a:gd name="T21" fmla="*/ 74 h 101"/>
                <a:gd name="T22" fmla="*/ 74 w 79"/>
                <a:gd name="T23" fmla="*/ 78 h 101"/>
                <a:gd name="T24" fmla="*/ 76 w 79"/>
                <a:gd name="T25" fmla="*/ 83 h 101"/>
                <a:gd name="T26" fmla="*/ 72 w 79"/>
                <a:gd name="T27" fmla="*/ 88 h 101"/>
                <a:gd name="T28" fmla="*/ 53 w 79"/>
                <a:gd name="T29" fmla="*/ 92 h 101"/>
                <a:gd name="T30" fmla="*/ 53 w 79"/>
                <a:gd name="T31" fmla="*/ 92 h 101"/>
                <a:gd name="T32" fmla="*/ 37 w 79"/>
                <a:gd name="T33" fmla="*/ 101 h 101"/>
                <a:gd name="T34" fmla="*/ 37 w 79"/>
                <a:gd name="T35" fmla="*/ 101 h 101"/>
                <a:gd name="T36" fmla="*/ 32 w 79"/>
                <a:gd name="T37" fmla="*/ 94 h 101"/>
                <a:gd name="T38" fmla="*/ 30 w 79"/>
                <a:gd name="T39" fmla="*/ 92 h 101"/>
                <a:gd name="T40" fmla="*/ 28 w 79"/>
                <a:gd name="T41" fmla="*/ 90 h 101"/>
                <a:gd name="T42" fmla="*/ 28 w 79"/>
                <a:gd name="T43" fmla="*/ 90 h 101"/>
                <a:gd name="T44" fmla="*/ 23 w 79"/>
                <a:gd name="T45" fmla="*/ 88 h 101"/>
                <a:gd name="T46" fmla="*/ 16 w 79"/>
                <a:gd name="T47" fmla="*/ 85 h 101"/>
                <a:gd name="T48" fmla="*/ 7 w 79"/>
                <a:gd name="T49" fmla="*/ 92 h 101"/>
                <a:gd name="T50" fmla="*/ 7 w 79"/>
                <a:gd name="T51" fmla="*/ 92 h 101"/>
                <a:gd name="T52" fmla="*/ 2 w 79"/>
                <a:gd name="T53" fmla="*/ 88 h 101"/>
                <a:gd name="T54" fmla="*/ 0 w 79"/>
                <a:gd name="T55" fmla="*/ 81 h 101"/>
                <a:gd name="T56" fmla="*/ 0 w 79"/>
                <a:gd name="T57" fmla="*/ 81 h 101"/>
                <a:gd name="T58" fmla="*/ 2 w 79"/>
                <a:gd name="T59" fmla="*/ 74 h 101"/>
                <a:gd name="T60" fmla="*/ 7 w 79"/>
                <a:gd name="T61" fmla="*/ 71 h 101"/>
                <a:gd name="T62" fmla="*/ 14 w 79"/>
                <a:gd name="T63" fmla="*/ 67 h 101"/>
                <a:gd name="T64" fmla="*/ 19 w 79"/>
                <a:gd name="T65" fmla="*/ 62 h 101"/>
                <a:gd name="T66" fmla="*/ 19 w 79"/>
                <a:gd name="T67" fmla="*/ 62 h 101"/>
                <a:gd name="T68" fmla="*/ 19 w 79"/>
                <a:gd name="T69" fmla="*/ 41 h 101"/>
                <a:gd name="T70" fmla="*/ 19 w 79"/>
                <a:gd name="T71" fmla="*/ 32 h 101"/>
                <a:gd name="T72" fmla="*/ 23 w 79"/>
                <a:gd name="T73" fmla="*/ 23 h 101"/>
                <a:gd name="T74" fmla="*/ 23 w 79"/>
                <a:gd name="T75" fmla="*/ 23 h 101"/>
                <a:gd name="T76" fmla="*/ 21 w 79"/>
                <a:gd name="T77" fmla="*/ 18 h 101"/>
                <a:gd name="T78" fmla="*/ 16 w 79"/>
                <a:gd name="T79" fmla="*/ 11 h 101"/>
                <a:gd name="T80" fmla="*/ 14 w 79"/>
                <a:gd name="T81" fmla="*/ 7 h 101"/>
                <a:gd name="T82" fmla="*/ 16 w 79"/>
                <a:gd name="T83" fmla="*/ 4 h 101"/>
                <a:gd name="T84" fmla="*/ 19 w 79"/>
                <a:gd name="T85" fmla="*/ 2 h 101"/>
                <a:gd name="T86" fmla="*/ 19 w 79"/>
                <a:gd name="T87" fmla="*/ 2 h 101"/>
                <a:gd name="T88" fmla="*/ 26 w 79"/>
                <a:gd name="T89" fmla="*/ 2 h 101"/>
                <a:gd name="T90" fmla="*/ 32 w 79"/>
                <a:gd name="T91" fmla="*/ 0 h 101"/>
                <a:gd name="T92" fmla="*/ 39 w 79"/>
                <a:gd name="T93" fmla="*/ 2 h 101"/>
                <a:gd name="T94" fmla="*/ 39 w 79"/>
                <a:gd name="T95" fmla="*/ 4 h 101"/>
                <a:gd name="T96" fmla="*/ 39 w 79"/>
                <a:gd name="T97" fmla="*/ 9 h 101"/>
                <a:gd name="T98" fmla="*/ 39 w 79"/>
                <a:gd name="T99" fmla="*/ 9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9"/>
                <a:gd name="T151" fmla="*/ 0 h 101"/>
                <a:gd name="T152" fmla="*/ 79 w 79"/>
                <a:gd name="T153" fmla="*/ 101 h 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9" h="101">
                  <a:moveTo>
                    <a:pt x="39" y="9"/>
                  </a:moveTo>
                  <a:lnTo>
                    <a:pt x="39" y="9"/>
                  </a:lnTo>
                  <a:lnTo>
                    <a:pt x="58" y="16"/>
                  </a:lnTo>
                  <a:lnTo>
                    <a:pt x="74" y="25"/>
                  </a:lnTo>
                  <a:lnTo>
                    <a:pt x="79" y="41"/>
                  </a:lnTo>
                  <a:lnTo>
                    <a:pt x="63" y="60"/>
                  </a:lnTo>
                  <a:lnTo>
                    <a:pt x="72" y="69"/>
                  </a:lnTo>
                  <a:lnTo>
                    <a:pt x="72" y="74"/>
                  </a:lnTo>
                  <a:lnTo>
                    <a:pt x="74" y="78"/>
                  </a:lnTo>
                  <a:lnTo>
                    <a:pt x="76" y="83"/>
                  </a:lnTo>
                  <a:lnTo>
                    <a:pt x="72" y="88"/>
                  </a:lnTo>
                  <a:lnTo>
                    <a:pt x="53" y="92"/>
                  </a:lnTo>
                  <a:lnTo>
                    <a:pt x="37" y="101"/>
                  </a:lnTo>
                  <a:lnTo>
                    <a:pt x="32" y="94"/>
                  </a:lnTo>
                  <a:lnTo>
                    <a:pt x="30" y="92"/>
                  </a:lnTo>
                  <a:lnTo>
                    <a:pt x="28" y="90"/>
                  </a:lnTo>
                  <a:lnTo>
                    <a:pt x="23" y="88"/>
                  </a:lnTo>
                  <a:lnTo>
                    <a:pt x="16" y="85"/>
                  </a:lnTo>
                  <a:lnTo>
                    <a:pt x="7" y="92"/>
                  </a:lnTo>
                  <a:lnTo>
                    <a:pt x="2" y="88"/>
                  </a:lnTo>
                  <a:lnTo>
                    <a:pt x="0" y="81"/>
                  </a:lnTo>
                  <a:lnTo>
                    <a:pt x="2" y="74"/>
                  </a:lnTo>
                  <a:lnTo>
                    <a:pt x="7" y="71"/>
                  </a:lnTo>
                  <a:lnTo>
                    <a:pt x="14" y="67"/>
                  </a:lnTo>
                  <a:lnTo>
                    <a:pt x="19" y="62"/>
                  </a:lnTo>
                  <a:lnTo>
                    <a:pt x="19" y="41"/>
                  </a:lnTo>
                  <a:lnTo>
                    <a:pt x="19" y="32"/>
                  </a:lnTo>
                  <a:lnTo>
                    <a:pt x="23" y="23"/>
                  </a:lnTo>
                  <a:lnTo>
                    <a:pt x="21" y="18"/>
                  </a:lnTo>
                  <a:lnTo>
                    <a:pt x="16" y="11"/>
                  </a:lnTo>
                  <a:lnTo>
                    <a:pt x="14" y="7"/>
                  </a:lnTo>
                  <a:lnTo>
                    <a:pt x="16" y="4"/>
                  </a:lnTo>
                  <a:lnTo>
                    <a:pt x="19" y="2"/>
                  </a:lnTo>
                  <a:lnTo>
                    <a:pt x="26" y="2"/>
                  </a:lnTo>
                  <a:lnTo>
                    <a:pt x="32" y="0"/>
                  </a:lnTo>
                  <a:lnTo>
                    <a:pt x="39" y="2"/>
                  </a:lnTo>
                  <a:lnTo>
                    <a:pt x="39" y="4"/>
                  </a:lnTo>
                  <a:lnTo>
                    <a:pt x="39"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8" name="Freeform 112"/>
            <p:cNvSpPr>
              <a:spLocks/>
            </p:cNvSpPr>
            <p:nvPr/>
          </p:nvSpPr>
          <p:spPr bwMode="auto">
            <a:xfrm>
              <a:off x="3013" y="1580"/>
              <a:ext cx="100" cy="74"/>
            </a:xfrm>
            <a:custGeom>
              <a:avLst/>
              <a:gdLst>
                <a:gd name="T0" fmla="*/ 74 w 100"/>
                <a:gd name="T1" fmla="*/ 9 h 74"/>
                <a:gd name="T2" fmla="*/ 74 w 100"/>
                <a:gd name="T3" fmla="*/ 9 h 74"/>
                <a:gd name="T4" fmla="*/ 93 w 100"/>
                <a:gd name="T5" fmla="*/ 2 h 74"/>
                <a:gd name="T6" fmla="*/ 100 w 100"/>
                <a:gd name="T7" fmla="*/ 16 h 74"/>
                <a:gd name="T8" fmla="*/ 97 w 100"/>
                <a:gd name="T9" fmla="*/ 23 h 74"/>
                <a:gd name="T10" fmla="*/ 49 w 100"/>
                <a:gd name="T11" fmla="*/ 25 h 74"/>
                <a:gd name="T12" fmla="*/ 49 w 100"/>
                <a:gd name="T13" fmla="*/ 25 h 74"/>
                <a:gd name="T14" fmla="*/ 46 w 100"/>
                <a:gd name="T15" fmla="*/ 30 h 74"/>
                <a:gd name="T16" fmla="*/ 46 w 100"/>
                <a:gd name="T17" fmla="*/ 37 h 74"/>
                <a:gd name="T18" fmla="*/ 46 w 100"/>
                <a:gd name="T19" fmla="*/ 37 h 74"/>
                <a:gd name="T20" fmla="*/ 63 w 100"/>
                <a:gd name="T21" fmla="*/ 50 h 74"/>
                <a:gd name="T22" fmla="*/ 72 w 100"/>
                <a:gd name="T23" fmla="*/ 57 h 74"/>
                <a:gd name="T24" fmla="*/ 79 w 100"/>
                <a:gd name="T25" fmla="*/ 67 h 74"/>
                <a:gd name="T26" fmla="*/ 79 w 100"/>
                <a:gd name="T27" fmla="*/ 67 h 74"/>
                <a:gd name="T28" fmla="*/ 76 w 100"/>
                <a:gd name="T29" fmla="*/ 74 h 74"/>
                <a:gd name="T30" fmla="*/ 76 w 100"/>
                <a:gd name="T31" fmla="*/ 74 h 74"/>
                <a:gd name="T32" fmla="*/ 58 w 100"/>
                <a:gd name="T33" fmla="*/ 62 h 74"/>
                <a:gd name="T34" fmla="*/ 37 w 100"/>
                <a:gd name="T35" fmla="*/ 50 h 74"/>
                <a:gd name="T36" fmla="*/ 19 w 100"/>
                <a:gd name="T37" fmla="*/ 39 h 74"/>
                <a:gd name="T38" fmla="*/ 0 w 100"/>
                <a:gd name="T39" fmla="*/ 23 h 74"/>
                <a:gd name="T40" fmla="*/ 32 w 100"/>
                <a:gd name="T41" fmla="*/ 13 h 74"/>
                <a:gd name="T42" fmla="*/ 46 w 100"/>
                <a:gd name="T43" fmla="*/ 0 h 74"/>
                <a:gd name="T44" fmla="*/ 74 w 100"/>
                <a:gd name="T45" fmla="*/ 9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74"/>
                <a:gd name="T71" fmla="*/ 100 w 100"/>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74">
                  <a:moveTo>
                    <a:pt x="74" y="9"/>
                  </a:moveTo>
                  <a:lnTo>
                    <a:pt x="74" y="9"/>
                  </a:lnTo>
                  <a:lnTo>
                    <a:pt x="93" y="2"/>
                  </a:lnTo>
                  <a:lnTo>
                    <a:pt x="100" y="16"/>
                  </a:lnTo>
                  <a:lnTo>
                    <a:pt x="97" y="23"/>
                  </a:lnTo>
                  <a:lnTo>
                    <a:pt x="49" y="25"/>
                  </a:lnTo>
                  <a:lnTo>
                    <a:pt x="46" y="30"/>
                  </a:lnTo>
                  <a:lnTo>
                    <a:pt x="46" y="37"/>
                  </a:lnTo>
                  <a:lnTo>
                    <a:pt x="63" y="50"/>
                  </a:lnTo>
                  <a:lnTo>
                    <a:pt x="72" y="57"/>
                  </a:lnTo>
                  <a:lnTo>
                    <a:pt x="79" y="67"/>
                  </a:lnTo>
                  <a:lnTo>
                    <a:pt x="76" y="74"/>
                  </a:lnTo>
                  <a:lnTo>
                    <a:pt x="58" y="62"/>
                  </a:lnTo>
                  <a:lnTo>
                    <a:pt x="37" y="50"/>
                  </a:lnTo>
                  <a:lnTo>
                    <a:pt x="19" y="39"/>
                  </a:lnTo>
                  <a:lnTo>
                    <a:pt x="0" y="23"/>
                  </a:lnTo>
                  <a:lnTo>
                    <a:pt x="32" y="13"/>
                  </a:lnTo>
                  <a:lnTo>
                    <a:pt x="46" y="0"/>
                  </a:lnTo>
                  <a:lnTo>
                    <a:pt x="74"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29" name="Freeform 113"/>
            <p:cNvSpPr>
              <a:spLocks/>
            </p:cNvSpPr>
            <p:nvPr/>
          </p:nvSpPr>
          <p:spPr bwMode="auto">
            <a:xfrm>
              <a:off x="1368" y="1589"/>
              <a:ext cx="39" cy="16"/>
            </a:xfrm>
            <a:custGeom>
              <a:avLst/>
              <a:gdLst>
                <a:gd name="T0" fmla="*/ 34 w 39"/>
                <a:gd name="T1" fmla="*/ 11 h 16"/>
                <a:gd name="T2" fmla="*/ 21 w 39"/>
                <a:gd name="T3" fmla="*/ 16 h 16"/>
                <a:gd name="T4" fmla="*/ 21 w 39"/>
                <a:gd name="T5" fmla="*/ 16 h 16"/>
                <a:gd name="T6" fmla="*/ 0 w 39"/>
                <a:gd name="T7" fmla="*/ 7 h 16"/>
                <a:gd name="T8" fmla="*/ 0 w 39"/>
                <a:gd name="T9" fmla="*/ 7 h 16"/>
                <a:gd name="T10" fmla="*/ 21 w 39"/>
                <a:gd name="T11" fmla="*/ 4 h 16"/>
                <a:gd name="T12" fmla="*/ 30 w 39"/>
                <a:gd name="T13" fmla="*/ 2 h 16"/>
                <a:gd name="T14" fmla="*/ 39 w 39"/>
                <a:gd name="T15" fmla="*/ 0 h 16"/>
                <a:gd name="T16" fmla="*/ 34 w 39"/>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16"/>
                <a:gd name="T29" fmla="*/ 39 w 3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16">
                  <a:moveTo>
                    <a:pt x="34" y="11"/>
                  </a:moveTo>
                  <a:lnTo>
                    <a:pt x="21" y="16"/>
                  </a:lnTo>
                  <a:lnTo>
                    <a:pt x="0" y="7"/>
                  </a:lnTo>
                  <a:lnTo>
                    <a:pt x="21" y="4"/>
                  </a:lnTo>
                  <a:lnTo>
                    <a:pt x="30" y="2"/>
                  </a:lnTo>
                  <a:lnTo>
                    <a:pt x="39" y="0"/>
                  </a:lnTo>
                  <a:lnTo>
                    <a:pt x="34"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0" name="Freeform 114"/>
            <p:cNvSpPr>
              <a:spLocks/>
            </p:cNvSpPr>
            <p:nvPr/>
          </p:nvSpPr>
          <p:spPr bwMode="auto">
            <a:xfrm>
              <a:off x="5015" y="1593"/>
              <a:ext cx="72" cy="123"/>
            </a:xfrm>
            <a:custGeom>
              <a:avLst/>
              <a:gdLst>
                <a:gd name="T0" fmla="*/ 72 w 72"/>
                <a:gd name="T1" fmla="*/ 86 h 123"/>
                <a:gd name="T2" fmla="*/ 72 w 72"/>
                <a:gd name="T3" fmla="*/ 86 h 123"/>
                <a:gd name="T4" fmla="*/ 67 w 72"/>
                <a:gd name="T5" fmla="*/ 98 h 123"/>
                <a:gd name="T6" fmla="*/ 65 w 72"/>
                <a:gd name="T7" fmla="*/ 107 h 123"/>
                <a:gd name="T8" fmla="*/ 62 w 72"/>
                <a:gd name="T9" fmla="*/ 116 h 123"/>
                <a:gd name="T10" fmla="*/ 58 w 72"/>
                <a:gd name="T11" fmla="*/ 121 h 123"/>
                <a:gd name="T12" fmla="*/ 53 w 72"/>
                <a:gd name="T13" fmla="*/ 123 h 123"/>
                <a:gd name="T14" fmla="*/ 53 w 72"/>
                <a:gd name="T15" fmla="*/ 123 h 123"/>
                <a:gd name="T16" fmla="*/ 48 w 72"/>
                <a:gd name="T17" fmla="*/ 107 h 123"/>
                <a:gd name="T18" fmla="*/ 48 w 72"/>
                <a:gd name="T19" fmla="*/ 105 h 123"/>
                <a:gd name="T20" fmla="*/ 16 w 72"/>
                <a:gd name="T21" fmla="*/ 100 h 123"/>
                <a:gd name="T22" fmla="*/ 9 w 72"/>
                <a:gd name="T23" fmla="*/ 93 h 123"/>
                <a:gd name="T24" fmla="*/ 14 w 72"/>
                <a:gd name="T25" fmla="*/ 65 h 123"/>
                <a:gd name="T26" fmla="*/ 14 w 72"/>
                <a:gd name="T27" fmla="*/ 65 h 123"/>
                <a:gd name="T28" fmla="*/ 0 w 72"/>
                <a:gd name="T29" fmla="*/ 61 h 123"/>
                <a:gd name="T30" fmla="*/ 0 w 72"/>
                <a:gd name="T31" fmla="*/ 58 h 123"/>
                <a:gd name="T32" fmla="*/ 14 w 72"/>
                <a:gd name="T33" fmla="*/ 28 h 123"/>
                <a:gd name="T34" fmla="*/ 30 w 72"/>
                <a:gd name="T35" fmla="*/ 21 h 123"/>
                <a:gd name="T36" fmla="*/ 53 w 72"/>
                <a:gd name="T37" fmla="*/ 0 h 123"/>
                <a:gd name="T38" fmla="*/ 53 w 72"/>
                <a:gd name="T39" fmla="*/ 63 h 123"/>
                <a:gd name="T40" fmla="*/ 72 w 72"/>
                <a:gd name="T41" fmla="*/ 86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123"/>
                <a:gd name="T65" fmla="*/ 72 w 7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123">
                  <a:moveTo>
                    <a:pt x="72" y="86"/>
                  </a:moveTo>
                  <a:lnTo>
                    <a:pt x="72" y="86"/>
                  </a:lnTo>
                  <a:lnTo>
                    <a:pt x="67" y="98"/>
                  </a:lnTo>
                  <a:lnTo>
                    <a:pt x="65" y="107"/>
                  </a:lnTo>
                  <a:lnTo>
                    <a:pt x="62" y="116"/>
                  </a:lnTo>
                  <a:lnTo>
                    <a:pt x="58" y="121"/>
                  </a:lnTo>
                  <a:lnTo>
                    <a:pt x="53" y="123"/>
                  </a:lnTo>
                  <a:lnTo>
                    <a:pt x="48" y="107"/>
                  </a:lnTo>
                  <a:lnTo>
                    <a:pt x="48" y="105"/>
                  </a:lnTo>
                  <a:lnTo>
                    <a:pt x="16" y="100"/>
                  </a:lnTo>
                  <a:lnTo>
                    <a:pt x="9" y="93"/>
                  </a:lnTo>
                  <a:lnTo>
                    <a:pt x="14" y="65"/>
                  </a:lnTo>
                  <a:lnTo>
                    <a:pt x="0" y="61"/>
                  </a:lnTo>
                  <a:lnTo>
                    <a:pt x="0" y="58"/>
                  </a:lnTo>
                  <a:lnTo>
                    <a:pt x="14" y="28"/>
                  </a:lnTo>
                  <a:lnTo>
                    <a:pt x="30" y="21"/>
                  </a:lnTo>
                  <a:lnTo>
                    <a:pt x="53" y="0"/>
                  </a:lnTo>
                  <a:lnTo>
                    <a:pt x="53" y="63"/>
                  </a:lnTo>
                  <a:lnTo>
                    <a:pt x="72" y="8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1" name="Freeform 115"/>
            <p:cNvSpPr>
              <a:spLocks/>
            </p:cNvSpPr>
            <p:nvPr/>
          </p:nvSpPr>
          <p:spPr bwMode="auto">
            <a:xfrm>
              <a:off x="5186" y="1593"/>
              <a:ext cx="155" cy="190"/>
            </a:xfrm>
            <a:custGeom>
              <a:avLst/>
              <a:gdLst>
                <a:gd name="T0" fmla="*/ 146 w 155"/>
                <a:gd name="T1" fmla="*/ 93 h 190"/>
                <a:gd name="T2" fmla="*/ 146 w 155"/>
                <a:gd name="T3" fmla="*/ 114 h 190"/>
                <a:gd name="T4" fmla="*/ 155 w 155"/>
                <a:gd name="T5" fmla="*/ 128 h 190"/>
                <a:gd name="T6" fmla="*/ 155 w 155"/>
                <a:gd name="T7" fmla="*/ 135 h 190"/>
                <a:gd name="T8" fmla="*/ 137 w 155"/>
                <a:gd name="T9" fmla="*/ 130 h 190"/>
                <a:gd name="T10" fmla="*/ 134 w 155"/>
                <a:gd name="T11" fmla="*/ 149 h 190"/>
                <a:gd name="T12" fmla="*/ 118 w 155"/>
                <a:gd name="T13" fmla="*/ 149 h 190"/>
                <a:gd name="T14" fmla="*/ 113 w 155"/>
                <a:gd name="T15" fmla="*/ 153 h 190"/>
                <a:gd name="T16" fmla="*/ 104 w 155"/>
                <a:gd name="T17" fmla="*/ 149 h 190"/>
                <a:gd name="T18" fmla="*/ 97 w 155"/>
                <a:gd name="T19" fmla="*/ 149 h 190"/>
                <a:gd name="T20" fmla="*/ 88 w 155"/>
                <a:gd name="T21" fmla="*/ 153 h 190"/>
                <a:gd name="T22" fmla="*/ 88 w 155"/>
                <a:gd name="T23" fmla="*/ 158 h 190"/>
                <a:gd name="T24" fmla="*/ 104 w 155"/>
                <a:gd name="T25" fmla="*/ 179 h 190"/>
                <a:gd name="T26" fmla="*/ 97 w 155"/>
                <a:gd name="T27" fmla="*/ 188 h 190"/>
                <a:gd name="T28" fmla="*/ 35 w 155"/>
                <a:gd name="T29" fmla="*/ 169 h 190"/>
                <a:gd name="T30" fmla="*/ 28 w 155"/>
                <a:gd name="T31" fmla="*/ 172 h 190"/>
                <a:gd name="T32" fmla="*/ 21 w 155"/>
                <a:gd name="T33" fmla="*/ 188 h 190"/>
                <a:gd name="T34" fmla="*/ 7 w 155"/>
                <a:gd name="T35" fmla="*/ 190 h 190"/>
                <a:gd name="T36" fmla="*/ 0 w 155"/>
                <a:gd name="T37" fmla="*/ 186 h 190"/>
                <a:gd name="T38" fmla="*/ 0 w 155"/>
                <a:gd name="T39" fmla="*/ 181 h 190"/>
                <a:gd name="T40" fmla="*/ 2 w 155"/>
                <a:gd name="T41" fmla="*/ 174 h 190"/>
                <a:gd name="T42" fmla="*/ 7 w 155"/>
                <a:gd name="T43" fmla="*/ 174 h 190"/>
                <a:gd name="T44" fmla="*/ 14 w 155"/>
                <a:gd name="T45" fmla="*/ 167 h 190"/>
                <a:gd name="T46" fmla="*/ 21 w 155"/>
                <a:gd name="T47" fmla="*/ 153 h 190"/>
                <a:gd name="T48" fmla="*/ 67 w 155"/>
                <a:gd name="T49" fmla="*/ 128 h 190"/>
                <a:gd name="T50" fmla="*/ 63 w 155"/>
                <a:gd name="T51" fmla="*/ 102 h 190"/>
                <a:gd name="T52" fmla="*/ 65 w 155"/>
                <a:gd name="T53" fmla="*/ 95 h 190"/>
                <a:gd name="T54" fmla="*/ 67 w 155"/>
                <a:gd name="T55" fmla="*/ 95 h 190"/>
                <a:gd name="T56" fmla="*/ 74 w 155"/>
                <a:gd name="T57" fmla="*/ 112 h 190"/>
                <a:gd name="T58" fmla="*/ 102 w 155"/>
                <a:gd name="T59" fmla="*/ 91 h 190"/>
                <a:gd name="T60" fmla="*/ 93 w 155"/>
                <a:gd name="T61" fmla="*/ 72 h 190"/>
                <a:gd name="T62" fmla="*/ 97 w 155"/>
                <a:gd name="T63" fmla="*/ 54 h 190"/>
                <a:gd name="T64" fmla="*/ 81 w 155"/>
                <a:gd name="T65" fmla="*/ 33 h 190"/>
                <a:gd name="T66" fmla="*/ 74 w 155"/>
                <a:gd name="T67" fmla="*/ 17 h 190"/>
                <a:gd name="T68" fmla="*/ 88 w 155"/>
                <a:gd name="T69" fmla="*/ 0 h 190"/>
                <a:gd name="T70" fmla="*/ 132 w 155"/>
                <a:gd name="T71" fmla="*/ 81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
                <a:gd name="T109" fmla="*/ 0 h 190"/>
                <a:gd name="T110" fmla="*/ 155 w 155"/>
                <a:gd name="T111" fmla="*/ 190 h 1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 h="190">
                  <a:moveTo>
                    <a:pt x="132" y="81"/>
                  </a:moveTo>
                  <a:lnTo>
                    <a:pt x="146" y="93"/>
                  </a:lnTo>
                  <a:lnTo>
                    <a:pt x="146" y="114"/>
                  </a:lnTo>
                  <a:lnTo>
                    <a:pt x="153" y="123"/>
                  </a:lnTo>
                  <a:lnTo>
                    <a:pt x="155" y="128"/>
                  </a:lnTo>
                  <a:lnTo>
                    <a:pt x="155" y="135"/>
                  </a:lnTo>
                  <a:lnTo>
                    <a:pt x="146" y="132"/>
                  </a:lnTo>
                  <a:lnTo>
                    <a:pt x="137" y="130"/>
                  </a:lnTo>
                  <a:lnTo>
                    <a:pt x="134" y="149"/>
                  </a:lnTo>
                  <a:lnTo>
                    <a:pt x="118" y="149"/>
                  </a:lnTo>
                  <a:lnTo>
                    <a:pt x="113" y="153"/>
                  </a:lnTo>
                  <a:lnTo>
                    <a:pt x="109" y="153"/>
                  </a:lnTo>
                  <a:lnTo>
                    <a:pt x="104" y="149"/>
                  </a:lnTo>
                  <a:lnTo>
                    <a:pt x="97" y="149"/>
                  </a:lnTo>
                  <a:lnTo>
                    <a:pt x="90" y="151"/>
                  </a:lnTo>
                  <a:lnTo>
                    <a:pt x="88" y="153"/>
                  </a:lnTo>
                  <a:lnTo>
                    <a:pt x="88" y="158"/>
                  </a:lnTo>
                  <a:lnTo>
                    <a:pt x="95" y="169"/>
                  </a:lnTo>
                  <a:lnTo>
                    <a:pt x="104" y="179"/>
                  </a:lnTo>
                  <a:lnTo>
                    <a:pt x="102" y="186"/>
                  </a:lnTo>
                  <a:lnTo>
                    <a:pt x="97" y="188"/>
                  </a:lnTo>
                  <a:lnTo>
                    <a:pt x="83" y="174"/>
                  </a:lnTo>
                  <a:lnTo>
                    <a:pt x="35" y="169"/>
                  </a:lnTo>
                  <a:lnTo>
                    <a:pt x="28" y="172"/>
                  </a:lnTo>
                  <a:lnTo>
                    <a:pt x="23" y="176"/>
                  </a:lnTo>
                  <a:lnTo>
                    <a:pt x="21" y="188"/>
                  </a:lnTo>
                  <a:lnTo>
                    <a:pt x="7" y="190"/>
                  </a:lnTo>
                  <a:lnTo>
                    <a:pt x="2" y="188"/>
                  </a:lnTo>
                  <a:lnTo>
                    <a:pt x="0" y="186"/>
                  </a:lnTo>
                  <a:lnTo>
                    <a:pt x="0" y="181"/>
                  </a:lnTo>
                  <a:lnTo>
                    <a:pt x="0" y="179"/>
                  </a:lnTo>
                  <a:lnTo>
                    <a:pt x="2" y="174"/>
                  </a:lnTo>
                  <a:lnTo>
                    <a:pt x="7" y="174"/>
                  </a:lnTo>
                  <a:lnTo>
                    <a:pt x="12" y="172"/>
                  </a:lnTo>
                  <a:lnTo>
                    <a:pt x="14" y="167"/>
                  </a:lnTo>
                  <a:lnTo>
                    <a:pt x="16" y="160"/>
                  </a:lnTo>
                  <a:lnTo>
                    <a:pt x="21" y="153"/>
                  </a:lnTo>
                  <a:lnTo>
                    <a:pt x="56" y="149"/>
                  </a:lnTo>
                  <a:lnTo>
                    <a:pt x="67" y="128"/>
                  </a:lnTo>
                  <a:lnTo>
                    <a:pt x="63" y="102"/>
                  </a:lnTo>
                  <a:lnTo>
                    <a:pt x="63" y="98"/>
                  </a:lnTo>
                  <a:lnTo>
                    <a:pt x="65" y="95"/>
                  </a:lnTo>
                  <a:lnTo>
                    <a:pt x="67" y="95"/>
                  </a:lnTo>
                  <a:lnTo>
                    <a:pt x="70" y="105"/>
                  </a:lnTo>
                  <a:lnTo>
                    <a:pt x="74" y="112"/>
                  </a:lnTo>
                  <a:lnTo>
                    <a:pt x="88" y="109"/>
                  </a:lnTo>
                  <a:lnTo>
                    <a:pt x="102" y="91"/>
                  </a:lnTo>
                  <a:lnTo>
                    <a:pt x="93" y="72"/>
                  </a:lnTo>
                  <a:lnTo>
                    <a:pt x="97" y="54"/>
                  </a:lnTo>
                  <a:lnTo>
                    <a:pt x="90" y="42"/>
                  </a:lnTo>
                  <a:lnTo>
                    <a:pt x="81" y="33"/>
                  </a:lnTo>
                  <a:lnTo>
                    <a:pt x="76" y="21"/>
                  </a:lnTo>
                  <a:lnTo>
                    <a:pt x="74" y="17"/>
                  </a:lnTo>
                  <a:lnTo>
                    <a:pt x="74" y="10"/>
                  </a:lnTo>
                  <a:lnTo>
                    <a:pt x="88" y="0"/>
                  </a:lnTo>
                  <a:lnTo>
                    <a:pt x="127" y="51"/>
                  </a:lnTo>
                  <a:lnTo>
                    <a:pt x="132" y="8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2" name="Freeform 116"/>
            <p:cNvSpPr>
              <a:spLocks/>
            </p:cNvSpPr>
            <p:nvPr/>
          </p:nvSpPr>
          <p:spPr bwMode="auto">
            <a:xfrm>
              <a:off x="1275" y="1607"/>
              <a:ext cx="51" cy="21"/>
            </a:xfrm>
            <a:custGeom>
              <a:avLst/>
              <a:gdLst>
                <a:gd name="T0" fmla="*/ 51 w 51"/>
                <a:gd name="T1" fmla="*/ 5 h 21"/>
                <a:gd name="T2" fmla="*/ 51 w 51"/>
                <a:gd name="T3" fmla="*/ 5 h 21"/>
                <a:gd name="T4" fmla="*/ 39 w 51"/>
                <a:gd name="T5" fmla="*/ 12 h 21"/>
                <a:gd name="T6" fmla="*/ 28 w 51"/>
                <a:gd name="T7" fmla="*/ 14 h 21"/>
                <a:gd name="T8" fmla="*/ 2 w 51"/>
                <a:gd name="T9" fmla="*/ 21 h 21"/>
                <a:gd name="T10" fmla="*/ 2 w 51"/>
                <a:gd name="T11" fmla="*/ 21 h 21"/>
                <a:gd name="T12" fmla="*/ 0 w 51"/>
                <a:gd name="T13" fmla="*/ 14 h 21"/>
                <a:gd name="T14" fmla="*/ 0 w 51"/>
                <a:gd name="T15" fmla="*/ 10 h 21"/>
                <a:gd name="T16" fmla="*/ 0 w 51"/>
                <a:gd name="T17" fmla="*/ 10 h 21"/>
                <a:gd name="T18" fmla="*/ 2 w 51"/>
                <a:gd name="T19" fmla="*/ 5 h 21"/>
                <a:gd name="T20" fmla="*/ 5 w 51"/>
                <a:gd name="T21" fmla="*/ 5 h 21"/>
                <a:gd name="T22" fmla="*/ 9 w 51"/>
                <a:gd name="T23" fmla="*/ 5 h 21"/>
                <a:gd name="T24" fmla="*/ 14 w 51"/>
                <a:gd name="T25" fmla="*/ 7 h 21"/>
                <a:gd name="T26" fmla="*/ 19 w 51"/>
                <a:gd name="T27" fmla="*/ 10 h 21"/>
                <a:gd name="T28" fmla="*/ 33 w 51"/>
                <a:gd name="T29" fmla="*/ 0 h 21"/>
                <a:gd name="T30" fmla="*/ 33 w 51"/>
                <a:gd name="T31" fmla="*/ 0 h 21"/>
                <a:gd name="T32" fmla="*/ 51 w 51"/>
                <a:gd name="T33" fmla="*/ 5 h 21"/>
                <a:gd name="T34" fmla="*/ 51 w 51"/>
                <a:gd name="T35" fmla="*/ 5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21"/>
                <a:gd name="T56" fmla="*/ 51 w 51"/>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21">
                  <a:moveTo>
                    <a:pt x="51" y="5"/>
                  </a:moveTo>
                  <a:lnTo>
                    <a:pt x="51" y="5"/>
                  </a:lnTo>
                  <a:lnTo>
                    <a:pt x="39" y="12"/>
                  </a:lnTo>
                  <a:lnTo>
                    <a:pt x="28" y="14"/>
                  </a:lnTo>
                  <a:lnTo>
                    <a:pt x="2" y="21"/>
                  </a:lnTo>
                  <a:lnTo>
                    <a:pt x="0" y="14"/>
                  </a:lnTo>
                  <a:lnTo>
                    <a:pt x="0" y="10"/>
                  </a:lnTo>
                  <a:lnTo>
                    <a:pt x="2" y="5"/>
                  </a:lnTo>
                  <a:lnTo>
                    <a:pt x="5" y="5"/>
                  </a:lnTo>
                  <a:lnTo>
                    <a:pt x="9" y="5"/>
                  </a:lnTo>
                  <a:lnTo>
                    <a:pt x="14" y="7"/>
                  </a:lnTo>
                  <a:lnTo>
                    <a:pt x="19" y="10"/>
                  </a:lnTo>
                  <a:lnTo>
                    <a:pt x="33" y="0"/>
                  </a:lnTo>
                  <a:lnTo>
                    <a:pt x="51"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3" name="Freeform 117"/>
            <p:cNvSpPr>
              <a:spLocks/>
            </p:cNvSpPr>
            <p:nvPr/>
          </p:nvSpPr>
          <p:spPr bwMode="auto">
            <a:xfrm>
              <a:off x="3062" y="1607"/>
              <a:ext cx="46" cy="37"/>
            </a:xfrm>
            <a:custGeom>
              <a:avLst/>
              <a:gdLst>
                <a:gd name="T0" fmla="*/ 46 w 46"/>
                <a:gd name="T1" fmla="*/ 26 h 37"/>
                <a:gd name="T2" fmla="*/ 46 w 46"/>
                <a:gd name="T3" fmla="*/ 26 h 37"/>
                <a:gd name="T4" fmla="*/ 32 w 46"/>
                <a:gd name="T5" fmla="*/ 37 h 37"/>
                <a:gd name="T6" fmla="*/ 32 w 46"/>
                <a:gd name="T7" fmla="*/ 37 h 37"/>
                <a:gd name="T8" fmla="*/ 25 w 46"/>
                <a:gd name="T9" fmla="*/ 28 h 37"/>
                <a:gd name="T10" fmla="*/ 0 w 46"/>
                <a:gd name="T11" fmla="*/ 7 h 37"/>
                <a:gd name="T12" fmla="*/ 2 w 46"/>
                <a:gd name="T13" fmla="*/ 3 h 37"/>
                <a:gd name="T14" fmla="*/ 2 w 46"/>
                <a:gd name="T15" fmla="*/ 3 h 37"/>
                <a:gd name="T16" fmla="*/ 46 w 46"/>
                <a:gd name="T17" fmla="*/ 0 h 37"/>
                <a:gd name="T18" fmla="*/ 46 w 46"/>
                <a:gd name="T19" fmla="*/ 2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37"/>
                <a:gd name="T32" fmla="*/ 46 w 46"/>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37">
                  <a:moveTo>
                    <a:pt x="46" y="26"/>
                  </a:moveTo>
                  <a:lnTo>
                    <a:pt x="46" y="26"/>
                  </a:lnTo>
                  <a:lnTo>
                    <a:pt x="32" y="37"/>
                  </a:lnTo>
                  <a:lnTo>
                    <a:pt x="25" y="28"/>
                  </a:lnTo>
                  <a:lnTo>
                    <a:pt x="0" y="7"/>
                  </a:lnTo>
                  <a:lnTo>
                    <a:pt x="2" y="3"/>
                  </a:lnTo>
                  <a:lnTo>
                    <a:pt x="46" y="0"/>
                  </a:lnTo>
                  <a:lnTo>
                    <a:pt x="46" y="2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4" name="Freeform 118"/>
            <p:cNvSpPr>
              <a:spLocks/>
            </p:cNvSpPr>
            <p:nvPr/>
          </p:nvSpPr>
          <p:spPr bwMode="auto">
            <a:xfrm>
              <a:off x="4045" y="1610"/>
              <a:ext cx="162" cy="95"/>
            </a:xfrm>
            <a:custGeom>
              <a:avLst/>
              <a:gdLst>
                <a:gd name="T0" fmla="*/ 162 w 162"/>
                <a:gd name="T1" fmla="*/ 18 h 95"/>
                <a:gd name="T2" fmla="*/ 162 w 162"/>
                <a:gd name="T3" fmla="*/ 18 h 95"/>
                <a:gd name="T4" fmla="*/ 151 w 162"/>
                <a:gd name="T5" fmla="*/ 44 h 95"/>
                <a:gd name="T6" fmla="*/ 151 w 162"/>
                <a:gd name="T7" fmla="*/ 44 h 95"/>
                <a:gd name="T8" fmla="*/ 139 w 162"/>
                <a:gd name="T9" fmla="*/ 48 h 95"/>
                <a:gd name="T10" fmla="*/ 127 w 162"/>
                <a:gd name="T11" fmla="*/ 55 h 95"/>
                <a:gd name="T12" fmla="*/ 116 w 162"/>
                <a:gd name="T13" fmla="*/ 60 h 95"/>
                <a:gd name="T14" fmla="*/ 111 w 162"/>
                <a:gd name="T15" fmla="*/ 60 h 95"/>
                <a:gd name="T16" fmla="*/ 104 w 162"/>
                <a:gd name="T17" fmla="*/ 60 h 95"/>
                <a:gd name="T18" fmla="*/ 102 w 162"/>
                <a:gd name="T19" fmla="*/ 62 h 95"/>
                <a:gd name="T20" fmla="*/ 95 w 162"/>
                <a:gd name="T21" fmla="*/ 92 h 95"/>
                <a:gd name="T22" fmla="*/ 95 w 162"/>
                <a:gd name="T23" fmla="*/ 92 h 95"/>
                <a:gd name="T24" fmla="*/ 93 w 162"/>
                <a:gd name="T25" fmla="*/ 95 h 95"/>
                <a:gd name="T26" fmla="*/ 90 w 162"/>
                <a:gd name="T27" fmla="*/ 95 h 95"/>
                <a:gd name="T28" fmla="*/ 86 w 162"/>
                <a:gd name="T29" fmla="*/ 92 h 95"/>
                <a:gd name="T30" fmla="*/ 79 w 162"/>
                <a:gd name="T31" fmla="*/ 88 h 95"/>
                <a:gd name="T32" fmla="*/ 74 w 162"/>
                <a:gd name="T33" fmla="*/ 85 h 95"/>
                <a:gd name="T34" fmla="*/ 70 w 162"/>
                <a:gd name="T35" fmla="*/ 90 h 95"/>
                <a:gd name="T36" fmla="*/ 5 w 162"/>
                <a:gd name="T37" fmla="*/ 92 h 95"/>
                <a:gd name="T38" fmla="*/ 5 w 162"/>
                <a:gd name="T39" fmla="*/ 92 h 95"/>
                <a:gd name="T40" fmla="*/ 0 w 162"/>
                <a:gd name="T41" fmla="*/ 90 h 95"/>
                <a:gd name="T42" fmla="*/ 0 w 162"/>
                <a:gd name="T43" fmla="*/ 85 h 95"/>
                <a:gd name="T44" fmla="*/ 5 w 162"/>
                <a:gd name="T45" fmla="*/ 76 h 95"/>
                <a:gd name="T46" fmla="*/ 7 w 162"/>
                <a:gd name="T47" fmla="*/ 69 h 95"/>
                <a:gd name="T48" fmla="*/ 49 w 162"/>
                <a:gd name="T49" fmla="*/ 53 h 95"/>
                <a:gd name="T50" fmla="*/ 58 w 162"/>
                <a:gd name="T51" fmla="*/ 41 h 95"/>
                <a:gd name="T52" fmla="*/ 58 w 162"/>
                <a:gd name="T53" fmla="*/ 41 h 95"/>
                <a:gd name="T54" fmla="*/ 51 w 162"/>
                <a:gd name="T55" fmla="*/ 27 h 95"/>
                <a:gd name="T56" fmla="*/ 51 w 162"/>
                <a:gd name="T57" fmla="*/ 27 h 95"/>
                <a:gd name="T58" fmla="*/ 7 w 162"/>
                <a:gd name="T59" fmla="*/ 32 h 95"/>
                <a:gd name="T60" fmla="*/ 7 w 162"/>
                <a:gd name="T61" fmla="*/ 20 h 95"/>
                <a:gd name="T62" fmla="*/ 16 w 162"/>
                <a:gd name="T63" fmla="*/ 9 h 95"/>
                <a:gd name="T64" fmla="*/ 72 w 162"/>
                <a:gd name="T65" fmla="*/ 0 h 95"/>
                <a:gd name="T66" fmla="*/ 72 w 162"/>
                <a:gd name="T67" fmla="*/ 0 h 95"/>
                <a:gd name="T68" fmla="*/ 95 w 162"/>
                <a:gd name="T69" fmla="*/ 2 h 95"/>
                <a:gd name="T70" fmla="*/ 118 w 162"/>
                <a:gd name="T71" fmla="*/ 7 h 95"/>
                <a:gd name="T72" fmla="*/ 162 w 162"/>
                <a:gd name="T73" fmla="*/ 18 h 95"/>
                <a:gd name="T74" fmla="*/ 162 w 162"/>
                <a:gd name="T75" fmla="*/ 18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95"/>
                <a:gd name="T116" fmla="*/ 162 w 162"/>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95">
                  <a:moveTo>
                    <a:pt x="162" y="18"/>
                  </a:moveTo>
                  <a:lnTo>
                    <a:pt x="162" y="18"/>
                  </a:lnTo>
                  <a:lnTo>
                    <a:pt x="151" y="44"/>
                  </a:lnTo>
                  <a:lnTo>
                    <a:pt x="139" y="48"/>
                  </a:lnTo>
                  <a:lnTo>
                    <a:pt x="127" y="55"/>
                  </a:lnTo>
                  <a:lnTo>
                    <a:pt x="116" y="60"/>
                  </a:lnTo>
                  <a:lnTo>
                    <a:pt x="111" y="60"/>
                  </a:lnTo>
                  <a:lnTo>
                    <a:pt x="104" y="60"/>
                  </a:lnTo>
                  <a:lnTo>
                    <a:pt x="102" y="62"/>
                  </a:lnTo>
                  <a:lnTo>
                    <a:pt x="95" y="92"/>
                  </a:lnTo>
                  <a:lnTo>
                    <a:pt x="93" y="95"/>
                  </a:lnTo>
                  <a:lnTo>
                    <a:pt x="90" y="95"/>
                  </a:lnTo>
                  <a:lnTo>
                    <a:pt x="86" y="92"/>
                  </a:lnTo>
                  <a:lnTo>
                    <a:pt x="79" y="88"/>
                  </a:lnTo>
                  <a:lnTo>
                    <a:pt x="74" y="85"/>
                  </a:lnTo>
                  <a:lnTo>
                    <a:pt x="70" y="90"/>
                  </a:lnTo>
                  <a:lnTo>
                    <a:pt x="5" y="92"/>
                  </a:lnTo>
                  <a:lnTo>
                    <a:pt x="0" y="90"/>
                  </a:lnTo>
                  <a:lnTo>
                    <a:pt x="0" y="85"/>
                  </a:lnTo>
                  <a:lnTo>
                    <a:pt x="5" y="76"/>
                  </a:lnTo>
                  <a:lnTo>
                    <a:pt x="7" y="69"/>
                  </a:lnTo>
                  <a:lnTo>
                    <a:pt x="49" y="53"/>
                  </a:lnTo>
                  <a:lnTo>
                    <a:pt x="58" y="41"/>
                  </a:lnTo>
                  <a:lnTo>
                    <a:pt x="51" y="27"/>
                  </a:lnTo>
                  <a:lnTo>
                    <a:pt x="7" y="32"/>
                  </a:lnTo>
                  <a:lnTo>
                    <a:pt x="7" y="20"/>
                  </a:lnTo>
                  <a:lnTo>
                    <a:pt x="16" y="9"/>
                  </a:lnTo>
                  <a:lnTo>
                    <a:pt x="72" y="0"/>
                  </a:lnTo>
                  <a:lnTo>
                    <a:pt x="95" y="2"/>
                  </a:lnTo>
                  <a:lnTo>
                    <a:pt x="118" y="7"/>
                  </a:lnTo>
                  <a:lnTo>
                    <a:pt x="162" y="1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5" name="Freeform 119"/>
            <p:cNvSpPr>
              <a:spLocks/>
            </p:cNvSpPr>
            <p:nvPr/>
          </p:nvSpPr>
          <p:spPr bwMode="auto">
            <a:xfrm>
              <a:off x="2597" y="1621"/>
              <a:ext cx="215" cy="174"/>
            </a:xfrm>
            <a:custGeom>
              <a:avLst/>
              <a:gdLst>
                <a:gd name="T0" fmla="*/ 46 w 215"/>
                <a:gd name="T1" fmla="*/ 9 h 174"/>
                <a:gd name="T2" fmla="*/ 46 w 215"/>
                <a:gd name="T3" fmla="*/ 9 h 174"/>
                <a:gd name="T4" fmla="*/ 94 w 215"/>
                <a:gd name="T5" fmla="*/ 12 h 174"/>
                <a:gd name="T6" fmla="*/ 94 w 215"/>
                <a:gd name="T7" fmla="*/ 12 h 174"/>
                <a:gd name="T8" fmla="*/ 97 w 215"/>
                <a:gd name="T9" fmla="*/ 16 h 174"/>
                <a:gd name="T10" fmla="*/ 101 w 215"/>
                <a:gd name="T11" fmla="*/ 16 h 174"/>
                <a:gd name="T12" fmla="*/ 108 w 215"/>
                <a:gd name="T13" fmla="*/ 19 h 174"/>
                <a:gd name="T14" fmla="*/ 118 w 215"/>
                <a:gd name="T15" fmla="*/ 16 h 174"/>
                <a:gd name="T16" fmla="*/ 127 w 215"/>
                <a:gd name="T17" fmla="*/ 14 h 174"/>
                <a:gd name="T18" fmla="*/ 215 w 215"/>
                <a:gd name="T19" fmla="*/ 49 h 174"/>
                <a:gd name="T20" fmla="*/ 171 w 215"/>
                <a:gd name="T21" fmla="*/ 77 h 174"/>
                <a:gd name="T22" fmla="*/ 171 w 215"/>
                <a:gd name="T23" fmla="*/ 77 h 174"/>
                <a:gd name="T24" fmla="*/ 157 w 215"/>
                <a:gd name="T25" fmla="*/ 100 h 174"/>
                <a:gd name="T26" fmla="*/ 157 w 215"/>
                <a:gd name="T27" fmla="*/ 100 h 174"/>
                <a:gd name="T28" fmla="*/ 164 w 215"/>
                <a:gd name="T29" fmla="*/ 118 h 174"/>
                <a:gd name="T30" fmla="*/ 118 w 215"/>
                <a:gd name="T31" fmla="*/ 169 h 174"/>
                <a:gd name="T32" fmla="*/ 43 w 215"/>
                <a:gd name="T33" fmla="*/ 174 h 174"/>
                <a:gd name="T34" fmla="*/ 34 w 215"/>
                <a:gd name="T35" fmla="*/ 158 h 174"/>
                <a:gd name="T36" fmla="*/ 46 w 215"/>
                <a:gd name="T37" fmla="*/ 60 h 174"/>
                <a:gd name="T38" fmla="*/ 30 w 215"/>
                <a:gd name="T39" fmla="*/ 49 h 174"/>
                <a:gd name="T40" fmla="*/ 30 w 215"/>
                <a:gd name="T41" fmla="*/ 49 h 174"/>
                <a:gd name="T42" fmla="*/ 16 w 215"/>
                <a:gd name="T43" fmla="*/ 46 h 174"/>
                <a:gd name="T44" fmla="*/ 4 w 215"/>
                <a:gd name="T45" fmla="*/ 44 h 174"/>
                <a:gd name="T46" fmla="*/ 0 w 215"/>
                <a:gd name="T47" fmla="*/ 19 h 174"/>
                <a:gd name="T48" fmla="*/ 30 w 215"/>
                <a:gd name="T49" fmla="*/ 0 h 174"/>
                <a:gd name="T50" fmla="*/ 46 w 215"/>
                <a:gd name="T51" fmla="*/ 9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
                <a:gd name="T79" fmla="*/ 0 h 174"/>
                <a:gd name="T80" fmla="*/ 215 w 215"/>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 h="174">
                  <a:moveTo>
                    <a:pt x="46" y="9"/>
                  </a:moveTo>
                  <a:lnTo>
                    <a:pt x="46" y="9"/>
                  </a:lnTo>
                  <a:lnTo>
                    <a:pt x="94" y="12"/>
                  </a:lnTo>
                  <a:lnTo>
                    <a:pt x="97" y="16"/>
                  </a:lnTo>
                  <a:lnTo>
                    <a:pt x="101" y="16"/>
                  </a:lnTo>
                  <a:lnTo>
                    <a:pt x="108" y="19"/>
                  </a:lnTo>
                  <a:lnTo>
                    <a:pt x="118" y="16"/>
                  </a:lnTo>
                  <a:lnTo>
                    <a:pt x="127" y="14"/>
                  </a:lnTo>
                  <a:lnTo>
                    <a:pt x="215" y="49"/>
                  </a:lnTo>
                  <a:lnTo>
                    <a:pt x="171" y="77"/>
                  </a:lnTo>
                  <a:lnTo>
                    <a:pt x="157" y="100"/>
                  </a:lnTo>
                  <a:lnTo>
                    <a:pt x="164" y="118"/>
                  </a:lnTo>
                  <a:lnTo>
                    <a:pt x="118" y="169"/>
                  </a:lnTo>
                  <a:lnTo>
                    <a:pt x="43" y="174"/>
                  </a:lnTo>
                  <a:lnTo>
                    <a:pt x="34" y="158"/>
                  </a:lnTo>
                  <a:lnTo>
                    <a:pt x="46" y="60"/>
                  </a:lnTo>
                  <a:lnTo>
                    <a:pt x="30" y="49"/>
                  </a:lnTo>
                  <a:lnTo>
                    <a:pt x="16" y="46"/>
                  </a:lnTo>
                  <a:lnTo>
                    <a:pt x="4" y="44"/>
                  </a:lnTo>
                  <a:lnTo>
                    <a:pt x="0" y="19"/>
                  </a:lnTo>
                  <a:lnTo>
                    <a:pt x="30" y="0"/>
                  </a:lnTo>
                  <a:lnTo>
                    <a:pt x="46"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6" name="Freeform 120"/>
            <p:cNvSpPr>
              <a:spLocks/>
            </p:cNvSpPr>
            <p:nvPr/>
          </p:nvSpPr>
          <p:spPr bwMode="auto">
            <a:xfrm>
              <a:off x="3168" y="1624"/>
              <a:ext cx="104" cy="76"/>
            </a:xfrm>
            <a:custGeom>
              <a:avLst/>
              <a:gdLst>
                <a:gd name="T0" fmla="*/ 90 w 104"/>
                <a:gd name="T1" fmla="*/ 13 h 76"/>
                <a:gd name="T2" fmla="*/ 90 w 104"/>
                <a:gd name="T3" fmla="*/ 13 h 76"/>
                <a:gd name="T4" fmla="*/ 88 w 104"/>
                <a:gd name="T5" fmla="*/ 23 h 76"/>
                <a:gd name="T6" fmla="*/ 88 w 104"/>
                <a:gd name="T7" fmla="*/ 23 h 76"/>
                <a:gd name="T8" fmla="*/ 104 w 104"/>
                <a:gd name="T9" fmla="*/ 64 h 76"/>
                <a:gd name="T10" fmla="*/ 104 w 104"/>
                <a:gd name="T11" fmla="*/ 64 h 76"/>
                <a:gd name="T12" fmla="*/ 70 w 104"/>
                <a:gd name="T13" fmla="*/ 76 h 76"/>
                <a:gd name="T14" fmla="*/ 70 w 104"/>
                <a:gd name="T15" fmla="*/ 76 h 76"/>
                <a:gd name="T16" fmla="*/ 46 w 104"/>
                <a:gd name="T17" fmla="*/ 55 h 76"/>
                <a:gd name="T18" fmla="*/ 46 w 104"/>
                <a:gd name="T19" fmla="*/ 55 h 76"/>
                <a:gd name="T20" fmla="*/ 39 w 104"/>
                <a:gd name="T21" fmla="*/ 60 h 76"/>
                <a:gd name="T22" fmla="*/ 35 w 104"/>
                <a:gd name="T23" fmla="*/ 64 h 76"/>
                <a:gd name="T24" fmla="*/ 14 w 104"/>
                <a:gd name="T25" fmla="*/ 64 h 76"/>
                <a:gd name="T26" fmla="*/ 14 w 104"/>
                <a:gd name="T27" fmla="*/ 64 h 76"/>
                <a:gd name="T28" fmla="*/ 2 w 104"/>
                <a:gd name="T29" fmla="*/ 37 h 76"/>
                <a:gd name="T30" fmla="*/ 2 w 104"/>
                <a:gd name="T31" fmla="*/ 37 h 76"/>
                <a:gd name="T32" fmla="*/ 5 w 104"/>
                <a:gd name="T33" fmla="*/ 34 h 76"/>
                <a:gd name="T34" fmla="*/ 7 w 104"/>
                <a:gd name="T35" fmla="*/ 32 h 76"/>
                <a:gd name="T36" fmla="*/ 5 w 104"/>
                <a:gd name="T37" fmla="*/ 27 h 76"/>
                <a:gd name="T38" fmla="*/ 2 w 104"/>
                <a:gd name="T39" fmla="*/ 23 h 76"/>
                <a:gd name="T40" fmla="*/ 0 w 104"/>
                <a:gd name="T41" fmla="*/ 18 h 76"/>
                <a:gd name="T42" fmla="*/ 53 w 104"/>
                <a:gd name="T43" fmla="*/ 0 h 76"/>
                <a:gd name="T44" fmla="*/ 53 w 104"/>
                <a:gd name="T45" fmla="*/ 0 h 76"/>
                <a:gd name="T46" fmla="*/ 72 w 104"/>
                <a:gd name="T47" fmla="*/ 6 h 76"/>
                <a:gd name="T48" fmla="*/ 90 w 104"/>
                <a:gd name="T49" fmla="*/ 13 h 76"/>
                <a:gd name="T50" fmla="*/ 90 w 104"/>
                <a:gd name="T51" fmla="*/ 13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76"/>
                <a:gd name="T80" fmla="*/ 104 w 104"/>
                <a:gd name="T81" fmla="*/ 76 h 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76">
                  <a:moveTo>
                    <a:pt x="90" y="13"/>
                  </a:moveTo>
                  <a:lnTo>
                    <a:pt x="90" y="13"/>
                  </a:lnTo>
                  <a:lnTo>
                    <a:pt x="88" y="23"/>
                  </a:lnTo>
                  <a:lnTo>
                    <a:pt x="104" y="64"/>
                  </a:lnTo>
                  <a:lnTo>
                    <a:pt x="70" y="76"/>
                  </a:lnTo>
                  <a:lnTo>
                    <a:pt x="46" y="55"/>
                  </a:lnTo>
                  <a:lnTo>
                    <a:pt x="39" y="60"/>
                  </a:lnTo>
                  <a:lnTo>
                    <a:pt x="35" y="64"/>
                  </a:lnTo>
                  <a:lnTo>
                    <a:pt x="14" y="64"/>
                  </a:lnTo>
                  <a:lnTo>
                    <a:pt x="2" y="37"/>
                  </a:lnTo>
                  <a:lnTo>
                    <a:pt x="5" y="34"/>
                  </a:lnTo>
                  <a:lnTo>
                    <a:pt x="7" y="32"/>
                  </a:lnTo>
                  <a:lnTo>
                    <a:pt x="5" y="27"/>
                  </a:lnTo>
                  <a:lnTo>
                    <a:pt x="2" y="23"/>
                  </a:lnTo>
                  <a:lnTo>
                    <a:pt x="0" y="18"/>
                  </a:lnTo>
                  <a:lnTo>
                    <a:pt x="53" y="0"/>
                  </a:lnTo>
                  <a:lnTo>
                    <a:pt x="72" y="6"/>
                  </a:lnTo>
                  <a:lnTo>
                    <a:pt x="90"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7" name="Freeform 121"/>
            <p:cNvSpPr>
              <a:spLocks/>
            </p:cNvSpPr>
            <p:nvPr/>
          </p:nvSpPr>
          <p:spPr bwMode="auto">
            <a:xfrm>
              <a:off x="3714" y="1644"/>
              <a:ext cx="278" cy="167"/>
            </a:xfrm>
            <a:custGeom>
              <a:avLst/>
              <a:gdLst>
                <a:gd name="T0" fmla="*/ 128 w 278"/>
                <a:gd name="T1" fmla="*/ 23 h 167"/>
                <a:gd name="T2" fmla="*/ 162 w 278"/>
                <a:gd name="T3" fmla="*/ 21 h 167"/>
                <a:gd name="T4" fmla="*/ 276 w 278"/>
                <a:gd name="T5" fmla="*/ 95 h 167"/>
                <a:gd name="T6" fmla="*/ 276 w 278"/>
                <a:gd name="T7" fmla="*/ 95 h 167"/>
                <a:gd name="T8" fmla="*/ 278 w 278"/>
                <a:gd name="T9" fmla="*/ 114 h 167"/>
                <a:gd name="T10" fmla="*/ 243 w 278"/>
                <a:gd name="T11" fmla="*/ 130 h 167"/>
                <a:gd name="T12" fmla="*/ 236 w 278"/>
                <a:gd name="T13" fmla="*/ 155 h 167"/>
                <a:gd name="T14" fmla="*/ 206 w 278"/>
                <a:gd name="T15" fmla="*/ 167 h 167"/>
                <a:gd name="T16" fmla="*/ 178 w 278"/>
                <a:gd name="T17" fmla="*/ 162 h 167"/>
                <a:gd name="T18" fmla="*/ 128 w 278"/>
                <a:gd name="T19" fmla="*/ 125 h 167"/>
                <a:gd name="T20" fmla="*/ 67 w 278"/>
                <a:gd name="T21" fmla="*/ 111 h 167"/>
                <a:gd name="T22" fmla="*/ 42 w 278"/>
                <a:gd name="T23" fmla="*/ 121 h 167"/>
                <a:gd name="T24" fmla="*/ 42 w 278"/>
                <a:gd name="T25" fmla="*/ 121 h 167"/>
                <a:gd name="T26" fmla="*/ 26 w 278"/>
                <a:gd name="T27" fmla="*/ 104 h 167"/>
                <a:gd name="T28" fmla="*/ 19 w 278"/>
                <a:gd name="T29" fmla="*/ 67 h 167"/>
                <a:gd name="T30" fmla="*/ 19 w 278"/>
                <a:gd name="T31" fmla="*/ 67 h 167"/>
                <a:gd name="T32" fmla="*/ 12 w 278"/>
                <a:gd name="T33" fmla="*/ 61 h 167"/>
                <a:gd name="T34" fmla="*/ 3 w 278"/>
                <a:gd name="T35" fmla="*/ 56 h 167"/>
                <a:gd name="T36" fmla="*/ 3 w 278"/>
                <a:gd name="T37" fmla="*/ 56 h 167"/>
                <a:gd name="T38" fmla="*/ 0 w 278"/>
                <a:gd name="T39" fmla="*/ 47 h 167"/>
                <a:gd name="T40" fmla="*/ 26 w 278"/>
                <a:gd name="T41" fmla="*/ 44 h 167"/>
                <a:gd name="T42" fmla="*/ 26 w 278"/>
                <a:gd name="T43" fmla="*/ 44 h 167"/>
                <a:gd name="T44" fmla="*/ 26 w 278"/>
                <a:gd name="T45" fmla="*/ 40 h 167"/>
                <a:gd name="T46" fmla="*/ 26 w 278"/>
                <a:gd name="T47" fmla="*/ 37 h 167"/>
                <a:gd name="T48" fmla="*/ 26 w 278"/>
                <a:gd name="T49" fmla="*/ 28 h 167"/>
                <a:gd name="T50" fmla="*/ 26 w 278"/>
                <a:gd name="T51" fmla="*/ 28 h 167"/>
                <a:gd name="T52" fmla="*/ 16 w 278"/>
                <a:gd name="T53" fmla="*/ 10 h 167"/>
                <a:gd name="T54" fmla="*/ 19 w 278"/>
                <a:gd name="T55" fmla="*/ 7 h 167"/>
                <a:gd name="T56" fmla="*/ 19 w 278"/>
                <a:gd name="T57" fmla="*/ 7 h 167"/>
                <a:gd name="T58" fmla="*/ 33 w 278"/>
                <a:gd name="T59" fmla="*/ 12 h 167"/>
                <a:gd name="T60" fmla="*/ 40 w 278"/>
                <a:gd name="T61" fmla="*/ 12 h 167"/>
                <a:gd name="T62" fmla="*/ 47 w 278"/>
                <a:gd name="T63" fmla="*/ 12 h 167"/>
                <a:gd name="T64" fmla="*/ 47 w 278"/>
                <a:gd name="T65" fmla="*/ 12 h 167"/>
                <a:gd name="T66" fmla="*/ 102 w 278"/>
                <a:gd name="T67" fmla="*/ 0 h 167"/>
                <a:gd name="T68" fmla="*/ 128 w 278"/>
                <a:gd name="T69" fmla="*/ 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167"/>
                <a:gd name="T107" fmla="*/ 278 w 278"/>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167">
                  <a:moveTo>
                    <a:pt x="128" y="23"/>
                  </a:moveTo>
                  <a:lnTo>
                    <a:pt x="162" y="21"/>
                  </a:lnTo>
                  <a:lnTo>
                    <a:pt x="276" y="95"/>
                  </a:lnTo>
                  <a:lnTo>
                    <a:pt x="278" y="114"/>
                  </a:lnTo>
                  <a:lnTo>
                    <a:pt x="243" y="130"/>
                  </a:lnTo>
                  <a:lnTo>
                    <a:pt x="236" y="155"/>
                  </a:lnTo>
                  <a:lnTo>
                    <a:pt x="206" y="167"/>
                  </a:lnTo>
                  <a:lnTo>
                    <a:pt x="178" y="162"/>
                  </a:lnTo>
                  <a:lnTo>
                    <a:pt x="128" y="125"/>
                  </a:lnTo>
                  <a:lnTo>
                    <a:pt x="67" y="111"/>
                  </a:lnTo>
                  <a:lnTo>
                    <a:pt x="42" y="121"/>
                  </a:lnTo>
                  <a:lnTo>
                    <a:pt x="26" y="104"/>
                  </a:lnTo>
                  <a:lnTo>
                    <a:pt x="19" y="67"/>
                  </a:lnTo>
                  <a:lnTo>
                    <a:pt x="12" y="61"/>
                  </a:lnTo>
                  <a:lnTo>
                    <a:pt x="3" y="56"/>
                  </a:lnTo>
                  <a:lnTo>
                    <a:pt x="0" y="47"/>
                  </a:lnTo>
                  <a:lnTo>
                    <a:pt x="26" y="44"/>
                  </a:lnTo>
                  <a:lnTo>
                    <a:pt x="26" y="40"/>
                  </a:lnTo>
                  <a:lnTo>
                    <a:pt x="26" y="37"/>
                  </a:lnTo>
                  <a:lnTo>
                    <a:pt x="26" y="28"/>
                  </a:lnTo>
                  <a:lnTo>
                    <a:pt x="16" y="10"/>
                  </a:lnTo>
                  <a:lnTo>
                    <a:pt x="19" y="7"/>
                  </a:lnTo>
                  <a:lnTo>
                    <a:pt x="33" y="12"/>
                  </a:lnTo>
                  <a:lnTo>
                    <a:pt x="40" y="12"/>
                  </a:lnTo>
                  <a:lnTo>
                    <a:pt x="47" y="12"/>
                  </a:lnTo>
                  <a:lnTo>
                    <a:pt x="102" y="0"/>
                  </a:lnTo>
                  <a:lnTo>
                    <a:pt x="128" y="2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8" name="Freeform 122"/>
            <p:cNvSpPr>
              <a:spLocks/>
            </p:cNvSpPr>
            <p:nvPr/>
          </p:nvSpPr>
          <p:spPr bwMode="auto">
            <a:xfrm>
              <a:off x="3494" y="1644"/>
              <a:ext cx="118" cy="44"/>
            </a:xfrm>
            <a:custGeom>
              <a:avLst/>
              <a:gdLst>
                <a:gd name="T0" fmla="*/ 116 w 118"/>
                <a:gd name="T1" fmla="*/ 26 h 44"/>
                <a:gd name="T2" fmla="*/ 116 w 118"/>
                <a:gd name="T3" fmla="*/ 26 h 44"/>
                <a:gd name="T4" fmla="*/ 118 w 118"/>
                <a:gd name="T5" fmla="*/ 42 h 44"/>
                <a:gd name="T6" fmla="*/ 51 w 118"/>
                <a:gd name="T7" fmla="*/ 44 h 44"/>
                <a:gd name="T8" fmla="*/ 30 w 118"/>
                <a:gd name="T9" fmla="*/ 33 h 44"/>
                <a:gd name="T10" fmla="*/ 30 w 118"/>
                <a:gd name="T11" fmla="*/ 33 h 44"/>
                <a:gd name="T12" fmla="*/ 17 w 118"/>
                <a:gd name="T13" fmla="*/ 35 h 44"/>
                <a:gd name="T14" fmla="*/ 3 w 118"/>
                <a:gd name="T15" fmla="*/ 37 h 44"/>
                <a:gd name="T16" fmla="*/ 0 w 118"/>
                <a:gd name="T17" fmla="*/ 37 h 44"/>
                <a:gd name="T18" fmla="*/ 0 w 118"/>
                <a:gd name="T19" fmla="*/ 37 h 44"/>
                <a:gd name="T20" fmla="*/ 7 w 118"/>
                <a:gd name="T21" fmla="*/ 28 h 44"/>
                <a:gd name="T22" fmla="*/ 10 w 118"/>
                <a:gd name="T23" fmla="*/ 19 h 44"/>
                <a:gd name="T24" fmla="*/ 10 w 118"/>
                <a:gd name="T25" fmla="*/ 10 h 44"/>
                <a:gd name="T26" fmla="*/ 7 w 118"/>
                <a:gd name="T27" fmla="*/ 0 h 44"/>
                <a:gd name="T28" fmla="*/ 84 w 118"/>
                <a:gd name="T29" fmla="*/ 10 h 44"/>
                <a:gd name="T30" fmla="*/ 116 w 118"/>
                <a:gd name="T31" fmla="*/ 26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44"/>
                <a:gd name="T50" fmla="*/ 118 w 118"/>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44">
                  <a:moveTo>
                    <a:pt x="116" y="26"/>
                  </a:moveTo>
                  <a:lnTo>
                    <a:pt x="116" y="26"/>
                  </a:lnTo>
                  <a:lnTo>
                    <a:pt x="118" y="42"/>
                  </a:lnTo>
                  <a:lnTo>
                    <a:pt x="51" y="44"/>
                  </a:lnTo>
                  <a:lnTo>
                    <a:pt x="30" y="33"/>
                  </a:lnTo>
                  <a:lnTo>
                    <a:pt x="17" y="35"/>
                  </a:lnTo>
                  <a:lnTo>
                    <a:pt x="3" y="37"/>
                  </a:lnTo>
                  <a:lnTo>
                    <a:pt x="0" y="37"/>
                  </a:lnTo>
                  <a:lnTo>
                    <a:pt x="7" y="28"/>
                  </a:lnTo>
                  <a:lnTo>
                    <a:pt x="10" y="19"/>
                  </a:lnTo>
                  <a:lnTo>
                    <a:pt x="10" y="10"/>
                  </a:lnTo>
                  <a:lnTo>
                    <a:pt x="7" y="0"/>
                  </a:lnTo>
                  <a:lnTo>
                    <a:pt x="84" y="10"/>
                  </a:lnTo>
                  <a:lnTo>
                    <a:pt x="116" y="2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39" name="Freeform 123"/>
            <p:cNvSpPr>
              <a:spLocks/>
            </p:cNvSpPr>
            <p:nvPr/>
          </p:nvSpPr>
          <p:spPr bwMode="auto">
            <a:xfrm>
              <a:off x="2914" y="1656"/>
              <a:ext cx="9" cy="14"/>
            </a:xfrm>
            <a:custGeom>
              <a:avLst/>
              <a:gdLst>
                <a:gd name="T0" fmla="*/ 9 w 9"/>
                <a:gd name="T1" fmla="*/ 0 h 14"/>
                <a:gd name="T2" fmla="*/ 9 w 9"/>
                <a:gd name="T3" fmla="*/ 0 h 14"/>
                <a:gd name="T4" fmla="*/ 9 w 9"/>
                <a:gd name="T5" fmla="*/ 7 h 14"/>
                <a:gd name="T6" fmla="*/ 6 w 9"/>
                <a:gd name="T7" fmla="*/ 14 h 14"/>
                <a:gd name="T8" fmla="*/ 0 w 9"/>
                <a:gd name="T9" fmla="*/ 9 h 14"/>
                <a:gd name="T10" fmla="*/ 2 w 9"/>
                <a:gd name="T11" fmla="*/ 0 h 14"/>
                <a:gd name="T12" fmla="*/ 9 w 9"/>
                <a:gd name="T13" fmla="*/ 0 h 14"/>
                <a:gd name="T14" fmla="*/ 0 60000 65536"/>
                <a:gd name="T15" fmla="*/ 0 60000 65536"/>
                <a:gd name="T16" fmla="*/ 0 60000 65536"/>
                <a:gd name="T17" fmla="*/ 0 60000 65536"/>
                <a:gd name="T18" fmla="*/ 0 60000 65536"/>
                <a:gd name="T19" fmla="*/ 0 60000 65536"/>
                <a:gd name="T20" fmla="*/ 0 60000 65536"/>
                <a:gd name="T21" fmla="*/ 0 w 9"/>
                <a:gd name="T22" fmla="*/ 0 h 14"/>
                <a:gd name="T23" fmla="*/ 9 w 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4">
                  <a:moveTo>
                    <a:pt x="9" y="0"/>
                  </a:moveTo>
                  <a:lnTo>
                    <a:pt x="9" y="0"/>
                  </a:lnTo>
                  <a:lnTo>
                    <a:pt x="9" y="7"/>
                  </a:lnTo>
                  <a:lnTo>
                    <a:pt x="6" y="14"/>
                  </a:lnTo>
                  <a:lnTo>
                    <a:pt x="0" y="9"/>
                  </a:lnTo>
                  <a:lnTo>
                    <a:pt x="2" y="0"/>
                  </a:lnTo>
                  <a:lnTo>
                    <a:pt x="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0" name="Freeform 124"/>
            <p:cNvSpPr>
              <a:spLocks/>
            </p:cNvSpPr>
            <p:nvPr/>
          </p:nvSpPr>
          <p:spPr bwMode="auto">
            <a:xfrm>
              <a:off x="3238" y="1658"/>
              <a:ext cx="344" cy="137"/>
            </a:xfrm>
            <a:custGeom>
              <a:avLst/>
              <a:gdLst>
                <a:gd name="T0" fmla="*/ 155 w 344"/>
                <a:gd name="T1" fmla="*/ 9 h 137"/>
                <a:gd name="T2" fmla="*/ 155 w 344"/>
                <a:gd name="T3" fmla="*/ 9 h 137"/>
                <a:gd name="T4" fmla="*/ 173 w 344"/>
                <a:gd name="T5" fmla="*/ 9 h 137"/>
                <a:gd name="T6" fmla="*/ 180 w 344"/>
                <a:gd name="T7" fmla="*/ 12 h 137"/>
                <a:gd name="T8" fmla="*/ 185 w 344"/>
                <a:gd name="T9" fmla="*/ 14 h 137"/>
                <a:gd name="T10" fmla="*/ 187 w 344"/>
                <a:gd name="T11" fmla="*/ 19 h 137"/>
                <a:gd name="T12" fmla="*/ 254 w 344"/>
                <a:gd name="T13" fmla="*/ 26 h 137"/>
                <a:gd name="T14" fmla="*/ 254 w 344"/>
                <a:gd name="T15" fmla="*/ 26 h 137"/>
                <a:gd name="T16" fmla="*/ 261 w 344"/>
                <a:gd name="T17" fmla="*/ 28 h 137"/>
                <a:gd name="T18" fmla="*/ 270 w 344"/>
                <a:gd name="T19" fmla="*/ 26 h 137"/>
                <a:gd name="T20" fmla="*/ 286 w 344"/>
                <a:gd name="T21" fmla="*/ 23 h 137"/>
                <a:gd name="T22" fmla="*/ 305 w 344"/>
                <a:gd name="T23" fmla="*/ 33 h 137"/>
                <a:gd name="T24" fmla="*/ 310 w 344"/>
                <a:gd name="T25" fmla="*/ 51 h 137"/>
                <a:gd name="T26" fmla="*/ 337 w 344"/>
                <a:gd name="T27" fmla="*/ 65 h 137"/>
                <a:gd name="T28" fmla="*/ 344 w 344"/>
                <a:gd name="T29" fmla="*/ 81 h 137"/>
                <a:gd name="T30" fmla="*/ 344 w 344"/>
                <a:gd name="T31" fmla="*/ 81 h 137"/>
                <a:gd name="T32" fmla="*/ 340 w 344"/>
                <a:gd name="T33" fmla="*/ 118 h 137"/>
                <a:gd name="T34" fmla="*/ 340 w 344"/>
                <a:gd name="T35" fmla="*/ 118 h 137"/>
                <a:gd name="T36" fmla="*/ 314 w 344"/>
                <a:gd name="T37" fmla="*/ 125 h 137"/>
                <a:gd name="T38" fmla="*/ 286 w 344"/>
                <a:gd name="T39" fmla="*/ 130 h 137"/>
                <a:gd name="T40" fmla="*/ 215 w 344"/>
                <a:gd name="T41" fmla="*/ 137 h 137"/>
                <a:gd name="T42" fmla="*/ 201 w 344"/>
                <a:gd name="T43" fmla="*/ 128 h 137"/>
                <a:gd name="T44" fmla="*/ 150 w 344"/>
                <a:gd name="T45" fmla="*/ 121 h 137"/>
                <a:gd name="T46" fmla="*/ 150 w 344"/>
                <a:gd name="T47" fmla="*/ 121 h 137"/>
                <a:gd name="T48" fmla="*/ 141 w 344"/>
                <a:gd name="T49" fmla="*/ 125 h 137"/>
                <a:gd name="T50" fmla="*/ 134 w 344"/>
                <a:gd name="T51" fmla="*/ 132 h 137"/>
                <a:gd name="T52" fmla="*/ 125 w 344"/>
                <a:gd name="T53" fmla="*/ 134 h 137"/>
                <a:gd name="T54" fmla="*/ 118 w 344"/>
                <a:gd name="T55" fmla="*/ 137 h 137"/>
                <a:gd name="T56" fmla="*/ 113 w 344"/>
                <a:gd name="T57" fmla="*/ 134 h 137"/>
                <a:gd name="T58" fmla="*/ 92 w 344"/>
                <a:gd name="T59" fmla="*/ 118 h 137"/>
                <a:gd name="T60" fmla="*/ 92 w 344"/>
                <a:gd name="T61" fmla="*/ 118 h 137"/>
                <a:gd name="T62" fmla="*/ 85 w 344"/>
                <a:gd name="T63" fmla="*/ 118 h 137"/>
                <a:gd name="T64" fmla="*/ 78 w 344"/>
                <a:gd name="T65" fmla="*/ 123 h 137"/>
                <a:gd name="T66" fmla="*/ 67 w 344"/>
                <a:gd name="T67" fmla="*/ 134 h 137"/>
                <a:gd name="T68" fmla="*/ 48 w 344"/>
                <a:gd name="T69" fmla="*/ 125 h 137"/>
                <a:gd name="T70" fmla="*/ 48 w 344"/>
                <a:gd name="T71" fmla="*/ 125 h 137"/>
                <a:gd name="T72" fmla="*/ 34 w 344"/>
                <a:gd name="T73" fmla="*/ 130 h 137"/>
                <a:gd name="T74" fmla="*/ 27 w 344"/>
                <a:gd name="T75" fmla="*/ 116 h 137"/>
                <a:gd name="T76" fmla="*/ 13 w 344"/>
                <a:gd name="T77" fmla="*/ 107 h 137"/>
                <a:gd name="T78" fmla="*/ 13 w 344"/>
                <a:gd name="T79" fmla="*/ 107 h 137"/>
                <a:gd name="T80" fmla="*/ 18 w 344"/>
                <a:gd name="T81" fmla="*/ 97 h 137"/>
                <a:gd name="T82" fmla="*/ 4 w 344"/>
                <a:gd name="T83" fmla="*/ 88 h 137"/>
                <a:gd name="T84" fmla="*/ 4 w 344"/>
                <a:gd name="T85" fmla="*/ 88 h 137"/>
                <a:gd name="T86" fmla="*/ 4 w 344"/>
                <a:gd name="T87" fmla="*/ 84 h 137"/>
                <a:gd name="T88" fmla="*/ 9 w 344"/>
                <a:gd name="T89" fmla="*/ 77 h 137"/>
                <a:gd name="T90" fmla="*/ 9 w 344"/>
                <a:gd name="T91" fmla="*/ 72 h 137"/>
                <a:gd name="T92" fmla="*/ 9 w 344"/>
                <a:gd name="T93" fmla="*/ 70 h 137"/>
                <a:gd name="T94" fmla="*/ 6 w 344"/>
                <a:gd name="T95" fmla="*/ 67 h 137"/>
                <a:gd name="T96" fmla="*/ 2 w 344"/>
                <a:gd name="T97" fmla="*/ 65 h 137"/>
                <a:gd name="T98" fmla="*/ 0 w 344"/>
                <a:gd name="T99" fmla="*/ 63 h 137"/>
                <a:gd name="T100" fmla="*/ 0 w 344"/>
                <a:gd name="T101" fmla="*/ 63 h 137"/>
                <a:gd name="T102" fmla="*/ 4 w 344"/>
                <a:gd name="T103" fmla="*/ 56 h 137"/>
                <a:gd name="T104" fmla="*/ 6 w 344"/>
                <a:gd name="T105" fmla="*/ 53 h 137"/>
                <a:gd name="T106" fmla="*/ 11 w 344"/>
                <a:gd name="T107" fmla="*/ 53 h 137"/>
                <a:gd name="T108" fmla="*/ 11 w 344"/>
                <a:gd name="T109" fmla="*/ 53 h 137"/>
                <a:gd name="T110" fmla="*/ 18 w 344"/>
                <a:gd name="T111" fmla="*/ 51 h 137"/>
                <a:gd name="T112" fmla="*/ 25 w 344"/>
                <a:gd name="T113" fmla="*/ 49 h 137"/>
                <a:gd name="T114" fmla="*/ 39 w 344"/>
                <a:gd name="T115" fmla="*/ 44 h 137"/>
                <a:gd name="T116" fmla="*/ 39 w 344"/>
                <a:gd name="T117" fmla="*/ 33 h 137"/>
                <a:gd name="T118" fmla="*/ 60 w 344"/>
                <a:gd name="T119" fmla="*/ 30 h 137"/>
                <a:gd name="T120" fmla="*/ 143 w 344"/>
                <a:gd name="T121" fmla="*/ 0 h 137"/>
                <a:gd name="T122" fmla="*/ 155 w 344"/>
                <a:gd name="T123" fmla="*/ 9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4"/>
                <a:gd name="T187" fmla="*/ 0 h 137"/>
                <a:gd name="T188" fmla="*/ 344 w 344"/>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4" h="137">
                  <a:moveTo>
                    <a:pt x="155" y="9"/>
                  </a:moveTo>
                  <a:lnTo>
                    <a:pt x="155" y="9"/>
                  </a:lnTo>
                  <a:lnTo>
                    <a:pt x="173" y="9"/>
                  </a:lnTo>
                  <a:lnTo>
                    <a:pt x="180" y="12"/>
                  </a:lnTo>
                  <a:lnTo>
                    <a:pt x="185" y="14"/>
                  </a:lnTo>
                  <a:lnTo>
                    <a:pt x="187" y="19"/>
                  </a:lnTo>
                  <a:lnTo>
                    <a:pt x="254" y="26"/>
                  </a:lnTo>
                  <a:lnTo>
                    <a:pt x="261" y="28"/>
                  </a:lnTo>
                  <a:lnTo>
                    <a:pt x="270" y="26"/>
                  </a:lnTo>
                  <a:lnTo>
                    <a:pt x="286" y="23"/>
                  </a:lnTo>
                  <a:lnTo>
                    <a:pt x="305" y="33"/>
                  </a:lnTo>
                  <a:lnTo>
                    <a:pt x="310" y="51"/>
                  </a:lnTo>
                  <a:lnTo>
                    <a:pt x="337" y="65"/>
                  </a:lnTo>
                  <a:lnTo>
                    <a:pt x="344" y="81"/>
                  </a:lnTo>
                  <a:lnTo>
                    <a:pt x="340" y="118"/>
                  </a:lnTo>
                  <a:lnTo>
                    <a:pt x="314" y="125"/>
                  </a:lnTo>
                  <a:lnTo>
                    <a:pt x="286" y="130"/>
                  </a:lnTo>
                  <a:lnTo>
                    <a:pt x="215" y="137"/>
                  </a:lnTo>
                  <a:lnTo>
                    <a:pt x="201" y="128"/>
                  </a:lnTo>
                  <a:lnTo>
                    <a:pt x="150" y="121"/>
                  </a:lnTo>
                  <a:lnTo>
                    <a:pt x="141" y="125"/>
                  </a:lnTo>
                  <a:lnTo>
                    <a:pt x="134" y="132"/>
                  </a:lnTo>
                  <a:lnTo>
                    <a:pt x="125" y="134"/>
                  </a:lnTo>
                  <a:lnTo>
                    <a:pt x="118" y="137"/>
                  </a:lnTo>
                  <a:lnTo>
                    <a:pt x="113" y="134"/>
                  </a:lnTo>
                  <a:lnTo>
                    <a:pt x="92" y="118"/>
                  </a:lnTo>
                  <a:lnTo>
                    <a:pt x="85" y="118"/>
                  </a:lnTo>
                  <a:lnTo>
                    <a:pt x="78" y="123"/>
                  </a:lnTo>
                  <a:lnTo>
                    <a:pt x="67" y="134"/>
                  </a:lnTo>
                  <a:lnTo>
                    <a:pt x="48" y="125"/>
                  </a:lnTo>
                  <a:lnTo>
                    <a:pt x="34" y="130"/>
                  </a:lnTo>
                  <a:lnTo>
                    <a:pt x="27" y="116"/>
                  </a:lnTo>
                  <a:lnTo>
                    <a:pt x="13" y="107"/>
                  </a:lnTo>
                  <a:lnTo>
                    <a:pt x="18" y="97"/>
                  </a:lnTo>
                  <a:lnTo>
                    <a:pt x="4" y="88"/>
                  </a:lnTo>
                  <a:lnTo>
                    <a:pt x="4" y="84"/>
                  </a:lnTo>
                  <a:lnTo>
                    <a:pt x="9" y="77"/>
                  </a:lnTo>
                  <a:lnTo>
                    <a:pt x="9" y="72"/>
                  </a:lnTo>
                  <a:lnTo>
                    <a:pt x="9" y="70"/>
                  </a:lnTo>
                  <a:lnTo>
                    <a:pt x="6" y="67"/>
                  </a:lnTo>
                  <a:lnTo>
                    <a:pt x="2" y="65"/>
                  </a:lnTo>
                  <a:lnTo>
                    <a:pt x="0" y="63"/>
                  </a:lnTo>
                  <a:lnTo>
                    <a:pt x="4" y="56"/>
                  </a:lnTo>
                  <a:lnTo>
                    <a:pt x="6" y="53"/>
                  </a:lnTo>
                  <a:lnTo>
                    <a:pt x="11" y="53"/>
                  </a:lnTo>
                  <a:lnTo>
                    <a:pt x="18" y="51"/>
                  </a:lnTo>
                  <a:lnTo>
                    <a:pt x="25" y="49"/>
                  </a:lnTo>
                  <a:lnTo>
                    <a:pt x="39" y="44"/>
                  </a:lnTo>
                  <a:lnTo>
                    <a:pt x="39" y="33"/>
                  </a:lnTo>
                  <a:lnTo>
                    <a:pt x="60" y="30"/>
                  </a:lnTo>
                  <a:lnTo>
                    <a:pt x="143" y="0"/>
                  </a:lnTo>
                  <a:lnTo>
                    <a:pt x="155"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1" name="Freeform 125"/>
            <p:cNvSpPr>
              <a:spLocks/>
            </p:cNvSpPr>
            <p:nvPr/>
          </p:nvSpPr>
          <p:spPr bwMode="auto">
            <a:xfrm>
              <a:off x="3594" y="1663"/>
              <a:ext cx="62" cy="69"/>
            </a:xfrm>
            <a:custGeom>
              <a:avLst/>
              <a:gdLst>
                <a:gd name="T0" fmla="*/ 53 w 62"/>
                <a:gd name="T1" fmla="*/ 18 h 69"/>
                <a:gd name="T2" fmla="*/ 53 w 62"/>
                <a:gd name="T3" fmla="*/ 18 h 69"/>
                <a:gd name="T4" fmla="*/ 62 w 62"/>
                <a:gd name="T5" fmla="*/ 58 h 69"/>
                <a:gd name="T6" fmla="*/ 55 w 62"/>
                <a:gd name="T7" fmla="*/ 69 h 69"/>
                <a:gd name="T8" fmla="*/ 55 w 62"/>
                <a:gd name="T9" fmla="*/ 69 h 69"/>
                <a:gd name="T10" fmla="*/ 44 w 62"/>
                <a:gd name="T11" fmla="*/ 67 h 69"/>
                <a:gd name="T12" fmla="*/ 32 w 62"/>
                <a:gd name="T13" fmla="*/ 65 h 69"/>
                <a:gd name="T14" fmla="*/ 32 w 62"/>
                <a:gd name="T15" fmla="*/ 65 h 69"/>
                <a:gd name="T16" fmla="*/ 0 w 62"/>
                <a:gd name="T17" fmla="*/ 32 h 69"/>
                <a:gd name="T18" fmla="*/ 23 w 62"/>
                <a:gd name="T19" fmla="*/ 25 h 69"/>
                <a:gd name="T20" fmla="*/ 23 w 62"/>
                <a:gd name="T21" fmla="*/ 25 h 69"/>
                <a:gd name="T22" fmla="*/ 23 w 62"/>
                <a:gd name="T23" fmla="*/ 25 h 69"/>
                <a:gd name="T24" fmla="*/ 21 w 62"/>
                <a:gd name="T25" fmla="*/ 7 h 69"/>
                <a:gd name="T26" fmla="*/ 21 w 62"/>
                <a:gd name="T27" fmla="*/ 7 h 69"/>
                <a:gd name="T28" fmla="*/ 37 w 62"/>
                <a:gd name="T29" fmla="*/ 0 h 69"/>
                <a:gd name="T30" fmla="*/ 53 w 62"/>
                <a:gd name="T31" fmla="*/ 18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9"/>
                <a:gd name="T50" fmla="*/ 62 w 62"/>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9">
                  <a:moveTo>
                    <a:pt x="53" y="18"/>
                  </a:moveTo>
                  <a:lnTo>
                    <a:pt x="53" y="18"/>
                  </a:lnTo>
                  <a:lnTo>
                    <a:pt x="62" y="58"/>
                  </a:lnTo>
                  <a:lnTo>
                    <a:pt x="55" y="69"/>
                  </a:lnTo>
                  <a:lnTo>
                    <a:pt x="44" y="67"/>
                  </a:lnTo>
                  <a:lnTo>
                    <a:pt x="32" y="65"/>
                  </a:lnTo>
                  <a:lnTo>
                    <a:pt x="0" y="32"/>
                  </a:lnTo>
                  <a:lnTo>
                    <a:pt x="23" y="25"/>
                  </a:lnTo>
                  <a:lnTo>
                    <a:pt x="21" y="7"/>
                  </a:lnTo>
                  <a:lnTo>
                    <a:pt x="37" y="0"/>
                  </a:lnTo>
                  <a:lnTo>
                    <a:pt x="53" y="1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2" name="Freeform 126"/>
            <p:cNvSpPr>
              <a:spLocks/>
            </p:cNvSpPr>
            <p:nvPr/>
          </p:nvSpPr>
          <p:spPr bwMode="auto">
            <a:xfrm>
              <a:off x="3101" y="1663"/>
              <a:ext cx="44" cy="67"/>
            </a:xfrm>
            <a:custGeom>
              <a:avLst/>
              <a:gdLst>
                <a:gd name="T0" fmla="*/ 21 w 44"/>
                <a:gd name="T1" fmla="*/ 4 h 67"/>
                <a:gd name="T2" fmla="*/ 28 w 44"/>
                <a:gd name="T3" fmla="*/ 16 h 67"/>
                <a:gd name="T4" fmla="*/ 28 w 44"/>
                <a:gd name="T5" fmla="*/ 16 h 67"/>
                <a:gd name="T6" fmla="*/ 32 w 44"/>
                <a:gd name="T7" fmla="*/ 32 h 67"/>
                <a:gd name="T8" fmla="*/ 32 w 44"/>
                <a:gd name="T9" fmla="*/ 32 h 67"/>
                <a:gd name="T10" fmla="*/ 44 w 44"/>
                <a:gd name="T11" fmla="*/ 42 h 67"/>
                <a:gd name="T12" fmla="*/ 44 w 44"/>
                <a:gd name="T13" fmla="*/ 53 h 67"/>
                <a:gd name="T14" fmla="*/ 39 w 44"/>
                <a:gd name="T15" fmla="*/ 67 h 67"/>
                <a:gd name="T16" fmla="*/ 23 w 44"/>
                <a:gd name="T17" fmla="*/ 65 h 67"/>
                <a:gd name="T18" fmla="*/ 7 w 44"/>
                <a:gd name="T19" fmla="*/ 32 h 67"/>
                <a:gd name="T20" fmla="*/ 0 w 44"/>
                <a:gd name="T21" fmla="*/ 7 h 67"/>
                <a:gd name="T22" fmla="*/ 0 w 44"/>
                <a:gd name="T23" fmla="*/ 7 h 67"/>
                <a:gd name="T24" fmla="*/ 9 w 44"/>
                <a:gd name="T25" fmla="*/ 2 h 67"/>
                <a:gd name="T26" fmla="*/ 14 w 44"/>
                <a:gd name="T27" fmla="*/ 0 h 67"/>
                <a:gd name="T28" fmla="*/ 16 w 44"/>
                <a:gd name="T29" fmla="*/ 2 h 67"/>
                <a:gd name="T30" fmla="*/ 21 w 44"/>
                <a:gd name="T31" fmla="*/ 4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67"/>
                <a:gd name="T50" fmla="*/ 44 w 44"/>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67">
                  <a:moveTo>
                    <a:pt x="21" y="4"/>
                  </a:moveTo>
                  <a:lnTo>
                    <a:pt x="28" y="16"/>
                  </a:lnTo>
                  <a:lnTo>
                    <a:pt x="32" y="32"/>
                  </a:lnTo>
                  <a:lnTo>
                    <a:pt x="44" y="42"/>
                  </a:lnTo>
                  <a:lnTo>
                    <a:pt x="44" y="53"/>
                  </a:lnTo>
                  <a:lnTo>
                    <a:pt x="39" y="67"/>
                  </a:lnTo>
                  <a:lnTo>
                    <a:pt x="23" y="65"/>
                  </a:lnTo>
                  <a:lnTo>
                    <a:pt x="7" y="32"/>
                  </a:lnTo>
                  <a:lnTo>
                    <a:pt x="0" y="7"/>
                  </a:lnTo>
                  <a:lnTo>
                    <a:pt x="9" y="2"/>
                  </a:lnTo>
                  <a:lnTo>
                    <a:pt x="14" y="0"/>
                  </a:lnTo>
                  <a:lnTo>
                    <a:pt x="16" y="2"/>
                  </a:lnTo>
                  <a:lnTo>
                    <a:pt x="21"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3" name="Freeform 127"/>
            <p:cNvSpPr>
              <a:spLocks/>
            </p:cNvSpPr>
            <p:nvPr/>
          </p:nvSpPr>
          <p:spPr bwMode="auto">
            <a:xfrm>
              <a:off x="3133" y="1663"/>
              <a:ext cx="47" cy="37"/>
            </a:xfrm>
            <a:custGeom>
              <a:avLst/>
              <a:gdLst>
                <a:gd name="T0" fmla="*/ 47 w 47"/>
                <a:gd name="T1" fmla="*/ 25 h 37"/>
                <a:gd name="T2" fmla="*/ 26 w 47"/>
                <a:gd name="T3" fmla="*/ 30 h 37"/>
                <a:gd name="T4" fmla="*/ 26 w 47"/>
                <a:gd name="T5" fmla="*/ 30 h 37"/>
                <a:gd name="T6" fmla="*/ 19 w 47"/>
                <a:gd name="T7" fmla="*/ 35 h 37"/>
                <a:gd name="T8" fmla="*/ 12 w 47"/>
                <a:gd name="T9" fmla="*/ 37 h 37"/>
                <a:gd name="T10" fmla="*/ 3 w 47"/>
                <a:gd name="T11" fmla="*/ 30 h 37"/>
                <a:gd name="T12" fmla="*/ 0 w 47"/>
                <a:gd name="T13" fmla="*/ 16 h 37"/>
                <a:gd name="T14" fmla="*/ 14 w 47"/>
                <a:gd name="T15" fmla="*/ 4 h 37"/>
                <a:gd name="T16" fmla="*/ 14 w 47"/>
                <a:gd name="T17" fmla="*/ 4 h 37"/>
                <a:gd name="T18" fmla="*/ 33 w 47"/>
                <a:gd name="T19" fmla="*/ 0 h 37"/>
                <a:gd name="T20" fmla="*/ 47 w 47"/>
                <a:gd name="T21" fmla="*/ 25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7"/>
                <a:gd name="T35" fmla="*/ 47 w 4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7">
                  <a:moveTo>
                    <a:pt x="47" y="25"/>
                  </a:moveTo>
                  <a:lnTo>
                    <a:pt x="26" y="30"/>
                  </a:lnTo>
                  <a:lnTo>
                    <a:pt x="19" y="35"/>
                  </a:lnTo>
                  <a:lnTo>
                    <a:pt x="12" y="37"/>
                  </a:lnTo>
                  <a:lnTo>
                    <a:pt x="3" y="30"/>
                  </a:lnTo>
                  <a:lnTo>
                    <a:pt x="0" y="16"/>
                  </a:lnTo>
                  <a:lnTo>
                    <a:pt x="14" y="4"/>
                  </a:lnTo>
                  <a:lnTo>
                    <a:pt x="33" y="0"/>
                  </a:lnTo>
                  <a:lnTo>
                    <a:pt x="47" y="2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4" name="Freeform 128"/>
            <p:cNvSpPr>
              <a:spLocks/>
            </p:cNvSpPr>
            <p:nvPr/>
          </p:nvSpPr>
          <p:spPr bwMode="auto">
            <a:xfrm>
              <a:off x="2587" y="1670"/>
              <a:ext cx="51" cy="109"/>
            </a:xfrm>
            <a:custGeom>
              <a:avLst/>
              <a:gdLst>
                <a:gd name="T0" fmla="*/ 51 w 51"/>
                <a:gd name="T1" fmla="*/ 14 h 109"/>
                <a:gd name="T2" fmla="*/ 51 w 51"/>
                <a:gd name="T3" fmla="*/ 18 h 109"/>
                <a:gd name="T4" fmla="*/ 40 w 51"/>
                <a:gd name="T5" fmla="*/ 109 h 109"/>
                <a:gd name="T6" fmla="*/ 40 w 51"/>
                <a:gd name="T7" fmla="*/ 109 h 109"/>
                <a:gd name="T8" fmla="*/ 23 w 51"/>
                <a:gd name="T9" fmla="*/ 106 h 109"/>
                <a:gd name="T10" fmla="*/ 5 w 51"/>
                <a:gd name="T11" fmla="*/ 102 h 109"/>
                <a:gd name="T12" fmla="*/ 5 w 51"/>
                <a:gd name="T13" fmla="*/ 102 h 109"/>
                <a:gd name="T14" fmla="*/ 3 w 51"/>
                <a:gd name="T15" fmla="*/ 95 h 109"/>
                <a:gd name="T16" fmla="*/ 3 w 51"/>
                <a:gd name="T17" fmla="*/ 92 h 109"/>
                <a:gd name="T18" fmla="*/ 3 w 51"/>
                <a:gd name="T19" fmla="*/ 88 h 109"/>
                <a:gd name="T20" fmla="*/ 3 w 51"/>
                <a:gd name="T21" fmla="*/ 88 h 109"/>
                <a:gd name="T22" fmla="*/ 5 w 51"/>
                <a:gd name="T23" fmla="*/ 83 h 109"/>
                <a:gd name="T24" fmla="*/ 5 w 51"/>
                <a:gd name="T25" fmla="*/ 78 h 109"/>
                <a:gd name="T26" fmla="*/ 0 w 51"/>
                <a:gd name="T27" fmla="*/ 67 h 109"/>
                <a:gd name="T28" fmla="*/ 16 w 51"/>
                <a:gd name="T29" fmla="*/ 9 h 109"/>
                <a:gd name="T30" fmla="*/ 16 w 51"/>
                <a:gd name="T31" fmla="*/ 0 h 109"/>
                <a:gd name="T32" fmla="*/ 37 w 51"/>
                <a:gd name="T33" fmla="*/ 4 h 109"/>
                <a:gd name="T34" fmla="*/ 51 w 51"/>
                <a:gd name="T35" fmla="*/ 14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109"/>
                <a:gd name="T56" fmla="*/ 51 w 51"/>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109">
                  <a:moveTo>
                    <a:pt x="51" y="14"/>
                  </a:moveTo>
                  <a:lnTo>
                    <a:pt x="51" y="18"/>
                  </a:lnTo>
                  <a:lnTo>
                    <a:pt x="40" y="109"/>
                  </a:lnTo>
                  <a:lnTo>
                    <a:pt x="23" y="106"/>
                  </a:lnTo>
                  <a:lnTo>
                    <a:pt x="5" y="102"/>
                  </a:lnTo>
                  <a:lnTo>
                    <a:pt x="3" y="95"/>
                  </a:lnTo>
                  <a:lnTo>
                    <a:pt x="3" y="92"/>
                  </a:lnTo>
                  <a:lnTo>
                    <a:pt x="3" y="88"/>
                  </a:lnTo>
                  <a:lnTo>
                    <a:pt x="5" y="83"/>
                  </a:lnTo>
                  <a:lnTo>
                    <a:pt x="5" y="78"/>
                  </a:lnTo>
                  <a:lnTo>
                    <a:pt x="0" y="67"/>
                  </a:lnTo>
                  <a:lnTo>
                    <a:pt x="16" y="9"/>
                  </a:lnTo>
                  <a:lnTo>
                    <a:pt x="16" y="0"/>
                  </a:lnTo>
                  <a:lnTo>
                    <a:pt x="37" y="4"/>
                  </a:lnTo>
                  <a:lnTo>
                    <a:pt x="51"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5" name="Freeform 129"/>
            <p:cNvSpPr>
              <a:spLocks/>
            </p:cNvSpPr>
            <p:nvPr/>
          </p:nvSpPr>
          <p:spPr bwMode="auto">
            <a:xfrm>
              <a:off x="4022" y="1677"/>
              <a:ext cx="109" cy="90"/>
            </a:xfrm>
            <a:custGeom>
              <a:avLst/>
              <a:gdLst>
                <a:gd name="T0" fmla="*/ 26 w 109"/>
                <a:gd name="T1" fmla="*/ 4 h 90"/>
                <a:gd name="T2" fmla="*/ 19 w 109"/>
                <a:gd name="T3" fmla="*/ 21 h 90"/>
                <a:gd name="T4" fmla="*/ 19 w 109"/>
                <a:gd name="T5" fmla="*/ 21 h 90"/>
                <a:gd name="T6" fmla="*/ 26 w 109"/>
                <a:gd name="T7" fmla="*/ 30 h 90"/>
                <a:gd name="T8" fmla="*/ 90 w 109"/>
                <a:gd name="T9" fmla="*/ 25 h 90"/>
                <a:gd name="T10" fmla="*/ 90 w 109"/>
                <a:gd name="T11" fmla="*/ 25 h 90"/>
                <a:gd name="T12" fmla="*/ 88 w 109"/>
                <a:gd name="T13" fmla="*/ 37 h 90"/>
                <a:gd name="T14" fmla="*/ 86 w 109"/>
                <a:gd name="T15" fmla="*/ 51 h 90"/>
                <a:gd name="T16" fmla="*/ 109 w 109"/>
                <a:gd name="T17" fmla="*/ 74 h 90"/>
                <a:gd name="T18" fmla="*/ 65 w 109"/>
                <a:gd name="T19" fmla="*/ 90 h 90"/>
                <a:gd name="T20" fmla="*/ 53 w 109"/>
                <a:gd name="T21" fmla="*/ 85 h 90"/>
                <a:gd name="T22" fmla="*/ 53 w 109"/>
                <a:gd name="T23" fmla="*/ 85 h 90"/>
                <a:gd name="T24" fmla="*/ 51 w 109"/>
                <a:gd name="T25" fmla="*/ 78 h 90"/>
                <a:gd name="T26" fmla="*/ 49 w 109"/>
                <a:gd name="T27" fmla="*/ 69 h 90"/>
                <a:gd name="T28" fmla="*/ 37 w 109"/>
                <a:gd name="T29" fmla="*/ 69 h 90"/>
                <a:gd name="T30" fmla="*/ 26 w 109"/>
                <a:gd name="T31" fmla="*/ 83 h 90"/>
                <a:gd name="T32" fmla="*/ 5 w 109"/>
                <a:gd name="T33" fmla="*/ 88 h 90"/>
                <a:gd name="T34" fmla="*/ 5 w 109"/>
                <a:gd name="T35" fmla="*/ 88 h 90"/>
                <a:gd name="T36" fmla="*/ 2 w 109"/>
                <a:gd name="T37" fmla="*/ 46 h 90"/>
                <a:gd name="T38" fmla="*/ 0 w 109"/>
                <a:gd name="T39" fmla="*/ 28 h 90"/>
                <a:gd name="T40" fmla="*/ 5 w 109"/>
                <a:gd name="T41" fmla="*/ 7 h 90"/>
                <a:gd name="T42" fmla="*/ 5 w 109"/>
                <a:gd name="T43" fmla="*/ 7 h 90"/>
                <a:gd name="T44" fmla="*/ 14 w 109"/>
                <a:gd name="T45" fmla="*/ 2 h 90"/>
                <a:gd name="T46" fmla="*/ 21 w 109"/>
                <a:gd name="T47" fmla="*/ 0 h 90"/>
                <a:gd name="T48" fmla="*/ 26 w 109"/>
                <a:gd name="T49" fmla="*/ 2 h 90"/>
                <a:gd name="T50" fmla="*/ 26 w 109"/>
                <a:gd name="T51" fmla="*/ 4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9"/>
                <a:gd name="T79" fmla="*/ 0 h 90"/>
                <a:gd name="T80" fmla="*/ 109 w 109"/>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9" h="90">
                  <a:moveTo>
                    <a:pt x="26" y="4"/>
                  </a:moveTo>
                  <a:lnTo>
                    <a:pt x="19" y="21"/>
                  </a:lnTo>
                  <a:lnTo>
                    <a:pt x="26" y="30"/>
                  </a:lnTo>
                  <a:lnTo>
                    <a:pt x="90" y="25"/>
                  </a:lnTo>
                  <a:lnTo>
                    <a:pt x="88" y="37"/>
                  </a:lnTo>
                  <a:lnTo>
                    <a:pt x="86" y="51"/>
                  </a:lnTo>
                  <a:lnTo>
                    <a:pt x="109" y="74"/>
                  </a:lnTo>
                  <a:lnTo>
                    <a:pt x="65" y="90"/>
                  </a:lnTo>
                  <a:lnTo>
                    <a:pt x="53" y="85"/>
                  </a:lnTo>
                  <a:lnTo>
                    <a:pt x="51" y="78"/>
                  </a:lnTo>
                  <a:lnTo>
                    <a:pt x="49" y="69"/>
                  </a:lnTo>
                  <a:lnTo>
                    <a:pt x="37" y="69"/>
                  </a:lnTo>
                  <a:lnTo>
                    <a:pt x="26" y="83"/>
                  </a:lnTo>
                  <a:lnTo>
                    <a:pt x="5" y="88"/>
                  </a:lnTo>
                  <a:lnTo>
                    <a:pt x="2" y="46"/>
                  </a:lnTo>
                  <a:lnTo>
                    <a:pt x="0" y="28"/>
                  </a:lnTo>
                  <a:lnTo>
                    <a:pt x="5" y="7"/>
                  </a:lnTo>
                  <a:lnTo>
                    <a:pt x="14" y="2"/>
                  </a:lnTo>
                  <a:lnTo>
                    <a:pt x="21" y="0"/>
                  </a:lnTo>
                  <a:lnTo>
                    <a:pt x="26" y="2"/>
                  </a:lnTo>
                  <a:lnTo>
                    <a:pt x="26"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6" name="Freeform 130"/>
            <p:cNvSpPr>
              <a:spLocks/>
            </p:cNvSpPr>
            <p:nvPr/>
          </p:nvSpPr>
          <p:spPr bwMode="auto">
            <a:xfrm>
              <a:off x="5070" y="1681"/>
              <a:ext cx="56" cy="100"/>
            </a:xfrm>
            <a:custGeom>
              <a:avLst/>
              <a:gdLst>
                <a:gd name="T0" fmla="*/ 56 w 56"/>
                <a:gd name="T1" fmla="*/ 37 h 100"/>
                <a:gd name="T2" fmla="*/ 56 w 56"/>
                <a:gd name="T3" fmla="*/ 72 h 100"/>
                <a:gd name="T4" fmla="*/ 56 w 56"/>
                <a:gd name="T5" fmla="*/ 72 h 100"/>
                <a:gd name="T6" fmla="*/ 47 w 56"/>
                <a:gd name="T7" fmla="*/ 86 h 100"/>
                <a:gd name="T8" fmla="*/ 40 w 56"/>
                <a:gd name="T9" fmla="*/ 98 h 100"/>
                <a:gd name="T10" fmla="*/ 33 w 56"/>
                <a:gd name="T11" fmla="*/ 100 h 100"/>
                <a:gd name="T12" fmla="*/ 10 w 56"/>
                <a:gd name="T13" fmla="*/ 72 h 100"/>
                <a:gd name="T14" fmla="*/ 10 w 56"/>
                <a:gd name="T15" fmla="*/ 72 h 100"/>
                <a:gd name="T16" fmla="*/ 10 w 56"/>
                <a:gd name="T17" fmla="*/ 54 h 100"/>
                <a:gd name="T18" fmla="*/ 7 w 56"/>
                <a:gd name="T19" fmla="*/ 47 h 100"/>
                <a:gd name="T20" fmla="*/ 0 w 56"/>
                <a:gd name="T21" fmla="*/ 40 h 100"/>
                <a:gd name="T22" fmla="*/ 12 w 56"/>
                <a:gd name="T23" fmla="*/ 28 h 100"/>
                <a:gd name="T24" fmla="*/ 19 w 56"/>
                <a:gd name="T25" fmla="*/ 0 h 100"/>
                <a:gd name="T26" fmla="*/ 37 w 56"/>
                <a:gd name="T27" fmla="*/ 12 h 100"/>
                <a:gd name="T28" fmla="*/ 56 w 56"/>
                <a:gd name="T29" fmla="*/ 37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00"/>
                <a:gd name="T47" fmla="*/ 56 w 5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00">
                  <a:moveTo>
                    <a:pt x="56" y="37"/>
                  </a:moveTo>
                  <a:lnTo>
                    <a:pt x="56" y="72"/>
                  </a:lnTo>
                  <a:lnTo>
                    <a:pt x="47" y="86"/>
                  </a:lnTo>
                  <a:lnTo>
                    <a:pt x="40" y="98"/>
                  </a:lnTo>
                  <a:lnTo>
                    <a:pt x="33" y="100"/>
                  </a:lnTo>
                  <a:lnTo>
                    <a:pt x="10" y="72"/>
                  </a:lnTo>
                  <a:lnTo>
                    <a:pt x="10" y="54"/>
                  </a:lnTo>
                  <a:lnTo>
                    <a:pt x="7" y="47"/>
                  </a:lnTo>
                  <a:lnTo>
                    <a:pt x="0" y="40"/>
                  </a:lnTo>
                  <a:lnTo>
                    <a:pt x="12" y="28"/>
                  </a:lnTo>
                  <a:lnTo>
                    <a:pt x="19" y="0"/>
                  </a:lnTo>
                  <a:lnTo>
                    <a:pt x="37" y="12"/>
                  </a:lnTo>
                  <a:lnTo>
                    <a:pt x="56" y="3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7" name="Freeform 131"/>
            <p:cNvSpPr>
              <a:spLocks/>
            </p:cNvSpPr>
            <p:nvPr/>
          </p:nvSpPr>
          <p:spPr bwMode="auto">
            <a:xfrm>
              <a:off x="3548" y="1691"/>
              <a:ext cx="74" cy="41"/>
            </a:xfrm>
            <a:custGeom>
              <a:avLst/>
              <a:gdLst>
                <a:gd name="T0" fmla="*/ 48 w 74"/>
                <a:gd name="T1" fmla="*/ 0 h 41"/>
                <a:gd name="T2" fmla="*/ 48 w 74"/>
                <a:gd name="T3" fmla="*/ 0 h 41"/>
                <a:gd name="T4" fmla="*/ 39 w 74"/>
                <a:gd name="T5" fmla="*/ 2 h 41"/>
                <a:gd name="T6" fmla="*/ 41 w 74"/>
                <a:gd name="T7" fmla="*/ 4 h 41"/>
                <a:gd name="T8" fmla="*/ 74 w 74"/>
                <a:gd name="T9" fmla="*/ 39 h 41"/>
                <a:gd name="T10" fmla="*/ 60 w 74"/>
                <a:gd name="T11" fmla="*/ 41 h 41"/>
                <a:gd name="T12" fmla="*/ 60 w 74"/>
                <a:gd name="T13" fmla="*/ 41 h 41"/>
                <a:gd name="T14" fmla="*/ 55 w 74"/>
                <a:gd name="T15" fmla="*/ 34 h 41"/>
                <a:gd name="T16" fmla="*/ 53 w 74"/>
                <a:gd name="T17" fmla="*/ 30 h 41"/>
                <a:gd name="T18" fmla="*/ 48 w 74"/>
                <a:gd name="T19" fmla="*/ 25 h 41"/>
                <a:gd name="T20" fmla="*/ 37 w 74"/>
                <a:gd name="T21" fmla="*/ 25 h 41"/>
                <a:gd name="T22" fmla="*/ 37 w 74"/>
                <a:gd name="T23" fmla="*/ 25 h 41"/>
                <a:gd name="T24" fmla="*/ 32 w 74"/>
                <a:gd name="T25" fmla="*/ 27 h 41"/>
                <a:gd name="T26" fmla="*/ 30 w 74"/>
                <a:gd name="T27" fmla="*/ 30 h 41"/>
                <a:gd name="T28" fmla="*/ 25 w 74"/>
                <a:gd name="T29" fmla="*/ 27 h 41"/>
                <a:gd name="T30" fmla="*/ 2 w 74"/>
                <a:gd name="T31" fmla="*/ 16 h 41"/>
                <a:gd name="T32" fmla="*/ 0 w 74"/>
                <a:gd name="T33" fmla="*/ 2 h 41"/>
                <a:gd name="T34" fmla="*/ 0 w 74"/>
                <a:gd name="T35" fmla="*/ 2 h 41"/>
                <a:gd name="T36" fmla="*/ 48 w 74"/>
                <a:gd name="T37" fmla="*/ 0 h 41"/>
                <a:gd name="T38" fmla="*/ 48 w 74"/>
                <a:gd name="T39" fmla="*/ 0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
                <a:gd name="T61" fmla="*/ 0 h 41"/>
                <a:gd name="T62" fmla="*/ 74 w 74"/>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 h="41">
                  <a:moveTo>
                    <a:pt x="48" y="0"/>
                  </a:moveTo>
                  <a:lnTo>
                    <a:pt x="48" y="0"/>
                  </a:lnTo>
                  <a:lnTo>
                    <a:pt x="39" y="2"/>
                  </a:lnTo>
                  <a:lnTo>
                    <a:pt x="41" y="4"/>
                  </a:lnTo>
                  <a:lnTo>
                    <a:pt x="74" y="39"/>
                  </a:lnTo>
                  <a:lnTo>
                    <a:pt x="60" y="41"/>
                  </a:lnTo>
                  <a:lnTo>
                    <a:pt x="55" y="34"/>
                  </a:lnTo>
                  <a:lnTo>
                    <a:pt x="53" y="30"/>
                  </a:lnTo>
                  <a:lnTo>
                    <a:pt x="48" y="25"/>
                  </a:lnTo>
                  <a:lnTo>
                    <a:pt x="37" y="25"/>
                  </a:lnTo>
                  <a:lnTo>
                    <a:pt x="32" y="27"/>
                  </a:lnTo>
                  <a:lnTo>
                    <a:pt x="30" y="30"/>
                  </a:lnTo>
                  <a:lnTo>
                    <a:pt x="25" y="27"/>
                  </a:lnTo>
                  <a:lnTo>
                    <a:pt x="2" y="16"/>
                  </a:lnTo>
                  <a:lnTo>
                    <a:pt x="0" y="2"/>
                  </a:lnTo>
                  <a:lnTo>
                    <a:pt x="48"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8" name="Freeform 132"/>
            <p:cNvSpPr>
              <a:spLocks/>
            </p:cNvSpPr>
            <p:nvPr/>
          </p:nvSpPr>
          <p:spPr bwMode="auto">
            <a:xfrm>
              <a:off x="3143" y="1693"/>
              <a:ext cx="46" cy="90"/>
            </a:xfrm>
            <a:custGeom>
              <a:avLst/>
              <a:gdLst>
                <a:gd name="T0" fmla="*/ 46 w 46"/>
                <a:gd name="T1" fmla="*/ 14 h 90"/>
                <a:gd name="T2" fmla="*/ 46 w 46"/>
                <a:gd name="T3" fmla="*/ 14 h 90"/>
                <a:gd name="T4" fmla="*/ 37 w 46"/>
                <a:gd name="T5" fmla="*/ 12 h 90"/>
                <a:gd name="T6" fmla="*/ 27 w 46"/>
                <a:gd name="T7" fmla="*/ 9 h 90"/>
                <a:gd name="T8" fmla="*/ 27 w 46"/>
                <a:gd name="T9" fmla="*/ 9 h 90"/>
                <a:gd name="T10" fmla="*/ 27 w 46"/>
                <a:gd name="T11" fmla="*/ 12 h 90"/>
                <a:gd name="T12" fmla="*/ 27 w 46"/>
                <a:gd name="T13" fmla="*/ 16 h 90"/>
                <a:gd name="T14" fmla="*/ 27 w 46"/>
                <a:gd name="T15" fmla="*/ 16 h 90"/>
                <a:gd name="T16" fmla="*/ 32 w 46"/>
                <a:gd name="T17" fmla="*/ 37 h 90"/>
                <a:gd name="T18" fmla="*/ 37 w 46"/>
                <a:gd name="T19" fmla="*/ 46 h 90"/>
                <a:gd name="T20" fmla="*/ 41 w 46"/>
                <a:gd name="T21" fmla="*/ 55 h 90"/>
                <a:gd name="T22" fmla="*/ 41 w 46"/>
                <a:gd name="T23" fmla="*/ 55 h 90"/>
                <a:gd name="T24" fmla="*/ 34 w 46"/>
                <a:gd name="T25" fmla="*/ 55 h 90"/>
                <a:gd name="T26" fmla="*/ 30 w 46"/>
                <a:gd name="T27" fmla="*/ 58 h 90"/>
                <a:gd name="T28" fmla="*/ 25 w 46"/>
                <a:gd name="T29" fmla="*/ 90 h 90"/>
                <a:gd name="T30" fmla="*/ 25 w 46"/>
                <a:gd name="T31" fmla="*/ 90 h 90"/>
                <a:gd name="T32" fmla="*/ 16 w 46"/>
                <a:gd name="T33" fmla="*/ 90 h 90"/>
                <a:gd name="T34" fmla="*/ 11 w 46"/>
                <a:gd name="T35" fmla="*/ 90 h 90"/>
                <a:gd name="T36" fmla="*/ 7 w 46"/>
                <a:gd name="T37" fmla="*/ 86 h 90"/>
                <a:gd name="T38" fmla="*/ 7 w 46"/>
                <a:gd name="T39" fmla="*/ 67 h 90"/>
                <a:gd name="T40" fmla="*/ 7 w 46"/>
                <a:gd name="T41" fmla="*/ 67 h 90"/>
                <a:gd name="T42" fmla="*/ 14 w 46"/>
                <a:gd name="T43" fmla="*/ 62 h 90"/>
                <a:gd name="T44" fmla="*/ 20 w 46"/>
                <a:gd name="T45" fmla="*/ 58 h 90"/>
                <a:gd name="T46" fmla="*/ 20 w 46"/>
                <a:gd name="T47" fmla="*/ 58 h 90"/>
                <a:gd name="T48" fmla="*/ 20 w 46"/>
                <a:gd name="T49" fmla="*/ 55 h 90"/>
                <a:gd name="T50" fmla="*/ 18 w 46"/>
                <a:gd name="T51" fmla="*/ 55 h 90"/>
                <a:gd name="T52" fmla="*/ 16 w 46"/>
                <a:gd name="T53" fmla="*/ 53 h 90"/>
                <a:gd name="T54" fmla="*/ 16 w 46"/>
                <a:gd name="T55" fmla="*/ 53 h 90"/>
                <a:gd name="T56" fmla="*/ 11 w 46"/>
                <a:gd name="T57" fmla="*/ 51 h 90"/>
                <a:gd name="T58" fmla="*/ 4 w 46"/>
                <a:gd name="T59" fmla="*/ 49 h 90"/>
                <a:gd name="T60" fmla="*/ 2 w 46"/>
                <a:gd name="T61" fmla="*/ 44 h 90"/>
                <a:gd name="T62" fmla="*/ 0 w 46"/>
                <a:gd name="T63" fmla="*/ 42 h 90"/>
                <a:gd name="T64" fmla="*/ 2 w 46"/>
                <a:gd name="T65" fmla="*/ 39 h 90"/>
                <a:gd name="T66" fmla="*/ 2 w 46"/>
                <a:gd name="T67" fmla="*/ 39 h 90"/>
                <a:gd name="T68" fmla="*/ 4 w 46"/>
                <a:gd name="T69" fmla="*/ 25 h 90"/>
                <a:gd name="T70" fmla="*/ 7 w 46"/>
                <a:gd name="T71" fmla="*/ 18 h 90"/>
                <a:gd name="T72" fmla="*/ 4 w 46"/>
                <a:gd name="T73" fmla="*/ 12 h 90"/>
                <a:gd name="T74" fmla="*/ 4 w 46"/>
                <a:gd name="T75" fmla="*/ 12 h 90"/>
                <a:gd name="T76" fmla="*/ 11 w 46"/>
                <a:gd name="T77" fmla="*/ 7 h 90"/>
                <a:gd name="T78" fmla="*/ 18 w 46"/>
                <a:gd name="T79" fmla="*/ 2 h 90"/>
                <a:gd name="T80" fmla="*/ 18 w 46"/>
                <a:gd name="T81" fmla="*/ 2 h 90"/>
                <a:gd name="T82" fmla="*/ 37 w 46"/>
                <a:gd name="T83" fmla="*/ 0 h 90"/>
                <a:gd name="T84" fmla="*/ 46 w 46"/>
                <a:gd name="T85" fmla="*/ 14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90"/>
                <a:gd name="T131" fmla="*/ 46 w 46"/>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90">
                  <a:moveTo>
                    <a:pt x="46" y="14"/>
                  </a:moveTo>
                  <a:lnTo>
                    <a:pt x="46" y="14"/>
                  </a:lnTo>
                  <a:lnTo>
                    <a:pt x="37" y="12"/>
                  </a:lnTo>
                  <a:lnTo>
                    <a:pt x="27" y="9"/>
                  </a:lnTo>
                  <a:lnTo>
                    <a:pt x="27" y="12"/>
                  </a:lnTo>
                  <a:lnTo>
                    <a:pt x="27" y="16"/>
                  </a:lnTo>
                  <a:lnTo>
                    <a:pt x="32" y="37"/>
                  </a:lnTo>
                  <a:lnTo>
                    <a:pt x="37" y="46"/>
                  </a:lnTo>
                  <a:lnTo>
                    <a:pt x="41" y="55"/>
                  </a:lnTo>
                  <a:lnTo>
                    <a:pt x="34" y="55"/>
                  </a:lnTo>
                  <a:lnTo>
                    <a:pt x="30" y="58"/>
                  </a:lnTo>
                  <a:lnTo>
                    <a:pt x="25" y="90"/>
                  </a:lnTo>
                  <a:lnTo>
                    <a:pt x="16" y="90"/>
                  </a:lnTo>
                  <a:lnTo>
                    <a:pt x="11" y="90"/>
                  </a:lnTo>
                  <a:lnTo>
                    <a:pt x="7" y="86"/>
                  </a:lnTo>
                  <a:lnTo>
                    <a:pt x="7" y="67"/>
                  </a:lnTo>
                  <a:lnTo>
                    <a:pt x="14" y="62"/>
                  </a:lnTo>
                  <a:lnTo>
                    <a:pt x="20" y="58"/>
                  </a:lnTo>
                  <a:lnTo>
                    <a:pt x="20" y="55"/>
                  </a:lnTo>
                  <a:lnTo>
                    <a:pt x="18" y="55"/>
                  </a:lnTo>
                  <a:lnTo>
                    <a:pt x="16" y="53"/>
                  </a:lnTo>
                  <a:lnTo>
                    <a:pt x="11" y="51"/>
                  </a:lnTo>
                  <a:lnTo>
                    <a:pt x="4" y="49"/>
                  </a:lnTo>
                  <a:lnTo>
                    <a:pt x="2" y="44"/>
                  </a:lnTo>
                  <a:lnTo>
                    <a:pt x="0" y="42"/>
                  </a:lnTo>
                  <a:lnTo>
                    <a:pt x="2" y="39"/>
                  </a:lnTo>
                  <a:lnTo>
                    <a:pt x="4" y="25"/>
                  </a:lnTo>
                  <a:lnTo>
                    <a:pt x="7" y="18"/>
                  </a:lnTo>
                  <a:lnTo>
                    <a:pt x="4" y="12"/>
                  </a:lnTo>
                  <a:lnTo>
                    <a:pt x="11" y="7"/>
                  </a:lnTo>
                  <a:lnTo>
                    <a:pt x="18" y="2"/>
                  </a:lnTo>
                  <a:lnTo>
                    <a:pt x="37" y="0"/>
                  </a:lnTo>
                  <a:lnTo>
                    <a:pt x="46"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49" name="Freeform 133"/>
            <p:cNvSpPr>
              <a:spLocks/>
            </p:cNvSpPr>
            <p:nvPr/>
          </p:nvSpPr>
          <p:spPr bwMode="auto">
            <a:xfrm>
              <a:off x="2911" y="1698"/>
              <a:ext cx="19" cy="25"/>
            </a:xfrm>
            <a:custGeom>
              <a:avLst/>
              <a:gdLst>
                <a:gd name="T0" fmla="*/ 7 w 19"/>
                <a:gd name="T1" fmla="*/ 0 h 25"/>
                <a:gd name="T2" fmla="*/ 7 w 19"/>
                <a:gd name="T3" fmla="*/ 0 h 25"/>
                <a:gd name="T4" fmla="*/ 16 w 19"/>
                <a:gd name="T5" fmla="*/ 9 h 25"/>
                <a:gd name="T6" fmla="*/ 19 w 19"/>
                <a:gd name="T7" fmla="*/ 16 h 25"/>
                <a:gd name="T8" fmla="*/ 16 w 19"/>
                <a:gd name="T9" fmla="*/ 20 h 25"/>
                <a:gd name="T10" fmla="*/ 5 w 19"/>
                <a:gd name="T11" fmla="*/ 25 h 25"/>
                <a:gd name="T12" fmla="*/ 5 w 19"/>
                <a:gd name="T13" fmla="*/ 25 h 25"/>
                <a:gd name="T14" fmla="*/ 0 w 19"/>
                <a:gd name="T15" fmla="*/ 7 h 25"/>
                <a:gd name="T16" fmla="*/ 0 w 19"/>
                <a:gd name="T17" fmla="*/ 7 h 25"/>
                <a:gd name="T18" fmla="*/ 3 w 19"/>
                <a:gd name="T19" fmla="*/ 2 h 25"/>
                <a:gd name="T20" fmla="*/ 7 w 19"/>
                <a:gd name="T21" fmla="*/ 0 h 25"/>
                <a:gd name="T22" fmla="*/ 7 w 19"/>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5"/>
                <a:gd name="T38" fmla="*/ 19 w 19"/>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5">
                  <a:moveTo>
                    <a:pt x="7" y="0"/>
                  </a:moveTo>
                  <a:lnTo>
                    <a:pt x="7" y="0"/>
                  </a:lnTo>
                  <a:lnTo>
                    <a:pt x="16" y="9"/>
                  </a:lnTo>
                  <a:lnTo>
                    <a:pt x="19" y="16"/>
                  </a:lnTo>
                  <a:lnTo>
                    <a:pt x="16" y="20"/>
                  </a:lnTo>
                  <a:lnTo>
                    <a:pt x="5" y="25"/>
                  </a:lnTo>
                  <a:lnTo>
                    <a:pt x="0" y="7"/>
                  </a:lnTo>
                  <a:lnTo>
                    <a:pt x="3" y="2"/>
                  </a:lnTo>
                  <a:lnTo>
                    <a:pt x="7"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0" name="Freeform 134"/>
            <p:cNvSpPr>
              <a:spLocks/>
            </p:cNvSpPr>
            <p:nvPr/>
          </p:nvSpPr>
          <p:spPr bwMode="auto">
            <a:xfrm>
              <a:off x="3580" y="1718"/>
              <a:ext cx="25" cy="19"/>
            </a:xfrm>
            <a:custGeom>
              <a:avLst/>
              <a:gdLst>
                <a:gd name="T0" fmla="*/ 21 w 25"/>
                <a:gd name="T1" fmla="*/ 7 h 19"/>
                <a:gd name="T2" fmla="*/ 25 w 25"/>
                <a:gd name="T3" fmla="*/ 17 h 19"/>
                <a:gd name="T4" fmla="*/ 25 w 25"/>
                <a:gd name="T5" fmla="*/ 17 h 19"/>
                <a:gd name="T6" fmla="*/ 16 w 25"/>
                <a:gd name="T7" fmla="*/ 19 h 19"/>
                <a:gd name="T8" fmla="*/ 7 w 25"/>
                <a:gd name="T9" fmla="*/ 19 h 19"/>
                <a:gd name="T10" fmla="*/ 7 w 25"/>
                <a:gd name="T11" fmla="*/ 19 h 19"/>
                <a:gd name="T12" fmla="*/ 2 w 25"/>
                <a:gd name="T13" fmla="*/ 12 h 19"/>
                <a:gd name="T14" fmla="*/ 0 w 25"/>
                <a:gd name="T15" fmla="*/ 5 h 19"/>
                <a:gd name="T16" fmla="*/ 7 w 25"/>
                <a:gd name="T17" fmla="*/ 0 h 19"/>
                <a:gd name="T18" fmla="*/ 7 w 25"/>
                <a:gd name="T19" fmla="*/ 0 h 19"/>
                <a:gd name="T20" fmla="*/ 14 w 25"/>
                <a:gd name="T21" fmla="*/ 3 h 19"/>
                <a:gd name="T22" fmla="*/ 19 w 25"/>
                <a:gd name="T23" fmla="*/ 5 h 19"/>
                <a:gd name="T24" fmla="*/ 21 w 25"/>
                <a:gd name="T25" fmla="*/ 7 h 19"/>
                <a:gd name="T26" fmla="*/ 21 w 25"/>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9"/>
                <a:gd name="T44" fmla="*/ 25 w 2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9">
                  <a:moveTo>
                    <a:pt x="21" y="7"/>
                  </a:moveTo>
                  <a:lnTo>
                    <a:pt x="25" y="17"/>
                  </a:lnTo>
                  <a:lnTo>
                    <a:pt x="16" y="19"/>
                  </a:lnTo>
                  <a:lnTo>
                    <a:pt x="7" y="19"/>
                  </a:lnTo>
                  <a:lnTo>
                    <a:pt x="2" y="12"/>
                  </a:lnTo>
                  <a:lnTo>
                    <a:pt x="0" y="5"/>
                  </a:lnTo>
                  <a:lnTo>
                    <a:pt x="7" y="0"/>
                  </a:lnTo>
                  <a:lnTo>
                    <a:pt x="14" y="3"/>
                  </a:lnTo>
                  <a:lnTo>
                    <a:pt x="19" y="5"/>
                  </a:lnTo>
                  <a:lnTo>
                    <a:pt x="21"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1" name="Freeform 135"/>
            <p:cNvSpPr>
              <a:spLocks/>
            </p:cNvSpPr>
            <p:nvPr/>
          </p:nvSpPr>
          <p:spPr bwMode="auto">
            <a:xfrm>
              <a:off x="2809" y="1728"/>
              <a:ext cx="7" cy="7"/>
            </a:xfrm>
            <a:custGeom>
              <a:avLst/>
              <a:gdLst>
                <a:gd name="T0" fmla="*/ 7 w 7"/>
                <a:gd name="T1" fmla="*/ 4 h 7"/>
                <a:gd name="T2" fmla="*/ 3 w 7"/>
                <a:gd name="T3" fmla="*/ 7 h 7"/>
                <a:gd name="T4" fmla="*/ 0 w 7"/>
                <a:gd name="T5" fmla="*/ 2 h 7"/>
                <a:gd name="T6" fmla="*/ 5 w 7"/>
                <a:gd name="T7" fmla="*/ 0 h 7"/>
                <a:gd name="T8" fmla="*/ 5 w 7"/>
                <a:gd name="T9" fmla="*/ 0 h 7"/>
                <a:gd name="T10" fmla="*/ 7 w 7"/>
                <a:gd name="T11" fmla="*/ 2 h 7"/>
                <a:gd name="T12" fmla="*/ 7 w 7"/>
                <a:gd name="T13" fmla="*/ 4 h 7"/>
                <a:gd name="T14" fmla="*/ 7 w 7"/>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4"/>
                  </a:moveTo>
                  <a:lnTo>
                    <a:pt x="3" y="7"/>
                  </a:lnTo>
                  <a:lnTo>
                    <a:pt x="0" y="2"/>
                  </a:lnTo>
                  <a:lnTo>
                    <a:pt x="5" y="0"/>
                  </a:lnTo>
                  <a:lnTo>
                    <a:pt x="7" y="2"/>
                  </a:lnTo>
                  <a:lnTo>
                    <a:pt x="7"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2" name="Freeform 136"/>
            <p:cNvSpPr>
              <a:spLocks/>
            </p:cNvSpPr>
            <p:nvPr/>
          </p:nvSpPr>
          <p:spPr bwMode="auto">
            <a:xfrm>
              <a:off x="3580" y="1732"/>
              <a:ext cx="377" cy="315"/>
            </a:xfrm>
            <a:custGeom>
              <a:avLst/>
              <a:gdLst>
                <a:gd name="T0" fmla="*/ 72 w 377"/>
                <a:gd name="T1" fmla="*/ 28 h 315"/>
                <a:gd name="T2" fmla="*/ 132 w 377"/>
                <a:gd name="T3" fmla="*/ 56 h 315"/>
                <a:gd name="T4" fmla="*/ 139 w 377"/>
                <a:gd name="T5" fmla="*/ 56 h 315"/>
                <a:gd name="T6" fmla="*/ 176 w 377"/>
                <a:gd name="T7" fmla="*/ 54 h 315"/>
                <a:gd name="T8" fmla="*/ 176 w 377"/>
                <a:gd name="T9" fmla="*/ 37 h 315"/>
                <a:gd name="T10" fmla="*/ 259 w 377"/>
                <a:gd name="T11" fmla="*/ 42 h 315"/>
                <a:gd name="T12" fmla="*/ 310 w 377"/>
                <a:gd name="T13" fmla="*/ 77 h 315"/>
                <a:gd name="T14" fmla="*/ 310 w 377"/>
                <a:gd name="T15" fmla="*/ 84 h 315"/>
                <a:gd name="T16" fmla="*/ 319 w 377"/>
                <a:gd name="T17" fmla="*/ 123 h 315"/>
                <a:gd name="T18" fmla="*/ 308 w 377"/>
                <a:gd name="T19" fmla="*/ 135 h 315"/>
                <a:gd name="T20" fmla="*/ 312 w 377"/>
                <a:gd name="T21" fmla="*/ 153 h 315"/>
                <a:gd name="T22" fmla="*/ 333 w 377"/>
                <a:gd name="T23" fmla="*/ 169 h 315"/>
                <a:gd name="T24" fmla="*/ 340 w 377"/>
                <a:gd name="T25" fmla="*/ 185 h 315"/>
                <a:gd name="T26" fmla="*/ 329 w 377"/>
                <a:gd name="T27" fmla="*/ 209 h 315"/>
                <a:gd name="T28" fmla="*/ 329 w 377"/>
                <a:gd name="T29" fmla="*/ 216 h 315"/>
                <a:gd name="T30" fmla="*/ 354 w 377"/>
                <a:gd name="T31" fmla="*/ 243 h 315"/>
                <a:gd name="T32" fmla="*/ 377 w 377"/>
                <a:gd name="T33" fmla="*/ 276 h 315"/>
                <a:gd name="T34" fmla="*/ 366 w 377"/>
                <a:gd name="T35" fmla="*/ 287 h 315"/>
                <a:gd name="T36" fmla="*/ 361 w 377"/>
                <a:gd name="T37" fmla="*/ 303 h 315"/>
                <a:gd name="T38" fmla="*/ 361 w 377"/>
                <a:gd name="T39" fmla="*/ 308 h 315"/>
                <a:gd name="T40" fmla="*/ 354 w 377"/>
                <a:gd name="T41" fmla="*/ 315 h 315"/>
                <a:gd name="T42" fmla="*/ 271 w 377"/>
                <a:gd name="T43" fmla="*/ 273 h 315"/>
                <a:gd name="T44" fmla="*/ 234 w 377"/>
                <a:gd name="T45" fmla="*/ 269 h 315"/>
                <a:gd name="T46" fmla="*/ 190 w 377"/>
                <a:gd name="T47" fmla="*/ 276 h 315"/>
                <a:gd name="T48" fmla="*/ 171 w 377"/>
                <a:gd name="T49" fmla="*/ 262 h 315"/>
                <a:gd name="T50" fmla="*/ 150 w 377"/>
                <a:gd name="T51" fmla="*/ 250 h 315"/>
                <a:gd name="T52" fmla="*/ 139 w 377"/>
                <a:gd name="T53" fmla="*/ 227 h 315"/>
                <a:gd name="T54" fmla="*/ 120 w 377"/>
                <a:gd name="T55" fmla="*/ 204 h 315"/>
                <a:gd name="T56" fmla="*/ 53 w 377"/>
                <a:gd name="T57" fmla="*/ 121 h 315"/>
                <a:gd name="T58" fmla="*/ 39 w 377"/>
                <a:gd name="T59" fmla="*/ 109 h 315"/>
                <a:gd name="T60" fmla="*/ 46 w 377"/>
                <a:gd name="T61" fmla="*/ 95 h 315"/>
                <a:gd name="T62" fmla="*/ 46 w 377"/>
                <a:gd name="T63" fmla="*/ 91 h 315"/>
                <a:gd name="T64" fmla="*/ 39 w 377"/>
                <a:gd name="T65" fmla="*/ 79 h 315"/>
                <a:gd name="T66" fmla="*/ 0 w 377"/>
                <a:gd name="T67" fmla="*/ 44 h 315"/>
                <a:gd name="T68" fmla="*/ 7 w 377"/>
                <a:gd name="T69" fmla="*/ 10 h 315"/>
                <a:gd name="T70" fmla="*/ 16 w 377"/>
                <a:gd name="T71" fmla="*/ 10 h 315"/>
                <a:gd name="T72" fmla="*/ 46 w 377"/>
                <a:gd name="T73" fmla="*/ 0 h 315"/>
                <a:gd name="T74" fmla="*/ 72 w 377"/>
                <a:gd name="T75" fmla="*/ 28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7"/>
                <a:gd name="T115" fmla="*/ 0 h 315"/>
                <a:gd name="T116" fmla="*/ 377 w 377"/>
                <a:gd name="T117" fmla="*/ 315 h 3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7" h="315">
                  <a:moveTo>
                    <a:pt x="72" y="28"/>
                  </a:moveTo>
                  <a:lnTo>
                    <a:pt x="72" y="28"/>
                  </a:lnTo>
                  <a:lnTo>
                    <a:pt x="97" y="35"/>
                  </a:lnTo>
                  <a:lnTo>
                    <a:pt x="132" y="56"/>
                  </a:lnTo>
                  <a:lnTo>
                    <a:pt x="139" y="56"/>
                  </a:lnTo>
                  <a:lnTo>
                    <a:pt x="144" y="51"/>
                  </a:lnTo>
                  <a:lnTo>
                    <a:pt x="176" y="54"/>
                  </a:lnTo>
                  <a:lnTo>
                    <a:pt x="176" y="37"/>
                  </a:lnTo>
                  <a:lnTo>
                    <a:pt x="201" y="28"/>
                  </a:lnTo>
                  <a:lnTo>
                    <a:pt x="259" y="42"/>
                  </a:lnTo>
                  <a:lnTo>
                    <a:pt x="310" y="77"/>
                  </a:lnTo>
                  <a:lnTo>
                    <a:pt x="310" y="84"/>
                  </a:lnTo>
                  <a:lnTo>
                    <a:pt x="310" y="88"/>
                  </a:lnTo>
                  <a:lnTo>
                    <a:pt x="319" y="123"/>
                  </a:lnTo>
                  <a:lnTo>
                    <a:pt x="308" y="135"/>
                  </a:lnTo>
                  <a:lnTo>
                    <a:pt x="310" y="146"/>
                  </a:lnTo>
                  <a:lnTo>
                    <a:pt x="312" y="153"/>
                  </a:lnTo>
                  <a:lnTo>
                    <a:pt x="315" y="158"/>
                  </a:lnTo>
                  <a:lnTo>
                    <a:pt x="333" y="169"/>
                  </a:lnTo>
                  <a:lnTo>
                    <a:pt x="340" y="185"/>
                  </a:lnTo>
                  <a:lnTo>
                    <a:pt x="331" y="199"/>
                  </a:lnTo>
                  <a:lnTo>
                    <a:pt x="329" y="209"/>
                  </a:lnTo>
                  <a:lnTo>
                    <a:pt x="329" y="216"/>
                  </a:lnTo>
                  <a:lnTo>
                    <a:pt x="343" y="229"/>
                  </a:lnTo>
                  <a:lnTo>
                    <a:pt x="354" y="243"/>
                  </a:lnTo>
                  <a:lnTo>
                    <a:pt x="377" y="276"/>
                  </a:lnTo>
                  <a:lnTo>
                    <a:pt x="373" y="280"/>
                  </a:lnTo>
                  <a:lnTo>
                    <a:pt x="366" y="287"/>
                  </a:lnTo>
                  <a:lnTo>
                    <a:pt x="361" y="294"/>
                  </a:lnTo>
                  <a:lnTo>
                    <a:pt x="361" y="303"/>
                  </a:lnTo>
                  <a:lnTo>
                    <a:pt x="361" y="308"/>
                  </a:lnTo>
                  <a:lnTo>
                    <a:pt x="359" y="310"/>
                  </a:lnTo>
                  <a:lnTo>
                    <a:pt x="354" y="315"/>
                  </a:lnTo>
                  <a:lnTo>
                    <a:pt x="287" y="301"/>
                  </a:lnTo>
                  <a:lnTo>
                    <a:pt x="271" y="273"/>
                  </a:lnTo>
                  <a:lnTo>
                    <a:pt x="255" y="264"/>
                  </a:lnTo>
                  <a:lnTo>
                    <a:pt x="234" y="269"/>
                  </a:lnTo>
                  <a:lnTo>
                    <a:pt x="222" y="280"/>
                  </a:lnTo>
                  <a:lnTo>
                    <a:pt x="190" y="276"/>
                  </a:lnTo>
                  <a:lnTo>
                    <a:pt x="171" y="262"/>
                  </a:lnTo>
                  <a:lnTo>
                    <a:pt x="160" y="255"/>
                  </a:lnTo>
                  <a:lnTo>
                    <a:pt x="150" y="250"/>
                  </a:lnTo>
                  <a:lnTo>
                    <a:pt x="139" y="227"/>
                  </a:lnTo>
                  <a:lnTo>
                    <a:pt x="139" y="220"/>
                  </a:lnTo>
                  <a:lnTo>
                    <a:pt x="120" y="204"/>
                  </a:lnTo>
                  <a:lnTo>
                    <a:pt x="102" y="204"/>
                  </a:lnTo>
                  <a:lnTo>
                    <a:pt x="53" y="121"/>
                  </a:lnTo>
                  <a:lnTo>
                    <a:pt x="39" y="109"/>
                  </a:lnTo>
                  <a:lnTo>
                    <a:pt x="44" y="100"/>
                  </a:lnTo>
                  <a:lnTo>
                    <a:pt x="46" y="95"/>
                  </a:lnTo>
                  <a:lnTo>
                    <a:pt x="46" y="91"/>
                  </a:lnTo>
                  <a:lnTo>
                    <a:pt x="44" y="84"/>
                  </a:lnTo>
                  <a:lnTo>
                    <a:pt x="39" y="79"/>
                  </a:lnTo>
                  <a:lnTo>
                    <a:pt x="28" y="77"/>
                  </a:lnTo>
                  <a:lnTo>
                    <a:pt x="0" y="44"/>
                  </a:lnTo>
                  <a:lnTo>
                    <a:pt x="7" y="10"/>
                  </a:lnTo>
                  <a:lnTo>
                    <a:pt x="16" y="10"/>
                  </a:lnTo>
                  <a:lnTo>
                    <a:pt x="25" y="7"/>
                  </a:lnTo>
                  <a:lnTo>
                    <a:pt x="46" y="0"/>
                  </a:lnTo>
                  <a:lnTo>
                    <a:pt x="67" y="5"/>
                  </a:lnTo>
                  <a:lnTo>
                    <a:pt x="72" y="2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3" name="Freeform 137"/>
            <p:cNvSpPr>
              <a:spLocks/>
            </p:cNvSpPr>
            <p:nvPr/>
          </p:nvSpPr>
          <p:spPr bwMode="auto">
            <a:xfrm>
              <a:off x="3194" y="1742"/>
              <a:ext cx="9" cy="4"/>
            </a:xfrm>
            <a:custGeom>
              <a:avLst/>
              <a:gdLst>
                <a:gd name="T0" fmla="*/ 9 w 9"/>
                <a:gd name="T1" fmla="*/ 4 h 4"/>
                <a:gd name="T2" fmla="*/ 9 w 9"/>
                <a:gd name="T3" fmla="*/ 4 h 4"/>
                <a:gd name="T4" fmla="*/ 4 w 9"/>
                <a:gd name="T5" fmla="*/ 2 h 4"/>
                <a:gd name="T6" fmla="*/ 0 w 9"/>
                <a:gd name="T7" fmla="*/ 0 h 4"/>
                <a:gd name="T8" fmla="*/ 9 w 9"/>
                <a:gd name="T9" fmla="*/ 4 h 4"/>
                <a:gd name="T10" fmla="*/ 9 w 9"/>
                <a:gd name="T11" fmla="*/ 4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4"/>
                  </a:moveTo>
                  <a:lnTo>
                    <a:pt x="9" y="4"/>
                  </a:lnTo>
                  <a:lnTo>
                    <a:pt x="4" y="2"/>
                  </a:lnTo>
                  <a:lnTo>
                    <a:pt x="0" y="0"/>
                  </a:lnTo>
                  <a:lnTo>
                    <a:pt x="9"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4" name="Freeform 138"/>
            <p:cNvSpPr>
              <a:spLocks/>
            </p:cNvSpPr>
            <p:nvPr/>
          </p:nvSpPr>
          <p:spPr bwMode="auto">
            <a:xfrm>
              <a:off x="3224" y="1746"/>
              <a:ext cx="7" cy="5"/>
            </a:xfrm>
            <a:custGeom>
              <a:avLst/>
              <a:gdLst>
                <a:gd name="T0" fmla="*/ 7 w 7"/>
                <a:gd name="T1" fmla="*/ 2 h 5"/>
                <a:gd name="T2" fmla="*/ 7 w 7"/>
                <a:gd name="T3" fmla="*/ 2 h 5"/>
                <a:gd name="T4" fmla="*/ 7 w 7"/>
                <a:gd name="T5" fmla="*/ 5 h 5"/>
                <a:gd name="T6" fmla="*/ 7 w 7"/>
                <a:gd name="T7" fmla="*/ 5 h 5"/>
                <a:gd name="T8" fmla="*/ 2 w 7"/>
                <a:gd name="T9" fmla="*/ 5 h 5"/>
                <a:gd name="T10" fmla="*/ 2 w 7"/>
                <a:gd name="T11" fmla="*/ 5 h 5"/>
                <a:gd name="T12" fmla="*/ 0 w 7"/>
                <a:gd name="T13" fmla="*/ 5 h 5"/>
                <a:gd name="T14" fmla="*/ 0 w 7"/>
                <a:gd name="T15" fmla="*/ 2 h 5"/>
                <a:gd name="T16" fmla="*/ 0 w 7"/>
                <a:gd name="T17" fmla="*/ 2 h 5"/>
                <a:gd name="T18" fmla="*/ 4 w 7"/>
                <a:gd name="T19" fmla="*/ 0 h 5"/>
                <a:gd name="T20" fmla="*/ 7 w 7"/>
                <a:gd name="T21" fmla="*/ 2 h 5"/>
                <a:gd name="T22" fmla="*/ 7 w 7"/>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7" y="2"/>
                  </a:moveTo>
                  <a:lnTo>
                    <a:pt x="7" y="2"/>
                  </a:lnTo>
                  <a:lnTo>
                    <a:pt x="7" y="5"/>
                  </a:lnTo>
                  <a:lnTo>
                    <a:pt x="2" y="5"/>
                  </a:lnTo>
                  <a:lnTo>
                    <a:pt x="0" y="5"/>
                  </a:lnTo>
                  <a:lnTo>
                    <a:pt x="0" y="2"/>
                  </a:lnTo>
                  <a:lnTo>
                    <a:pt x="4" y="0"/>
                  </a:lnTo>
                  <a:lnTo>
                    <a:pt x="7"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5" name="Freeform 139"/>
            <p:cNvSpPr>
              <a:spLocks/>
            </p:cNvSpPr>
            <p:nvPr/>
          </p:nvSpPr>
          <p:spPr bwMode="auto">
            <a:xfrm>
              <a:off x="3890" y="1751"/>
              <a:ext cx="245" cy="201"/>
            </a:xfrm>
            <a:custGeom>
              <a:avLst/>
              <a:gdLst>
                <a:gd name="T0" fmla="*/ 181 w 245"/>
                <a:gd name="T1" fmla="*/ 14 h 201"/>
                <a:gd name="T2" fmla="*/ 197 w 245"/>
                <a:gd name="T3" fmla="*/ 21 h 201"/>
                <a:gd name="T4" fmla="*/ 201 w 245"/>
                <a:gd name="T5" fmla="*/ 18 h 201"/>
                <a:gd name="T6" fmla="*/ 243 w 245"/>
                <a:gd name="T7" fmla="*/ 4 h 201"/>
                <a:gd name="T8" fmla="*/ 192 w 245"/>
                <a:gd name="T9" fmla="*/ 39 h 201"/>
                <a:gd name="T10" fmla="*/ 190 w 245"/>
                <a:gd name="T11" fmla="*/ 41 h 201"/>
                <a:gd name="T12" fmla="*/ 185 w 245"/>
                <a:gd name="T13" fmla="*/ 72 h 201"/>
                <a:gd name="T14" fmla="*/ 171 w 245"/>
                <a:gd name="T15" fmla="*/ 76 h 201"/>
                <a:gd name="T16" fmla="*/ 164 w 245"/>
                <a:gd name="T17" fmla="*/ 83 h 201"/>
                <a:gd name="T18" fmla="*/ 183 w 245"/>
                <a:gd name="T19" fmla="*/ 104 h 201"/>
                <a:gd name="T20" fmla="*/ 169 w 245"/>
                <a:gd name="T21" fmla="*/ 132 h 201"/>
                <a:gd name="T22" fmla="*/ 144 w 245"/>
                <a:gd name="T23" fmla="*/ 162 h 201"/>
                <a:gd name="T24" fmla="*/ 120 w 245"/>
                <a:gd name="T25" fmla="*/ 197 h 201"/>
                <a:gd name="T26" fmla="*/ 30 w 245"/>
                <a:gd name="T27" fmla="*/ 197 h 201"/>
                <a:gd name="T28" fmla="*/ 30 w 245"/>
                <a:gd name="T29" fmla="*/ 201 h 201"/>
                <a:gd name="T30" fmla="*/ 23 w 245"/>
                <a:gd name="T31" fmla="*/ 197 h 201"/>
                <a:gd name="T32" fmla="*/ 26 w 245"/>
                <a:gd name="T33" fmla="*/ 180 h 201"/>
                <a:gd name="T34" fmla="*/ 28 w 245"/>
                <a:gd name="T35" fmla="*/ 148 h 201"/>
                <a:gd name="T36" fmla="*/ 7 w 245"/>
                <a:gd name="T37" fmla="*/ 134 h 201"/>
                <a:gd name="T38" fmla="*/ 12 w 245"/>
                <a:gd name="T39" fmla="*/ 104 h 201"/>
                <a:gd name="T40" fmla="*/ 9 w 245"/>
                <a:gd name="T41" fmla="*/ 88 h 201"/>
                <a:gd name="T42" fmla="*/ 5 w 245"/>
                <a:gd name="T43" fmla="*/ 60 h 201"/>
                <a:gd name="T44" fmla="*/ 19 w 245"/>
                <a:gd name="T45" fmla="*/ 62 h 201"/>
                <a:gd name="T46" fmla="*/ 63 w 245"/>
                <a:gd name="T47" fmla="*/ 51 h 201"/>
                <a:gd name="T48" fmla="*/ 67 w 245"/>
                <a:gd name="T49" fmla="*/ 39 h 201"/>
                <a:gd name="T50" fmla="*/ 72 w 245"/>
                <a:gd name="T51" fmla="*/ 25 h 201"/>
                <a:gd name="T52" fmla="*/ 104 w 245"/>
                <a:gd name="T53" fmla="*/ 11 h 201"/>
                <a:gd name="T54" fmla="*/ 107 w 245"/>
                <a:gd name="T55" fmla="*/ 16 h 201"/>
                <a:gd name="T56" fmla="*/ 120 w 245"/>
                <a:gd name="T57" fmla="*/ 18 h 201"/>
                <a:gd name="T58" fmla="*/ 137 w 245"/>
                <a:gd name="T59" fmla="*/ 16 h 201"/>
                <a:gd name="T60" fmla="*/ 169 w 245"/>
                <a:gd name="T61" fmla="*/ 0 h 201"/>
                <a:gd name="T62" fmla="*/ 181 w 245"/>
                <a:gd name="T63" fmla="*/ 14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5"/>
                <a:gd name="T97" fmla="*/ 0 h 201"/>
                <a:gd name="T98" fmla="*/ 245 w 245"/>
                <a:gd name="T99" fmla="*/ 201 h 2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5" h="201">
                  <a:moveTo>
                    <a:pt x="181" y="14"/>
                  </a:moveTo>
                  <a:lnTo>
                    <a:pt x="181" y="14"/>
                  </a:lnTo>
                  <a:lnTo>
                    <a:pt x="192" y="18"/>
                  </a:lnTo>
                  <a:lnTo>
                    <a:pt x="197" y="21"/>
                  </a:lnTo>
                  <a:lnTo>
                    <a:pt x="201" y="18"/>
                  </a:lnTo>
                  <a:lnTo>
                    <a:pt x="243" y="4"/>
                  </a:lnTo>
                  <a:lnTo>
                    <a:pt x="245" y="11"/>
                  </a:lnTo>
                  <a:lnTo>
                    <a:pt x="192" y="39"/>
                  </a:lnTo>
                  <a:lnTo>
                    <a:pt x="190" y="41"/>
                  </a:lnTo>
                  <a:lnTo>
                    <a:pt x="185" y="72"/>
                  </a:lnTo>
                  <a:lnTo>
                    <a:pt x="178" y="74"/>
                  </a:lnTo>
                  <a:lnTo>
                    <a:pt x="171" y="76"/>
                  </a:lnTo>
                  <a:lnTo>
                    <a:pt x="167" y="78"/>
                  </a:lnTo>
                  <a:lnTo>
                    <a:pt x="164" y="83"/>
                  </a:lnTo>
                  <a:lnTo>
                    <a:pt x="164" y="85"/>
                  </a:lnTo>
                  <a:lnTo>
                    <a:pt x="183" y="104"/>
                  </a:lnTo>
                  <a:lnTo>
                    <a:pt x="181" y="116"/>
                  </a:lnTo>
                  <a:lnTo>
                    <a:pt x="169" y="132"/>
                  </a:lnTo>
                  <a:lnTo>
                    <a:pt x="160" y="159"/>
                  </a:lnTo>
                  <a:lnTo>
                    <a:pt x="144" y="162"/>
                  </a:lnTo>
                  <a:lnTo>
                    <a:pt x="120" y="197"/>
                  </a:lnTo>
                  <a:lnTo>
                    <a:pt x="30" y="197"/>
                  </a:lnTo>
                  <a:lnTo>
                    <a:pt x="28" y="199"/>
                  </a:lnTo>
                  <a:lnTo>
                    <a:pt x="30" y="201"/>
                  </a:lnTo>
                  <a:lnTo>
                    <a:pt x="23" y="197"/>
                  </a:lnTo>
                  <a:lnTo>
                    <a:pt x="23" y="187"/>
                  </a:lnTo>
                  <a:lnTo>
                    <a:pt x="26" y="180"/>
                  </a:lnTo>
                  <a:lnTo>
                    <a:pt x="33" y="166"/>
                  </a:lnTo>
                  <a:lnTo>
                    <a:pt x="28" y="148"/>
                  </a:lnTo>
                  <a:lnTo>
                    <a:pt x="7" y="134"/>
                  </a:lnTo>
                  <a:lnTo>
                    <a:pt x="0" y="116"/>
                  </a:lnTo>
                  <a:lnTo>
                    <a:pt x="12" y="104"/>
                  </a:lnTo>
                  <a:lnTo>
                    <a:pt x="9" y="88"/>
                  </a:lnTo>
                  <a:lnTo>
                    <a:pt x="5" y="69"/>
                  </a:lnTo>
                  <a:lnTo>
                    <a:pt x="5" y="60"/>
                  </a:lnTo>
                  <a:lnTo>
                    <a:pt x="19" y="62"/>
                  </a:lnTo>
                  <a:lnTo>
                    <a:pt x="30" y="62"/>
                  </a:lnTo>
                  <a:lnTo>
                    <a:pt x="63" y="51"/>
                  </a:lnTo>
                  <a:lnTo>
                    <a:pt x="67" y="39"/>
                  </a:lnTo>
                  <a:lnTo>
                    <a:pt x="72" y="28"/>
                  </a:lnTo>
                  <a:lnTo>
                    <a:pt x="72" y="25"/>
                  </a:lnTo>
                  <a:lnTo>
                    <a:pt x="104" y="11"/>
                  </a:lnTo>
                  <a:lnTo>
                    <a:pt x="107" y="16"/>
                  </a:lnTo>
                  <a:lnTo>
                    <a:pt x="111" y="18"/>
                  </a:lnTo>
                  <a:lnTo>
                    <a:pt x="120" y="18"/>
                  </a:lnTo>
                  <a:lnTo>
                    <a:pt x="127" y="18"/>
                  </a:lnTo>
                  <a:lnTo>
                    <a:pt x="137" y="16"/>
                  </a:lnTo>
                  <a:lnTo>
                    <a:pt x="160" y="11"/>
                  </a:lnTo>
                  <a:lnTo>
                    <a:pt x="169" y="0"/>
                  </a:lnTo>
                  <a:lnTo>
                    <a:pt x="178" y="0"/>
                  </a:lnTo>
                  <a:lnTo>
                    <a:pt x="181"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6" name="Freeform 140"/>
            <p:cNvSpPr>
              <a:spLocks/>
            </p:cNvSpPr>
            <p:nvPr/>
          </p:nvSpPr>
          <p:spPr bwMode="auto">
            <a:xfrm>
              <a:off x="2995" y="1760"/>
              <a:ext cx="34" cy="28"/>
            </a:xfrm>
            <a:custGeom>
              <a:avLst/>
              <a:gdLst>
                <a:gd name="T0" fmla="*/ 34 w 34"/>
                <a:gd name="T1" fmla="*/ 2 h 28"/>
                <a:gd name="T2" fmla="*/ 34 w 34"/>
                <a:gd name="T3" fmla="*/ 2 h 28"/>
                <a:gd name="T4" fmla="*/ 34 w 34"/>
                <a:gd name="T5" fmla="*/ 16 h 28"/>
                <a:gd name="T6" fmla="*/ 30 w 34"/>
                <a:gd name="T7" fmla="*/ 23 h 28"/>
                <a:gd name="T8" fmla="*/ 25 w 34"/>
                <a:gd name="T9" fmla="*/ 28 h 28"/>
                <a:gd name="T10" fmla="*/ 25 w 34"/>
                <a:gd name="T11" fmla="*/ 28 h 28"/>
                <a:gd name="T12" fmla="*/ 13 w 34"/>
                <a:gd name="T13" fmla="*/ 21 h 28"/>
                <a:gd name="T14" fmla="*/ 4 w 34"/>
                <a:gd name="T15" fmla="*/ 14 h 28"/>
                <a:gd name="T16" fmla="*/ 4 w 34"/>
                <a:gd name="T17" fmla="*/ 14 h 28"/>
                <a:gd name="T18" fmla="*/ 0 w 34"/>
                <a:gd name="T19" fmla="*/ 2 h 28"/>
                <a:gd name="T20" fmla="*/ 16 w 34"/>
                <a:gd name="T21" fmla="*/ 0 h 28"/>
                <a:gd name="T22" fmla="*/ 34 w 34"/>
                <a:gd name="T23" fmla="*/ 2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8"/>
                <a:gd name="T38" fmla="*/ 34 w 34"/>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8">
                  <a:moveTo>
                    <a:pt x="34" y="2"/>
                  </a:moveTo>
                  <a:lnTo>
                    <a:pt x="34" y="2"/>
                  </a:lnTo>
                  <a:lnTo>
                    <a:pt x="34" y="16"/>
                  </a:lnTo>
                  <a:lnTo>
                    <a:pt x="30" y="23"/>
                  </a:lnTo>
                  <a:lnTo>
                    <a:pt x="25" y="28"/>
                  </a:lnTo>
                  <a:lnTo>
                    <a:pt x="13" y="21"/>
                  </a:lnTo>
                  <a:lnTo>
                    <a:pt x="4" y="14"/>
                  </a:lnTo>
                  <a:lnTo>
                    <a:pt x="0" y="2"/>
                  </a:lnTo>
                  <a:lnTo>
                    <a:pt x="16" y="0"/>
                  </a:lnTo>
                  <a:lnTo>
                    <a:pt x="34"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7" name="Freeform 141"/>
            <p:cNvSpPr>
              <a:spLocks/>
            </p:cNvSpPr>
            <p:nvPr/>
          </p:nvSpPr>
          <p:spPr bwMode="auto">
            <a:xfrm>
              <a:off x="3923" y="1765"/>
              <a:ext cx="266" cy="317"/>
            </a:xfrm>
            <a:custGeom>
              <a:avLst/>
              <a:gdLst>
                <a:gd name="T0" fmla="*/ 240 w 266"/>
                <a:gd name="T1" fmla="*/ 25 h 317"/>
                <a:gd name="T2" fmla="*/ 240 w 266"/>
                <a:gd name="T3" fmla="*/ 25 h 317"/>
                <a:gd name="T4" fmla="*/ 261 w 266"/>
                <a:gd name="T5" fmla="*/ 32 h 317"/>
                <a:gd name="T6" fmla="*/ 266 w 266"/>
                <a:gd name="T7" fmla="*/ 44 h 317"/>
                <a:gd name="T8" fmla="*/ 229 w 266"/>
                <a:gd name="T9" fmla="*/ 46 h 317"/>
                <a:gd name="T10" fmla="*/ 215 w 266"/>
                <a:gd name="T11" fmla="*/ 58 h 317"/>
                <a:gd name="T12" fmla="*/ 217 w 266"/>
                <a:gd name="T13" fmla="*/ 97 h 317"/>
                <a:gd name="T14" fmla="*/ 217 w 266"/>
                <a:gd name="T15" fmla="*/ 97 h 317"/>
                <a:gd name="T16" fmla="*/ 233 w 266"/>
                <a:gd name="T17" fmla="*/ 106 h 317"/>
                <a:gd name="T18" fmla="*/ 243 w 266"/>
                <a:gd name="T19" fmla="*/ 111 h 317"/>
                <a:gd name="T20" fmla="*/ 252 w 266"/>
                <a:gd name="T21" fmla="*/ 113 h 317"/>
                <a:gd name="T22" fmla="*/ 252 w 266"/>
                <a:gd name="T23" fmla="*/ 143 h 317"/>
                <a:gd name="T24" fmla="*/ 215 w 266"/>
                <a:gd name="T25" fmla="*/ 187 h 317"/>
                <a:gd name="T26" fmla="*/ 201 w 266"/>
                <a:gd name="T27" fmla="*/ 217 h 317"/>
                <a:gd name="T28" fmla="*/ 199 w 266"/>
                <a:gd name="T29" fmla="*/ 220 h 317"/>
                <a:gd name="T30" fmla="*/ 199 w 266"/>
                <a:gd name="T31" fmla="*/ 220 h 317"/>
                <a:gd name="T32" fmla="*/ 189 w 266"/>
                <a:gd name="T33" fmla="*/ 220 h 317"/>
                <a:gd name="T34" fmla="*/ 180 w 266"/>
                <a:gd name="T35" fmla="*/ 220 h 317"/>
                <a:gd name="T36" fmla="*/ 178 w 266"/>
                <a:gd name="T37" fmla="*/ 259 h 317"/>
                <a:gd name="T38" fmla="*/ 215 w 266"/>
                <a:gd name="T39" fmla="*/ 289 h 317"/>
                <a:gd name="T40" fmla="*/ 210 w 266"/>
                <a:gd name="T41" fmla="*/ 301 h 317"/>
                <a:gd name="T42" fmla="*/ 210 w 266"/>
                <a:gd name="T43" fmla="*/ 301 h 317"/>
                <a:gd name="T44" fmla="*/ 178 w 266"/>
                <a:gd name="T45" fmla="*/ 310 h 317"/>
                <a:gd name="T46" fmla="*/ 143 w 266"/>
                <a:gd name="T47" fmla="*/ 317 h 317"/>
                <a:gd name="T48" fmla="*/ 115 w 266"/>
                <a:gd name="T49" fmla="*/ 289 h 317"/>
                <a:gd name="T50" fmla="*/ 118 w 266"/>
                <a:gd name="T51" fmla="*/ 277 h 317"/>
                <a:gd name="T52" fmla="*/ 115 w 266"/>
                <a:gd name="T53" fmla="*/ 275 h 317"/>
                <a:gd name="T54" fmla="*/ 97 w 266"/>
                <a:gd name="T55" fmla="*/ 270 h 317"/>
                <a:gd name="T56" fmla="*/ 71 w 266"/>
                <a:gd name="T57" fmla="*/ 277 h 317"/>
                <a:gd name="T58" fmla="*/ 23 w 266"/>
                <a:gd name="T59" fmla="*/ 275 h 317"/>
                <a:gd name="T60" fmla="*/ 23 w 266"/>
                <a:gd name="T61" fmla="*/ 275 h 317"/>
                <a:gd name="T62" fmla="*/ 23 w 266"/>
                <a:gd name="T63" fmla="*/ 268 h 317"/>
                <a:gd name="T64" fmla="*/ 23 w 266"/>
                <a:gd name="T65" fmla="*/ 264 h 317"/>
                <a:gd name="T66" fmla="*/ 39 w 266"/>
                <a:gd name="T67" fmla="*/ 243 h 317"/>
                <a:gd name="T68" fmla="*/ 39 w 266"/>
                <a:gd name="T69" fmla="*/ 243 h 317"/>
                <a:gd name="T70" fmla="*/ 20 w 266"/>
                <a:gd name="T71" fmla="*/ 217 h 317"/>
                <a:gd name="T72" fmla="*/ 2 w 266"/>
                <a:gd name="T73" fmla="*/ 194 h 317"/>
                <a:gd name="T74" fmla="*/ 0 w 266"/>
                <a:gd name="T75" fmla="*/ 187 h 317"/>
                <a:gd name="T76" fmla="*/ 87 w 266"/>
                <a:gd name="T77" fmla="*/ 187 h 317"/>
                <a:gd name="T78" fmla="*/ 87 w 266"/>
                <a:gd name="T79" fmla="*/ 187 h 317"/>
                <a:gd name="T80" fmla="*/ 113 w 266"/>
                <a:gd name="T81" fmla="*/ 152 h 317"/>
                <a:gd name="T82" fmla="*/ 113 w 266"/>
                <a:gd name="T83" fmla="*/ 152 h 317"/>
                <a:gd name="T84" fmla="*/ 129 w 266"/>
                <a:gd name="T85" fmla="*/ 148 h 317"/>
                <a:gd name="T86" fmla="*/ 131 w 266"/>
                <a:gd name="T87" fmla="*/ 145 h 317"/>
                <a:gd name="T88" fmla="*/ 138 w 266"/>
                <a:gd name="T89" fmla="*/ 118 h 317"/>
                <a:gd name="T90" fmla="*/ 152 w 266"/>
                <a:gd name="T91" fmla="*/ 102 h 317"/>
                <a:gd name="T92" fmla="*/ 155 w 266"/>
                <a:gd name="T93" fmla="*/ 88 h 317"/>
                <a:gd name="T94" fmla="*/ 136 w 266"/>
                <a:gd name="T95" fmla="*/ 71 h 317"/>
                <a:gd name="T96" fmla="*/ 138 w 266"/>
                <a:gd name="T97" fmla="*/ 67 h 317"/>
                <a:gd name="T98" fmla="*/ 138 w 266"/>
                <a:gd name="T99" fmla="*/ 67 h 317"/>
                <a:gd name="T100" fmla="*/ 155 w 266"/>
                <a:gd name="T101" fmla="*/ 60 h 317"/>
                <a:gd name="T102" fmla="*/ 162 w 266"/>
                <a:gd name="T103" fmla="*/ 30 h 317"/>
                <a:gd name="T104" fmla="*/ 215 w 266"/>
                <a:gd name="T105" fmla="*/ 0 h 317"/>
                <a:gd name="T106" fmla="*/ 229 w 266"/>
                <a:gd name="T107" fmla="*/ 4 h 317"/>
                <a:gd name="T108" fmla="*/ 240 w 266"/>
                <a:gd name="T109" fmla="*/ 25 h 3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6"/>
                <a:gd name="T166" fmla="*/ 0 h 317"/>
                <a:gd name="T167" fmla="*/ 266 w 266"/>
                <a:gd name="T168" fmla="*/ 317 h 3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6" h="317">
                  <a:moveTo>
                    <a:pt x="240" y="25"/>
                  </a:moveTo>
                  <a:lnTo>
                    <a:pt x="240" y="25"/>
                  </a:lnTo>
                  <a:lnTo>
                    <a:pt x="261" y="32"/>
                  </a:lnTo>
                  <a:lnTo>
                    <a:pt x="266" y="44"/>
                  </a:lnTo>
                  <a:lnTo>
                    <a:pt x="229" y="46"/>
                  </a:lnTo>
                  <a:lnTo>
                    <a:pt x="215" y="58"/>
                  </a:lnTo>
                  <a:lnTo>
                    <a:pt x="217" y="97"/>
                  </a:lnTo>
                  <a:lnTo>
                    <a:pt x="233" y="106"/>
                  </a:lnTo>
                  <a:lnTo>
                    <a:pt x="243" y="111"/>
                  </a:lnTo>
                  <a:lnTo>
                    <a:pt x="252" y="113"/>
                  </a:lnTo>
                  <a:lnTo>
                    <a:pt x="252" y="143"/>
                  </a:lnTo>
                  <a:lnTo>
                    <a:pt x="215" y="187"/>
                  </a:lnTo>
                  <a:lnTo>
                    <a:pt x="201" y="217"/>
                  </a:lnTo>
                  <a:lnTo>
                    <a:pt x="199" y="220"/>
                  </a:lnTo>
                  <a:lnTo>
                    <a:pt x="189" y="220"/>
                  </a:lnTo>
                  <a:lnTo>
                    <a:pt x="180" y="220"/>
                  </a:lnTo>
                  <a:lnTo>
                    <a:pt x="178" y="259"/>
                  </a:lnTo>
                  <a:lnTo>
                    <a:pt x="215" y="289"/>
                  </a:lnTo>
                  <a:lnTo>
                    <a:pt x="210" y="301"/>
                  </a:lnTo>
                  <a:lnTo>
                    <a:pt x="178" y="310"/>
                  </a:lnTo>
                  <a:lnTo>
                    <a:pt x="143" y="317"/>
                  </a:lnTo>
                  <a:lnTo>
                    <a:pt x="115" y="289"/>
                  </a:lnTo>
                  <a:lnTo>
                    <a:pt x="118" y="277"/>
                  </a:lnTo>
                  <a:lnTo>
                    <a:pt x="115" y="275"/>
                  </a:lnTo>
                  <a:lnTo>
                    <a:pt x="97" y="270"/>
                  </a:lnTo>
                  <a:lnTo>
                    <a:pt x="71" y="277"/>
                  </a:lnTo>
                  <a:lnTo>
                    <a:pt x="23" y="275"/>
                  </a:lnTo>
                  <a:lnTo>
                    <a:pt x="23" y="268"/>
                  </a:lnTo>
                  <a:lnTo>
                    <a:pt x="23" y="264"/>
                  </a:lnTo>
                  <a:lnTo>
                    <a:pt x="39" y="243"/>
                  </a:lnTo>
                  <a:lnTo>
                    <a:pt x="20" y="217"/>
                  </a:lnTo>
                  <a:lnTo>
                    <a:pt x="2" y="194"/>
                  </a:lnTo>
                  <a:lnTo>
                    <a:pt x="0" y="187"/>
                  </a:lnTo>
                  <a:lnTo>
                    <a:pt x="87" y="187"/>
                  </a:lnTo>
                  <a:lnTo>
                    <a:pt x="113" y="152"/>
                  </a:lnTo>
                  <a:lnTo>
                    <a:pt x="129" y="148"/>
                  </a:lnTo>
                  <a:lnTo>
                    <a:pt x="131" y="145"/>
                  </a:lnTo>
                  <a:lnTo>
                    <a:pt x="138" y="118"/>
                  </a:lnTo>
                  <a:lnTo>
                    <a:pt x="152" y="102"/>
                  </a:lnTo>
                  <a:lnTo>
                    <a:pt x="155" y="88"/>
                  </a:lnTo>
                  <a:lnTo>
                    <a:pt x="136" y="71"/>
                  </a:lnTo>
                  <a:lnTo>
                    <a:pt x="138" y="67"/>
                  </a:lnTo>
                  <a:lnTo>
                    <a:pt x="155" y="60"/>
                  </a:lnTo>
                  <a:lnTo>
                    <a:pt x="162" y="30"/>
                  </a:lnTo>
                  <a:lnTo>
                    <a:pt x="215" y="0"/>
                  </a:lnTo>
                  <a:lnTo>
                    <a:pt x="229" y="4"/>
                  </a:lnTo>
                  <a:lnTo>
                    <a:pt x="240" y="2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8" name="Freeform 142"/>
            <p:cNvSpPr>
              <a:spLocks/>
            </p:cNvSpPr>
            <p:nvPr/>
          </p:nvSpPr>
          <p:spPr bwMode="auto">
            <a:xfrm>
              <a:off x="2594" y="1781"/>
              <a:ext cx="401" cy="416"/>
            </a:xfrm>
            <a:custGeom>
              <a:avLst/>
              <a:gdLst>
                <a:gd name="T0" fmla="*/ 331 w 401"/>
                <a:gd name="T1" fmla="*/ 5 h 416"/>
                <a:gd name="T2" fmla="*/ 331 w 401"/>
                <a:gd name="T3" fmla="*/ 39 h 416"/>
                <a:gd name="T4" fmla="*/ 331 w 401"/>
                <a:gd name="T5" fmla="*/ 39 h 416"/>
                <a:gd name="T6" fmla="*/ 326 w 401"/>
                <a:gd name="T7" fmla="*/ 44 h 416"/>
                <a:gd name="T8" fmla="*/ 320 w 401"/>
                <a:gd name="T9" fmla="*/ 51 h 416"/>
                <a:gd name="T10" fmla="*/ 315 w 401"/>
                <a:gd name="T11" fmla="*/ 55 h 416"/>
                <a:gd name="T12" fmla="*/ 315 w 401"/>
                <a:gd name="T13" fmla="*/ 60 h 416"/>
                <a:gd name="T14" fmla="*/ 315 w 401"/>
                <a:gd name="T15" fmla="*/ 65 h 416"/>
                <a:gd name="T16" fmla="*/ 317 w 401"/>
                <a:gd name="T17" fmla="*/ 86 h 416"/>
                <a:gd name="T18" fmla="*/ 338 w 401"/>
                <a:gd name="T19" fmla="*/ 106 h 416"/>
                <a:gd name="T20" fmla="*/ 338 w 401"/>
                <a:gd name="T21" fmla="*/ 106 h 416"/>
                <a:gd name="T22" fmla="*/ 343 w 401"/>
                <a:gd name="T23" fmla="*/ 120 h 416"/>
                <a:gd name="T24" fmla="*/ 347 w 401"/>
                <a:gd name="T25" fmla="*/ 134 h 416"/>
                <a:gd name="T26" fmla="*/ 338 w 401"/>
                <a:gd name="T27" fmla="*/ 160 h 416"/>
                <a:gd name="T28" fmla="*/ 338 w 401"/>
                <a:gd name="T29" fmla="*/ 160 h 416"/>
                <a:gd name="T30" fmla="*/ 340 w 401"/>
                <a:gd name="T31" fmla="*/ 171 h 416"/>
                <a:gd name="T32" fmla="*/ 345 w 401"/>
                <a:gd name="T33" fmla="*/ 185 h 416"/>
                <a:gd name="T34" fmla="*/ 345 w 401"/>
                <a:gd name="T35" fmla="*/ 185 h 416"/>
                <a:gd name="T36" fmla="*/ 340 w 401"/>
                <a:gd name="T37" fmla="*/ 199 h 416"/>
                <a:gd name="T38" fmla="*/ 340 w 401"/>
                <a:gd name="T39" fmla="*/ 206 h 416"/>
                <a:gd name="T40" fmla="*/ 338 w 401"/>
                <a:gd name="T41" fmla="*/ 213 h 416"/>
                <a:gd name="T42" fmla="*/ 345 w 401"/>
                <a:gd name="T43" fmla="*/ 245 h 416"/>
                <a:gd name="T44" fmla="*/ 331 w 401"/>
                <a:gd name="T45" fmla="*/ 261 h 416"/>
                <a:gd name="T46" fmla="*/ 333 w 401"/>
                <a:gd name="T47" fmla="*/ 264 h 416"/>
                <a:gd name="T48" fmla="*/ 366 w 401"/>
                <a:gd name="T49" fmla="*/ 303 h 416"/>
                <a:gd name="T50" fmla="*/ 401 w 401"/>
                <a:gd name="T51" fmla="*/ 326 h 416"/>
                <a:gd name="T52" fmla="*/ 250 w 401"/>
                <a:gd name="T53" fmla="*/ 416 h 416"/>
                <a:gd name="T54" fmla="*/ 250 w 401"/>
                <a:gd name="T55" fmla="*/ 416 h 416"/>
                <a:gd name="T56" fmla="*/ 234 w 401"/>
                <a:gd name="T57" fmla="*/ 396 h 416"/>
                <a:gd name="T58" fmla="*/ 197 w 401"/>
                <a:gd name="T59" fmla="*/ 379 h 416"/>
                <a:gd name="T60" fmla="*/ 0 w 401"/>
                <a:gd name="T61" fmla="*/ 224 h 416"/>
                <a:gd name="T62" fmla="*/ 0 w 401"/>
                <a:gd name="T63" fmla="*/ 224 h 416"/>
                <a:gd name="T64" fmla="*/ 0 w 401"/>
                <a:gd name="T65" fmla="*/ 224 h 416"/>
                <a:gd name="T66" fmla="*/ 0 w 401"/>
                <a:gd name="T67" fmla="*/ 222 h 416"/>
                <a:gd name="T68" fmla="*/ 19 w 401"/>
                <a:gd name="T69" fmla="*/ 197 h 416"/>
                <a:gd name="T70" fmla="*/ 72 w 401"/>
                <a:gd name="T71" fmla="*/ 176 h 416"/>
                <a:gd name="T72" fmla="*/ 116 w 401"/>
                <a:gd name="T73" fmla="*/ 134 h 416"/>
                <a:gd name="T74" fmla="*/ 160 w 401"/>
                <a:gd name="T75" fmla="*/ 111 h 416"/>
                <a:gd name="T76" fmla="*/ 160 w 401"/>
                <a:gd name="T77" fmla="*/ 111 h 416"/>
                <a:gd name="T78" fmla="*/ 162 w 401"/>
                <a:gd name="T79" fmla="*/ 106 h 416"/>
                <a:gd name="T80" fmla="*/ 162 w 401"/>
                <a:gd name="T81" fmla="*/ 99 h 416"/>
                <a:gd name="T82" fmla="*/ 144 w 401"/>
                <a:gd name="T83" fmla="*/ 76 h 416"/>
                <a:gd name="T84" fmla="*/ 141 w 401"/>
                <a:gd name="T85" fmla="*/ 39 h 416"/>
                <a:gd name="T86" fmla="*/ 169 w 401"/>
                <a:gd name="T87" fmla="*/ 21 h 416"/>
                <a:gd name="T88" fmla="*/ 236 w 401"/>
                <a:gd name="T89" fmla="*/ 7 h 416"/>
                <a:gd name="T90" fmla="*/ 257 w 401"/>
                <a:gd name="T91" fmla="*/ 14 h 416"/>
                <a:gd name="T92" fmla="*/ 278 w 401"/>
                <a:gd name="T93" fmla="*/ 0 h 416"/>
                <a:gd name="T94" fmla="*/ 278 w 401"/>
                <a:gd name="T95" fmla="*/ 0 h 416"/>
                <a:gd name="T96" fmla="*/ 336 w 401"/>
                <a:gd name="T97" fmla="*/ 0 h 416"/>
                <a:gd name="T98" fmla="*/ 331 w 401"/>
                <a:gd name="T99" fmla="*/ 5 h 4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1"/>
                <a:gd name="T151" fmla="*/ 0 h 416"/>
                <a:gd name="T152" fmla="*/ 401 w 401"/>
                <a:gd name="T153" fmla="*/ 416 h 4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1" h="416">
                  <a:moveTo>
                    <a:pt x="331" y="5"/>
                  </a:moveTo>
                  <a:lnTo>
                    <a:pt x="331" y="39"/>
                  </a:lnTo>
                  <a:lnTo>
                    <a:pt x="326" y="44"/>
                  </a:lnTo>
                  <a:lnTo>
                    <a:pt x="320" y="51"/>
                  </a:lnTo>
                  <a:lnTo>
                    <a:pt x="315" y="55"/>
                  </a:lnTo>
                  <a:lnTo>
                    <a:pt x="315" y="60"/>
                  </a:lnTo>
                  <a:lnTo>
                    <a:pt x="315" y="65"/>
                  </a:lnTo>
                  <a:lnTo>
                    <a:pt x="317" y="86"/>
                  </a:lnTo>
                  <a:lnTo>
                    <a:pt x="338" y="106"/>
                  </a:lnTo>
                  <a:lnTo>
                    <a:pt x="343" y="120"/>
                  </a:lnTo>
                  <a:lnTo>
                    <a:pt x="347" y="134"/>
                  </a:lnTo>
                  <a:lnTo>
                    <a:pt x="338" y="160"/>
                  </a:lnTo>
                  <a:lnTo>
                    <a:pt x="340" y="171"/>
                  </a:lnTo>
                  <a:lnTo>
                    <a:pt x="345" y="185"/>
                  </a:lnTo>
                  <a:lnTo>
                    <a:pt x="340" y="199"/>
                  </a:lnTo>
                  <a:lnTo>
                    <a:pt x="340" y="206"/>
                  </a:lnTo>
                  <a:lnTo>
                    <a:pt x="338" y="213"/>
                  </a:lnTo>
                  <a:lnTo>
                    <a:pt x="345" y="245"/>
                  </a:lnTo>
                  <a:lnTo>
                    <a:pt x="331" y="261"/>
                  </a:lnTo>
                  <a:lnTo>
                    <a:pt x="333" y="264"/>
                  </a:lnTo>
                  <a:lnTo>
                    <a:pt x="366" y="303"/>
                  </a:lnTo>
                  <a:lnTo>
                    <a:pt x="401" y="326"/>
                  </a:lnTo>
                  <a:lnTo>
                    <a:pt x="250" y="416"/>
                  </a:lnTo>
                  <a:lnTo>
                    <a:pt x="234" y="396"/>
                  </a:lnTo>
                  <a:lnTo>
                    <a:pt x="197" y="379"/>
                  </a:lnTo>
                  <a:lnTo>
                    <a:pt x="0" y="224"/>
                  </a:lnTo>
                  <a:lnTo>
                    <a:pt x="0" y="222"/>
                  </a:lnTo>
                  <a:lnTo>
                    <a:pt x="19" y="197"/>
                  </a:lnTo>
                  <a:lnTo>
                    <a:pt x="72" y="176"/>
                  </a:lnTo>
                  <a:lnTo>
                    <a:pt x="116" y="134"/>
                  </a:lnTo>
                  <a:lnTo>
                    <a:pt x="160" y="111"/>
                  </a:lnTo>
                  <a:lnTo>
                    <a:pt x="162" y="106"/>
                  </a:lnTo>
                  <a:lnTo>
                    <a:pt x="162" y="99"/>
                  </a:lnTo>
                  <a:lnTo>
                    <a:pt x="144" y="76"/>
                  </a:lnTo>
                  <a:lnTo>
                    <a:pt x="141" y="39"/>
                  </a:lnTo>
                  <a:lnTo>
                    <a:pt x="169" y="21"/>
                  </a:lnTo>
                  <a:lnTo>
                    <a:pt x="236" y="7"/>
                  </a:lnTo>
                  <a:lnTo>
                    <a:pt x="257" y="14"/>
                  </a:lnTo>
                  <a:lnTo>
                    <a:pt x="278" y="0"/>
                  </a:lnTo>
                  <a:lnTo>
                    <a:pt x="336" y="0"/>
                  </a:lnTo>
                  <a:lnTo>
                    <a:pt x="331"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59" name="Freeform 143"/>
            <p:cNvSpPr>
              <a:spLocks/>
            </p:cNvSpPr>
            <p:nvPr/>
          </p:nvSpPr>
          <p:spPr bwMode="auto">
            <a:xfrm>
              <a:off x="2911" y="1779"/>
              <a:ext cx="72" cy="131"/>
            </a:xfrm>
            <a:custGeom>
              <a:avLst/>
              <a:gdLst>
                <a:gd name="T0" fmla="*/ 42 w 72"/>
                <a:gd name="T1" fmla="*/ 2 h 131"/>
                <a:gd name="T2" fmla="*/ 42 w 72"/>
                <a:gd name="T3" fmla="*/ 2 h 131"/>
                <a:gd name="T4" fmla="*/ 40 w 72"/>
                <a:gd name="T5" fmla="*/ 50 h 131"/>
                <a:gd name="T6" fmla="*/ 28 w 72"/>
                <a:gd name="T7" fmla="*/ 64 h 131"/>
                <a:gd name="T8" fmla="*/ 28 w 72"/>
                <a:gd name="T9" fmla="*/ 67 h 131"/>
                <a:gd name="T10" fmla="*/ 28 w 72"/>
                <a:gd name="T11" fmla="*/ 67 h 131"/>
                <a:gd name="T12" fmla="*/ 72 w 72"/>
                <a:gd name="T13" fmla="*/ 101 h 131"/>
                <a:gd name="T14" fmla="*/ 70 w 72"/>
                <a:gd name="T15" fmla="*/ 111 h 131"/>
                <a:gd name="T16" fmla="*/ 70 w 72"/>
                <a:gd name="T17" fmla="*/ 111 h 131"/>
                <a:gd name="T18" fmla="*/ 35 w 72"/>
                <a:gd name="T19" fmla="*/ 131 h 131"/>
                <a:gd name="T20" fmla="*/ 35 w 72"/>
                <a:gd name="T21" fmla="*/ 131 h 131"/>
                <a:gd name="T22" fmla="*/ 26 w 72"/>
                <a:gd name="T23" fmla="*/ 106 h 131"/>
                <a:gd name="T24" fmla="*/ 5 w 72"/>
                <a:gd name="T25" fmla="*/ 85 h 131"/>
                <a:gd name="T26" fmla="*/ 0 w 72"/>
                <a:gd name="T27" fmla="*/ 60 h 131"/>
                <a:gd name="T28" fmla="*/ 19 w 72"/>
                <a:gd name="T29" fmla="*/ 41 h 131"/>
                <a:gd name="T30" fmla="*/ 19 w 72"/>
                <a:gd name="T31" fmla="*/ 7 h 131"/>
                <a:gd name="T32" fmla="*/ 19 w 72"/>
                <a:gd name="T33" fmla="*/ 7 h 131"/>
                <a:gd name="T34" fmla="*/ 19 w 72"/>
                <a:gd name="T35" fmla="*/ 4 h 131"/>
                <a:gd name="T36" fmla="*/ 21 w 72"/>
                <a:gd name="T37" fmla="*/ 2 h 131"/>
                <a:gd name="T38" fmla="*/ 28 w 72"/>
                <a:gd name="T39" fmla="*/ 0 h 131"/>
                <a:gd name="T40" fmla="*/ 35 w 72"/>
                <a:gd name="T41" fmla="*/ 2 h 131"/>
                <a:gd name="T42" fmla="*/ 42 w 72"/>
                <a:gd name="T43" fmla="*/ 2 h 131"/>
                <a:gd name="T44" fmla="*/ 42 w 72"/>
                <a:gd name="T45" fmla="*/ 2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31"/>
                <a:gd name="T71" fmla="*/ 72 w 72"/>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31">
                  <a:moveTo>
                    <a:pt x="42" y="2"/>
                  </a:moveTo>
                  <a:lnTo>
                    <a:pt x="42" y="2"/>
                  </a:lnTo>
                  <a:lnTo>
                    <a:pt x="40" y="50"/>
                  </a:lnTo>
                  <a:lnTo>
                    <a:pt x="28" y="64"/>
                  </a:lnTo>
                  <a:lnTo>
                    <a:pt x="28" y="67"/>
                  </a:lnTo>
                  <a:lnTo>
                    <a:pt x="72" y="101"/>
                  </a:lnTo>
                  <a:lnTo>
                    <a:pt x="70" y="111"/>
                  </a:lnTo>
                  <a:lnTo>
                    <a:pt x="35" y="131"/>
                  </a:lnTo>
                  <a:lnTo>
                    <a:pt x="26" y="106"/>
                  </a:lnTo>
                  <a:lnTo>
                    <a:pt x="5" y="85"/>
                  </a:lnTo>
                  <a:lnTo>
                    <a:pt x="0" y="60"/>
                  </a:lnTo>
                  <a:lnTo>
                    <a:pt x="19" y="41"/>
                  </a:lnTo>
                  <a:lnTo>
                    <a:pt x="19" y="7"/>
                  </a:lnTo>
                  <a:lnTo>
                    <a:pt x="19" y="4"/>
                  </a:lnTo>
                  <a:lnTo>
                    <a:pt x="21" y="2"/>
                  </a:lnTo>
                  <a:lnTo>
                    <a:pt x="28" y="0"/>
                  </a:lnTo>
                  <a:lnTo>
                    <a:pt x="35" y="2"/>
                  </a:lnTo>
                  <a:lnTo>
                    <a:pt x="42"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0" name="Freeform 144"/>
            <p:cNvSpPr>
              <a:spLocks/>
            </p:cNvSpPr>
            <p:nvPr/>
          </p:nvSpPr>
          <p:spPr bwMode="auto">
            <a:xfrm>
              <a:off x="3490" y="1781"/>
              <a:ext cx="187" cy="187"/>
            </a:xfrm>
            <a:custGeom>
              <a:avLst/>
              <a:gdLst>
                <a:gd name="T0" fmla="*/ 115 w 187"/>
                <a:gd name="T1" fmla="*/ 30 h 187"/>
                <a:gd name="T2" fmla="*/ 127 w 187"/>
                <a:gd name="T3" fmla="*/ 35 h 187"/>
                <a:gd name="T4" fmla="*/ 127 w 187"/>
                <a:gd name="T5" fmla="*/ 35 h 187"/>
                <a:gd name="T6" fmla="*/ 132 w 187"/>
                <a:gd name="T7" fmla="*/ 37 h 187"/>
                <a:gd name="T8" fmla="*/ 132 w 187"/>
                <a:gd name="T9" fmla="*/ 42 h 187"/>
                <a:gd name="T10" fmla="*/ 132 w 187"/>
                <a:gd name="T11" fmla="*/ 48 h 187"/>
                <a:gd name="T12" fmla="*/ 127 w 187"/>
                <a:gd name="T13" fmla="*/ 55 h 187"/>
                <a:gd name="T14" fmla="*/ 127 w 187"/>
                <a:gd name="T15" fmla="*/ 62 h 187"/>
                <a:gd name="T16" fmla="*/ 139 w 187"/>
                <a:gd name="T17" fmla="*/ 74 h 187"/>
                <a:gd name="T18" fmla="*/ 187 w 187"/>
                <a:gd name="T19" fmla="*/ 155 h 187"/>
                <a:gd name="T20" fmla="*/ 187 w 187"/>
                <a:gd name="T21" fmla="*/ 155 h 187"/>
                <a:gd name="T22" fmla="*/ 166 w 187"/>
                <a:gd name="T23" fmla="*/ 164 h 187"/>
                <a:gd name="T24" fmla="*/ 164 w 187"/>
                <a:gd name="T25" fmla="*/ 167 h 187"/>
                <a:gd name="T26" fmla="*/ 173 w 187"/>
                <a:gd name="T27" fmla="*/ 187 h 187"/>
                <a:gd name="T28" fmla="*/ 127 w 187"/>
                <a:gd name="T29" fmla="*/ 185 h 187"/>
                <a:gd name="T30" fmla="*/ 104 w 187"/>
                <a:gd name="T31" fmla="*/ 169 h 187"/>
                <a:gd name="T32" fmla="*/ 104 w 187"/>
                <a:gd name="T33" fmla="*/ 169 h 187"/>
                <a:gd name="T34" fmla="*/ 95 w 187"/>
                <a:gd name="T35" fmla="*/ 157 h 187"/>
                <a:gd name="T36" fmla="*/ 88 w 187"/>
                <a:gd name="T37" fmla="*/ 146 h 187"/>
                <a:gd name="T38" fmla="*/ 4 w 187"/>
                <a:gd name="T39" fmla="*/ 116 h 187"/>
                <a:gd name="T40" fmla="*/ 0 w 187"/>
                <a:gd name="T41" fmla="*/ 99 h 187"/>
                <a:gd name="T42" fmla="*/ 0 w 187"/>
                <a:gd name="T43" fmla="*/ 99 h 187"/>
                <a:gd name="T44" fmla="*/ 2 w 187"/>
                <a:gd name="T45" fmla="*/ 95 h 187"/>
                <a:gd name="T46" fmla="*/ 4 w 187"/>
                <a:gd name="T47" fmla="*/ 90 h 187"/>
                <a:gd name="T48" fmla="*/ 23 w 187"/>
                <a:gd name="T49" fmla="*/ 81 h 187"/>
                <a:gd name="T50" fmla="*/ 23 w 187"/>
                <a:gd name="T51" fmla="*/ 81 h 187"/>
                <a:gd name="T52" fmla="*/ 32 w 187"/>
                <a:gd name="T53" fmla="*/ 46 h 187"/>
                <a:gd name="T54" fmla="*/ 41 w 187"/>
                <a:gd name="T55" fmla="*/ 11 h 187"/>
                <a:gd name="T56" fmla="*/ 41 w 187"/>
                <a:gd name="T57" fmla="*/ 11 h 187"/>
                <a:gd name="T58" fmla="*/ 88 w 187"/>
                <a:gd name="T59" fmla="*/ 0 h 187"/>
                <a:gd name="T60" fmla="*/ 115 w 187"/>
                <a:gd name="T61" fmla="*/ 30 h 1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7"/>
                <a:gd name="T94" fmla="*/ 0 h 187"/>
                <a:gd name="T95" fmla="*/ 187 w 187"/>
                <a:gd name="T96" fmla="*/ 187 h 1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7" h="187">
                  <a:moveTo>
                    <a:pt x="115" y="30"/>
                  </a:moveTo>
                  <a:lnTo>
                    <a:pt x="127" y="35"/>
                  </a:lnTo>
                  <a:lnTo>
                    <a:pt x="132" y="37"/>
                  </a:lnTo>
                  <a:lnTo>
                    <a:pt x="132" y="42"/>
                  </a:lnTo>
                  <a:lnTo>
                    <a:pt x="132" y="48"/>
                  </a:lnTo>
                  <a:lnTo>
                    <a:pt x="127" y="55"/>
                  </a:lnTo>
                  <a:lnTo>
                    <a:pt x="127" y="62"/>
                  </a:lnTo>
                  <a:lnTo>
                    <a:pt x="139" y="74"/>
                  </a:lnTo>
                  <a:lnTo>
                    <a:pt x="187" y="155"/>
                  </a:lnTo>
                  <a:lnTo>
                    <a:pt x="166" y="164"/>
                  </a:lnTo>
                  <a:lnTo>
                    <a:pt x="164" y="167"/>
                  </a:lnTo>
                  <a:lnTo>
                    <a:pt x="173" y="187"/>
                  </a:lnTo>
                  <a:lnTo>
                    <a:pt x="127" y="185"/>
                  </a:lnTo>
                  <a:lnTo>
                    <a:pt x="104" y="169"/>
                  </a:lnTo>
                  <a:lnTo>
                    <a:pt x="95" y="157"/>
                  </a:lnTo>
                  <a:lnTo>
                    <a:pt x="88" y="146"/>
                  </a:lnTo>
                  <a:lnTo>
                    <a:pt x="4" y="116"/>
                  </a:lnTo>
                  <a:lnTo>
                    <a:pt x="0" y="99"/>
                  </a:lnTo>
                  <a:lnTo>
                    <a:pt x="2" y="95"/>
                  </a:lnTo>
                  <a:lnTo>
                    <a:pt x="4" y="90"/>
                  </a:lnTo>
                  <a:lnTo>
                    <a:pt x="23" y="81"/>
                  </a:lnTo>
                  <a:lnTo>
                    <a:pt x="32" y="46"/>
                  </a:lnTo>
                  <a:lnTo>
                    <a:pt x="41" y="11"/>
                  </a:lnTo>
                  <a:lnTo>
                    <a:pt x="88" y="0"/>
                  </a:lnTo>
                  <a:lnTo>
                    <a:pt x="115" y="3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1" name="Freeform 145"/>
            <p:cNvSpPr>
              <a:spLocks/>
            </p:cNvSpPr>
            <p:nvPr/>
          </p:nvSpPr>
          <p:spPr bwMode="auto">
            <a:xfrm>
              <a:off x="3418" y="1788"/>
              <a:ext cx="109" cy="92"/>
            </a:xfrm>
            <a:custGeom>
              <a:avLst/>
              <a:gdLst>
                <a:gd name="T0" fmla="*/ 35 w 109"/>
                <a:gd name="T1" fmla="*/ 11 h 92"/>
                <a:gd name="T2" fmla="*/ 109 w 109"/>
                <a:gd name="T3" fmla="*/ 4 h 92"/>
                <a:gd name="T4" fmla="*/ 93 w 109"/>
                <a:gd name="T5" fmla="*/ 72 h 92"/>
                <a:gd name="T6" fmla="*/ 93 w 109"/>
                <a:gd name="T7" fmla="*/ 72 h 92"/>
                <a:gd name="T8" fmla="*/ 88 w 109"/>
                <a:gd name="T9" fmla="*/ 74 h 92"/>
                <a:gd name="T10" fmla="*/ 81 w 109"/>
                <a:gd name="T11" fmla="*/ 76 h 92"/>
                <a:gd name="T12" fmla="*/ 74 w 109"/>
                <a:gd name="T13" fmla="*/ 81 h 92"/>
                <a:gd name="T14" fmla="*/ 69 w 109"/>
                <a:gd name="T15" fmla="*/ 85 h 92"/>
                <a:gd name="T16" fmla="*/ 67 w 109"/>
                <a:gd name="T17" fmla="*/ 90 h 92"/>
                <a:gd name="T18" fmla="*/ 67 w 109"/>
                <a:gd name="T19" fmla="*/ 90 h 92"/>
                <a:gd name="T20" fmla="*/ 14 w 109"/>
                <a:gd name="T21" fmla="*/ 92 h 92"/>
                <a:gd name="T22" fmla="*/ 12 w 109"/>
                <a:gd name="T23" fmla="*/ 81 h 92"/>
                <a:gd name="T24" fmla="*/ 12 w 109"/>
                <a:gd name="T25" fmla="*/ 81 h 92"/>
                <a:gd name="T26" fmla="*/ 16 w 109"/>
                <a:gd name="T27" fmla="*/ 72 h 92"/>
                <a:gd name="T28" fmla="*/ 19 w 109"/>
                <a:gd name="T29" fmla="*/ 62 h 92"/>
                <a:gd name="T30" fmla="*/ 19 w 109"/>
                <a:gd name="T31" fmla="*/ 62 h 92"/>
                <a:gd name="T32" fmla="*/ 14 w 109"/>
                <a:gd name="T33" fmla="*/ 51 h 92"/>
                <a:gd name="T34" fmla="*/ 12 w 109"/>
                <a:gd name="T35" fmla="*/ 39 h 92"/>
                <a:gd name="T36" fmla="*/ 9 w 109"/>
                <a:gd name="T37" fmla="*/ 14 h 92"/>
                <a:gd name="T38" fmla="*/ 9 w 109"/>
                <a:gd name="T39" fmla="*/ 14 h 92"/>
                <a:gd name="T40" fmla="*/ 0 w 109"/>
                <a:gd name="T41" fmla="*/ 11 h 92"/>
                <a:gd name="T42" fmla="*/ 5 w 109"/>
                <a:gd name="T43" fmla="*/ 0 h 92"/>
                <a:gd name="T44" fmla="*/ 21 w 109"/>
                <a:gd name="T45" fmla="*/ 2 h 92"/>
                <a:gd name="T46" fmla="*/ 35 w 109"/>
                <a:gd name="T47" fmla="*/ 11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92"/>
                <a:gd name="T74" fmla="*/ 109 w 109"/>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92">
                  <a:moveTo>
                    <a:pt x="35" y="11"/>
                  </a:moveTo>
                  <a:lnTo>
                    <a:pt x="109" y="4"/>
                  </a:lnTo>
                  <a:lnTo>
                    <a:pt x="93" y="72"/>
                  </a:lnTo>
                  <a:lnTo>
                    <a:pt x="88" y="74"/>
                  </a:lnTo>
                  <a:lnTo>
                    <a:pt x="81" y="76"/>
                  </a:lnTo>
                  <a:lnTo>
                    <a:pt x="74" y="81"/>
                  </a:lnTo>
                  <a:lnTo>
                    <a:pt x="69" y="85"/>
                  </a:lnTo>
                  <a:lnTo>
                    <a:pt x="67" y="90"/>
                  </a:lnTo>
                  <a:lnTo>
                    <a:pt x="14" y="92"/>
                  </a:lnTo>
                  <a:lnTo>
                    <a:pt x="12" y="81"/>
                  </a:lnTo>
                  <a:lnTo>
                    <a:pt x="16" y="72"/>
                  </a:lnTo>
                  <a:lnTo>
                    <a:pt x="19" y="62"/>
                  </a:lnTo>
                  <a:lnTo>
                    <a:pt x="14" y="51"/>
                  </a:lnTo>
                  <a:lnTo>
                    <a:pt x="12" y="39"/>
                  </a:lnTo>
                  <a:lnTo>
                    <a:pt x="9" y="14"/>
                  </a:lnTo>
                  <a:lnTo>
                    <a:pt x="0" y="11"/>
                  </a:lnTo>
                  <a:lnTo>
                    <a:pt x="5" y="0"/>
                  </a:lnTo>
                  <a:lnTo>
                    <a:pt x="21" y="2"/>
                  </a:lnTo>
                  <a:lnTo>
                    <a:pt x="35"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2" name="Freeform 146"/>
            <p:cNvSpPr>
              <a:spLocks/>
            </p:cNvSpPr>
            <p:nvPr/>
          </p:nvSpPr>
          <p:spPr bwMode="auto">
            <a:xfrm>
              <a:off x="3263" y="1799"/>
              <a:ext cx="7" cy="7"/>
            </a:xfrm>
            <a:custGeom>
              <a:avLst/>
              <a:gdLst>
                <a:gd name="T0" fmla="*/ 7 w 7"/>
                <a:gd name="T1" fmla="*/ 3 h 7"/>
                <a:gd name="T2" fmla="*/ 7 w 7"/>
                <a:gd name="T3" fmla="*/ 3 h 7"/>
                <a:gd name="T4" fmla="*/ 7 w 7"/>
                <a:gd name="T5" fmla="*/ 5 h 7"/>
                <a:gd name="T6" fmla="*/ 5 w 7"/>
                <a:gd name="T7" fmla="*/ 7 h 7"/>
                <a:gd name="T8" fmla="*/ 5 w 7"/>
                <a:gd name="T9" fmla="*/ 7 h 7"/>
                <a:gd name="T10" fmla="*/ 2 w 7"/>
                <a:gd name="T11" fmla="*/ 7 h 7"/>
                <a:gd name="T12" fmla="*/ 0 w 7"/>
                <a:gd name="T13" fmla="*/ 5 h 7"/>
                <a:gd name="T14" fmla="*/ 0 w 7"/>
                <a:gd name="T15" fmla="*/ 5 h 7"/>
                <a:gd name="T16" fmla="*/ 0 w 7"/>
                <a:gd name="T17" fmla="*/ 3 h 7"/>
                <a:gd name="T18" fmla="*/ 2 w 7"/>
                <a:gd name="T19" fmla="*/ 0 h 7"/>
                <a:gd name="T20" fmla="*/ 2 w 7"/>
                <a:gd name="T21" fmla="*/ 0 h 7"/>
                <a:gd name="T22" fmla="*/ 5 w 7"/>
                <a:gd name="T23" fmla="*/ 3 h 7"/>
                <a:gd name="T24" fmla="*/ 7 w 7"/>
                <a:gd name="T25" fmla="*/ 3 h 7"/>
                <a:gd name="T26" fmla="*/ 7 w 7"/>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7" y="3"/>
                  </a:moveTo>
                  <a:lnTo>
                    <a:pt x="7" y="3"/>
                  </a:lnTo>
                  <a:lnTo>
                    <a:pt x="7" y="5"/>
                  </a:lnTo>
                  <a:lnTo>
                    <a:pt x="5" y="7"/>
                  </a:lnTo>
                  <a:lnTo>
                    <a:pt x="2" y="7"/>
                  </a:lnTo>
                  <a:lnTo>
                    <a:pt x="0" y="5"/>
                  </a:lnTo>
                  <a:lnTo>
                    <a:pt x="0" y="3"/>
                  </a:lnTo>
                  <a:lnTo>
                    <a:pt x="2" y="0"/>
                  </a:lnTo>
                  <a:lnTo>
                    <a:pt x="5" y="3"/>
                  </a:lnTo>
                  <a:lnTo>
                    <a:pt x="7"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3" name="Freeform 147"/>
            <p:cNvSpPr>
              <a:spLocks/>
            </p:cNvSpPr>
            <p:nvPr/>
          </p:nvSpPr>
          <p:spPr bwMode="auto">
            <a:xfrm>
              <a:off x="4082" y="1799"/>
              <a:ext cx="544" cy="641"/>
            </a:xfrm>
            <a:custGeom>
              <a:avLst/>
              <a:gdLst>
                <a:gd name="T0" fmla="*/ 174 w 544"/>
                <a:gd name="T1" fmla="*/ 12 h 641"/>
                <a:gd name="T2" fmla="*/ 167 w 544"/>
                <a:gd name="T3" fmla="*/ 37 h 641"/>
                <a:gd name="T4" fmla="*/ 160 w 544"/>
                <a:gd name="T5" fmla="*/ 44 h 641"/>
                <a:gd name="T6" fmla="*/ 155 w 544"/>
                <a:gd name="T7" fmla="*/ 86 h 641"/>
                <a:gd name="T8" fmla="*/ 165 w 544"/>
                <a:gd name="T9" fmla="*/ 95 h 641"/>
                <a:gd name="T10" fmla="*/ 208 w 544"/>
                <a:gd name="T11" fmla="*/ 128 h 641"/>
                <a:gd name="T12" fmla="*/ 206 w 544"/>
                <a:gd name="T13" fmla="*/ 153 h 641"/>
                <a:gd name="T14" fmla="*/ 222 w 544"/>
                <a:gd name="T15" fmla="*/ 174 h 641"/>
                <a:gd name="T16" fmla="*/ 366 w 544"/>
                <a:gd name="T17" fmla="*/ 213 h 641"/>
                <a:gd name="T18" fmla="*/ 375 w 544"/>
                <a:gd name="T19" fmla="*/ 176 h 641"/>
                <a:gd name="T20" fmla="*/ 387 w 544"/>
                <a:gd name="T21" fmla="*/ 186 h 641"/>
                <a:gd name="T22" fmla="*/ 394 w 544"/>
                <a:gd name="T23" fmla="*/ 199 h 641"/>
                <a:gd name="T24" fmla="*/ 433 w 544"/>
                <a:gd name="T25" fmla="*/ 188 h 641"/>
                <a:gd name="T26" fmla="*/ 477 w 544"/>
                <a:gd name="T27" fmla="*/ 149 h 641"/>
                <a:gd name="T28" fmla="*/ 544 w 544"/>
                <a:gd name="T29" fmla="*/ 176 h 641"/>
                <a:gd name="T30" fmla="*/ 505 w 544"/>
                <a:gd name="T31" fmla="*/ 255 h 641"/>
                <a:gd name="T32" fmla="*/ 489 w 544"/>
                <a:gd name="T33" fmla="*/ 267 h 641"/>
                <a:gd name="T34" fmla="*/ 461 w 544"/>
                <a:gd name="T35" fmla="*/ 236 h 641"/>
                <a:gd name="T36" fmla="*/ 419 w 544"/>
                <a:gd name="T37" fmla="*/ 232 h 641"/>
                <a:gd name="T38" fmla="*/ 394 w 544"/>
                <a:gd name="T39" fmla="*/ 213 h 641"/>
                <a:gd name="T40" fmla="*/ 380 w 544"/>
                <a:gd name="T41" fmla="*/ 218 h 641"/>
                <a:gd name="T42" fmla="*/ 394 w 544"/>
                <a:gd name="T43" fmla="*/ 260 h 641"/>
                <a:gd name="T44" fmla="*/ 414 w 544"/>
                <a:gd name="T45" fmla="*/ 294 h 641"/>
                <a:gd name="T46" fmla="*/ 394 w 544"/>
                <a:gd name="T47" fmla="*/ 311 h 641"/>
                <a:gd name="T48" fmla="*/ 387 w 544"/>
                <a:gd name="T49" fmla="*/ 297 h 641"/>
                <a:gd name="T50" fmla="*/ 380 w 544"/>
                <a:gd name="T51" fmla="*/ 301 h 641"/>
                <a:gd name="T52" fmla="*/ 361 w 544"/>
                <a:gd name="T53" fmla="*/ 345 h 641"/>
                <a:gd name="T54" fmla="*/ 250 w 544"/>
                <a:gd name="T55" fmla="*/ 482 h 641"/>
                <a:gd name="T56" fmla="*/ 250 w 544"/>
                <a:gd name="T57" fmla="*/ 556 h 641"/>
                <a:gd name="T58" fmla="*/ 232 w 544"/>
                <a:gd name="T59" fmla="*/ 611 h 641"/>
                <a:gd name="T60" fmla="*/ 236 w 544"/>
                <a:gd name="T61" fmla="*/ 621 h 641"/>
                <a:gd name="T62" fmla="*/ 199 w 544"/>
                <a:gd name="T63" fmla="*/ 639 h 641"/>
                <a:gd name="T64" fmla="*/ 190 w 544"/>
                <a:gd name="T65" fmla="*/ 600 h 641"/>
                <a:gd name="T66" fmla="*/ 132 w 544"/>
                <a:gd name="T67" fmla="*/ 482 h 641"/>
                <a:gd name="T68" fmla="*/ 84 w 544"/>
                <a:gd name="T69" fmla="*/ 329 h 641"/>
                <a:gd name="T70" fmla="*/ 86 w 544"/>
                <a:gd name="T71" fmla="*/ 313 h 641"/>
                <a:gd name="T72" fmla="*/ 81 w 544"/>
                <a:gd name="T73" fmla="*/ 299 h 641"/>
                <a:gd name="T74" fmla="*/ 65 w 544"/>
                <a:gd name="T75" fmla="*/ 345 h 641"/>
                <a:gd name="T76" fmla="*/ 28 w 544"/>
                <a:gd name="T77" fmla="*/ 341 h 641"/>
                <a:gd name="T78" fmla="*/ 14 w 544"/>
                <a:gd name="T79" fmla="*/ 315 h 641"/>
                <a:gd name="T80" fmla="*/ 23 w 544"/>
                <a:gd name="T81" fmla="*/ 311 h 641"/>
                <a:gd name="T82" fmla="*/ 26 w 544"/>
                <a:gd name="T83" fmla="*/ 304 h 641"/>
                <a:gd name="T84" fmla="*/ 7 w 544"/>
                <a:gd name="T85" fmla="*/ 297 h 641"/>
                <a:gd name="T86" fmla="*/ 0 w 544"/>
                <a:gd name="T87" fmla="*/ 283 h 641"/>
                <a:gd name="T88" fmla="*/ 56 w 544"/>
                <a:gd name="T89" fmla="*/ 262 h 641"/>
                <a:gd name="T90" fmla="*/ 21 w 544"/>
                <a:gd name="T91" fmla="*/ 225 h 641"/>
                <a:gd name="T92" fmla="*/ 42 w 544"/>
                <a:gd name="T93" fmla="*/ 188 h 641"/>
                <a:gd name="T94" fmla="*/ 97 w 544"/>
                <a:gd name="T95" fmla="*/ 109 h 641"/>
                <a:gd name="T96" fmla="*/ 95 w 544"/>
                <a:gd name="T97" fmla="*/ 74 h 641"/>
                <a:gd name="T98" fmla="*/ 84 w 544"/>
                <a:gd name="T99" fmla="*/ 72 h 641"/>
                <a:gd name="T100" fmla="*/ 72 w 544"/>
                <a:gd name="T101" fmla="*/ 14 h 641"/>
                <a:gd name="T102" fmla="*/ 174 w 544"/>
                <a:gd name="T103" fmla="*/ 5 h 6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4"/>
                <a:gd name="T157" fmla="*/ 0 h 641"/>
                <a:gd name="T158" fmla="*/ 544 w 544"/>
                <a:gd name="T159" fmla="*/ 641 h 6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4" h="641">
                  <a:moveTo>
                    <a:pt x="174" y="5"/>
                  </a:moveTo>
                  <a:lnTo>
                    <a:pt x="174" y="5"/>
                  </a:lnTo>
                  <a:lnTo>
                    <a:pt x="174" y="12"/>
                  </a:lnTo>
                  <a:lnTo>
                    <a:pt x="171" y="21"/>
                  </a:lnTo>
                  <a:lnTo>
                    <a:pt x="167" y="37"/>
                  </a:lnTo>
                  <a:lnTo>
                    <a:pt x="160" y="37"/>
                  </a:lnTo>
                  <a:lnTo>
                    <a:pt x="158" y="40"/>
                  </a:lnTo>
                  <a:lnTo>
                    <a:pt x="160" y="44"/>
                  </a:lnTo>
                  <a:lnTo>
                    <a:pt x="165" y="65"/>
                  </a:lnTo>
                  <a:lnTo>
                    <a:pt x="155" y="86"/>
                  </a:lnTo>
                  <a:lnTo>
                    <a:pt x="158" y="91"/>
                  </a:lnTo>
                  <a:lnTo>
                    <a:pt x="165" y="95"/>
                  </a:lnTo>
                  <a:lnTo>
                    <a:pt x="211" y="123"/>
                  </a:lnTo>
                  <a:lnTo>
                    <a:pt x="208" y="128"/>
                  </a:lnTo>
                  <a:lnTo>
                    <a:pt x="204" y="132"/>
                  </a:lnTo>
                  <a:lnTo>
                    <a:pt x="204" y="142"/>
                  </a:lnTo>
                  <a:lnTo>
                    <a:pt x="206" y="153"/>
                  </a:lnTo>
                  <a:lnTo>
                    <a:pt x="208" y="165"/>
                  </a:lnTo>
                  <a:lnTo>
                    <a:pt x="222" y="174"/>
                  </a:lnTo>
                  <a:lnTo>
                    <a:pt x="292" y="199"/>
                  </a:lnTo>
                  <a:lnTo>
                    <a:pt x="366" y="213"/>
                  </a:lnTo>
                  <a:lnTo>
                    <a:pt x="375" y="176"/>
                  </a:lnTo>
                  <a:lnTo>
                    <a:pt x="382" y="181"/>
                  </a:lnTo>
                  <a:lnTo>
                    <a:pt x="387" y="183"/>
                  </a:lnTo>
                  <a:lnTo>
                    <a:pt x="387" y="186"/>
                  </a:lnTo>
                  <a:lnTo>
                    <a:pt x="391" y="192"/>
                  </a:lnTo>
                  <a:lnTo>
                    <a:pt x="394" y="199"/>
                  </a:lnTo>
                  <a:lnTo>
                    <a:pt x="424" y="202"/>
                  </a:lnTo>
                  <a:lnTo>
                    <a:pt x="433" y="188"/>
                  </a:lnTo>
                  <a:lnTo>
                    <a:pt x="454" y="169"/>
                  </a:lnTo>
                  <a:lnTo>
                    <a:pt x="477" y="149"/>
                  </a:lnTo>
                  <a:lnTo>
                    <a:pt x="526" y="146"/>
                  </a:lnTo>
                  <a:lnTo>
                    <a:pt x="544" y="176"/>
                  </a:lnTo>
                  <a:lnTo>
                    <a:pt x="516" y="195"/>
                  </a:lnTo>
                  <a:lnTo>
                    <a:pt x="500" y="218"/>
                  </a:lnTo>
                  <a:lnTo>
                    <a:pt x="505" y="255"/>
                  </a:lnTo>
                  <a:lnTo>
                    <a:pt x="489" y="267"/>
                  </a:lnTo>
                  <a:lnTo>
                    <a:pt x="489" y="280"/>
                  </a:lnTo>
                  <a:lnTo>
                    <a:pt x="470" y="262"/>
                  </a:lnTo>
                  <a:lnTo>
                    <a:pt x="461" y="236"/>
                  </a:lnTo>
                  <a:lnTo>
                    <a:pt x="433" y="230"/>
                  </a:lnTo>
                  <a:lnTo>
                    <a:pt x="419" y="232"/>
                  </a:lnTo>
                  <a:lnTo>
                    <a:pt x="408" y="220"/>
                  </a:lnTo>
                  <a:lnTo>
                    <a:pt x="401" y="216"/>
                  </a:lnTo>
                  <a:lnTo>
                    <a:pt x="394" y="213"/>
                  </a:lnTo>
                  <a:lnTo>
                    <a:pt x="387" y="216"/>
                  </a:lnTo>
                  <a:lnTo>
                    <a:pt x="380" y="218"/>
                  </a:lnTo>
                  <a:lnTo>
                    <a:pt x="389" y="246"/>
                  </a:lnTo>
                  <a:lnTo>
                    <a:pt x="394" y="260"/>
                  </a:lnTo>
                  <a:lnTo>
                    <a:pt x="398" y="276"/>
                  </a:lnTo>
                  <a:lnTo>
                    <a:pt x="414" y="294"/>
                  </a:lnTo>
                  <a:lnTo>
                    <a:pt x="405" y="308"/>
                  </a:lnTo>
                  <a:lnTo>
                    <a:pt x="394" y="311"/>
                  </a:lnTo>
                  <a:lnTo>
                    <a:pt x="391" y="306"/>
                  </a:lnTo>
                  <a:lnTo>
                    <a:pt x="389" y="301"/>
                  </a:lnTo>
                  <a:lnTo>
                    <a:pt x="387" y="297"/>
                  </a:lnTo>
                  <a:lnTo>
                    <a:pt x="382" y="297"/>
                  </a:lnTo>
                  <a:lnTo>
                    <a:pt x="380" y="301"/>
                  </a:lnTo>
                  <a:lnTo>
                    <a:pt x="380" y="308"/>
                  </a:lnTo>
                  <a:lnTo>
                    <a:pt x="361" y="327"/>
                  </a:lnTo>
                  <a:lnTo>
                    <a:pt x="361" y="345"/>
                  </a:lnTo>
                  <a:lnTo>
                    <a:pt x="329" y="375"/>
                  </a:lnTo>
                  <a:lnTo>
                    <a:pt x="310" y="412"/>
                  </a:lnTo>
                  <a:lnTo>
                    <a:pt x="250" y="482"/>
                  </a:lnTo>
                  <a:lnTo>
                    <a:pt x="262" y="523"/>
                  </a:lnTo>
                  <a:lnTo>
                    <a:pt x="250" y="556"/>
                  </a:lnTo>
                  <a:lnTo>
                    <a:pt x="246" y="572"/>
                  </a:lnTo>
                  <a:lnTo>
                    <a:pt x="246" y="588"/>
                  </a:lnTo>
                  <a:lnTo>
                    <a:pt x="232" y="611"/>
                  </a:lnTo>
                  <a:lnTo>
                    <a:pt x="236" y="621"/>
                  </a:lnTo>
                  <a:lnTo>
                    <a:pt x="218" y="641"/>
                  </a:lnTo>
                  <a:lnTo>
                    <a:pt x="199" y="639"/>
                  </a:lnTo>
                  <a:lnTo>
                    <a:pt x="185" y="604"/>
                  </a:lnTo>
                  <a:lnTo>
                    <a:pt x="190" y="600"/>
                  </a:lnTo>
                  <a:lnTo>
                    <a:pt x="190" y="595"/>
                  </a:lnTo>
                  <a:lnTo>
                    <a:pt x="144" y="516"/>
                  </a:lnTo>
                  <a:lnTo>
                    <a:pt x="132" y="482"/>
                  </a:lnTo>
                  <a:lnTo>
                    <a:pt x="100" y="424"/>
                  </a:lnTo>
                  <a:lnTo>
                    <a:pt x="95" y="364"/>
                  </a:lnTo>
                  <a:lnTo>
                    <a:pt x="84" y="329"/>
                  </a:lnTo>
                  <a:lnTo>
                    <a:pt x="84" y="320"/>
                  </a:lnTo>
                  <a:lnTo>
                    <a:pt x="86" y="313"/>
                  </a:lnTo>
                  <a:lnTo>
                    <a:pt x="86" y="306"/>
                  </a:lnTo>
                  <a:lnTo>
                    <a:pt x="84" y="301"/>
                  </a:lnTo>
                  <a:lnTo>
                    <a:pt x="81" y="299"/>
                  </a:lnTo>
                  <a:lnTo>
                    <a:pt x="79" y="299"/>
                  </a:lnTo>
                  <a:lnTo>
                    <a:pt x="67" y="311"/>
                  </a:lnTo>
                  <a:lnTo>
                    <a:pt x="65" y="345"/>
                  </a:lnTo>
                  <a:lnTo>
                    <a:pt x="49" y="348"/>
                  </a:lnTo>
                  <a:lnTo>
                    <a:pt x="28" y="341"/>
                  </a:lnTo>
                  <a:lnTo>
                    <a:pt x="14" y="322"/>
                  </a:lnTo>
                  <a:lnTo>
                    <a:pt x="14" y="315"/>
                  </a:lnTo>
                  <a:lnTo>
                    <a:pt x="21" y="315"/>
                  </a:lnTo>
                  <a:lnTo>
                    <a:pt x="23" y="313"/>
                  </a:lnTo>
                  <a:lnTo>
                    <a:pt x="23" y="311"/>
                  </a:lnTo>
                  <a:lnTo>
                    <a:pt x="26" y="308"/>
                  </a:lnTo>
                  <a:lnTo>
                    <a:pt x="26" y="304"/>
                  </a:lnTo>
                  <a:lnTo>
                    <a:pt x="14" y="299"/>
                  </a:lnTo>
                  <a:lnTo>
                    <a:pt x="7" y="297"/>
                  </a:lnTo>
                  <a:lnTo>
                    <a:pt x="0" y="294"/>
                  </a:lnTo>
                  <a:lnTo>
                    <a:pt x="0" y="283"/>
                  </a:lnTo>
                  <a:lnTo>
                    <a:pt x="53" y="269"/>
                  </a:lnTo>
                  <a:lnTo>
                    <a:pt x="56" y="262"/>
                  </a:lnTo>
                  <a:lnTo>
                    <a:pt x="60" y="255"/>
                  </a:lnTo>
                  <a:lnTo>
                    <a:pt x="21" y="225"/>
                  </a:lnTo>
                  <a:lnTo>
                    <a:pt x="26" y="190"/>
                  </a:lnTo>
                  <a:lnTo>
                    <a:pt x="42" y="188"/>
                  </a:lnTo>
                  <a:lnTo>
                    <a:pt x="51" y="172"/>
                  </a:lnTo>
                  <a:lnTo>
                    <a:pt x="58" y="153"/>
                  </a:lnTo>
                  <a:lnTo>
                    <a:pt x="97" y="109"/>
                  </a:lnTo>
                  <a:lnTo>
                    <a:pt x="97" y="77"/>
                  </a:lnTo>
                  <a:lnTo>
                    <a:pt x="95" y="74"/>
                  </a:lnTo>
                  <a:lnTo>
                    <a:pt x="90" y="74"/>
                  </a:lnTo>
                  <a:lnTo>
                    <a:pt x="84" y="72"/>
                  </a:lnTo>
                  <a:lnTo>
                    <a:pt x="63" y="61"/>
                  </a:lnTo>
                  <a:lnTo>
                    <a:pt x="60" y="26"/>
                  </a:lnTo>
                  <a:lnTo>
                    <a:pt x="72" y="14"/>
                  </a:lnTo>
                  <a:lnTo>
                    <a:pt x="111" y="14"/>
                  </a:lnTo>
                  <a:lnTo>
                    <a:pt x="158" y="0"/>
                  </a:lnTo>
                  <a:lnTo>
                    <a:pt x="174"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4" name="Freeform 148"/>
            <p:cNvSpPr>
              <a:spLocks/>
            </p:cNvSpPr>
            <p:nvPr/>
          </p:nvSpPr>
          <p:spPr bwMode="auto">
            <a:xfrm>
              <a:off x="5177" y="1799"/>
              <a:ext cx="46" cy="51"/>
            </a:xfrm>
            <a:custGeom>
              <a:avLst/>
              <a:gdLst>
                <a:gd name="T0" fmla="*/ 30 w 46"/>
                <a:gd name="T1" fmla="*/ 5 h 51"/>
                <a:gd name="T2" fmla="*/ 30 w 46"/>
                <a:gd name="T3" fmla="*/ 5 h 51"/>
                <a:gd name="T4" fmla="*/ 35 w 46"/>
                <a:gd name="T5" fmla="*/ 17 h 51"/>
                <a:gd name="T6" fmla="*/ 44 w 46"/>
                <a:gd name="T7" fmla="*/ 28 h 51"/>
                <a:gd name="T8" fmla="*/ 44 w 46"/>
                <a:gd name="T9" fmla="*/ 28 h 51"/>
                <a:gd name="T10" fmla="*/ 44 w 46"/>
                <a:gd name="T11" fmla="*/ 40 h 51"/>
                <a:gd name="T12" fmla="*/ 46 w 46"/>
                <a:gd name="T13" fmla="*/ 44 h 51"/>
                <a:gd name="T14" fmla="*/ 44 w 46"/>
                <a:gd name="T15" fmla="*/ 51 h 51"/>
                <a:gd name="T16" fmla="*/ 44 w 46"/>
                <a:gd name="T17" fmla="*/ 51 h 51"/>
                <a:gd name="T18" fmla="*/ 39 w 46"/>
                <a:gd name="T19" fmla="*/ 51 h 51"/>
                <a:gd name="T20" fmla="*/ 37 w 46"/>
                <a:gd name="T21" fmla="*/ 51 h 51"/>
                <a:gd name="T22" fmla="*/ 35 w 46"/>
                <a:gd name="T23" fmla="*/ 47 h 51"/>
                <a:gd name="T24" fmla="*/ 32 w 46"/>
                <a:gd name="T25" fmla="*/ 40 h 51"/>
                <a:gd name="T26" fmla="*/ 30 w 46"/>
                <a:gd name="T27" fmla="*/ 35 h 51"/>
                <a:gd name="T28" fmla="*/ 30 w 46"/>
                <a:gd name="T29" fmla="*/ 35 h 51"/>
                <a:gd name="T30" fmla="*/ 32 w 46"/>
                <a:gd name="T31" fmla="*/ 19 h 51"/>
                <a:gd name="T32" fmla="*/ 32 w 46"/>
                <a:gd name="T33" fmla="*/ 19 h 51"/>
                <a:gd name="T34" fmla="*/ 0 w 46"/>
                <a:gd name="T35" fmla="*/ 17 h 51"/>
                <a:gd name="T36" fmla="*/ 0 w 46"/>
                <a:gd name="T37" fmla="*/ 0 h 51"/>
                <a:gd name="T38" fmla="*/ 0 w 46"/>
                <a:gd name="T39" fmla="*/ 0 h 51"/>
                <a:gd name="T40" fmla="*/ 16 w 46"/>
                <a:gd name="T41" fmla="*/ 3 h 51"/>
                <a:gd name="T42" fmla="*/ 30 w 46"/>
                <a:gd name="T43" fmla="*/ 5 h 51"/>
                <a:gd name="T44" fmla="*/ 30 w 46"/>
                <a:gd name="T45" fmla="*/ 5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51"/>
                <a:gd name="T71" fmla="*/ 46 w 46"/>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51">
                  <a:moveTo>
                    <a:pt x="30" y="5"/>
                  </a:moveTo>
                  <a:lnTo>
                    <a:pt x="30" y="5"/>
                  </a:lnTo>
                  <a:lnTo>
                    <a:pt x="35" y="17"/>
                  </a:lnTo>
                  <a:lnTo>
                    <a:pt x="44" y="28"/>
                  </a:lnTo>
                  <a:lnTo>
                    <a:pt x="44" y="40"/>
                  </a:lnTo>
                  <a:lnTo>
                    <a:pt x="46" y="44"/>
                  </a:lnTo>
                  <a:lnTo>
                    <a:pt x="44" y="51"/>
                  </a:lnTo>
                  <a:lnTo>
                    <a:pt x="39" y="51"/>
                  </a:lnTo>
                  <a:lnTo>
                    <a:pt x="37" y="51"/>
                  </a:lnTo>
                  <a:lnTo>
                    <a:pt x="35" y="47"/>
                  </a:lnTo>
                  <a:lnTo>
                    <a:pt x="32" y="40"/>
                  </a:lnTo>
                  <a:lnTo>
                    <a:pt x="30" y="35"/>
                  </a:lnTo>
                  <a:lnTo>
                    <a:pt x="32" y="19"/>
                  </a:lnTo>
                  <a:lnTo>
                    <a:pt x="0" y="17"/>
                  </a:lnTo>
                  <a:lnTo>
                    <a:pt x="0" y="0"/>
                  </a:lnTo>
                  <a:lnTo>
                    <a:pt x="16" y="3"/>
                  </a:lnTo>
                  <a:lnTo>
                    <a:pt x="30"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5" name="Freeform 149"/>
            <p:cNvSpPr>
              <a:spLocks/>
            </p:cNvSpPr>
            <p:nvPr/>
          </p:nvSpPr>
          <p:spPr bwMode="auto">
            <a:xfrm>
              <a:off x="3409" y="1802"/>
              <a:ext cx="16" cy="37"/>
            </a:xfrm>
            <a:custGeom>
              <a:avLst/>
              <a:gdLst>
                <a:gd name="T0" fmla="*/ 14 w 16"/>
                <a:gd name="T1" fmla="*/ 2 h 37"/>
                <a:gd name="T2" fmla="*/ 16 w 16"/>
                <a:gd name="T3" fmla="*/ 30 h 37"/>
                <a:gd name="T4" fmla="*/ 4 w 16"/>
                <a:gd name="T5" fmla="*/ 37 h 37"/>
                <a:gd name="T6" fmla="*/ 0 w 16"/>
                <a:gd name="T7" fmla="*/ 18 h 37"/>
                <a:gd name="T8" fmla="*/ 7 w 16"/>
                <a:gd name="T9" fmla="*/ 0 h 37"/>
                <a:gd name="T10" fmla="*/ 7 w 16"/>
                <a:gd name="T11" fmla="*/ 0 h 37"/>
                <a:gd name="T12" fmla="*/ 14 w 16"/>
                <a:gd name="T13" fmla="*/ 2 h 37"/>
                <a:gd name="T14" fmla="*/ 14 w 16"/>
                <a:gd name="T15" fmla="*/ 2 h 3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37"/>
                <a:gd name="T26" fmla="*/ 16 w 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37">
                  <a:moveTo>
                    <a:pt x="14" y="2"/>
                  </a:moveTo>
                  <a:lnTo>
                    <a:pt x="16" y="30"/>
                  </a:lnTo>
                  <a:lnTo>
                    <a:pt x="4" y="37"/>
                  </a:lnTo>
                  <a:lnTo>
                    <a:pt x="0" y="18"/>
                  </a:lnTo>
                  <a:lnTo>
                    <a:pt x="7" y="0"/>
                  </a:lnTo>
                  <a:lnTo>
                    <a:pt x="14"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6" name="Freeform 150"/>
            <p:cNvSpPr>
              <a:spLocks/>
            </p:cNvSpPr>
            <p:nvPr/>
          </p:nvSpPr>
          <p:spPr bwMode="auto">
            <a:xfrm>
              <a:off x="2488" y="1813"/>
              <a:ext cx="266" cy="190"/>
            </a:xfrm>
            <a:custGeom>
              <a:avLst/>
              <a:gdLst>
                <a:gd name="T0" fmla="*/ 180 w 266"/>
                <a:gd name="T1" fmla="*/ 10 h 190"/>
                <a:gd name="T2" fmla="*/ 206 w 266"/>
                <a:gd name="T3" fmla="*/ 5 h 190"/>
                <a:gd name="T4" fmla="*/ 220 w 266"/>
                <a:gd name="T5" fmla="*/ 12 h 190"/>
                <a:gd name="T6" fmla="*/ 220 w 266"/>
                <a:gd name="T7" fmla="*/ 12 h 190"/>
                <a:gd name="T8" fmla="*/ 243 w 266"/>
                <a:gd name="T9" fmla="*/ 10 h 190"/>
                <a:gd name="T10" fmla="*/ 245 w 266"/>
                <a:gd name="T11" fmla="*/ 47 h 190"/>
                <a:gd name="T12" fmla="*/ 266 w 266"/>
                <a:gd name="T13" fmla="*/ 70 h 190"/>
                <a:gd name="T14" fmla="*/ 264 w 266"/>
                <a:gd name="T15" fmla="*/ 77 h 190"/>
                <a:gd name="T16" fmla="*/ 217 w 266"/>
                <a:gd name="T17" fmla="*/ 100 h 190"/>
                <a:gd name="T18" fmla="*/ 176 w 266"/>
                <a:gd name="T19" fmla="*/ 141 h 190"/>
                <a:gd name="T20" fmla="*/ 120 w 266"/>
                <a:gd name="T21" fmla="*/ 162 h 190"/>
                <a:gd name="T22" fmla="*/ 102 w 266"/>
                <a:gd name="T23" fmla="*/ 190 h 190"/>
                <a:gd name="T24" fmla="*/ 0 w 266"/>
                <a:gd name="T25" fmla="*/ 190 h 190"/>
                <a:gd name="T26" fmla="*/ 2 w 266"/>
                <a:gd name="T27" fmla="*/ 183 h 190"/>
                <a:gd name="T28" fmla="*/ 41 w 266"/>
                <a:gd name="T29" fmla="*/ 169 h 190"/>
                <a:gd name="T30" fmla="*/ 78 w 266"/>
                <a:gd name="T31" fmla="*/ 123 h 190"/>
                <a:gd name="T32" fmla="*/ 78 w 266"/>
                <a:gd name="T33" fmla="*/ 123 h 190"/>
                <a:gd name="T34" fmla="*/ 78 w 266"/>
                <a:gd name="T35" fmla="*/ 111 h 190"/>
                <a:gd name="T36" fmla="*/ 74 w 266"/>
                <a:gd name="T37" fmla="*/ 97 h 190"/>
                <a:gd name="T38" fmla="*/ 74 w 266"/>
                <a:gd name="T39" fmla="*/ 86 h 190"/>
                <a:gd name="T40" fmla="*/ 76 w 266"/>
                <a:gd name="T41" fmla="*/ 81 h 190"/>
                <a:gd name="T42" fmla="*/ 78 w 266"/>
                <a:gd name="T43" fmla="*/ 74 h 190"/>
                <a:gd name="T44" fmla="*/ 125 w 266"/>
                <a:gd name="T45" fmla="*/ 42 h 190"/>
                <a:gd name="T46" fmla="*/ 150 w 266"/>
                <a:gd name="T47" fmla="*/ 0 h 190"/>
                <a:gd name="T48" fmla="*/ 150 w 266"/>
                <a:gd name="T49" fmla="*/ 0 h 190"/>
                <a:gd name="T50" fmla="*/ 159 w 266"/>
                <a:gd name="T51" fmla="*/ 0 h 190"/>
                <a:gd name="T52" fmla="*/ 166 w 266"/>
                <a:gd name="T53" fmla="*/ 3 h 190"/>
                <a:gd name="T54" fmla="*/ 180 w 266"/>
                <a:gd name="T55" fmla="*/ 10 h 190"/>
                <a:gd name="T56" fmla="*/ 180 w 266"/>
                <a:gd name="T57" fmla="*/ 10 h 1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6"/>
                <a:gd name="T88" fmla="*/ 0 h 190"/>
                <a:gd name="T89" fmla="*/ 266 w 266"/>
                <a:gd name="T90" fmla="*/ 190 h 1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6" h="190">
                  <a:moveTo>
                    <a:pt x="180" y="10"/>
                  </a:moveTo>
                  <a:lnTo>
                    <a:pt x="206" y="5"/>
                  </a:lnTo>
                  <a:lnTo>
                    <a:pt x="220" y="12"/>
                  </a:lnTo>
                  <a:lnTo>
                    <a:pt x="243" y="10"/>
                  </a:lnTo>
                  <a:lnTo>
                    <a:pt x="245" y="47"/>
                  </a:lnTo>
                  <a:lnTo>
                    <a:pt x="266" y="70"/>
                  </a:lnTo>
                  <a:lnTo>
                    <a:pt x="264" y="77"/>
                  </a:lnTo>
                  <a:lnTo>
                    <a:pt x="217" y="100"/>
                  </a:lnTo>
                  <a:lnTo>
                    <a:pt x="176" y="141"/>
                  </a:lnTo>
                  <a:lnTo>
                    <a:pt x="120" y="162"/>
                  </a:lnTo>
                  <a:lnTo>
                    <a:pt x="102" y="190"/>
                  </a:lnTo>
                  <a:lnTo>
                    <a:pt x="0" y="190"/>
                  </a:lnTo>
                  <a:lnTo>
                    <a:pt x="2" y="183"/>
                  </a:lnTo>
                  <a:lnTo>
                    <a:pt x="41" y="169"/>
                  </a:lnTo>
                  <a:lnTo>
                    <a:pt x="78" y="123"/>
                  </a:lnTo>
                  <a:lnTo>
                    <a:pt x="78" y="111"/>
                  </a:lnTo>
                  <a:lnTo>
                    <a:pt x="74" y="97"/>
                  </a:lnTo>
                  <a:lnTo>
                    <a:pt x="74" y="86"/>
                  </a:lnTo>
                  <a:lnTo>
                    <a:pt x="76" y="81"/>
                  </a:lnTo>
                  <a:lnTo>
                    <a:pt x="78" y="74"/>
                  </a:lnTo>
                  <a:lnTo>
                    <a:pt x="125" y="42"/>
                  </a:lnTo>
                  <a:lnTo>
                    <a:pt x="150" y="0"/>
                  </a:lnTo>
                  <a:lnTo>
                    <a:pt x="159" y="0"/>
                  </a:lnTo>
                  <a:lnTo>
                    <a:pt x="166" y="3"/>
                  </a:lnTo>
                  <a:lnTo>
                    <a:pt x="180" y="1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7" name="Freeform 151"/>
            <p:cNvSpPr>
              <a:spLocks/>
            </p:cNvSpPr>
            <p:nvPr/>
          </p:nvSpPr>
          <p:spPr bwMode="auto">
            <a:xfrm>
              <a:off x="3191" y="1816"/>
              <a:ext cx="40" cy="13"/>
            </a:xfrm>
            <a:custGeom>
              <a:avLst/>
              <a:gdLst>
                <a:gd name="T0" fmla="*/ 40 w 40"/>
                <a:gd name="T1" fmla="*/ 13 h 13"/>
                <a:gd name="T2" fmla="*/ 40 w 40"/>
                <a:gd name="T3" fmla="*/ 13 h 13"/>
                <a:gd name="T4" fmla="*/ 21 w 40"/>
                <a:gd name="T5" fmla="*/ 11 h 13"/>
                <a:gd name="T6" fmla="*/ 3 w 40"/>
                <a:gd name="T7" fmla="*/ 7 h 13"/>
                <a:gd name="T8" fmla="*/ 3 w 40"/>
                <a:gd name="T9" fmla="*/ 7 h 13"/>
                <a:gd name="T10" fmla="*/ 0 w 40"/>
                <a:gd name="T11" fmla="*/ 4 h 13"/>
                <a:gd name="T12" fmla="*/ 3 w 40"/>
                <a:gd name="T13" fmla="*/ 0 h 13"/>
                <a:gd name="T14" fmla="*/ 40 w 40"/>
                <a:gd name="T15" fmla="*/ 7 h 13"/>
                <a:gd name="T16" fmla="*/ 40 w 40"/>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3"/>
                <a:gd name="T29" fmla="*/ 40 w 4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3">
                  <a:moveTo>
                    <a:pt x="40" y="13"/>
                  </a:moveTo>
                  <a:lnTo>
                    <a:pt x="40" y="13"/>
                  </a:lnTo>
                  <a:lnTo>
                    <a:pt x="21" y="11"/>
                  </a:lnTo>
                  <a:lnTo>
                    <a:pt x="3" y="7"/>
                  </a:lnTo>
                  <a:lnTo>
                    <a:pt x="0" y="4"/>
                  </a:lnTo>
                  <a:lnTo>
                    <a:pt x="3" y="0"/>
                  </a:lnTo>
                  <a:lnTo>
                    <a:pt x="40" y="7"/>
                  </a:lnTo>
                  <a:lnTo>
                    <a:pt x="40"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8" name="Freeform 152"/>
            <p:cNvSpPr>
              <a:spLocks/>
            </p:cNvSpPr>
            <p:nvPr/>
          </p:nvSpPr>
          <p:spPr bwMode="auto">
            <a:xfrm>
              <a:off x="3254" y="1816"/>
              <a:ext cx="7" cy="7"/>
            </a:xfrm>
            <a:custGeom>
              <a:avLst/>
              <a:gdLst>
                <a:gd name="T0" fmla="*/ 7 w 7"/>
                <a:gd name="T1" fmla="*/ 2 h 7"/>
                <a:gd name="T2" fmla="*/ 7 w 7"/>
                <a:gd name="T3" fmla="*/ 2 h 7"/>
                <a:gd name="T4" fmla="*/ 4 w 7"/>
                <a:gd name="T5" fmla="*/ 4 h 7"/>
                <a:gd name="T6" fmla="*/ 2 w 7"/>
                <a:gd name="T7" fmla="*/ 7 h 7"/>
                <a:gd name="T8" fmla="*/ 2 w 7"/>
                <a:gd name="T9" fmla="*/ 7 h 7"/>
                <a:gd name="T10" fmla="*/ 2 w 7"/>
                <a:gd name="T11" fmla="*/ 7 h 7"/>
                <a:gd name="T12" fmla="*/ 0 w 7"/>
                <a:gd name="T13" fmla="*/ 4 h 7"/>
                <a:gd name="T14" fmla="*/ 0 w 7"/>
                <a:gd name="T15" fmla="*/ 4 h 7"/>
                <a:gd name="T16" fmla="*/ 0 w 7"/>
                <a:gd name="T17" fmla="*/ 2 h 7"/>
                <a:gd name="T18" fmla="*/ 2 w 7"/>
                <a:gd name="T19" fmla="*/ 0 h 7"/>
                <a:gd name="T20" fmla="*/ 2 w 7"/>
                <a:gd name="T21" fmla="*/ 0 h 7"/>
                <a:gd name="T22" fmla="*/ 4 w 7"/>
                <a:gd name="T23" fmla="*/ 2 h 7"/>
                <a:gd name="T24" fmla="*/ 7 w 7"/>
                <a:gd name="T25" fmla="*/ 2 h 7"/>
                <a:gd name="T26" fmla="*/ 7 w 7"/>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7" y="2"/>
                  </a:moveTo>
                  <a:lnTo>
                    <a:pt x="7" y="2"/>
                  </a:lnTo>
                  <a:lnTo>
                    <a:pt x="4" y="4"/>
                  </a:lnTo>
                  <a:lnTo>
                    <a:pt x="2" y="7"/>
                  </a:lnTo>
                  <a:lnTo>
                    <a:pt x="0" y="4"/>
                  </a:lnTo>
                  <a:lnTo>
                    <a:pt x="0" y="2"/>
                  </a:lnTo>
                  <a:lnTo>
                    <a:pt x="2" y="0"/>
                  </a:lnTo>
                  <a:lnTo>
                    <a:pt x="4" y="2"/>
                  </a:lnTo>
                  <a:lnTo>
                    <a:pt x="7"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69" name="Freeform 153"/>
            <p:cNvSpPr>
              <a:spLocks/>
            </p:cNvSpPr>
            <p:nvPr/>
          </p:nvSpPr>
          <p:spPr bwMode="auto">
            <a:xfrm>
              <a:off x="3358" y="1816"/>
              <a:ext cx="25" cy="16"/>
            </a:xfrm>
            <a:custGeom>
              <a:avLst/>
              <a:gdLst>
                <a:gd name="T0" fmla="*/ 21 w 25"/>
                <a:gd name="T1" fmla="*/ 11 h 16"/>
                <a:gd name="T2" fmla="*/ 0 w 25"/>
                <a:gd name="T3" fmla="*/ 16 h 16"/>
                <a:gd name="T4" fmla="*/ 0 w 25"/>
                <a:gd name="T5" fmla="*/ 16 h 16"/>
                <a:gd name="T6" fmla="*/ 0 w 25"/>
                <a:gd name="T7" fmla="*/ 13 h 16"/>
                <a:gd name="T8" fmla="*/ 0 w 25"/>
                <a:gd name="T9" fmla="*/ 11 h 16"/>
                <a:gd name="T10" fmla="*/ 0 w 25"/>
                <a:gd name="T11" fmla="*/ 7 h 16"/>
                <a:gd name="T12" fmla="*/ 0 w 25"/>
                <a:gd name="T13" fmla="*/ 7 h 16"/>
                <a:gd name="T14" fmla="*/ 25 w 25"/>
                <a:gd name="T15" fmla="*/ 0 h 16"/>
                <a:gd name="T16" fmla="*/ 25 w 25"/>
                <a:gd name="T17" fmla="*/ 0 h 16"/>
                <a:gd name="T18" fmla="*/ 23 w 25"/>
                <a:gd name="T19" fmla="*/ 7 h 16"/>
                <a:gd name="T20" fmla="*/ 21 w 25"/>
                <a:gd name="T21" fmla="*/ 11 h 16"/>
                <a:gd name="T22" fmla="*/ 21 w 25"/>
                <a:gd name="T23" fmla="*/ 1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6"/>
                <a:gd name="T38" fmla="*/ 25 w 25"/>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6">
                  <a:moveTo>
                    <a:pt x="21" y="11"/>
                  </a:moveTo>
                  <a:lnTo>
                    <a:pt x="0" y="16"/>
                  </a:lnTo>
                  <a:lnTo>
                    <a:pt x="0" y="13"/>
                  </a:lnTo>
                  <a:lnTo>
                    <a:pt x="0" y="11"/>
                  </a:lnTo>
                  <a:lnTo>
                    <a:pt x="0" y="7"/>
                  </a:lnTo>
                  <a:lnTo>
                    <a:pt x="25" y="0"/>
                  </a:lnTo>
                  <a:lnTo>
                    <a:pt x="23" y="7"/>
                  </a:lnTo>
                  <a:lnTo>
                    <a:pt x="21"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0" name="Freeform 154"/>
            <p:cNvSpPr>
              <a:spLocks/>
            </p:cNvSpPr>
            <p:nvPr/>
          </p:nvSpPr>
          <p:spPr bwMode="auto">
            <a:xfrm>
              <a:off x="542" y="1823"/>
              <a:ext cx="488" cy="442"/>
            </a:xfrm>
            <a:custGeom>
              <a:avLst/>
              <a:gdLst>
                <a:gd name="T0" fmla="*/ 138 w 488"/>
                <a:gd name="T1" fmla="*/ 37 h 442"/>
                <a:gd name="T2" fmla="*/ 201 w 488"/>
                <a:gd name="T3" fmla="*/ 41 h 442"/>
                <a:gd name="T4" fmla="*/ 233 w 488"/>
                <a:gd name="T5" fmla="*/ 85 h 442"/>
                <a:gd name="T6" fmla="*/ 261 w 488"/>
                <a:gd name="T7" fmla="*/ 71 h 442"/>
                <a:gd name="T8" fmla="*/ 317 w 488"/>
                <a:gd name="T9" fmla="*/ 180 h 442"/>
                <a:gd name="T10" fmla="*/ 300 w 488"/>
                <a:gd name="T11" fmla="*/ 224 h 442"/>
                <a:gd name="T12" fmla="*/ 298 w 488"/>
                <a:gd name="T13" fmla="*/ 310 h 442"/>
                <a:gd name="T14" fmla="*/ 317 w 488"/>
                <a:gd name="T15" fmla="*/ 344 h 442"/>
                <a:gd name="T16" fmla="*/ 326 w 488"/>
                <a:gd name="T17" fmla="*/ 347 h 442"/>
                <a:gd name="T18" fmla="*/ 361 w 488"/>
                <a:gd name="T19" fmla="*/ 354 h 442"/>
                <a:gd name="T20" fmla="*/ 379 w 488"/>
                <a:gd name="T21" fmla="*/ 347 h 442"/>
                <a:gd name="T22" fmla="*/ 421 w 488"/>
                <a:gd name="T23" fmla="*/ 310 h 442"/>
                <a:gd name="T24" fmla="*/ 432 w 488"/>
                <a:gd name="T25" fmla="*/ 296 h 442"/>
                <a:gd name="T26" fmla="*/ 465 w 488"/>
                <a:gd name="T27" fmla="*/ 300 h 442"/>
                <a:gd name="T28" fmla="*/ 488 w 488"/>
                <a:gd name="T29" fmla="*/ 303 h 442"/>
                <a:gd name="T30" fmla="*/ 458 w 488"/>
                <a:gd name="T31" fmla="*/ 361 h 442"/>
                <a:gd name="T32" fmla="*/ 444 w 488"/>
                <a:gd name="T33" fmla="*/ 368 h 442"/>
                <a:gd name="T34" fmla="*/ 395 w 488"/>
                <a:gd name="T35" fmla="*/ 386 h 442"/>
                <a:gd name="T36" fmla="*/ 388 w 488"/>
                <a:gd name="T37" fmla="*/ 391 h 442"/>
                <a:gd name="T38" fmla="*/ 354 w 488"/>
                <a:gd name="T39" fmla="*/ 442 h 442"/>
                <a:gd name="T40" fmla="*/ 319 w 488"/>
                <a:gd name="T41" fmla="*/ 405 h 442"/>
                <a:gd name="T42" fmla="*/ 254 w 488"/>
                <a:gd name="T43" fmla="*/ 409 h 442"/>
                <a:gd name="T44" fmla="*/ 122 w 488"/>
                <a:gd name="T45" fmla="*/ 317 h 442"/>
                <a:gd name="T46" fmla="*/ 127 w 488"/>
                <a:gd name="T47" fmla="*/ 300 h 442"/>
                <a:gd name="T48" fmla="*/ 129 w 488"/>
                <a:gd name="T49" fmla="*/ 293 h 442"/>
                <a:gd name="T50" fmla="*/ 136 w 488"/>
                <a:gd name="T51" fmla="*/ 270 h 442"/>
                <a:gd name="T52" fmla="*/ 129 w 488"/>
                <a:gd name="T53" fmla="*/ 229 h 442"/>
                <a:gd name="T54" fmla="*/ 118 w 488"/>
                <a:gd name="T55" fmla="*/ 192 h 442"/>
                <a:gd name="T56" fmla="*/ 90 w 488"/>
                <a:gd name="T57" fmla="*/ 136 h 442"/>
                <a:gd name="T58" fmla="*/ 64 w 488"/>
                <a:gd name="T59" fmla="*/ 99 h 442"/>
                <a:gd name="T60" fmla="*/ 55 w 488"/>
                <a:gd name="T61" fmla="*/ 16 h 442"/>
                <a:gd name="T62" fmla="*/ 39 w 488"/>
                <a:gd name="T63" fmla="*/ 25 h 442"/>
                <a:gd name="T64" fmla="*/ 34 w 488"/>
                <a:gd name="T65" fmla="*/ 69 h 442"/>
                <a:gd name="T66" fmla="*/ 41 w 488"/>
                <a:gd name="T67" fmla="*/ 115 h 442"/>
                <a:gd name="T68" fmla="*/ 50 w 488"/>
                <a:gd name="T69" fmla="*/ 196 h 442"/>
                <a:gd name="T70" fmla="*/ 64 w 488"/>
                <a:gd name="T71" fmla="*/ 229 h 442"/>
                <a:gd name="T72" fmla="*/ 50 w 488"/>
                <a:gd name="T73" fmla="*/ 224 h 442"/>
                <a:gd name="T74" fmla="*/ 32 w 488"/>
                <a:gd name="T75" fmla="*/ 185 h 442"/>
                <a:gd name="T76" fmla="*/ 0 w 488"/>
                <a:gd name="T77" fmla="*/ 113 h 442"/>
                <a:gd name="T78" fmla="*/ 13 w 488"/>
                <a:gd name="T79" fmla="*/ 106 h 442"/>
                <a:gd name="T80" fmla="*/ 20 w 488"/>
                <a:gd name="T81" fmla="*/ 97 h 442"/>
                <a:gd name="T82" fmla="*/ 13 w 488"/>
                <a:gd name="T83" fmla="*/ 76 h 442"/>
                <a:gd name="T84" fmla="*/ 0 w 488"/>
                <a:gd name="T85" fmla="*/ 32 h 442"/>
                <a:gd name="T86" fmla="*/ 55 w 488"/>
                <a:gd name="T87" fmla="*/ 0 h 442"/>
                <a:gd name="T88" fmla="*/ 76 w 488"/>
                <a:gd name="T89" fmla="*/ 13 h 4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88"/>
                <a:gd name="T136" fmla="*/ 0 h 442"/>
                <a:gd name="T137" fmla="*/ 488 w 488"/>
                <a:gd name="T138" fmla="*/ 442 h 4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88" h="442">
                  <a:moveTo>
                    <a:pt x="76" y="13"/>
                  </a:moveTo>
                  <a:lnTo>
                    <a:pt x="138" y="37"/>
                  </a:lnTo>
                  <a:lnTo>
                    <a:pt x="175" y="27"/>
                  </a:lnTo>
                  <a:lnTo>
                    <a:pt x="201" y="41"/>
                  </a:lnTo>
                  <a:lnTo>
                    <a:pt x="224" y="83"/>
                  </a:lnTo>
                  <a:lnTo>
                    <a:pt x="233" y="85"/>
                  </a:lnTo>
                  <a:lnTo>
                    <a:pt x="238" y="85"/>
                  </a:lnTo>
                  <a:lnTo>
                    <a:pt x="243" y="83"/>
                  </a:lnTo>
                  <a:lnTo>
                    <a:pt x="261" y="71"/>
                  </a:lnTo>
                  <a:lnTo>
                    <a:pt x="284" y="92"/>
                  </a:lnTo>
                  <a:lnTo>
                    <a:pt x="296" y="162"/>
                  </a:lnTo>
                  <a:lnTo>
                    <a:pt x="317" y="180"/>
                  </a:lnTo>
                  <a:lnTo>
                    <a:pt x="303" y="194"/>
                  </a:lnTo>
                  <a:lnTo>
                    <a:pt x="300" y="224"/>
                  </a:lnTo>
                  <a:lnTo>
                    <a:pt x="300" y="238"/>
                  </a:lnTo>
                  <a:lnTo>
                    <a:pt x="293" y="252"/>
                  </a:lnTo>
                  <a:lnTo>
                    <a:pt x="298" y="310"/>
                  </a:lnTo>
                  <a:lnTo>
                    <a:pt x="307" y="337"/>
                  </a:lnTo>
                  <a:lnTo>
                    <a:pt x="317" y="344"/>
                  </a:lnTo>
                  <a:lnTo>
                    <a:pt x="319" y="347"/>
                  </a:lnTo>
                  <a:lnTo>
                    <a:pt x="326" y="347"/>
                  </a:lnTo>
                  <a:lnTo>
                    <a:pt x="340" y="354"/>
                  </a:lnTo>
                  <a:lnTo>
                    <a:pt x="361" y="354"/>
                  </a:lnTo>
                  <a:lnTo>
                    <a:pt x="372" y="351"/>
                  </a:lnTo>
                  <a:lnTo>
                    <a:pt x="379" y="347"/>
                  </a:lnTo>
                  <a:lnTo>
                    <a:pt x="393" y="354"/>
                  </a:lnTo>
                  <a:lnTo>
                    <a:pt x="421" y="310"/>
                  </a:lnTo>
                  <a:lnTo>
                    <a:pt x="421" y="300"/>
                  </a:lnTo>
                  <a:lnTo>
                    <a:pt x="432" y="296"/>
                  </a:lnTo>
                  <a:lnTo>
                    <a:pt x="442" y="298"/>
                  </a:lnTo>
                  <a:lnTo>
                    <a:pt x="453" y="298"/>
                  </a:lnTo>
                  <a:lnTo>
                    <a:pt x="465" y="300"/>
                  </a:lnTo>
                  <a:lnTo>
                    <a:pt x="483" y="293"/>
                  </a:lnTo>
                  <a:lnTo>
                    <a:pt x="488" y="303"/>
                  </a:lnTo>
                  <a:lnTo>
                    <a:pt x="465" y="358"/>
                  </a:lnTo>
                  <a:lnTo>
                    <a:pt x="458" y="361"/>
                  </a:lnTo>
                  <a:lnTo>
                    <a:pt x="451" y="363"/>
                  </a:lnTo>
                  <a:lnTo>
                    <a:pt x="446" y="365"/>
                  </a:lnTo>
                  <a:lnTo>
                    <a:pt x="444" y="368"/>
                  </a:lnTo>
                  <a:lnTo>
                    <a:pt x="444" y="372"/>
                  </a:lnTo>
                  <a:lnTo>
                    <a:pt x="421" y="384"/>
                  </a:lnTo>
                  <a:lnTo>
                    <a:pt x="395" y="386"/>
                  </a:lnTo>
                  <a:lnTo>
                    <a:pt x="388" y="391"/>
                  </a:lnTo>
                  <a:lnTo>
                    <a:pt x="400" y="421"/>
                  </a:lnTo>
                  <a:lnTo>
                    <a:pt x="354" y="442"/>
                  </a:lnTo>
                  <a:lnTo>
                    <a:pt x="321" y="405"/>
                  </a:lnTo>
                  <a:lnTo>
                    <a:pt x="319" y="405"/>
                  </a:lnTo>
                  <a:lnTo>
                    <a:pt x="314" y="405"/>
                  </a:lnTo>
                  <a:lnTo>
                    <a:pt x="284" y="423"/>
                  </a:lnTo>
                  <a:lnTo>
                    <a:pt x="254" y="409"/>
                  </a:lnTo>
                  <a:lnTo>
                    <a:pt x="245" y="393"/>
                  </a:lnTo>
                  <a:lnTo>
                    <a:pt x="189" y="379"/>
                  </a:lnTo>
                  <a:lnTo>
                    <a:pt x="122" y="317"/>
                  </a:lnTo>
                  <a:lnTo>
                    <a:pt x="120" y="305"/>
                  </a:lnTo>
                  <a:lnTo>
                    <a:pt x="127" y="300"/>
                  </a:lnTo>
                  <a:lnTo>
                    <a:pt x="129" y="298"/>
                  </a:lnTo>
                  <a:lnTo>
                    <a:pt x="129" y="293"/>
                  </a:lnTo>
                  <a:lnTo>
                    <a:pt x="129" y="291"/>
                  </a:lnTo>
                  <a:lnTo>
                    <a:pt x="129" y="287"/>
                  </a:lnTo>
                  <a:lnTo>
                    <a:pt x="136" y="270"/>
                  </a:lnTo>
                  <a:lnTo>
                    <a:pt x="129" y="252"/>
                  </a:lnTo>
                  <a:lnTo>
                    <a:pt x="129" y="229"/>
                  </a:lnTo>
                  <a:lnTo>
                    <a:pt x="115" y="210"/>
                  </a:lnTo>
                  <a:lnTo>
                    <a:pt x="118" y="192"/>
                  </a:lnTo>
                  <a:lnTo>
                    <a:pt x="99" y="173"/>
                  </a:lnTo>
                  <a:lnTo>
                    <a:pt x="90" y="155"/>
                  </a:lnTo>
                  <a:lnTo>
                    <a:pt x="90" y="136"/>
                  </a:lnTo>
                  <a:lnTo>
                    <a:pt x="78" y="118"/>
                  </a:lnTo>
                  <a:lnTo>
                    <a:pt x="64" y="99"/>
                  </a:lnTo>
                  <a:lnTo>
                    <a:pt x="62" y="20"/>
                  </a:lnTo>
                  <a:lnTo>
                    <a:pt x="55" y="16"/>
                  </a:lnTo>
                  <a:lnTo>
                    <a:pt x="50" y="13"/>
                  </a:lnTo>
                  <a:lnTo>
                    <a:pt x="39" y="25"/>
                  </a:lnTo>
                  <a:lnTo>
                    <a:pt x="27" y="57"/>
                  </a:lnTo>
                  <a:lnTo>
                    <a:pt x="34" y="69"/>
                  </a:lnTo>
                  <a:lnTo>
                    <a:pt x="37" y="81"/>
                  </a:lnTo>
                  <a:lnTo>
                    <a:pt x="43" y="106"/>
                  </a:lnTo>
                  <a:lnTo>
                    <a:pt x="41" y="115"/>
                  </a:lnTo>
                  <a:lnTo>
                    <a:pt x="55" y="168"/>
                  </a:lnTo>
                  <a:lnTo>
                    <a:pt x="50" y="196"/>
                  </a:lnTo>
                  <a:lnTo>
                    <a:pt x="64" y="210"/>
                  </a:lnTo>
                  <a:lnTo>
                    <a:pt x="64" y="229"/>
                  </a:lnTo>
                  <a:lnTo>
                    <a:pt x="57" y="231"/>
                  </a:lnTo>
                  <a:lnTo>
                    <a:pt x="50" y="224"/>
                  </a:lnTo>
                  <a:lnTo>
                    <a:pt x="43" y="217"/>
                  </a:lnTo>
                  <a:lnTo>
                    <a:pt x="37" y="201"/>
                  </a:lnTo>
                  <a:lnTo>
                    <a:pt x="32" y="185"/>
                  </a:lnTo>
                  <a:lnTo>
                    <a:pt x="27" y="168"/>
                  </a:lnTo>
                  <a:lnTo>
                    <a:pt x="27" y="141"/>
                  </a:lnTo>
                  <a:lnTo>
                    <a:pt x="0" y="113"/>
                  </a:lnTo>
                  <a:lnTo>
                    <a:pt x="2" y="104"/>
                  </a:lnTo>
                  <a:lnTo>
                    <a:pt x="13" y="106"/>
                  </a:lnTo>
                  <a:lnTo>
                    <a:pt x="20" y="101"/>
                  </a:lnTo>
                  <a:lnTo>
                    <a:pt x="20" y="99"/>
                  </a:lnTo>
                  <a:lnTo>
                    <a:pt x="20" y="97"/>
                  </a:lnTo>
                  <a:lnTo>
                    <a:pt x="18" y="85"/>
                  </a:lnTo>
                  <a:lnTo>
                    <a:pt x="13" y="76"/>
                  </a:lnTo>
                  <a:lnTo>
                    <a:pt x="2" y="57"/>
                  </a:lnTo>
                  <a:lnTo>
                    <a:pt x="0" y="32"/>
                  </a:lnTo>
                  <a:lnTo>
                    <a:pt x="0" y="20"/>
                  </a:lnTo>
                  <a:lnTo>
                    <a:pt x="2" y="9"/>
                  </a:lnTo>
                  <a:lnTo>
                    <a:pt x="55" y="0"/>
                  </a:lnTo>
                  <a:lnTo>
                    <a:pt x="67" y="6"/>
                  </a:lnTo>
                  <a:lnTo>
                    <a:pt x="76"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1" name="Freeform 155"/>
            <p:cNvSpPr>
              <a:spLocks/>
            </p:cNvSpPr>
            <p:nvPr/>
          </p:nvSpPr>
          <p:spPr bwMode="auto">
            <a:xfrm>
              <a:off x="3397" y="1836"/>
              <a:ext cx="35" cy="114"/>
            </a:xfrm>
            <a:custGeom>
              <a:avLst/>
              <a:gdLst>
                <a:gd name="T0" fmla="*/ 35 w 35"/>
                <a:gd name="T1" fmla="*/ 17 h 114"/>
                <a:gd name="T2" fmla="*/ 30 w 35"/>
                <a:gd name="T3" fmla="*/ 31 h 114"/>
                <a:gd name="T4" fmla="*/ 30 w 35"/>
                <a:gd name="T5" fmla="*/ 47 h 114"/>
                <a:gd name="T6" fmla="*/ 30 w 35"/>
                <a:gd name="T7" fmla="*/ 47 h 114"/>
                <a:gd name="T8" fmla="*/ 28 w 35"/>
                <a:gd name="T9" fmla="*/ 54 h 114"/>
                <a:gd name="T10" fmla="*/ 26 w 35"/>
                <a:gd name="T11" fmla="*/ 61 h 114"/>
                <a:gd name="T12" fmla="*/ 23 w 35"/>
                <a:gd name="T13" fmla="*/ 74 h 114"/>
                <a:gd name="T14" fmla="*/ 26 w 35"/>
                <a:gd name="T15" fmla="*/ 91 h 114"/>
                <a:gd name="T16" fmla="*/ 26 w 35"/>
                <a:gd name="T17" fmla="*/ 105 h 114"/>
                <a:gd name="T18" fmla="*/ 9 w 35"/>
                <a:gd name="T19" fmla="*/ 114 h 114"/>
                <a:gd name="T20" fmla="*/ 7 w 35"/>
                <a:gd name="T21" fmla="*/ 74 h 114"/>
                <a:gd name="T22" fmla="*/ 7 w 35"/>
                <a:gd name="T23" fmla="*/ 74 h 114"/>
                <a:gd name="T24" fmla="*/ 5 w 35"/>
                <a:gd name="T25" fmla="*/ 72 h 114"/>
                <a:gd name="T26" fmla="*/ 0 w 35"/>
                <a:gd name="T27" fmla="*/ 72 h 114"/>
                <a:gd name="T28" fmla="*/ 7 w 35"/>
                <a:gd name="T29" fmla="*/ 65 h 114"/>
                <a:gd name="T30" fmla="*/ 7 w 35"/>
                <a:gd name="T31" fmla="*/ 65 h 114"/>
                <a:gd name="T32" fmla="*/ 12 w 35"/>
                <a:gd name="T33" fmla="*/ 35 h 114"/>
                <a:gd name="T34" fmla="*/ 16 w 35"/>
                <a:gd name="T35" fmla="*/ 5 h 114"/>
                <a:gd name="T36" fmla="*/ 16 w 35"/>
                <a:gd name="T37" fmla="*/ 5 h 114"/>
                <a:gd name="T38" fmla="*/ 30 w 35"/>
                <a:gd name="T39" fmla="*/ 0 h 114"/>
                <a:gd name="T40" fmla="*/ 35 w 35"/>
                <a:gd name="T41" fmla="*/ 17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14"/>
                <a:gd name="T65" fmla="*/ 35 w 35"/>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14">
                  <a:moveTo>
                    <a:pt x="35" y="17"/>
                  </a:moveTo>
                  <a:lnTo>
                    <a:pt x="30" y="31"/>
                  </a:lnTo>
                  <a:lnTo>
                    <a:pt x="30" y="47"/>
                  </a:lnTo>
                  <a:lnTo>
                    <a:pt x="28" y="54"/>
                  </a:lnTo>
                  <a:lnTo>
                    <a:pt x="26" y="61"/>
                  </a:lnTo>
                  <a:lnTo>
                    <a:pt x="23" y="74"/>
                  </a:lnTo>
                  <a:lnTo>
                    <a:pt x="26" y="91"/>
                  </a:lnTo>
                  <a:lnTo>
                    <a:pt x="26" y="105"/>
                  </a:lnTo>
                  <a:lnTo>
                    <a:pt x="9" y="114"/>
                  </a:lnTo>
                  <a:lnTo>
                    <a:pt x="7" y="74"/>
                  </a:lnTo>
                  <a:lnTo>
                    <a:pt x="5" y="72"/>
                  </a:lnTo>
                  <a:lnTo>
                    <a:pt x="0" y="72"/>
                  </a:lnTo>
                  <a:lnTo>
                    <a:pt x="7" y="65"/>
                  </a:lnTo>
                  <a:lnTo>
                    <a:pt x="12" y="35"/>
                  </a:lnTo>
                  <a:lnTo>
                    <a:pt x="16" y="5"/>
                  </a:lnTo>
                  <a:lnTo>
                    <a:pt x="30" y="0"/>
                  </a:lnTo>
                  <a:lnTo>
                    <a:pt x="35" y="1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2" name="Freeform 156"/>
            <p:cNvSpPr>
              <a:spLocks/>
            </p:cNvSpPr>
            <p:nvPr/>
          </p:nvSpPr>
          <p:spPr bwMode="auto">
            <a:xfrm>
              <a:off x="5225" y="1869"/>
              <a:ext cx="12" cy="11"/>
            </a:xfrm>
            <a:custGeom>
              <a:avLst/>
              <a:gdLst>
                <a:gd name="T0" fmla="*/ 12 w 12"/>
                <a:gd name="T1" fmla="*/ 2 h 11"/>
                <a:gd name="T2" fmla="*/ 12 w 12"/>
                <a:gd name="T3" fmla="*/ 2 h 11"/>
                <a:gd name="T4" fmla="*/ 12 w 12"/>
                <a:gd name="T5" fmla="*/ 7 h 11"/>
                <a:gd name="T6" fmla="*/ 10 w 12"/>
                <a:gd name="T7" fmla="*/ 11 h 11"/>
                <a:gd name="T8" fmla="*/ 10 w 12"/>
                <a:gd name="T9" fmla="*/ 11 h 11"/>
                <a:gd name="T10" fmla="*/ 5 w 12"/>
                <a:gd name="T11" fmla="*/ 11 h 11"/>
                <a:gd name="T12" fmla="*/ 0 w 12"/>
                <a:gd name="T13" fmla="*/ 9 h 11"/>
                <a:gd name="T14" fmla="*/ 0 w 12"/>
                <a:gd name="T15" fmla="*/ 9 h 11"/>
                <a:gd name="T16" fmla="*/ 0 w 12"/>
                <a:gd name="T17" fmla="*/ 7 h 11"/>
                <a:gd name="T18" fmla="*/ 0 w 12"/>
                <a:gd name="T19" fmla="*/ 2 h 11"/>
                <a:gd name="T20" fmla="*/ 0 w 12"/>
                <a:gd name="T21" fmla="*/ 2 h 11"/>
                <a:gd name="T22" fmla="*/ 3 w 12"/>
                <a:gd name="T23" fmla="*/ 0 h 11"/>
                <a:gd name="T24" fmla="*/ 5 w 12"/>
                <a:gd name="T25" fmla="*/ 0 h 11"/>
                <a:gd name="T26" fmla="*/ 5 w 12"/>
                <a:gd name="T27" fmla="*/ 0 h 11"/>
                <a:gd name="T28" fmla="*/ 10 w 12"/>
                <a:gd name="T29" fmla="*/ 0 h 11"/>
                <a:gd name="T30" fmla="*/ 12 w 12"/>
                <a:gd name="T31" fmla="*/ 2 h 11"/>
                <a:gd name="T32" fmla="*/ 12 w 12"/>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12" y="2"/>
                  </a:moveTo>
                  <a:lnTo>
                    <a:pt x="12" y="2"/>
                  </a:lnTo>
                  <a:lnTo>
                    <a:pt x="12" y="7"/>
                  </a:lnTo>
                  <a:lnTo>
                    <a:pt x="10" y="11"/>
                  </a:lnTo>
                  <a:lnTo>
                    <a:pt x="5" y="11"/>
                  </a:lnTo>
                  <a:lnTo>
                    <a:pt x="0" y="9"/>
                  </a:lnTo>
                  <a:lnTo>
                    <a:pt x="0" y="7"/>
                  </a:lnTo>
                  <a:lnTo>
                    <a:pt x="0" y="2"/>
                  </a:lnTo>
                  <a:lnTo>
                    <a:pt x="3" y="0"/>
                  </a:lnTo>
                  <a:lnTo>
                    <a:pt x="5" y="0"/>
                  </a:lnTo>
                  <a:lnTo>
                    <a:pt x="10" y="0"/>
                  </a:lnTo>
                  <a:lnTo>
                    <a:pt x="12"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3" name="Freeform 157"/>
            <p:cNvSpPr>
              <a:spLocks/>
            </p:cNvSpPr>
            <p:nvPr/>
          </p:nvSpPr>
          <p:spPr bwMode="auto">
            <a:xfrm>
              <a:off x="2930" y="1880"/>
              <a:ext cx="305" cy="315"/>
            </a:xfrm>
            <a:custGeom>
              <a:avLst/>
              <a:gdLst>
                <a:gd name="T0" fmla="*/ 125 w 305"/>
                <a:gd name="T1" fmla="*/ 37 h 315"/>
                <a:gd name="T2" fmla="*/ 125 w 305"/>
                <a:gd name="T3" fmla="*/ 37 h 315"/>
                <a:gd name="T4" fmla="*/ 183 w 305"/>
                <a:gd name="T5" fmla="*/ 54 h 315"/>
                <a:gd name="T6" fmla="*/ 196 w 305"/>
                <a:gd name="T7" fmla="*/ 44 h 315"/>
                <a:gd name="T8" fmla="*/ 196 w 305"/>
                <a:gd name="T9" fmla="*/ 44 h 315"/>
                <a:gd name="T10" fmla="*/ 192 w 305"/>
                <a:gd name="T11" fmla="*/ 33 h 315"/>
                <a:gd name="T12" fmla="*/ 187 w 305"/>
                <a:gd name="T13" fmla="*/ 19 h 315"/>
                <a:gd name="T14" fmla="*/ 187 w 305"/>
                <a:gd name="T15" fmla="*/ 19 h 315"/>
                <a:gd name="T16" fmla="*/ 192 w 305"/>
                <a:gd name="T17" fmla="*/ 14 h 315"/>
                <a:gd name="T18" fmla="*/ 199 w 305"/>
                <a:gd name="T19" fmla="*/ 12 h 315"/>
                <a:gd name="T20" fmla="*/ 210 w 305"/>
                <a:gd name="T21" fmla="*/ 7 h 315"/>
                <a:gd name="T22" fmla="*/ 224 w 305"/>
                <a:gd name="T23" fmla="*/ 7 h 315"/>
                <a:gd name="T24" fmla="*/ 238 w 305"/>
                <a:gd name="T25" fmla="*/ 5 h 315"/>
                <a:gd name="T26" fmla="*/ 266 w 305"/>
                <a:gd name="T27" fmla="*/ 24 h 315"/>
                <a:gd name="T28" fmla="*/ 282 w 305"/>
                <a:gd name="T29" fmla="*/ 24 h 315"/>
                <a:gd name="T30" fmla="*/ 296 w 305"/>
                <a:gd name="T31" fmla="*/ 33 h 315"/>
                <a:gd name="T32" fmla="*/ 296 w 305"/>
                <a:gd name="T33" fmla="*/ 33 h 315"/>
                <a:gd name="T34" fmla="*/ 296 w 305"/>
                <a:gd name="T35" fmla="*/ 44 h 315"/>
                <a:gd name="T36" fmla="*/ 305 w 305"/>
                <a:gd name="T37" fmla="*/ 58 h 315"/>
                <a:gd name="T38" fmla="*/ 305 w 305"/>
                <a:gd name="T39" fmla="*/ 306 h 315"/>
                <a:gd name="T40" fmla="*/ 294 w 305"/>
                <a:gd name="T41" fmla="*/ 315 h 315"/>
                <a:gd name="T42" fmla="*/ 199 w 305"/>
                <a:gd name="T43" fmla="*/ 267 h 315"/>
                <a:gd name="T44" fmla="*/ 155 w 305"/>
                <a:gd name="T45" fmla="*/ 239 h 315"/>
                <a:gd name="T46" fmla="*/ 155 w 305"/>
                <a:gd name="T47" fmla="*/ 239 h 315"/>
                <a:gd name="T48" fmla="*/ 120 w 305"/>
                <a:gd name="T49" fmla="*/ 230 h 315"/>
                <a:gd name="T50" fmla="*/ 120 w 305"/>
                <a:gd name="T51" fmla="*/ 230 h 315"/>
                <a:gd name="T52" fmla="*/ 115 w 305"/>
                <a:gd name="T53" fmla="*/ 241 h 315"/>
                <a:gd name="T54" fmla="*/ 113 w 305"/>
                <a:gd name="T55" fmla="*/ 241 h 315"/>
                <a:gd name="T56" fmla="*/ 69 w 305"/>
                <a:gd name="T57" fmla="*/ 227 h 315"/>
                <a:gd name="T58" fmla="*/ 30 w 305"/>
                <a:gd name="T59" fmla="*/ 197 h 315"/>
                <a:gd name="T60" fmla="*/ 30 w 305"/>
                <a:gd name="T61" fmla="*/ 197 h 315"/>
                <a:gd name="T62" fmla="*/ 16 w 305"/>
                <a:gd name="T63" fmla="*/ 181 h 315"/>
                <a:gd name="T64" fmla="*/ 0 w 305"/>
                <a:gd name="T65" fmla="*/ 162 h 315"/>
                <a:gd name="T66" fmla="*/ 0 w 305"/>
                <a:gd name="T67" fmla="*/ 162 h 315"/>
                <a:gd name="T68" fmla="*/ 4 w 305"/>
                <a:gd name="T69" fmla="*/ 158 h 315"/>
                <a:gd name="T70" fmla="*/ 9 w 305"/>
                <a:gd name="T71" fmla="*/ 153 h 315"/>
                <a:gd name="T72" fmla="*/ 14 w 305"/>
                <a:gd name="T73" fmla="*/ 149 h 315"/>
                <a:gd name="T74" fmla="*/ 14 w 305"/>
                <a:gd name="T75" fmla="*/ 142 h 315"/>
                <a:gd name="T76" fmla="*/ 7 w 305"/>
                <a:gd name="T77" fmla="*/ 107 h 315"/>
                <a:gd name="T78" fmla="*/ 7 w 305"/>
                <a:gd name="T79" fmla="*/ 107 h 315"/>
                <a:gd name="T80" fmla="*/ 11 w 305"/>
                <a:gd name="T81" fmla="*/ 95 h 315"/>
                <a:gd name="T82" fmla="*/ 14 w 305"/>
                <a:gd name="T83" fmla="*/ 88 h 315"/>
                <a:gd name="T84" fmla="*/ 14 w 305"/>
                <a:gd name="T85" fmla="*/ 84 h 315"/>
                <a:gd name="T86" fmla="*/ 7 w 305"/>
                <a:gd name="T87" fmla="*/ 61 h 315"/>
                <a:gd name="T88" fmla="*/ 16 w 305"/>
                <a:gd name="T89" fmla="*/ 35 h 315"/>
                <a:gd name="T90" fmla="*/ 53 w 305"/>
                <a:gd name="T91" fmla="*/ 12 h 315"/>
                <a:gd name="T92" fmla="*/ 53 w 305"/>
                <a:gd name="T93" fmla="*/ 12 h 315"/>
                <a:gd name="T94" fmla="*/ 55 w 305"/>
                <a:gd name="T95" fmla="*/ 0 h 315"/>
                <a:gd name="T96" fmla="*/ 88 w 305"/>
                <a:gd name="T97" fmla="*/ 5 h 315"/>
                <a:gd name="T98" fmla="*/ 125 w 305"/>
                <a:gd name="T99" fmla="*/ 37 h 3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5"/>
                <a:gd name="T151" fmla="*/ 0 h 315"/>
                <a:gd name="T152" fmla="*/ 305 w 305"/>
                <a:gd name="T153" fmla="*/ 315 h 3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5" h="315">
                  <a:moveTo>
                    <a:pt x="125" y="37"/>
                  </a:moveTo>
                  <a:lnTo>
                    <a:pt x="125" y="37"/>
                  </a:lnTo>
                  <a:lnTo>
                    <a:pt x="183" y="54"/>
                  </a:lnTo>
                  <a:lnTo>
                    <a:pt x="196" y="44"/>
                  </a:lnTo>
                  <a:lnTo>
                    <a:pt x="192" y="33"/>
                  </a:lnTo>
                  <a:lnTo>
                    <a:pt x="187" y="19"/>
                  </a:lnTo>
                  <a:lnTo>
                    <a:pt x="192" y="14"/>
                  </a:lnTo>
                  <a:lnTo>
                    <a:pt x="199" y="12"/>
                  </a:lnTo>
                  <a:lnTo>
                    <a:pt x="210" y="7"/>
                  </a:lnTo>
                  <a:lnTo>
                    <a:pt x="224" y="7"/>
                  </a:lnTo>
                  <a:lnTo>
                    <a:pt x="238" y="5"/>
                  </a:lnTo>
                  <a:lnTo>
                    <a:pt x="266" y="24"/>
                  </a:lnTo>
                  <a:lnTo>
                    <a:pt x="282" y="24"/>
                  </a:lnTo>
                  <a:lnTo>
                    <a:pt x="296" y="33"/>
                  </a:lnTo>
                  <a:lnTo>
                    <a:pt x="296" y="44"/>
                  </a:lnTo>
                  <a:lnTo>
                    <a:pt x="305" y="58"/>
                  </a:lnTo>
                  <a:lnTo>
                    <a:pt x="305" y="306"/>
                  </a:lnTo>
                  <a:lnTo>
                    <a:pt x="294" y="315"/>
                  </a:lnTo>
                  <a:lnTo>
                    <a:pt x="199" y="267"/>
                  </a:lnTo>
                  <a:lnTo>
                    <a:pt x="155" y="239"/>
                  </a:lnTo>
                  <a:lnTo>
                    <a:pt x="120" y="230"/>
                  </a:lnTo>
                  <a:lnTo>
                    <a:pt x="115" y="241"/>
                  </a:lnTo>
                  <a:lnTo>
                    <a:pt x="113" y="241"/>
                  </a:lnTo>
                  <a:lnTo>
                    <a:pt x="69" y="227"/>
                  </a:lnTo>
                  <a:lnTo>
                    <a:pt x="30" y="197"/>
                  </a:lnTo>
                  <a:lnTo>
                    <a:pt x="16" y="181"/>
                  </a:lnTo>
                  <a:lnTo>
                    <a:pt x="0" y="162"/>
                  </a:lnTo>
                  <a:lnTo>
                    <a:pt x="4" y="158"/>
                  </a:lnTo>
                  <a:lnTo>
                    <a:pt x="9" y="153"/>
                  </a:lnTo>
                  <a:lnTo>
                    <a:pt x="14" y="149"/>
                  </a:lnTo>
                  <a:lnTo>
                    <a:pt x="14" y="142"/>
                  </a:lnTo>
                  <a:lnTo>
                    <a:pt x="7" y="107"/>
                  </a:lnTo>
                  <a:lnTo>
                    <a:pt x="11" y="95"/>
                  </a:lnTo>
                  <a:lnTo>
                    <a:pt x="14" y="88"/>
                  </a:lnTo>
                  <a:lnTo>
                    <a:pt x="14" y="84"/>
                  </a:lnTo>
                  <a:lnTo>
                    <a:pt x="7" y="61"/>
                  </a:lnTo>
                  <a:lnTo>
                    <a:pt x="16" y="35"/>
                  </a:lnTo>
                  <a:lnTo>
                    <a:pt x="53" y="12"/>
                  </a:lnTo>
                  <a:lnTo>
                    <a:pt x="55" y="0"/>
                  </a:lnTo>
                  <a:lnTo>
                    <a:pt x="88" y="5"/>
                  </a:lnTo>
                  <a:lnTo>
                    <a:pt x="125" y="3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4" name="Freeform 158"/>
            <p:cNvSpPr>
              <a:spLocks/>
            </p:cNvSpPr>
            <p:nvPr/>
          </p:nvSpPr>
          <p:spPr bwMode="auto">
            <a:xfrm>
              <a:off x="3406" y="1880"/>
              <a:ext cx="86" cy="88"/>
            </a:xfrm>
            <a:custGeom>
              <a:avLst/>
              <a:gdLst>
                <a:gd name="T0" fmla="*/ 86 w 86"/>
                <a:gd name="T1" fmla="*/ 17 h 88"/>
                <a:gd name="T2" fmla="*/ 63 w 86"/>
                <a:gd name="T3" fmla="*/ 42 h 88"/>
                <a:gd name="T4" fmla="*/ 70 w 86"/>
                <a:gd name="T5" fmla="*/ 63 h 88"/>
                <a:gd name="T6" fmla="*/ 70 w 86"/>
                <a:gd name="T7" fmla="*/ 63 h 88"/>
                <a:gd name="T8" fmla="*/ 61 w 86"/>
                <a:gd name="T9" fmla="*/ 70 h 88"/>
                <a:gd name="T10" fmla="*/ 56 w 86"/>
                <a:gd name="T11" fmla="*/ 72 h 88"/>
                <a:gd name="T12" fmla="*/ 51 w 86"/>
                <a:gd name="T13" fmla="*/ 72 h 88"/>
                <a:gd name="T14" fmla="*/ 51 w 86"/>
                <a:gd name="T15" fmla="*/ 72 h 88"/>
                <a:gd name="T16" fmla="*/ 33 w 86"/>
                <a:gd name="T17" fmla="*/ 88 h 88"/>
                <a:gd name="T18" fmla="*/ 33 w 86"/>
                <a:gd name="T19" fmla="*/ 88 h 88"/>
                <a:gd name="T20" fmla="*/ 10 w 86"/>
                <a:gd name="T21" fmla="*/ 77 h 88"/>
                <a:gd name="T22" fmla="*/ 10 w 86"/>
                <a:gd name="T23" fmla="*/ 77 h 88"/>
                <a:gd name="T24" fmla="*/ 0 w 86"/>
                <a:gd name="T25" fmla="*/ 84 h 88"/>
                <a:gd name="T26" fmla="*/ 0 w 86"/>
                <a:gd name="T27" fmla="*/ 72 h 88"/>
                <a:gd name="T28" fmla="*/ 19 w 86"/>
                <a:gd name="T29" fmla="*/ 63 h 88"/>
                <a:gd name="T30" fmla="*/ 19 w 86"/>
                <a:gd name="T31" fmla="*/ 63 h 88"/>
                <a:gd name="T32" fmla="*/ 19 w 86"/>
                <a:gd name="T33" fmla="*/ 49 h 88"/>
                <a:gd name="T34" fmla="*/ 19 w 86"/>
                <a:gd name="T35" fmla="*/ 33 h 88"/>
                <a:gd name="T36" fmla="*/ 21 w 86"/>
                <a:gd name="T37" fmla="*/ 19 h 88"/>
                <a:gd name="T38" fmla="*/ 21 w 86"/>
                <a:gd name="T39" fmla="*/ 12 h 88"/>
                <a:gd name="T40" fmla="*/ 26 w 86"/>
                <a:gd name="T41" fmla="*/ 5 h 88"/>
                <a:gd name="T42" fmla="*/ 26 w 86"/>
                <a:gd name="T43" fmla="*/ 5 h 88"/>
                <a:gd name="T44" fmla="*/ 79 w 86"/>
                <a:gd name="T45" fmla="*/ 0 h 88"/>
                <a:gd name="T46" fmla="*/ 86 w 86"/>
                <a:gd name="T47" fmla="*/ 1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88"/>
                <a:gd name="T74" fmla="*/ 86 w 86"/>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88">
                  <a:moveTo>
                    <a:pt x="86" y="17"/>
                  </a:moveTo>
                  <a:lnTo>
                    <a:pt x="63" y="42"/>
                  </a:lnTo>
                  <a:lnTo>
                    <a:pt x="70" y="63"/>
                  </a:lnTo>
                  <a:lnTo>
                    <a:pt x="61" y="70"/>
                  </a:lnTo>
                  <a:lnTo>
                    <a:pt x="56" y="72"/>
                  </a:lnTo>
                  <a:lnTo>
                    <a:pt x="51" y="72"/>
                  </a:lnTo>
                  <a:lnTo>
                    <a:pt x="33" y="88"/>
                  </a:lnTo>
                  <a:lnTo>
                    <a:pt x="10" y="77"/>
                  </a:lnTo>
                  <a:lnTo>
                    <a:pt x="0" y="84"/>
                  </a:lnTo>
                  <a:lnTo>
                    <a:pt x="0" y="72"/>
                  </a:lnTo>
                  <a:lnTo>
                    <a:pt x="19" y="63"/>
                  </a:lnTo>
                  <a:lnTo>
                    <a:pt x="19" y="49"/>
                  </a:lnTo>
                  <a:lnTo>
                    <a:pt x="19" y="33"/>
                  </a:lnTo>
                  <a:lnTo>
                    <a:pt x="21" y="19"/>
                  </a:lnTo>
                  <a:lnTo>
                    <a:pt x="21" y="12"/>
                  </a:lnTo>
                  <a:lnTo>
                    <a:pt x="26" y="5"/>
                  </a:lnTo>
                  <a:lnTo>
                    <a:pt x="79" y="0"/>
                  </a:lnTo>
                  <a:lnTo>
                    <a:pt x="86" y="1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5" name="Freeform 159"/>
            <p:cNvSpPr>
              <a:spLocks/>
            </p:cNvSpPr>
            <p:nvPr/>
          </p:nvSpPr>
          <p:spPr bwMode="auto">
            <a:xfrm>
              <a:off x="3406" y="1901"/>
              <a:ext cx="429" cy="380"/>
            </a:xfrm>
            <a:custGeom>
              <a:avLst/>
              <a:gdLst>
                <a:gd name="T0" fmla="*/ 211 w 429"/>
                <a:gd name="T1" fmla="*/ 67 h 380"/>
                <a:gd name="T2" fmla="*/ 304 w 429"/>
                <a:gd name="T3" fmla="*/ 111 h 380"/>
                <a:gd name="T4" fmla="*/ 315 w 429"/>
                <a:gd name="T5" fmla="*/ 146 h 380"/>
                <a:gd name="T6" fmla="*/ 329 w 429"/>
                <a:gd name="T7" fmla="*/ 139 h 380"/>
                <a:gd name="T8" fmla="*/ 336 w 429"/>
                <a:gd name="T9" fmla="*/ 165 h 380"/>
                <a:gd name="T10" fmla="*/ 350 w 429"/>
                <a:gd name="T11" fmla="*/ 176 h 380"/>
                <a:gd name="T12" fmla="*/ 359 w 429"/>
                <a:gd name="T13" fmla="*/ 213 h 380"/>
                <a:gd name="T14" fmla="*/ 424 w 429"/>
                <a:gd name="T15" fmla="*/ 213 h 380"/>
                <a:gd name="T16" fmla="*/ 429 w 429"/>
                <a:gd name="T17" fmla="*/ 241 h 380"/>
                <a:gd name="T18" fmla="*/ 368 w 429"/>
                <a:gd name="T19" fmla="*/ 303 h 380"/>
                <a:gd name="T20" fmla="*/ 359 w 429"/>
                <a:gd name="T21" fmla="*/ 301 h 380"/>
                <a:gd name="T22" fmla="*/ 260 w 429"/>
                <a:gd name="T23" fmla="*/ 380 h 380"/>
                <a:gd name="T24" fmla="*/ 243 w 429"/>
                <a:gd name="T25" fmla="*/ 357 h 380"/>
                <a:gd name="T26" fmla="*/ 209 w 429"/>
                <a:gd name="T27" fmla="*/ 340 h 380"/>
                <a:gd name="T28" fmla="*/ 188 w 429"/>
                <a:gd name="T29" fmla="*/ 359 h 380"/>
                <a:gd name="T30" fmla="*/ 179 w 429"/>
                <a:gd name="T31" fmla="*/ 366 h 380"/>
                <a:gd name="T32" fmla="*/ 112 w 429"/>
                <a:gd name="T33" fmla="*/ 262 h 380"/>
                <a:gd name="T34" fmla="*/ 107 w 429"/>
                <a:gd name="T35" fmla="*/ 250 h 380"/>
                <a:gd name="T36" fmla="*/ 98 w 429"/>
                <a:gd name="T37" fmla="*/ 225 h 380"/>
                <a:gd name="T38" fmla="*/ 100 w 429"/>
                <a:gd name="T39" fmla="*/ 211 h 380"/>
                <a:gd name="T40" fmla="*/ 61 w 429"/>
                <a:gd name="T41" fmla="*/ 176 h 380"/>
                <a:gd name="T42" fmla="*/ 10 w 429"/>
                <a:gd name="T43" fmla="*/ 90 h 380"/>
                <a:gd name="T44" fmla="*/ 0 w 429"/>
                <a:gd name="T45" fmla="*/ 67 h 380"/>
                <a:gd name="T46" fmla="*/ 7 w 429"/>
                <a:gd name="T47" fmla="*/ 60 h 380"/>
                <a:gd name="T48" fmla="*/ 17 w 429"/>
                <a:gd name="T49" fmla="*/ 63 h 380"/>
                <a:gd name="T50" fmla="*/ 33 w 429"/>
                <a:gd name="T51" fmla="*/ 72 h 380"/>
                <a:gd name="T52" fmla="*/ 35 w 429"/>
                <a:gd name="T53" fmla="*/ 72 h 380"/>
                <a:gd name="T54" fmla="*/ 47 w 429"/>
                <a:gd name="T55" fmla="*/ 60 h 380"/>
                <a:gd name="T56" fmla="*/ 56 w 429"/>
                <a:gd name="T57" fmla="*/ 56 h 380"/>
                <a:gd name="T58" fmla="*/ 61 w 429"/>
                <a:gd name="T59" fmla="*/ 56 h 380"/>
                <a:gd name="T60" fmla="*/ 72 w 429"/>
                <a:gd name="T61" fmla="*/ 42 h 380"/>
                <a:gd name="T62" fmla="*/ 68 w 429"/>
                <a:gd name="T63" fmla="*/ 23 h 380"/>
                <a:gd name="T64" fmla="*/ 169 w 429"/>
                <a:gd name="T65" fmla="*/ 30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9"/>
                <a:gd name="T100" fmla="*/ 0 h 380"/>
                <a:gd name="T101" fmla="*/ 429 w 429"/>
                <a:gd name="T102" fmla="*/ 380 h 3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9" h="380">
                  <a:moveTo>
                    <a:pt x="183" y="51"/>
                  </a:moveTo>
                  <a:lnTo>
                    <a:pt x="211" y="67"/>
                  </a:lnTo>
                  <a:lnTo>
                    <a:pt x="260" y="72"/>
                  </a:lnTo>
                  <a:lnTo>
                    <a:pt x="304" y="111"/>
                  </a:lnTo>
                  <a:lnTo>
                    <a:pt x="315" y="146"/>
                  </a:lnTo>
                  <a:lnTo>
                    <a:pt x="327" y="151"/>
                  </a:lnTo>
                  <a:lnTo>
                    <a:pt x="329" y="139"/>
                  </a:lnTo>
                  <a:lnTo>
                    <a:pt x="336" y="148"/>
                  </a:lnTo>
                  <a:lnTo>
                    <a:pt x="336" y="165"/>
                  </a:lnTo>
                  <a:lnTo>
                    <a:pt x="350" y="176"/>
                  </a:lnTo>
                  <a:lnTo>
                    <a:pt x="350" y="192"/>
                  </a:lnTo>
                  <a:lnTo>
                    <a:pt x="359" y="213"/>
                  </a:lnTo>
                  <a:lnTo>
                    <a:pt x="424" y="213"/>
                  </a:lnTo>
                  <a:lnTo>
                    <a:pt x="429" y="227"/>
                  </a:lnTo>
                  <a:lnTo>
                    <a:pt x="429" y="241"/>
                  </a:lnTo>
                  <a:lnTo>
                    <a:pt x="426" y="271"/>
                  </a:lnTo>
                  <a:lnTo>
                    <a:pt x="368" y="303"/>
                  </a:lnTo>
                  <a:lnTo>
                    <a:pt x="359" y="301"/>
                  </a:lnTo>
                  <a:lnTo>
                    <a:pt x="297" y="338"/>
                  </a:lnTo>
                  <a:lnTo>
                    <a:pt x="260" y="380"/>
                  </a:lnTo>
                  <a:lnTo>
                    <a:pt x="250" y="380"/>
                  </a:lnTo>
                  <a:lnTo>
                    <a:pt x="243" y="357"/>
                  </a:lnTo>
                  <a:lnTo>
                    <a:pt x="209" y="340"/>
                  </a:lnTo>
                  <a:lnTo>
                    <a:pt x="193" y="352"/>
                  </a:lnTo>
                  <a:lnTo>
                    <a:pt x="188" y="359"/>
                  </a:lnTo>
                  <a:lnTo>
                    <a:pt x="181" y="366"/>
                  </a:lnTo>
                  <a:lnTo>
                    <a:pt x="179" y="366"/>
                  </a:lnTo>
                  <a:lnTo>
                    <a:pt x="144" y="290"/>
                  </a:lnTo>
                  <a:lnTo>
                    <a:pt x="112" y="262"/>
                  </a:lnTo>
                  <a:lnTo>
                    <a:pt x="107" y="250"/>
                  </a:lnTo>
                  <a:lnTo>
                    <a:pt x="100" y="236"/>
                  </a:lnTo>
                  <a:lnTo>
                    <a:pt x="98" y="225"/>
                  </a:lnTo>
                  <a:lnTo>
                    <a:pt x="98" y="218"/>
                  </a:lnTo>
                  <a:lnTo>
                    <a:pt x="100" y="211"/>
                  </a:lnTo>
                  <a:lnTo>
                    <a:pt x="93" y="195"/>
                  </a:lnTo>
                  <a:lnTo>
                    <a:pt x="61" y="176"/>
                  </a:lnTo>
                  <a:lnTo>
                    <a:pt x="58" y="139"/>
                  </a:lnTo>
                  <a:lnTo>
                    <a:pt x="10" y="90"/>
                  </a:lnTo>
                  <a:lnTo>
                    <a:pt x="0" y="67"/>
                  </a:lnTo>
                  <a:lnTo>
                    <a:pt x="5" y="63"/>
                  </a:lnTo>
                  <a:lnTo>
                    <a:pt x="7" y="60"/>
                  </a:lnTo>
                  <a:lnTo>
                    <a:pt x="12" y="60"/>
                  </a:lnTo>
                  <a:lnTo>
                    <a:pt x="17" y="63"/>
                  </a:lnTo>
                  <a:lnTo>
                    <a:pt x="24" y="70"/>
                  </a:lnTo>
                  <a:lnTo>
                    <a:pt x="33" y="72"/>
                  </a:lnTo>
                  <a:lnTo>
                    <a:pt x="35" y="72"/>
                  </a:lnTo>
                  <a:lnTo>
                    <a:pt x="40" y="67"/>
                  </a:lnTo>
                  <a:lnTo>
                    <a:pt x="47" y="60"/>
                  </a:lnTo>
                  <a:lnTo>
                    <a:pt x="54" y="56"/>
                  </a:lnTo>
                  <a:lnTo>
                    <a:pt x="56" y="56"/>
                  </a:lnTo>
                  <a:lnTo>
                    <a:pt x="61" y="56"/>
                  </a:lnTo>
                  <a:lnTo>
                    <a:pt x="70" y="47"/>
                  </a:lnTo>
                  <a:lnTo>
                    <a:pt x="72" y="42"/>
                  </a:lnTo>
                  <a:lnTo>
                    <a:pt x="72" y="37"/>
                  </a:lnTo>
                  <a:lnTo>
                    <a:pt x="68" y="23"/>
                  </a:lnTo>
                  <a:lnTo>
                    <a:pt x="88" y="0"/>
                  </a:lnTo>
                  <a:lnTo>
                    <a:pt x="169" y="30"/>
                  </a:lnTo>
                  <a:lnTo>
                    <a:pt x="183" y="5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6" name="Freeform 160"/>
            <p:cNvSpPr>
              <a:spLocks/>
            </p:cNvSpPr>
            <p:nvPr/>
          </p:nvSpPr>
          <p:spPr bwMode="auto">
            <a:xfrm>
              <a:off x="3231" y="1906"/>
              <a:ext cx="213" cy="224"/>
            </a:xfrm>
            <a:custGeom>
              <a:avLst/>
              <a:gdLst>
                <a:gd name="T0" fmla="*/ 143 w 213"/>
                <a:gd name="T1" fmla="*/ 9 h 224"/>
                <a:gd name="T2" fmla="*/ 143 w 213"/>
                <a:gd name="T3" fmla="*/ 9 h 224"/>
                <a:gd name="T4" fmla="*/ 157 w 213"/>
                <a:gd name="T5" fmla="*/ 7 h 224"/>
                <a:gd name="T6" fmla="*/ 171 w 213"/>
                <a:gd name="T7" fmla="*/ 7 h 224"/>
                <a:gd name="T8" fmla="*/ 171 w 213"/>
                <a:gd name="T9" fmla="*/ 60 h 224"/>
                <a:gd name="T10" fmla="*/ 171 w 213"/>
                <a:gd name="T11" fmla="*/ 60 h 224"/>
                <a:gd name="T12" fmla="*/ 164 w 213"/>
                <a:gd name="T13" fmla="*/ 72 h 224"/>
                <a:gd name="T14" fmla="*/ 148 w 213"/>
                <a:gd name="T15" fmla="*/ 58 h 224"/>
                <a:gd name="T16" fmla="*/ 148 w 213"/>
                <a:gd name="T17" fmla="*/ 58 h 224"/>
                <a:gd name="T18" fmla="*/ 134 w 213"/>
                <a:gd name="T19" fmla="*/ 28 h 224"/>
                <a:gd name="T20" fmla="*/ 134 w 213"/>
                <a:gd name="T21" fmla="*/ 28 h 224"/>
                <a:gd name="T22" fmla="*/ 132 w 213"/>
                <a:gd name="T23" fmla="*/ 25 h 224"/>
                <a:gd name="T24" fmla="*/ 127 w 213"/>
                <a:gd name="T25" fmla="*/ 25 h 224"/>
                <a:gd name="T26" fmla="*/ 127 w 213"/>
                <a:gd name="T27" fmla="*/ 30 h 224"/>
                <a:gd name="T28" fmla="*/ 127 w 213"/>
                <a:gd name="T29" fmla="*/ 30 h 224"/>
                <a:gd name="T30" fmla="*/ 148 w 213"/>
                <a:gd name="T31" fmla="*/ 81 h 224"/>
                <a:gd name="T32" fmla="*/ 171 w 213"/>
                <a:gd name="T33" fmla="*/ 134 h 224"/>
                <a:gd name="T34" fmla="*/ 171 w 213"/>
                <a:gd name="T35" fmla="*/ 134 h 224"/>
                <a:gd name="T36" fmla="*/ 213 w 213"/>
                <a:gd name="T37" fmla="*/ 204 h 224"/>
                <a:gd name="T38" fmla="*/ 213 w 213"/>
                <a:gd name="T39" fmla="*/ 204 h 224"/>
                <a:gd name="T40" fmla="*/ 169 w 213"/>
                <a:gd name="T41" fmla="*/ 224 h 224"/>
                <a:gd name="T42" fmla="*/ 162 w 213"/>
                <a:gd name="T43" fmla="*/ 217 h 224"/>
                <a:gd name="T44" fmla="*/ 9 w 213"/>
                <a:gd name="T45" fmla="*/ 217 h 224"/>
                <a:gd name="T46" fmla="*/ 9 w 213"/>
                <a:gd name="T47" fmla="*/ 32 h 224"/>
                <a:gd name="T48" fmla="*/ 9 w 213"/>
                <a:gd name="T49" fmla="*/ 32 h 224"/>
                <a:gd name="T50" fmla="*/ 2 w 213"/>
                <a:gd name="T51" fmla="*/ 23 h 224"/>
                <a:gd name="T52" fmla="*/ 0 w 213"/>
                <a:gd name="T53" fmla="*/ 18 h 224"/>
                <a:gd name="T54" fmla="*/ 0 w 213"/>
                <a:gd name="T55" fmla="*/ 14 h 224"/>
                <a:gd name="T56" fmla="*/ 0 w 213"/>
                <a:gd name="T57" fmla="*/ 14 h 224"/>
                <a:gd name="T58" fmla="*/ 0 w 213"/>
                <a:gd name="T59" fmla="*/ 9 h 224"/>
                <a:gd name="T60" fmla="*/ 2 w 213"/>
                <a:gd name="T61" fmla="*/ 9 h 224"/>
                <a:gd name="T62" fmla="*/ 9 w 213"/>
                <a:gd name="T63" fmla="*/ 9 h 224"/>
                <a:gd name="T64" fmla="*/ 44 w 213"/>
                <a:gd name="T65" fmla="*/ 14 h 224"/>
                <a:gd name="T66" fmla="*/ 44 w 213"/>
                <a:gd name="T67" fmla="*/ 14 h 224"/>
                <a:gd name="T68" fmla="*/ 53 w 213"/>
                <a:gd name="T69" fmla="*/ 16 h 224"/>
                <a:gd name="T70" fmla="*/ 57 w 213"/>
                <a:gd name="T71" fmla="*/ 18 h 224"/>
                <a:gd name="T72" fmla="*/ 60 w 213"/>
                <a:gd name="T73" fmla="*/ 16 h 224"/>
                <a:gd name="T74" fmla="*/ 60 w 213"/>
                <a:gd name="T75" fmla="*/ 16 h 224"/>
                <a:gd name="T76" fmla="*/ 88 w 213"/>
                <a:gd name="T77" fmla="*/ 9 h 224"/>
                <a:gd name="T78" fmla="*/ 113 w 213"/>
                <a:gd name="T79" fmla="*/ 0 h 224"/>
                <a:gd name="T80" fmla="*/ 113 w 213"/>
                <a:gd name="T81" fmla="*/ 0 h 224"/>
                <a:gd name="T82" fmla="*/ 127 w 213"/>
                <a:gd name="T83" fmla="*/ 7 h 224"/>
                <a:gd name="T84" fmla="*/ 134 w 213"/>
                <a:gd name="T85" fmla="*/ 9 h 224"/>
                <a:gd name="T86" fmla="*/ 143 w 213"/>
                <a:gd name="T87" fmla="*/ 9 h 224"/>
                <a:gd name="T88" fmla="*/ 143 w 213"/>
                <a:gd name="T89" fmla="*/ 9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3"/>
                <a:gd name="T136" fmla="*/ 0 h 224"/>
                <a:gd name="T137" fmla="*/ 213 w 213"/>
                <a:gd name="T138" fmla="*/ 224 h 2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3" h="224">
                  <a:moveTo>
                    <a:pt x="143" y="9"/>
                  </a:moveTo>
                  <a:lnTo>
                    <a:pt x="143" y="9"/>
                  </a:lnTo>
                  <a:lnTo>
                    <a:pt x="157" y="7"/>
                  </a:lnTo>
                  <a:lnTo>
                    <a:pt x="171" y="7"/>
                  </a:lnTo>
                  <a:lnTo>
                    <a:pt x="171" y="60"/>
                  </a:lnTo>
                  <a:lnTo>
                    <a:pt x="164" y="72"/>
                  </a:lnTo>
                  <a:lnTo>
                    <a:pt x="148" y="58"/>
                  </a:lnTo>
                  <a:lnTo>
                    <a:pt x="134" y="28"/>
                  </a:lnTo>
                  <a:lnTo>
                    <a:pt x="132" y="25"/>
                  </a:lnTo>
                  <a:lnTo>
                    <a:pt x="127" y="25"/>
                  </a:lnTo>
                  <a:lnTo>
                    <a:pt x="127" y="30"/>
                  </a:lnTo>
                  <a:lnTo>
                    <a:pt x="148" y="81"/>
                  </a:lnTo>
                  <a:lnTo>
                    <a:pt x="171" y="134"/>
                  </a:lnTo>
                  <a:lnTo>
                    <a:pt x="213" y="204"/>
                  </a:lnTo>
                  <a:lnTo>
                    <a:pt x="169" y="224"/>
                  </a:lnTo>
                  <a:lnTo>
                    <a:pt x="162" y="217"/>
                  </a:lnTo>
                  <a:lnTo>
                    <a:pt x="9" y="217"/>
                  </a:lnTo>
                  <a:lnTo>
                    <a:pt x="9" y="32"/>
                  </a:lnTo>
                  <a:lnTo>
                    <a:pt x="2" y="23"/>
                  </a:lnTo>
                  <a:lnTo>
                    <a:pt x="0" y="18"/>
                  </a:lnTo>
                  <a:lnTo>
                    <a:pt x="0" y="14"/>
                  </a:lnTo>
                  <a:lnTo>
                    <a:pt x="0" y="9"/>
                  </a:lnTo>
                  <a:lnTo>
                    <a:pt x="2" y="9"/>
                  </a:lnTo>
                  <a:lnTo>
                    <a:pt x="9" y="9"/>
                  </a:lnTo>
                  <a:lnTo>
                    <a:pt x="44" y="14"/>
                  </a:lnTo>
                  <a:lnTo>
                    <a:pt x="53" y="16"/>
                  </a:lnTo>
                  <a:lnTo>
                    <a:pt x="57" y="18"/>
                  </a:lnTo>
                  <a:lnTo>
                    <a:pt x="60" y="16"/>
                  </a:lnTo>
                  <a:lnTo>
                    <a:pt x="88" y="9"/>
                  </a:lnTo>
                  <a:lnTo>
                    <a:pt x="113" y="0"/>
                  </a:lnTo>
                  <a:lnTo>
                    <a:pt x="127" y="7"/>
                  </a:lnTo>
                  <a:lnTo>
                    <a:pt x="134" y="9"/>
                  </a:lnTo>
                  <a:lnTo>
                    <a:pt x="143"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7" name="Freeform 161"/>
            <p:cNvSpPr>
              <a:spLocks/>
            </p:cNvSpPr>
            <p:nvPr/>
          </p:nvSpPr>
          <p:spPr bwMode="auto">
            <a:xfrm>
              <a:off x="5207" y="1920"/>
              <a:ext cx="9" cy="9"/>
            </a:xfrm>
            <a:custGeom>
              <a:avLst/>
              <a:gdLst>
                <a:gd name="T0" fmla="*/ 9 w 9"/>
                <a:gd name="T1" fmla="*/ 2 h 9"/>
                <a:gd name="T2" fmla="*/ 9 w 9"/>
                <a:gd name="T3" fmla="*/ 2 h 9"/>
                <a:gd name="T4" fmla="*/ 9 w 9"/>
                <a:gd name="T5" fmla="*/ 4 h 9"/>
                <a:gd name="T6" fmla="*/ 9 w 9"/>
                <a:gd name="T7" fmla="*/ 9 h 9"/>
                <a:gd name="T8" fmla="*/ 9 w 9"/>
                <a:gd name="T9" fmla="*/ 9 h 9"/>
                <a:gd name="T10" fmla="*/ 5 w 9"/>
                <a:gd name="T11" fmla="*/ 9 h 9"/>
                <a:gd name="T12" fmla="*/ 2 w 9"/>
                <a:gd name="T13" fmla="*/ 9 h 9"/>
                <a:gd name="T14" fmla="*/ 2 w 9"/>
                <a:gd name="T15" fmla="*/ 9 h 9"/>
                <a:gd name="T16" fmla="*/ 0 w 9"/>
                <a:gd name="T17" fmla="*/ 7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9" y="2"/>
                  </a:moveTo>
                  <a:lnTo>
                    <a:pt x="9" y="2"/>
                  </a:lnTo>
                  <a:lnTo>
                    <a:pt x="9" y="4"/>
                  </a:lnTo>
                  <a:lnTo>
                    <a:pt x="9" y="9"/>
                  </a:lnTo>
                  <a:lnTo>
                    <a:pt x="5" y="9"/>
                  </a:lnTo>
                  <a:lnTo>
                    <a:pt x="2" y="9"/>
                  </a:lnTo>
                  <a:lnTo>
                    <a:pt x="0" y="7"/>
                  </a:lnTo>
                  <a:lnTo>
                    <a:pt x="0" y="2"/>
                  </a:lnTo>
                  <a:lnTo>
                    <a:pt x="2" y="0"/>
                  </a:lnTo>
                  <a:lnTo>
                    <a:pt x="7" y="0"/>
                  </a:lnTo>
                  <a:lnTo>
                    <a:pt x="9"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8" name="Freeform 162"/>
            <p:cNvSpPr>
              <a:spLocks/>
            </p:cNvSpPr>
            <p:nvPr/>
          </p:nvSpPr>
          <p:spPr bwMode="auto">
            <a:xfrm>
              <a:off x="4290" y="1924"/>
              <a:ext cx="162" cy="84"/>
            </a:xfrm>
            <a:custGeom>
              <a:avLst/>
              <a:gdLst>
                <a:gd name="T0" fmla="*/ 12 w 162"/>
                <a:gd name="T1" fmla="*/ 3 h 84"/>
                <a:gd name="T2" fmla="*/ 21 w 162"/>
                <a:gd name="T3" fmla="*/ 0 h 84"/>
                <a:gd name="T4" fmla="*/ 70 w 162"/>
                <a:gd name="T5" fmla="*/ 26 h 84"/>
                <a:gd name="T6" fmla="*/ 84 w 162"/>
                <a:gd name="T7" fmla="*/ 26 h 84"/>
                <a:gd name="T8" fmla="*/ 109 w 162"/>
                <a:gd name="T9" fmla="*/ 44 h 84"/>
                <a:gd name="T10" fmla="*/ 156 w 162"/>
                <a:gd name="T11" fmla="*/ 49 h 84"/>
                <a:gd name="T12" fmla="*/ 156 w 162"/>
                <a:gd name="T13" fmla="*/ 49 h 84"/>
                <a:gd name="T14" fmla="*/ 160 w 162"/>
                <a:gd name="T15" fmla="*/ 49 h 84"/>
                <a:gd name="T16" fmla="*/ 162 w 162"/>
                <a:gd name="T17" fmla="*/ 51 h 84"/>
                <a:gd name="T18" fmla="*/ 162 w 162"/>
                <a:gd name="T19" fmla="*/ 54 h 84"/>
                <a:gd name="T20" fmla="*/ 156 w 162"/>
                <a:gd name="T21" fmla="*/ 84 h 84"/>
                <a:gd name="T22" fmla="*/ 156 w 162"/>
                <a:gd name="T23" fmla="*/ 84 h 84"/>
                <a:gd name="T24" fmla="*/ 81 w 162"/>
                <a:gd name="T25" fmla="*/ 70 h 84"/>
                <a:gd name="T26" fmla="*/ 14 w 162"/>
                <a:gd name="T27" fmla="*/ 47 h 84"/>
                <a:gd name="T28" fmla="*/ 14 w 162"/>
                <a:gd name="T29" fmla="*/ 47 h 84"/>
                <a:gd name="T30" fmla="*/ 10 w 162"/>
                <a:gd name="T31" fmla="*/ 42 h 84"/>
                <a:gd name="T32" fmla="*/ 3 w 162"/>
                <a:gd name="T33" fmla="*/ 37 h 84"/>
                <a:gd name="T34" fmla="*/ 0 w 162"/>
                <a:gd name="T35" fmla="*/ 10 h 84"/>
                <a:gd name="T36" fmla="*/ 7 w 162"/>
                <a:gd name="T37" fmla="*/ 0 h 84"/>
                <a:gd name="T38" fmla="*/ 7 w 162"/>
                <a:gd name="T39" fmla="*/ 0 h 84"/>
                <a:gd name="T40" fmla="*/ 10 w 162"/>
                <a:gd name="T41" fmla="*/ 0 h 84"/>
                <a:gd name="T42" fmla="*/ 12 w 162"/>
                <a:gd name="T43" fmla="*/ 3 h 84"/>
                <a:gd name="T44" fmla="*/ 12 w 162"/>
                <a:gd name="T45" fmla="*/ 3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2"/>
                <a:gd name="T70" fmla="*/ 0 h 84"/>
                <a:gd name="T71" fmla="*/ 162 w 162"/>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2" h="84">
                  <a:moveTo>
                    <a:pt x="12" y="3"/>
                  </a:moveTo>
                  <a:lnTo>
                    <a:pt x="21" y="0"/>
                  </a:lnTo>
                  <a:lnTo>
                    <a:pt x="70" y="26"/>
                  </a:lnTo>
                  <a:lnTo>
                    <a:pt x="84" y="26"/>
                  </a:lnTo>
                  <a:lnTo>
                    <a:pt x="109" y="44"/>
                  </a:lnTo>
                  <a:lnTo>
                    <a:pt x="156" y="49"/>
                  </a:lnTo>
                  <a:lnTo>
                    <a:pt x="160" y="49"/>
                  </a:lnTo>
                  <a:lnTo>
                    <a:pt x="162" y="51"/>
                  </a:lnTo>
                  <a:lnTo>
                    <a:pt x="162" y="54"/>
                  </a:lnTo>
                  <a:lnTo>
                    <a:pt x="156" y="84"/>
                  </a:lnTo>
                  <a:lnTo>
                    <a:pt x="81" y="70"/>
                  </a:lnTo>
                  <a:lnTo>
                    <a:pt x="14" y="47"/>
                  </a:lnTo>
                  <a:lnTo>
                    <a:pt x="10" y="42"/>
                  </a:lnTo>
                  <a:lnTo>
                    <a:pt x="3" y="37"/>
                  </a:lnTo>
                  <a:lnTo>
                    <a:pt x="0" y="10"/>
                  </a:lnTo>
                  <a:lnTo>
                    <a:pt x="7" y="0"/>
                  </a:lnTo>
                  <a:lnTo>
                    <a:pt x="10" y="0"/>
                  </a:lnTo>
                  <a:lnTo>
                    <a:pt x="12"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79" name="Freeform 163"/>
            <p:cNvSpPr>
              <a:spLocks/>
            </p:cNvSpPr>
            <p:nvPr/>
          </p:nvSpPr>
          <p:spPr bwMode="auto">
            <a:xfrm>
              <a:off x="4473" y="1975"/>
              <a:ext cx="37" cy="21"/>
            </a:xfrm>
            <a:custGeom>
              <a:avLst/>
              <a:gdLst>
                <a:gd name="T0" fmla="*/ 33 w 37"/>
                <a:gd name="T1" fmla="*/ 21 h 21"/>
                <a:gd name="T2" fmla="*/ 5 w 37"/>
                <a:gd name="T3" fmla="*/ 21 h 21"/>
                <a:gd name="T4" fmla="*/ 0 w 37"/>
                <a:gd name="T5" fmla="*/ 7 h 21"/>
                <a:gd name="T6" fmla="*/ 21 w 37"/>
                <a:gd name="T7" fmla="*/ 0 h 21"/>
                <a:gd name="T8" fmla="*/ 37 w 37"/>
                <a:gd name="T9" fmla="*/ 12 h 21"/>
                <a:gd name="T10" fmla="*/ 33 w 37"/>
                <a:gd name="T11" fmla="*/ 21 h 21"/>
                <a:gd name="T12" fmla="*/ 0 60000 65536"/>
                <a:gd name="T13" fmla="*/ 0 60000 65536"/>
                <a:gd name="T14" fmla="*/ 0 60000 65536"/>
                <a:gd name="T15" fmla="*/ 0 60000 65536"/>
                <a:gd name="T16" fmla="*/ 0 60000 65536"/>
                <a:gd name="T17" fmla="*/ 0 60000 65536"/>
                <a:gd name="T18" fmla="*/ 0 w 37"/>
                <a:gd name="T19" fmla="*/ 0 h 21"/>
                <a:gd name="T20" fmla="*/ 37 w 3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7" h="21">
                  <a:moveTo>
                    <a:pt x="33" y="21"/>
                  </a:moveTo>
                  <a:lnTo>
                    <a:pt x="5" y="21"/>
                  </a:lnTo>
                  <a:lnTo>
                    <a:pt x="0" y="7"/>
                  </a:lnTo>
                  <a:lnTo>
                    <a:pt x="21" y="0"/>
                  </a:lnTo>
                  <a:lnTo>
                    <a:pt x="37" y="12"/>
                  </a:lnTo>
                  <a:lnTo>
                    <a:pt x="33" y="2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0" name="Freeform 164"/>
            <p:cNvSpPr>
              <a:spLocks/>
            </p:cNvSpPr>
            <p:nvPr/>
          </p:nvSpPr>
          <p:spPr bwMode="auto">
            <a:xfrm>
              <a:off x="4554" y="1978"/>
              <a:ext cx="174" cy="414"/>
            </a:xfrm>
            <a:custGeom>
              <a:avLst/>
              <a:gdLst>
                <a:gd name="T0" fmla="*/ 102 w 174"/>
                <a:gd name="T1" fmla="*/ 20 h 414"/>
                <a:gd name="T2" fmla="*/ 95 w 174"/>
                <a:gd name="T3" fmla="*/ 46 h 414"/>
                <a:gd name="T4" fmla="*/ 132 w 174"/>
                <a:gd name="T5" fmla="*/ 113 h 414"/>
                <a:gd name="T6" fmla="*/ 146 w 174"/>
                <a:gd name="T7" fmla="*/ 129 h 414"/>
                <a:gd name="T8" fmla="*/ 160 w 174"/>
                <a:gd name="T9" fmla="*/ 134 h 414"/>
                <a:gd name="T10" fmla="*/ 174 w 174"/>
                <a:gd name="T11" fmla="*/ 141 h 414"/>
                <a:gd name="T12" fmla="*/ 137 w 174"/>
                <a:gd name="T13" fmla="*/ 182 h 414"/>
                <a:gd name="T14" fmla="*/ 132 w 174"/>
                <a:gd name="T15" fmla="*/ 194 h 414"/>
                <a:gd name="T16" fmla="*/ 125 w 174"/>
                <a:gd name="T17" fmla="*/ 194 h 414"/>
                <a:gd name="T18" fmla="*/ 123 w 174"/>
                <a:gd name="T19" fmla="*/ 199 h 414"/>
                <a:gd name="T20" fmla="*/ 130 w 174"/>
                <a:gd name="T21" fmla="*/ 243 h 414"/>
                <a:gd name="T22" fmla="*/ 146 w 174"/>
                <a:gd name="T23" fmla="*/ 259 h 414"/>
                <a:gd name="T24" fmla="*/ 153 w 174"/>
                <a:gd name="T25" fmla="*/ 291 h 414"/>
                <a:gd name="T26" fmla="*/ 160 w 174"/>
                <a:gd name="T27" fmla="*/ 326 h 414"/>
                <a:gd name="T28" fmla="*/ 167 w 174"/>
                <a:gd name="T29" fmla="*/ 407 h 414"/>
                <a:gd name="T30" fmla="*/ 153 w 174"/>
                <a:gd name="T31" fmla="*/ 407 h 414"/>
                <a:gd name="T32" fmla="*/ 155 w 174"/>
                <a:gd name="T33" fmla="*/ 368 h 414"/>
                <a:gd name="T34" fmla="*/ 135 w 174"/>
                <a:gd name="T35" fmla="*/ 310 h 414"/>
                <a:gd name="T36" fmla="*/ 107 w 174"/>
                <a:gd name="T37" fmla="*/ 252 h 414"/>
                <a:gd name="T38" fmla="*/ 91 w 174"/>
                <a:gd name="T39" fmla="*/ 247 h 414"/>
                <a:gd name="T40" fmla="*/ 70 w 174"/>
                <a:gd name="T41" fmla="*/ 270 h 414"/>
                <a:gd name="T42" fmla="*/ 60 w 174"/>
                <a:gd name="T43" fmla="*/ 268 h 414"/>
                <a:gd name="T44" fmla="*/ 54 w 174"/>
                <a:gd name="T45" fmla="*/ 226 h 414"/>
                <a:gd name="T46" fmla="*/ 47 w 174"/>
                <a:gd name="T47" fmla="*/ 215 h 414"/>
                <a:gd name="T48" fmla="*/ 35 w 174"/>
                <a:gd name="T49" fmla="*/ 189 h 414"/>
                <a:gd name="T50" fmla="*/ 10 w 174"/>
                <a:gd name="T51" fmla="*/ 171 h 414"/>
                <a:gd name="T52" fmla="*/ 12 w 174"/>
                <a:gd name="T53" fmla="*/ 141 h 414"/>
                <a:gd name="T54" fmla="*/ 19 w 174"/>
                <a:gd name="T55" fmla="*/ 115 h 414"/>
                <a:gd name="T56" fmla="*/ 21 w 174"/>
                <a:gd name="T57" fmla="*/ 88 h 414"/>
                <a:gd name="T58" fmla="*/ 37 w 174"/>
                <a:gd name="T59" fmla="*/ 78 h 414"/>
                <a:gd name="T60" fmla="*/ 47 w 174"/>
                <a:gd name="T61" fmla="*/ 18 h 414"/>
                <a:gd name="T62" fmla="*/ 77 w 174"/>
                <a:gd name="T63" fmla="*/ 0 h 414"/>
                <a:gd name="T64" fmla="*/ 91 w 174"/>
                <a:gd name="T65" fmla="*/ 2 h 414"/>
                <a:gd name="T66" fmla="*/ 93 w 174"/>
                <a:gd name="T67" fmla="*/ 4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
                <a:gd name="T103" fmla="*/ 0 h 414"/>
                <a:gd name="T104" fmla="*/ 174 w 174"/>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 h="414">
                  <a:moveTo>
                    <a:pt x="93" y="4"/>
                  </a:moveTo>
                  <a:lnTo>
                    <a:pt x="102" y="20"/>
                  </a:lnTo>
                  <a:lnTo>
                    <a:pt x="95" y="46"/>
                  </a:lnTo>
                  <a:lnTo>
                    <a:pt x="88" y="71"/>
                  </a:lnTo>
                  <a:lnTo>
                    <a:pt x="132" y="113"/>
                  </a:lnTo>
                  <a:lnTo>
                    <a:pt x="141" y="113"/>
                  </a:lnTo>
                  <a:lnTo>
                    <a:pt x="146" y="129"/>
                  </a:lnTo>
                  <a:lnTo>
                    <a:pt x="160" y="134"/>
                  </a:lnTo>
                  <a:lnTo>
                    <a:pt x="174" y="141"/>
                  </a:lnTo>
                  <a:lnTo>
                    <a:pt x="162" y="169"/>
                  </a:lnTo>
                  <a:lnTo>
                    <a:pt x="137" y="182"/>
                  </a:lnTo>
                  <a:lnTo>
                    <a:pt x="132" y="194"/>
                  </a:lnTo>
                  <a:lnTo>
                    <a:pt x="125" y="194"/>
                  </a:lnTo>
                  <a:lnTo>
                    <a:pt x="123" y="196"/>
                  </a:lnTo>
                  <a:lnTo>
                    <a:pt x="123" y="199"/>
                  </a:lnTo>
                  <a:lnTo>
                    <a:pt x="118" y="215"/>
                  </a:lnTo>
                  <a:lnTo>
                    <a:pt x="130" y="243"/>
                  </a:lnTo>
                  <a:lnTo>
                    <a:pt x="146" y="259"/>
                  </a:lnTo>
                  <a:lnTo>
                    <a:pt x="151" y="275"/>
                  </a:lnTo>
                  <a:lnTo>
                    <a:pt x="153" y="291"/>
                  </a:lnTo>
                  <a:lnTo>
                    <a:pt x="155" y="310"/>
                  </a:lnTo>
                  <a:lnTo>
                    <a:pt x="160" y="326"/>
                  </a:lnTo>
                  <a:lnTo>
                    <a:pt x="167" y="407"/>
                  </a:lnTo>
                  <a:lnTo>
                    <a:pt x="160" y="414"/>
                  </a:lnTo>
                  <a:lnTo>
                    <a:pt x="153" y="407"/>
                  </a:lnTo>
                  <a:lnTo>
                    <a:pt x="155" y="368"/>
                  </a:lnTo>
                  <a:lnTo>
                    <a:pt x="146" y="340"/>
                  </a:lnTo>
                  <a:lnTo>
                    <a:pt x="135" y="310"/>
                  </a:lnTo>
                  <a:lnTo>
                    <a:pt x="109" y="254"/>
                  </a:lnTo>
                  <a:lnTo>
                    <a:pt x="107" y="252"/>
                  </a:lnTo>
                  <a:lnTo>
                    <a:pt x="91" y="247"/>
                  </a:lnTo>
                  <a:lnTo>
                    <a:pt x="70" y="270"/>
                  </a:lnTo>
                  <a:lnTo>
                    <a:pt x="60" y="268"/>
                  </a:lnTo>
                  <a:lnTo>
                    <a:pt x="58" y="240"/>
                  </a:lnTo>
                  <a:lnTo>
                    <a:pt x="54" y="226"/>
                  </a:lnTo>
                  <a:lnTo>
                    <a:pt x="51" y="222"/>
                  </a:lnTo>
                  <a:lnTo>
                    <a:pt x="47" y="215"/>
                  </a:lnTo>
                  <a:lnTo>
                    <a:pt x="35" y="189"/>
                  </a:lnTo>
                  <a:lnTo>
                    <a:pt x="17" y="178"/>
                  </a:lnTo>
                  <a:lnTo>
                    <a:pt x="10" y="171"/>
                  </a:lnTo>
                  <a:lnTo>
                    <a:pt x="0" y="162"/>
                  </a:lnTo>
                  <a:lnTo>
                    <a:pt x="12" y="141"/>
                  </a:lnTo>
                  <a:lnTo>
                    <a:pt x="19" y="115"/>
                  </a:lnTo>
                  <a:lnTo>
                    <a:pt x="21" y="101"/>
                  </a:lnTo>
                  <a:lnTo>
                    <a:pt x="21" y="88"/>
                  </a:lnTo>
                  <a:lnTo>
                    <a:pt x="37" y="78"/>
                  </a:lnTo>
                  <a:lnTo>
                    <a:pt x="33" y="39"/>
                  </a:lnTo>
                  <a:lnTo>
                    <a:pt x="47" y="18"/>
                  </a:lnTo>
                  <a:lnTo>
                    <a:pt x="77" y="0"/>
                  </a:lnTo>
                  <a:lnTo>
                    <a:pt x="86" y="2"/>
                  </a:lnTo>
                  <a:lnTo>
                    <a:pt x="91" y="2"/>
                  </a:lnTo>
                  <a:lnTo>
                    <a:pt x="93"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1" name="Freeform 165"/>
            <p:cNvSpPr>
              <a:spLocks/>
            </p:cNvSpPr>
            <p:nvPr/>
          </p:nvSpPr>
          <p:spPr bwMode="auto">
            <a:xfrm>
              <a:off x="1220" y="1982"/>
              <a:ext cx="18" cy="5"/>
            </a:xfrm>
            <a:custGeom>
              <a:avLst/>
              <a:gdLst>
                <a:gd name="T0" fmla="*/ 18 w 18"/>
                <a:gd name="T1" fmla="*/ 0 h 5"/>
                <a:gd name="T2" fmla="*/ 18 w 18"/>
                <a:gd name="T3" fmla="*/ 0 h 5"/>
                <a:gd name="T4" fmla="*/ 9 w 18"/>
                <a:gd name="T5" fmla="*/ 5 h 5"/>
                <a:gd name="T6" fmla="*/ 4 w 18"/>
                <a:gd name="T7" fmla="*/ 5 h 5"/>
                <a:gd name="T8" fmla="*/ 0 w 18"/>
                <a:gd name="T9" fmla="*/ 5 h 5"/>
                <a:gd name="T10" fmla="*/ 2 w 18"/>
                <a:gd name="T11" fmla="*/ 0 h 5"/>
                <a:gd name="T12" fmla="*/ 18 w 18"/>
                <a:gd name="T13" fmla="*/ 0 h 5"/>
                <a:gd name="T14" fmla="*/ 0 60000 65536"/>
                <a:gd name="T15" fmla="*/ 0 60000 65536"/>
                <a:gd name="T16" fmla="*/ 0 60000 65536"/>
                <a:gd name="T17" fmla="*/ 0 60000 65536"/>
                <a:gd name="T18" fmla="*/ 0 60000 65536"/>
                <a:gd name="T19" fmla="*/ 0 60000 65536"/>
                <a:gd name="T20" fmla="*/ 0 60000 65536"/>
                <a:gd name="T21" fmla="*/ 0 w 18"/>
                <a:gd name="T22" fmla="*/ 0 h 5"/>
                <a:gd name="T23" fmla="*/ 18 w 1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5">
                  <a:moveTo>
                    <a:pt x="18" y="0"/>
                  </a:moveTo>
                  <a:lnTo>
                    <a:pt x="18" y="0"/>
                  </a:lnTo>
                  <a:lnTo>
                    <a:pt x="9" y="5"/>
                  </a:lnTo>
                  <a:lnTo>
                    <a:pt x="4" y="5"/>
                  </a:lnTo>
                  <a:lnTo>
                    <a:pt x="0" y="5"/>
                  </a:lnTo>
                  <a:lnTo>
                    <a:pt x="2" y="0"/>
                  </a:lnTo>
                  <a:lnTo>
                    <a:pt x="18"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2" name="Freeform 166"/>
            <p:cNvSpPr>
              <a:spLocks/>
            </p:cNvSpPr>
            <p:nvPr/>
          </p:nvSpPr>
          <p:spPr bwMode="auto">
            <a:xfrm>
              <a:off x="1254" y="1989"/>
              <a:ext cx="7" cy="19"/>
            </a:xfrm>
            <a:custGeom>
              <a:avLst/>
              <a:gdLst>
                <a:gd name="T0" fmla="*/ 3 w 7"/>
                <a:gd name="T1" fmla="*/ 19 h 19"/>
                <a:gd name="T2" fmla="*/ 3 w 7"/>
                <a:gd name="T3" fmla="*/ 19 h 19"/>
                <a:gd name="T4" fmla="*/ 0 w 7"/>
                <a:gd name="T5" fmla="*/ 16 h 19"/>
                <a:gd name="T6" fmla="*/ 3 w 7"/>
                <a:gd name="T7" fmla="*/ 14 h 19"/>
                <a:gd name="T8" fmla="*/ 3 w 7"/>
                <a:gd name="T9" fmla="*/ 9 h 19"/>
                <a:gd name="T10" fmla="*/ 3 w 7"/>
                <a:gd name="T11" fmla="*/ 9 h 19"/>
                <a:gd name="T12" fmla="*/ 7 w 7"/>
                <a:gd name="T13" fmla="*/ 0 h 19"/>
                <a:gd name="T14" fmla="*/ 7 w 7"/>
                <a:gd name="T15" fmla="*/ 0 h 19"/>
                <a:gd name="T16" fmla="*/ 7 w 7"/>
                <a:gd name="T17" fmla="*/ 9 h 19"/>
                <a:gd name="T18" fmla="*/ 5 w 7"/>
                <a:gd name="T19" fmla="*/ 14 h 19"/>
                <a:gd name="T20" fmla="*/ 3 w 7"/>
                <a:gd name="T21" fmla="*/ 19 h 19"/>
                <a:gd name="T22" fmla="*/ 3 w 7"/>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9"/>
                <a:gd name="T38" fmla="*/ 7 w 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9">
                  <a:moveTo>
                    <a:pt x="3" y="19"/>
                  </a:moveTo>
                  <a:lnTo>
                    <a:pt x="3" y="19"/>
                  </a:lnTo>
                  <a:lnTo>
                    <a:pt x="0" y="16"/>
                  </a:lnTo>
                  <a:lnTo>
                    <a:pt x="3" y="14"/>
                  </a:lnTo>
                  <a:lnTo>
                    <a:pt x="3" y="9"/>
                  </a:lnTo>
                  <a:lnTo>
                    <a:pt x="7" y="0"/>
                  </a:lnTo>
                  <a:lnTo>
                    <a:pt x="7" y="9"/>
                  </a:lnTo>
                  <a:lnTo>
                    <a:pt x="5" y="14"/>
                  </a:lnTo>
                  <a:lnTo>
                    <a:pt x="3"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3" name="Freeform 167"/>
            <p:cNvSpPr>
              <a:spLocks/>
            </p:cNvSpPr>
            <p:nvPr/>
          </p:nvSpPr>
          <p:spPr bwMode="auto">
            <a:xfrm>
              <a:off x="2397" y="2008"/>
              <a:ext cx="193" cy="143"/>
            </a:xfrm>
            <a:custGeom>
              <a:avLst/>
              <a:gdLst>
                <a:gd name="T0" fmla="*/ 190 w 193"/>
                <a:gd name="T1" fmla="*/ 32 h 143"/>
                <a:gd name="T2" fmla="*/ 128 w 193"/>
                <a:gd name="T3" fmla="*/ 32 h 143"/>
                <a:gd name="T4" fmla="*/ 128 w 193"/>
                <a:gd name="T5" fmla="*/ 32 h 143"/>
                <a:gd name="T6" fmla="*/ 123 w 193"/>
                <a:gd name="T7" fmla="*/ 90 h 143"/>
                <a:gd name="T8" fmla="*/ 91 w 193"/>
                <a:gd name="T9" fmla="*/ 104 h 143"/>
                <a:gd name="T10" fmla="*/ 91 w 193"/>
                <a:gd name="T11" fmla="*/ 104 h 143"/>
                <a:gd name="T12" fmla="*/ 84 w 193"/>
                <a:gd name="T13" fmla="*/ 139 h 143"/>
                <a:gd name="T14" fmla="*/ 19 w 193"/>
                <a:gd name="T15" fmla="*/ 139 h 143"/>
                <a:gd name="T16" fmla="*/ 3 w 193"/>
                <a:gd name="T17" fmla="*/ 143 h 143"/>
                <a:gd name="T18" fmla="*/ 0 w 193"/>
                <a:gd name="T19" fmla="*/ 141 h 143"/>
                <a:gd name="T20" fmla="*/ 7 w 193"/>
                <a:gd name="T21" fmla="*/ 120 h 143"/>
                <a:gd name="T22" fmla="*/ 42 w 193"/>
                <a:gd name="T23" fmla="*/ 88 h 143"/>
                <a:gd name="T24" fmla="*/ 42 w 193"/>
                <a:gd name="T25" fmla="*/ 88 h 143"/>
                <a:gd name="T26" fmla="*/ 38 w 193"/>
                <a:gd name="T27" fmla="*/ 71 h 143"/>
                <a:gd name="T28" fmla="*/ 58 w 193"/>
                <a:gd name="T29" fmla="*/ 48 h 143"/>
                <a:gd name="T30" fmla="*/ 56 w 193"/>
                <a:gd name="T31" fmla="*/ 34 h 143"/>
                <a:gd name="T32" fmla="*/ 88 w 193"/>
                <a:gd name="T33" fmla="*/ 0 h 143"/>
                <a:gd name="T34" fmla="*/ 193 w 193"/>
                <a:gd name="T35" fmla="*/ 0 h 143"/>
                <a:gd name="T36" fmla="*/ 190 w 193"/>
                <a:gd name="T37" fmla="*/ 32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3"/>
                <a:gd name="T58" fmla="*/ 0 h 143"/>
                <a:gd name="T59" fmla="*/ 193 w 193"/>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3" h="143">
                  <a:moveTo>
                    <a:pt x="190" y="32"/>
                  </a:moveTo>
                  <a:lnTo>
                    <a:pt x="128" y="32"/>
                  </a:lnTo>
                  <a:lnTo>
                    <a:pt x="123" y="90"/>
                  </a:lnTo>
                  <a:lnTo>
                    <a:pt x="91" y="104"/>
                  </a:lnTo>
                  <a:lnTo>
                    <a:pt x="84" y="139"/>
                  </a:lnTo>
                  <a:lnTo>
                    <a:pt x="19" y="139"/>
                  </a:lnTo>
                  <a:lnTo>
                    <a:pt x="3" y="143"/>
                  </a:lnTo>
                  <a:lnTo>
                    <a:pt x="0" y="141"/>
                  </a:lnTo>
                  <a:lnTo>
                    <a:pt x="7" y="120"/>
                  </a:lnTo>
                  <a:lnTo>
                    <a:pt x="42" y="88"/>
                  </a:lnTo>
                  <a:lnTo>
                    <a:pt x="38" y="71"/>
                  </a:lnTo>
                  <a:lnTo>
                    <a:pt x="58" y="48"/>
                  </a:lnTo>
                  <a:lnTo>
                    <a:pt x="56" y="34"/>
                  </a:lnTo>
                  <a:lnTo>
                    <a:pt x="88" y="0"/>
                  </a:lnTo>
                  <a:lnTo>
                    <a:pt x="193" y="0"/>
                  </a:lnTo>
                  <a:lnTo>
                    <a:pt x="190" y="3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4" name="Freeform 168"/>
            <p:cNvSpPr>
              <a:spLocks/>
            </p:cNvSpPr>
            <p:nvPr/>
          </p:nvSpPr>
          <p:spPr bwMode="auto">
            <a:xfrm>
              <a:off x="2407" y="2010"/>
              <a:ext cx="254" cy="278"/>
            </a:xfrm>
            <a:custGeom>
              <a:avLst/>
              <a:gdLst>
                <a:gd name="T0" fmla="*/ 254 w 254"/>
                <a:gd name="T1" fmla="*/ 53 h 278"/>
                <a:gd name="T2" fmla="*/ 254 w 254"/>
                <a:gd name="T3" fmla="*/ 56 h 278"/>
                <a:gd name="T4" fmla="*/ 229 w 254"/>
                <a:gd name="T5" fmla="*/ 62 h 278"/>
                <a:gd name="T6" fmla="*/ 227 w 254"/>
                <a:gd name="T7" fmla="*/ 65 h 278"/>
                <a:gd name="T8" fmla="*/ 222 w 254"/>
                <a:gd name="T9" fmla="*/ 100 h 278"/>
                <a:gd name="T10" fmla="*/ 222 w 254"/>
                <a:gd name="T11" fmla="*/ 100 h 278"/>
                <a:gd name="T12" fmla="*/ 229 w 254"/>
                <a:gd name="T13" fmla="*/ 113 h 278"/>
                <a:gd name="T14" fmla="*/ 233 w 254"/>
                <a:gd name="T15" fmla="*/ 127 h 278"/>
                <a:gd name="T16" fmla="*/ 238 w 254"/>
                <a:gd name="T17" fmla="*/ 157 h 278"/>
                <a:gd name="T18" fmla="*/ 238 w 254"/>
                <a:gd name="T19" fmla="*/ 157 h 278"/>
                <a:gd name="T20" fmla="*/ 240 w 254"/>
                <a:gd name="T21" fmla="*/ 171 h 278"/>
                <a:gd name="T22" fmla="*/ 243 w 254"/>
                <a:gd name="T23" fmla="*/ 185 h 278"/>
                <a:gd name="T24" fmla="*/ 243 w 254"/>
                <a:gd name="T25" fmla="*/ 215 h 278"/>
                <a:gd name="T26" fmla="*/ 243 w 254"/>
                <a:gd name="T27" fmla="*/ 215 h 278"/>
                <a:gd name="T28" fmla="*/ 229 w 254"/>
                <a:gd name="T29" fmla="*/ 266 h 278"/>
                <a:gd name="T30" fmla="*/ 143 w 254"/>
                <a:gd name="T31" fmla="*/ 266 h 278"/>
                <a:gd name="T32" fmla="*/ 118 w 254"/>
                <a:gd name="T33" fmla="*/ 259 h 278"/>
                <a:gd name="T34" fmla="*/ 118 w 254"/>
                <a:gd name="T35" fmla="*/ 259 h 278"/>
                <a:gd name="T36" fmla="*/ 106 w 254"/>
                <a:gd name="T37" fmla="*/ 278 h 278"/>
                <a:gd name="T38" fmla="*/ 106 w 254"/>
                <a:gd name="T39" fmla="*/ 278 h 278"/>
                <a:gd name="T40" fmla="*/ 83 w 254"/>
                <a:gd name="T41" fmla="*/ 262 h 278"/>
                <a:gd name="T42" fmla="*/ 58 w 254"/>
                <a:gd name="T43" fmla="*/ 248 h 278"/>
                <a:gd name="T44" fmla="*/ 2 w 254"/>
                <a:gd name="T45" fmla="*/ 245 h 278"/>
                <a:gd name="T46" fmla="*/ 11 w 254"/>
                <a:gd name="T47" fmla="*/ 218 h 278"/>
                <a:gd name="T48" fmla="*/ 11 w 254"/>
                <a:gd name="T49" fmla="*/ 218 h 278"/>
                <a:gd name="T50" fmla="*/ 7 w 254"/>
                <a:gd name="T51" fmla="*/ 204 h 278"/>
                <a:gd name="T52" fmla="*/ 0 w 254"/>
                <a:gd name="T53" fmla="*/ 190 h 278"/>
                <a:gd name="T54" fmla="*/ 0 w 254"/>
                <a:gd name="T55" fmla="*/ 190 h 278"/>
                <a:gd name="T56" fmla="*/ 7 w 254"/>
                <a:gd name="T57" fmla="*/ 164 h 278"/>
                <a:gd name="T58" fmla="*/ 9 w 254"/>
                <a:gd name="T59" fmla="*/ 153 h 278"/>
                <a:gd name="T60" fmla="*/ 11 w 254"/>
                <a:gd name="T61" fmla="*/ 139 h 278"/>
                <a:gd name="T62" fmla="*/ 76 w 254"/>
                <a:gd name="T63" fmla="*/ 139 h 278"/>
                <a:gd name="T64" fmla="*/ 76 w 254"/>
                <a:gd name="T65" fmla="*/ 139 h 278"/>
                <a:gd name="T66" fmla="*/ 81 w 254"/>
                <a:gd name="T67" fmla="*/ 123 h 278"/>
                <a:gd name="T68" fmla="*/ 83 w 254"/>
                <a:gd name="T69" fmla="*/ 106 h 278"/>
                <a:gd name="T70" fmla="*/ 83 w 254"/>
                <a:gd name="T71" fmla="*/ 106 h 278"/>
                <a:gd name="T72" fmla="*/ 118 w 254"/>
                <a:gd name="T73" fmla="*/ 90 h 278"/>
                <a:gd name="T74" fmla="*/ 120 w 254"/>
                <a:gd name="T75" fmla="*/ 35 h 278"/>
                <a:gd name="T76" fmla="*/ 180 w 254"/>
                <a:gd name="T77" fmla="*/ 35 h 278"/>
                <a:gd name="T78" fmla="*/ 183 w 254"/>
                <a:gd name="T79" fmla="*/ 32 h 278"/>
                <a:gd name="T80" fmla="*/ 185 w 254"/>
                <a:gd name="T81" fmla="*/ 0 h 278"/>
                <a:gd name="T82" fmla="*/ 187 w 254"/>
                <a:gd name="T83" fmla="*/ 0 h 278"/>
                <a:gd name="T84" fmla="*/ 254 w 254"/>
                <a:gd name="T85" fmla="*/ 53 h 2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78"/>
                <a:gd name="T131" fmla="*/ 254 w 254"/>
                <a:gd name="T132" fmla="*/ 278 h 2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78">
                  <a:moveTo>
                    <a:pt x="254" y="53"/>
                  </a:moveTo>
                  <a:lnTo>
                    <a:pt x="254" y="56"/>
                  </a:lnTo>
                  <a:lnTo>
                    <a:pt x="229" y="62"/>
                  </a:lnTo>
                  <a:lnTo>
                    <a:pt x="227" y="65"/>
                  </a:lnTo>
                  <a:lnTo>
                    <a:pt x="222" y="100"/>
                  </a:lnTo>
                  <a:lnTo>
                    <a:pt x="229" y="113"/>
                  </a:lnTo>
                  <a:lnTo>
                    <a:pt x="233" y="127"/>
                  </a:lnTo>
                  <a:lnTo>
                    <a:pt x="238" y="157"/>
                  </a:lnTo>
                  <a:lnTo>
                    <a:pt x="240" y="171"/>
                  </a:lnTo>
                  <a:lnTo>
                    <a:pt x="243" y="185"/>
                  </a:lnTo>
                  <a:lnTo>
                    <a:pt x="243" y="215"/>
                  </a:lnTo>
                  <a:lnTo>
                    <a:pt x="229" y="266"/>
                  </a:lnTo>
                  <a:lnTo>
                    <a:pt x="143" y="266"/>
                  </a:lnTo>
                  <a:lnTo>
                    <a:pt x="118" y="259"/>
                  </a:lnTo>
                  <a:lnTo>
                    <a:pt x="106" y="278"/>
                  </a:lnTo>
                  <a:lnTo>
                    <a:pt x="83" y="262"/>
                  </a:lnTo>
                  <a:lnTo>
                    <a:pt x="58" y="248"/>
                  </a:lnTo>
                  <a:lnTo>
                    <a:pt x="2" y="245"/>
                  </a:lnTo>
                  <a:lnTo>
                    <a:pt x="11" y="218"/>
                  </a:lnTo>
                  <a:lnTo>
                    <a:pt x="7" y="204"/>
                  </a:lnTo>
                  <a:lnTo>
                    <a:pt x="0" y="190"/>
                  </a:lnTo>
                  <a:lnTo>
                    <a:pt x="7" y="164"/>
                  </a:lnTo>
                  <a:lnTo>
                    <a:pt x="9" y="153"/>
                  </a:lnTo>
                  <a:lnTo>
                    <a:pt x="11" y="139"/>
                  </a:lnTo>
                  <a:lnTo>
                    <a:pt x="76" y="139"/>
                  </a:lnTo>
                  <a:lnTo>
                    <a:pt x="81" y="123"/>
                  </a:lnTo>
                  <a:lnTo>
                    <a:pt x="83" y="106"/>
                  </a:lnTo>
                  <a:lnTo>
                    <a:pt x="118" y="90"/>
                  </a:lnTo>
                  <a:lnTo>
                    <a:pt x="120" y="35"/>
                  </a:lnTo>
                  <a:lnTo>
                    <a:pt x="180" y="35"/>
                  </a:lnTo>
                  <a:lnTo>
                    <a:pt x="183" y="32"/>
                  </a:lnTo>
                  <a:lnTo>
                    <a:pt x="185" y="0"/>
                  </a:lnTo>
                  <a:lnTo>
                    <a:pt x="187" y="0"/>
                  </a:lnTo>
                  <a:lnTo>
                    <a:pt x="254" y="5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5" name="Freeform 169"/>
            <p:cNvSpPr>
              <a:spLocks/>
            </p:cNvSpPr>
            <p:nvPr/>
          </p:nvSpPr>
          <p:spPr bwMode="auto">
            <a:xfrm>
              <a:off x="5084" y="2010"/>
              <a:ext cx="28" cy="74"/>
            </a:xfrm>
            <a:custGeom>
              <a:avLst/>
              <a:gdLst>
                <a:gd name="T0" fmla="*/ 19 w 28"/>
                <a:gd name="T1" fmla="*/ 53 h 74"/>
                <a:gd name="T2" fmla="*/ 28 w 28"/>
                <a:gd name="T3" fmla="*/ 62 h 74"/>
                <a:gd name="T4" fmla="*/ 28 w 28"/>
                <a:gd name="T5" fmla="*/ 62 h 74"/>
                <a:gd name="T6" fmla="*/ 28 w 28"/>
                <a:gd name="T7" fmla="*/ 69 h 74"/>
                <a:gd name="T8" fmla="*/ 28 w 28"/>
                <a:gd name="T9" fmla="*/ 72 h 74"/>
                <a:gd name="T10" fmla="*/ 23 w 28"/>
                <a:gd name="T11" fmla="*/ 74 h 74"/>
                <a:gd name="T12" fmla="*/ 19 w 28"/>
                <a:gd name="T13" fmla="*/ 72 h 74"/>
                <a:gd name="T14" fmla="*/ 0 w 28"/>
                <a:gd name="T15" fmla="*/ 39 h 74"/>
                <a:gd name="T16" fmla="*/ 10 w 28"/>
                <a:gd name="T17" fmla="*/ 2 h 74"/>
                <a:gd name="T18" fmla="*/ 10 w 28"/>
                <a:gd name="T19" fmla="*/ 2 h 74"/>
                <a:gd name="T20" fmla="*/ 12 w 28"/>
                <a:gd name="T21" fmla="*/ 0 h 74"/>
                <a:gd name="T22" fmla="*/ 16 w 28"/>
                <a:gd name="T23" fmla="*/ 0 h 74"/>
                <a:gd name="T24" fmla="*/ 21 w 28"/>
                <a:gd name="T25" fmla="*/ 7 h 74"/>
                <a:gd name="T26" fmla="*/ 19 w 28"/>
                <a:gd name="T27" fmla="*/ 53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74"/>
                <a:gd name="T44" fmla="*/ 28 w 28"/>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74">
                  <a:moveTo>
                    <a:pt x="19" y="53"/>
                  </a:moveTo>
                  <a:lnTo>
                    <a:pt x="28" y="62"/>
                  </a:lnTo>
                  <a:lnTo>
                    <a:pt x="28" y="69"/>
                  </a:lnTo>
                  <a:lnTo>
                    <a:pt x="28" y="72"/>
                  </a:lnTo>
                  <a:lnTo>
                    <a:pt x="23" y="74"/>
                  </a:lnTo>
                  <a:lnTo>
                    <a:pt x="19" y="72"/>
                  </a:lnTo>
                  <a:lnTo>
                    <a:pt x="0" y="39"/>
                  </a:lnTo>
                  <a:lnTo>
                    <a:pt x="10" y="2"/>
                  </a:lnTo>
                  <a:lnTo>
                    <a:pt x="12" y="0"/>
                  </a:lnTo>
                  <a:lnTo>
                    <a:pt x="16" y="0"/>
                  </a:lnTo>
                  <a:lnTo>
                    <a:pt x="21" y="7"/>
                  </a:lnTo>
                  <a:lnTo>
                    <a:pt x="19" y="5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6" name="Freeform 170"/>
            <p:cNvSpPr>
              <a:spLocks/>
            </p:cNvSpPr>
            <p:nvPr/>
          </p:nvSpPr>
          <p:spPr bwMode="auto">
            <a:xfrm>
              <a:off x="4466" y="2015"/>
              <a:ext cx="102" cy="122"/>
            </a:xfrm>
            <a:custGeom>
              <a:avLst/>
              <a:gdLst>
                <a:gd name="T0" fmla="*/ 33 w 102"/>
                <a:gd name="T1" fmla="*/ 20 h 122"/>
                <a:gd name="T2" fmla="*/ 49 w 102"/>
                <a:gd name="T3" fmla="*/ 18 h 122"/>
                <a:gd name="T4" fmla="*/ 49 w 102"/>
                <a:gd name="T5" fmla="*/ 18 h 122"/>
                <a:gd name="T6" fmla="*/ 74 w 102"/>
                <a:gd name="T7" fmla="*/ 25 h 122"/>
                <a:gd name="T8" fmla="*/ 84 w 102"/>
                <a:gd name="T9" fmla="*/ 48 h 122"/>
                <a:gd name="T10" fmla="*/ 102 w 102"/>
                <a:gd name="T11" fmla="*/ 69 h 122"/>
                <a:gd name="T12" fmla="*/ 98 w 102"/>
                <a:gd name="T13" fmla="*/ 101 h 122"/>
                <a:gd name="T14" fmla="*/ 98 w 102"/>
                <a:gd name="T15" fmla="*/ 101 h 122"/>
                <a:gd name="T16" fmla="*/ 86 w 102"/>
                <a:gd name="T17" fmla="*/ 122 h 122"/>
                <a:gd name="T18" fmla="*/ 86 w 102"/>
                <a:gd name="T19" fmla="*/ 122 h 122"/>
                <a:gd name="T20" fmla="*/ 81 w 102"/>
                <a:gd name="T21" fmla="*/ 118 h 122"/>
                <a:gd name="T22" fmla="*/ 79 w 102"/>
                <a:gd name="T23" fmla="*/ 115 h 122"/>
                <a:gd name="T24" fmla="*/ 77 w 102"/>
                <a:gd name="T25" fmla="*/ 104 h 122"/>
                <a:gd name="T26" fmla="*/ 77 w 102"/>
                <a:gd name="T27" fmla="*/ 95 h 122"/>
                <a:gd name="T28" fmla="*/ 77 w 102"/>
                <a:gd name="T29" fmla="*/ 85 h 122"/>
                <a:gd name="T30" fmla="*/ 77 w 102"/>
                <a:gd name="T31" fmla="*/ 85 h 122"/>
                <a:gd name="T32" fmla="*/ 44 w 102"/>
                <a:gd name="T33" fmla="*/ 62 h 122"/>
                <a:gd name="T34" fmla="*/ 44 w 102"/>
                <a:gd name="T35" fmla="*/ 62 h 122"/>
                <a:gd name="T36" fmla="*/ 44 w 102"/>
                <a:gd name="T37" fmla="*/ 62 h 122"/>
                <a:gd name="T38" fmla="*/ 33 w 102"/>
                <a:gd name="T39" fmla="*/ 76 h 122"/>
                <a:gd name="T40" fmla="*/ 17 w 102"/>
                <a:gd name="T41" fmla="*/ 57 h 122"/>
                <a:gd name="T42" fmla="*/ 17 w 102"/>
                <a:gd name="T43" fmla="*/ 57 h 122"/>
                <a:gd name="T44" fmla="*/ 14 w 102"/>
                <a:gd name="T45" fmla="*/ 44 h 122"/>
                <a:gd name="T46" fmla="*/ 10 w 102"/>
                <a:gd name="T47" fmla="*/ 30 h 122"/>
                <a:gd name="T48" fmla="*/ 0 w 102"/>
                <a:gd name="T49" fmla="*/ 4 h 122"/>
                <a:gd name="T50" fmla="*/ 10 w 102"/>
                <a:gd name="T51" fmla="*/ 0 h 122"/>
                <a:gd name="T52" fmla="*/ 10 w 102"/>
                <a:gd name="T53" fmla="*/ 0 h 122"/>
                <a:gd name="T54" fmla="*/ 17 w 102"/>
                <a:gd name="T55" fmla="*/ 2 h 122"/>
                <a:gd name="T56" fmla="*/ 24 w 102"/>
                <a:gd name="T57" fmla="*/ 9 h 122"/>
                <a:gd name="T58" fmla="*/ 28 w 102"/>
                <a:gd name="T59" fmla="*/ 16 h 122"/>
                <a:gd name="T60" fmla="*/ 33 w 102"/>
                <a:gd name="T61" fmla="*/ 20 h 122"/>
                <a:gd name="T62" fmla="*/ 33 w 102"/>
                <a:gd name="T63" fmla="*/ 2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22"/>
                <a:gd name="T98" fmla="*/ 102 w 10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22">
                  <a:moveTo>
                    <a:pt x="33" y="20"/>
                  </a:moveTo>
                  <a:lnTo>
                    <a:pt x="49" y="18"/>
                  </a:lnTo>
                  <a:lnTo>
                    <a:pt x="74" y="25"/>
                  </a:lnTo>
                  <a:lnTo>
                    <a:pt x="84" y="48"/>
                  </a:lnTo>
                  <a:lnTo>
                    <a:pt x="102" y="69"/>
                  </a:lnTo>
                  <a:lnTo>
                    <a:pt x="98" y="101"/>
                  </a:lnTo>
                  <a:lnTo>
                    <a:pt x="86" y="122"/>
                  </a:lnTo>
                  <a:lnTo>
                    <a:pt x="81" y="118"/>
                  </a:lnTo>
                  <a:lnTo>
                    <a:pt x="79" y="115"/>
                  </a:lnTo>
                  <a:lnTo>
                    <a:pt x="77" y="104"/>
                  </a:lnTo>
                  <a:lnTo>
                    <a:pt x="77" y="95"/>
                  </a:lnTo>
                  <a:lnTo>
                    <a:pt x="77" y="85"/>
                  </a:lnTo>
                  <a:lnTo>
                    <a:pt x="44" y="62"/>
                  </a:lnTo>
                  <a:lnTo>
                    <a:pt x="33" y="76"/>
                  </a:lnTo>
                  <a:lnTo>
                    <a:pt x="17" y="57"/>
                  </a:lnTo>
                  <a:lnTo>
                    <a:pt x="14" y="44"/>
                  </a:lnTo>
                  <a:lnTo>
                    <a:pt x="10" y="30"/>
                  </a:lnTo>
                  <a:lnTo>
                    <a:pt x="0" y="4"/>
                  </a:lnTo>
                  <a:lnTo>
                    <a:pt x="10" y="0"/>
                  </a:lnTo>
                  <a:lnTo>
                    <a:pt x="17" y="2"/>
                  </a:lnTo>
                  <a:lnTo>
                    <a:pt x="24" y="9"/>
                  </a:lnTo>
                  <a:lnTo>
                    <a:pt x="28" y="16"/>
                  </a:lnTo>
                  <a:lnTo>
                    <a:pt x="33" y="2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7" name="Freeform 171"/>
            <p:cNvSpPr>
              <a:spLocks/>
            </p:cNvSpPr>
            <p:nvPr/>
          </p:nvSpPr>
          <p:spPr bwMode="auto">
            <a:xfrm>
              <a:off x="3761" y="2024"/>
              <a:ext cx="74" cy="88"/>
            </a:xfrm>
            <a:custGeom>
              <a:avLst/>
              <a:gdLst>
                <a:gd name="T0" fmla="*/ 74 w 74"/>
                <a:gd name="T1" fmla="*/ 2 h 88"/>
                <a:gd name="T2" fmla="*/ 74 w 74"/>
                <a:gd name="T3" fmla="*/ 2 h 88"/>
                <a:gd name="T4" fmla="*/ 74 w 74"/>
                <a:gd name="T5" fmla="*/ 23 h 88"/>
                <a:gd name="T6" fmla="*/ 74 w 74"/>
                <a:gd name="T7" fmla="*/ 44 h 88"/>
                <a:gd name="T8" fmla="*/ 69 w 74"/>
                <a:gd name="T9" fmla="*/ 88 h 88"/>
                <a:gd name="T10" fmla="*/ 6 w 74"/>
                <a:gd name="T11" fmla="*/ 88 h 88"/>
                <a:gd name="T12" fmla="*/ 0 w 74"/>
                <a:gd name="T13" fmla="*/ 69 h 88"/>
                <a:gd name="T14" fmla="*/ 0 w 74"/>
                <a:gd name="T15" fmla="*/ 53 h 88"/>
                <a:gd name="T16" fmla="*/ 0 w 74"/>
                <a:gd name="T17" fmla="*/ 53 h 88"/>
                <a:gd name="T18" fmla="*/ 16 w 74"/>
                <a:gd name="T19" fmla="*/ 48 h 88"/>
                <a:gd name="T20" fmla="*/ 25 w 74"/>
                <a:gd name="T21" fmla="*/ 48 h 88"/>
                <a:gd name="T22" fmla="*/ 34 w 74"/>
                <a:gd name="T23" fmla="*/ 48 h 88"/>
                <a:gd name="T24" fmla="*/ 67 w 74"/>
                <a:gd name="T25" fmla="*/ 0 h 88"/>
                <a:gd name="T26" fmla="*/ 74 w 74"/>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88"/>
                <a:gd name="T44" fmla="*/ 74 w 74"/>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88">
                  <a:moveTo>
                    <a:pt x="74" y="2"/>
                  </a:moveTo>
                  <a:lnTo>
                    <a:pt x="74" y="2"/>
                  </a:lnTo>
                  <a:lnTo>
                    <a:pt x="74" y="23"/>
                  </a:lnTo>
                  <a:lnTo>
                    <a:pt x="74" y="44"/>
                  </a:lnTo>
                  <a:lnTo>
                    <a:pt x="69" y="88"/>
                  </a:lnTo>
                  <a:lnTo>
                    <a:pt x="6" y="88"/>
                  </a:lnTo>
                  <a:lnTo>
                    <a:pt x="0" y="69"/>
                  </a:lnTo>
                  <a:lnTo>
                    <a:pt x="0" y="53"/>
                  </a:lnTo>
                  <a:lnTo>
                    <a:pt x="16" y="48"/>
                  </a:lnTo>
                  <a:lnTo>
                    <a:pt x="25" y="48"/>
                  </a:lnTo>
                  <a:lnTo>
                    <a:pt x="34" y="48"/>
                  </a:lnTo>
                  <a:lnTo>
                    <a:pt x="67" y="0"/>
                  </a:lnTo>
                  <a:lnTo>
                    <a:pt x="74"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8" name="Freeform 172"/>
            <p:cNvSpPr>
              <a:spLocks/>
            </p:cNvSpPr>
            <p:nvPr/>
          </p:nvSpPr>
          <p:spPr bwMode="auto">
            <a:xfrm>
              <a:off x="1222" y="2026"/>
              <a:ext cx="9" cy="9"/>
            </a:xfrm>
            <a:custGeom>
              <a:avLst/>
              <a:gdLst>
                <a:gd name="T0" fmla="*/ 9 w 9"/>
                <a:gd name="T1" fmla="*/ 3 h 9"/>
                <a:gd name="T2" fmla="*/ 5 w 9"/>
                <a:gd name="T3" fmla="*/ 9 h 9"/>
                <a:gd name="T4" fmla="*/ 0 w 9"/>
                <a:gd name="T5" fmla="*/ 3 h 9"/>
                <a:gd name="T6" fmla="*/ 0 w 9"/>
                <a:gd name="T7" fmla="*/ 3 h 9"/>
                <a:gd name="T8" fmla="*/ 2 w 9"/>
                <a:gd name="T9" fmla="*/ 0 h 9"/>
                <a:gd name="T10" fmla="*/ 5 w 9"/>
                <a:gd name="T11" fmla="*/ 0 h 9"/>
                <a:gd name="T12" fmla="*/ 9 w 9"/>
                <a:gd name="T13" fmla="*/ 3 h 9"/>
                <a:gd name="T14" fmla="*/ 9 w 9"/>
                <a:gd name="T15" fmla="*/ 3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9" y="3"/>
                  </a:moveTo>
                  <a:lnTo>
                    <a:pt x="5" y="9"/>
                  </a:lnTo>
                  <a:lnTo>
                    <a:pt x="0" y="3"/>
                  </a:lnTo>
                  <a:lnTo>
                    <a:pt x="2" y="0"/>
                  </a:lnTo>
                  <a:lnTo>
                    <a:pt x="5" y="0"/>
                  </a:lnTo>
                  <a:lnTo>
                    <a:pt x="9"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89" name="Freeform 173"/>
            <p:cNvSpPr>
              <a:spLocks/>
            </p:cNvSpPr>
            <p:nvPr/>
          </p:nvSpPr>
          <p:spPr bwMode="auto">
            <a:xfrm>
              <a:off x="1270" y="2040"/>
              <a:ext cx="3" cy="2"/>
            </a:xfrm>
            <a:custGeom>
              <a:avLst/>
              <a:gdLst>
                <a:gd name="T0" fmla="*/ 3 w 3"/>
                <a:gd name="T1" fmla="*/ 2 h 2"/>
                <a:gd name="T2" fmla="*/ 3 w 3"/>
                <a:gd name="T3" fmla="*/ 2 h 2"/>
                <a:gd name="T4" fmla="*/ 0 w 3"/>
                <a:gd name="T5" fmla="*/ 2 h 2"/>
                <a:gd name="T6" fmla="*/ 0 w 3"/>
                <a:gd name="T7" fmla="*/ 0 h 2"/>
                <a:gd name="T8" fmla="*/ 3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2"/>
                  </a:moveTo>
                  <a:lnTo>
                    <a:pt x="3" y="2"/>
                  </a:lnTo>
                  <a:lnTo>
                    <a:pt x="0" y="2"/>
                  </a:lnTo>
                  <a:lnTo>
                    <a:pt x="0" y="0"/>
                  </a:lnTo>
                  <a:lnTo>
                    <a:pt x="3"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0" name="Freeform 174"/>
            <p:cNvSpPr>
              <a:spLocks/>
            </p:cNvSpPr>
            <p:nvPr/>
          </p:nvSpPr>
          <p:spPr bwMode="auto">
            <a:xfrm>
              <a:off x="1095" y="2063"/>
              <a:ext cx="187" cy="95"/>
            </a:xfrm>
            <a:custGeom>
              <a:avLst/>
              <a:gdLst>
                <a:gd name="T0" fmla="*/ 92 w 187"/>
                <a:gd name="T1" fmla="*/ 23 h 95"/>
                <a:gd name="T2" fmla="*/ 92 w 187"/>
                <a:gd name="T3" fmla="*/ 23 h 95"/>
                <a:gd name="T4" fmla="*/ 108 w 187"/>
                <a:gd name="T5" fmla="*/ 35 h 95"/>
                <a:gd name="T6" fmla="*/ 122 w 187"/>
                <a:gd name="T7" fmla="*/ 47 h 95"/>
                <a:gd name="T8" fmla="*/ 138 w 187"/>
                <a:gd name="T9" fmla="*/ 56 h 95"/>
                <a:gd name="T10" fmla="*/ 148 w 187"/>
                <a:gd name="T11" fmla="*/ 58 h 95"/>
                <a:gd name="T12" fmla="*/ 157 w 187"/>
                <a:gd name="T13" fmla="*/ 58 h 95"/>
                <a:gd name="T14" fmla="*/ 157 w 187"/>
                <a:gd name="T15" fmla="*/ 58 h 95"/>
                <a:gd name="T16" fmla="*/ 159 w 187"/>
                <a:gd name="T17" fmla="*/ 67 h 95"/>
                <a:gd name="T18" fmla="*/ 159 w 187"/>
                <a:gd name="T19" fmla="*/ 70 h 95"/>
                <a:gd name="T20" fmla="*/ 162 w 187"/>
                <a:gd name="T21" fmla="*/ 72 h 95"/>
                <a:gd name="T22" fmla="*/ 185 w 187"/>
                <a:gd name="T23" fmla="*/ 84 h 95"/>
                <a:gd name="T24" fmla="*/ 187 w 187"/>
                <a:gd name="T25" fmla="*/ 88 h 95"/>
                <a:gd name="T26" fmla="*/ 182 w 187"/>
                <a:gd name="T27" fmla="*/ 95 h 95"/>
                <a:gd name="T28" fmla="*/ 120 w 187"/>
                <a:gd name="T29" fmla="*/ 95 h 95"/>
                <a:gd name="T30" fmla="*/ 118 w 187"/>
                <a:gd name="T31" fmla="*/ 90 h 95"/>
                <a:gd name="T32" fmla="*/ 118 w 187"/>
                <a:gd name="T33" fmla="*/ 90 h 95"/>
                <a:gd name="T34" fmla="*/ 134 w 187"/>
                <a:gd name="T35" fmla="*/ 77 h 95"/>
                <a:gd name="T36" fmla="*/ 134 w 187"/>
                <a:gd name="T37" fmla="*/ 77 h 95"/>
                <a:gd name="T38" fmla="*/ 97 w 187"/>
                <a:gd name="T39" fmla="*/ 53 h 95"/>
                <a:gd name="T40" fmla="*/ 97 w 187"/>
                <a:gd name="T41" fmla="*/ 53 h 95"/>
                <a:gd name="T42" fmla="*/ 78 w 187"/>
                <a:gd name="T43" fmla="*/ 49 h 95"/>
                <a:gd name="T44" fmla="*/ 78 w 187"/>
                <a:gd name="T45" fmla="*/ 49 h 95"/>
                <a:gd name="T46" fmla="*/ 71 w 187"/>
                <a:gd name="T47" fmla="*/ 40 h 95"/>
                <a:gd name="T48" fmla="*/ 67 w 187"/>
                <a:gd name="T49" fmla="*/ 35 h 95"/>
                <a:gd name="T50" fmla="*/ 64 w 187"/>
                <a:gd name="T51" fmla="*/ 33 h 95"/>
                <a:gd name="T52" fmla="*/ 18 w 187"/>
                <a:gd name="T53" fmla="*/ 23 h 95"/>
                <a:gd name="T54" fmla="*/ 18 w 187"/>
                <a:gd name="T55" fmla="*/ 23 h 95"/>
                <a:gd name="T56" fmla="*/ 13 w 187"/>
                <a:gd name="T57" fmla="*/ 28 h 95"/>
                <a:gd name="T58" fmla="*/ 9 w 187"/>
                <a:gd name="T59" fmla="*/ 30 h 95"/>
                <a:gd name="T60" fmla="*/ 4 w 187"/>
                <a:gd name="T61" fmla="*/ 33 h 95"/>
                <a:gd name="T62" fmla="*/ 2 w 187"/>
                <a:gd name="T63" fmla="*/ 33 h 95"/>
                <a:gd name="T64" fmla="*/ 0 w 187"/>
                <a:gd name="T65" fmla="*/ 30 h 95"/>
                <a:gd name="T66" fmla="*/ 0 w 187"/>
                <a:gd name="T67" fmla="*/ 30 h 95"/>
                <a:gd name="T68" fmla="*/ 0 w 187"/>
                <a:gd name="T69" fmla="*/ 30 h 95"/>
                <a:gd name="T70" fmla="*/ 20 w 187"/>
                <a:gd name="T71" fmla="*/ 7 h 95"/>
                <a:gd name="T72" fmla="*/ 20 w 187"/>
                <a:gd name="T73" fmla="*/ 7 h 95"/>
                <a:gd name="T74" fmla="*/ 20 w 187"/>
                <a:gd name="T75" fmla="*/ 3 h 95"/>
                <a:gd name="T76" fmla="*/ 20 w 187"/>
                <a:gd name="T77" fmla="*/ 0 h 95"/>
                <a:gd name="T78" fmla="*/ 23 w 187"/>
                <a:gd name="T79" fmla="*/ 0 h 95"/>
                <a:gd name="T80" fmla="*/ 46 w 187"/>
                <a:gd name="T81" fmla="*/ 14 h 95"/>
                <a:gd name="T82" fmla="*/ 92 w 187"/>
                <a:gd name="T83" fmla="*/ 23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95"/>
                <a:gd name="T128" fmla="*/ 187 w 187"/>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95">
                  <a:moveTo>
                    <a:pt x="92" y="23"/>
                  </a:moveTo>
                  <a:lnTo>
                    <a:pt x="92" y="23"/>
                  </a:lnTo>
                  <a:lnTo>
                    <a:pt x="108" y="35"/>
                  </a:lnTo>
                  <a:lnTo>
                    <a:pt x="122" y="47"/>
                  </a:lnTo>
                  <a:lnTo>
                    <a:pt x="138" y="56"/>
                  </a:lnTo>
                  <a:lnTo>
                    <a:pt x="148" y="58"/>
                  </a:lnTo>
                  <a:lnTo>
                    <a:pt x="157" y="58"/>
                  </a:lnTo>
                  <a:lnTo>
                    <a:pt x="159" y="67"/>
                  </a:lnTo>
                  <a:lnTo>
                    <a:pt x="159" y="70"/>
                  </a:lnTo>
                  <a:lnTo>
                    <a:pt x="162" y="72"/>
                  </a:lnTo>
                  <a:lnTo>
                    <a:pt x="185" y="84"/>
                  </a:lnTo>
                  <a:lnTo>
                    <a:pt x="187" y="88"/>
                  </a:lnTo>
                  <a:lnTo>
                    <a:pt x="182" y="95"/>
                  </a:lnTo>
                  <a:lnTo>
                    <a:pt x="120" y="95"/>
                  </a:lnTo>
                  <a:lnTo>
                    <a:pt x="118" y="90"/>
                  </a:lnTo>
                  <a:lnTo>
                    <a:pt x="134" y="77"/>
                  </a:lnTo>
                  <a:lnTo>
                    <a:pt x="97" y="53"/>
                  </a:lnTo>
                  <a:lnTo>
                    <a:pt x="78" y="49"/>
                  </a:lnTo>
                  <a:lnTo>
                    <a:pt x="71" y="40"/>
                  </a:lnTo>
                  <a:lnTo>
                    <a:pt x="67" y="35"/>
                  </a:lnTo>
                  <a:lnTo>
                    <a:pt x="64" y="33"/>
                  </a:lnTo>
                  <a:lnTo>
                    <a:pt x="18" y="23"/>
                  </a:lnTo>
                  <a:lnTo>
                    <a:pt x="13" y="28"/>
                  </a:lnTo>
                  <a:lnTo>
                    <a:pt x="9" y="30"/>
                  </a:lnTo>
                  <a:lnTo>
                    <a:pt x="4" y="33"/>
                  </a:lnTo>
                  <a:lnTo>
                    <a:pt x="2" y="33"/>
                  </a:lnTo>
                  <a:lnTo>
                    <a:pt x="0" y="30"/>
                  </a:lnTo>
                  <a:lnTo>
                    <a:pt x="20" y="7"/>
                  </a:lnTo>
                  <a:lnTo>
                    <a:pt x="20" y="3"/>
                  </a:lnTo>
                  <a:lnTo>
                    <a:pt x="20" y="0"/>
                  </a:lnTo>
                  <a:lnTo>
                    <a:pt x="23" y="0"/>
                  </a:lnTo>
                  <a:lnTo>
                    <a:pt x="46" y="14"/>
                  </a:lnTo>
                  <a:lnTo>
                    <a:pt x="92" y="2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1" name="Freeform 175"/>
            <p:cNvSpPr>
              <a:spLocks/>
            </p:cNvSpPr>
            <p:nvPr/>
          </p:nvSpPr>
          <p:spPr bwMode="auto">
            <a:xfrm>
              <a:off x="3779" y="2066"/>
              <a:ext cx="132" cy="182"/>
            </a:xfrm>
            <a:custGeom>
              <a:avLst/>
              <a:gdLst>
                <a:gd name="T0" fmla="*/ 107 w 132"/>
                <a:gd name="T1" fmla="*/ 23 h 182"/>
                <a:gd name="T2" fmla="*/ 132 w 132"/>
                <a:gd name="T3" fmla="*/ 41 h 182"/>
                <a:gd name="T4" fmla="*/ 132 w 132"/>
                <a:gd name="T5" fmla="*/ 41 h 182"/>
                <a:gd name="T6" fmla="*/ 130 w 132"/>
                <a:gd name="T7" fmla="*/ 57 h 182"/>
                <a:gd name="T8" fmla="*/ 102 w 132"/>
                <a:gd name="T9" fmla="*/ 90 h 182"/>
                <a:gd name="T10" fmla="*/ 102 w 132"/>
                <a:gd name="T11" fmla="*/ 120 h 182"/>
                <a:gd name="T12" fmla="*/ 72 w 132"/>
                <a:gd name="T13" fmla="*/ 148 h 182"/>
                <a:gd name="T14" fmla="*/ 53 w 132"/>
                <a:gd name="T15" fmla="*/ 173 h 182"/>
                <a:gd name="T16" fmla="*/ 53 w 132"/>
                <a:gd name="T17" fmla="*/ 173 h 182"/>
                <a:gd name="T18" fmla="*/ 37 w 132"/>
                <a:gd name="T19" fmla="*/ 178 h 182"/>
                <a:gd name="T20" fmla="*/ 21 w 132"/>
                <a:gd name="T21" fmla="*/ 182 h 182"/>
                <a:gd name="T22" fmla="*/ 12 w 132"/>
                <a:gd name="T23" fmla="*/ 152 h 182"/>
                <a:gd name="T24" fmla="*/ 12 w 132"/>
                <a:gd name="T25" fmla="*/ 152 h 182"/>
                <a:gd name="T26" fmla="*/ 7 w 132"/>
                <a:gd name="T27" fmla="*/ 148 h 182"/>
                <a:gd name="T28" fmla="*/ 0 w 132"/>
                <a:gd name="T29" fmla="*/ 143 h 182"/>
                <a:gd name="T30" fmla="*/ 0 w 132"/>
                <a:gd name="T31" fmla="*/ 143 h 182"/>
                <a:gd name="T32" fmla="*/ 58 w 132"/>
                <a:gd name="T33" fmla="*/ 106 h 182"/>
                <a:gd name="T34" fmla="*/ 60 w 132"/>
                <a:gd name="T35" fmla="*/ 67 h 182"/>
                <a:gd name="T36" fmla="*/ 53 w 132"/>
                <a:gd name="T37" fmla="*/ 46 h 182"/>
                <a:gd name="T38" fmla="*/ 58 w 132"/>
                <a:gd name="T39" fmla="*/ 0 h 182"/>
                <a:gd name="T40" fmla="*/ 81 w 132"/>
                <a:gd name="T41" fmla="*/ 20 h 182"/>
                <a:gd name="T42" fmla="*/ 107 w 132"/>
                <a:gd name="T43" fmla="*/ 23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182"/>
                <a:gd name="T68" fmla="*/ 132 w 132"/>
                <a:gd name="T69" fmla="*/ 182 h 1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182">
                  <a:moveTo>
                    <a:pt x="107" y="23"/>
                  </a:moveTo>
                  <a:lnTo>
                    <a:pt x="132" y="41"/>
                  </a:lnTo>
                  <a:lnTo>
                    <a:pt x="130" y="57"/>
                  </a:lnTo>
                  <a:lnTo>
                    <a:pt x="102" y="90"/>
                  </a:lnTo>
                  <a:lnTo>
                    <a:pt x="102" y="120"/>
                  </a:lnTo>
                  <a:lnTo>
                    <a:pt x="72" y="148"/>
                  </a:lnTo>
                  <a:lnTo>
                    <a:pt x="53" y="173"/>
                  </a:lnTo>
                  <a:lnTo>
                    <a:pt x="37" y="178"/>
                  </a:lnTo>
                  <a:lnTo>
                    <a:pt x="21" y="182"/>
                  </a:lnTo>
                  <a:lnTo>
                    <a:pt x="12" y="152"/>
                  </a:lnTo>
                  <a:lnTo>
                    <a:pt x="7" y="148"/>
                  </a:lnTo>
                  <a:lnTo>
                    <a:pt x="0" y="143"/>
                  </a:lnTo>
                  <a:lnTo>
                    <a:pt x="58" y="106"/>
                  </a:lnTo>
                  <a:lnTo>
                    <a:pt x="60" y="67"/>
                  </a:lnTo>
                  <a:lnTo>
                    <a:pt x="53" y="46"/>
                  </a:lnTo>
                  <a:lnTo>
                    <a:pt x="58" y="0"/>
                  </a:lnTo>
                  <a:lnTo>
                    <a:pt x="81" y="20"/>
                  </a:lnTo>
                  <a:lnTo>
                    <a:pt x="107" y="2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2" name="Freeform 176"/>
            <p:cNvSpPr>
              <a:spLocks/>
            </p:cNvSpPr>
            <p:nvPr/>
          </p:nvSpPr>
          <p:spPr bwMode="auto">
            <a:xfrm>
              <a:off x="2516" y="2068"/>
              <a:ext cx="328" cy="331"/>
            </a:xfrm>
            <a:custGeom>
              <a:avLst/>
              <a:gdLst>
                <a:gd name="T0" fmla="*/ 275 w 328"/>
                <a:gd name="T1" fmla="*/ 97 h 331"/>
                <a:gd name="T2" fmla="*/ 310 w 328"/>
                <a:gd name="T3" fmla="*/ 111 h 331"/>
                <a:gd name="T4" fmla="*/ 326 w 328"/>
                <a:gd name="T5" fmla="*/ 132 h 331"/>
                <a:gd name="T6" fmla="*/ 326 w 328"/>
                <a:gd name="T7" fmla="*/ 132 h 331"/>
                <a:gd name="T8" fmla="*/ 328 w 328"/>
                <a:gd name="T9" fmla="*/ 257 h 331"/>
                <a:gd name="T10" fmla="*/ 328 w 328"/>
                <a:gd name="T11" fmla="*/ 257 h 331"/>
                <a:gd name="T12" fmla="*/ 321 w 328"/>
                <a:gd name="T13" fmla="*/ 268 h 331"/>
                <a:gd name="T14" fmla="*/ 317 w 328"/>
                <a:gd name="T15" fmla="*/ 278 h 331"/>
                <a:gd name="T16" fmla="*/ 307 w 328"/>
                <a:gd name="T17" fmla="*/ 301 h 331"/>
                <a:gd name="T18" fmla="*/ 307 w 328"/>
                <a:gd name="T19" fmla="*/ 301 h 331"/>
                <a:gd name="T20" fmla="*/ 303 w 328"/>
                <a:gd name="T21" fmla="*/ 303 h 331"/>
                <a:gd name="T22" fmla="*/ 300 w 328"/>
                <a:gd name="T23" fmla="*/ 303 h 331"/>
                <a:gd name="T24" fmla="*/ 291 w 328"/>
                <a:gd name="T25" fmla="*/ 298 h 331"/>
                <a:gd name="T26" fmla="*/ 280 w 328"/>
                <a:gd name="T27" fmla="*/ 266 h 331"/>
                <a:gd name="T28" fmla="*/ 252 w 328"/>
                <a:gd name="T29" fmla="*/ 250 h 331"/>
                <a:gd name="T30" fmla="*/ 249 w 328"/>
                <a:gd name="T31" fmla="*/ 224 h 331"/>
                <a:gd name="T32" fmla="*/ 247 w 328"/>
                <a:gd name="T33" fmla="*/ 222 h 331"/>
                <a:gd name="T34" fmla="*/ 212 w 328"/>
                <a:gd name="T35" fmla="*/ 222 h 331"/>
                <a:gd name="T36" fmla="*/ 180 w 328"/>
                <a:gd name="T37" fmla="*/ 257 h 331"/>
                <a:gd name="T38" fmla="*/ 148 w 328"/>
                <a:gd name="T39" fmla="*/ 268 h 331"/>
                <a:gd name="T40" fmla="*/ 122 w 328"/>
                <a:gd name="T41" fmla="*/ 322 h 331"/>
                <a:gd name="T42" fmla="*/ 122 w 328"/>
                <a:gd name="T43" fmla="*/ 322 h 331"/>
                <a:gd name="T44" fmla="*/ 76 w 328"/>
                <a:gd name="T45" fmla="*/ 331 h 331"/>
                <a:gd name="T46" fmla="*/ 60 w 328"/>
                <a:gd name="T47" fmla="*/ 308 h 331"/>
                <a:gd name="T48" fmla="*/ 60 w 328"/>
                <a:gd name="T49" fmla="*/ 308 h 331"/>
                <a:gd name="T50" fmla="*/ 60 w 328"/>
                <a:gd name="T51" fmla="*/ 294 h 331"/>
                <a:gd name="T52" fmla="*/ 57 w 328"/>
                <a:gd name="T53" fmla="*/ 289 h 331"/>
                <a:gd name="T54" fmla="*/ 53 w 328"/>
                <a:gd name="T55" fmla="*/ 285 h 331"/>
                <a:gd name="T56" fmla="*/ 53 w 328"/>
                <a:gd name="T57" fmla="*/ 285 h 331"/>
                <a:gd name="T58" fmla="*/ 27 w 328"/>
                <a:gd name="T59" fmla="*/ 287 h 331"/>
                <a:gd name="T60" fmla="*/ 4 w 328"/>
                <a:gd name="T61" fmla="*/ 280 h 331"/>
                <a:gd name="T62" fmla="*/ 4 w 328"/>
                <a:gd name="T63" fmla="*/ 280 h 331"/>
                <a:gd name="T64" fmla="*/ 0 w 328"/>
                <a:gd name="T65" fmla="*/ 224 h 331"/>
                <a:gd name="T66" fmla="*/ 0 w 328"/>
                <a:gd name="T67" fmla="*/ 224 h 331"/>
                <a:gd name="T68" fmla="*/ 11 w 328"/>
                <a:gd name="T69" fmla="*/ 206 h 331"/>
                <a:gd name="T70" fmla="*/ 37 w 328"/>
                <a:gd name="T71" fmla="*/ 213 h 331"/>
                <a:gd name="T72" fmla="*/ 122 w 328"/>
                <a:gd name="T73" fmla="*/ 213 h 331"/>
                <a:gd name="T74" fmla="*/ 122 w 328"/>
                <a:gd name="T75" fmla="*/ 213 h 331"/>
                <a:gd name="T76" fmla="*/ 131 w 328"/>
                <a:gd name="T77" fmla="*/ 185 h 331"/>
                <a:gd name="T78" fmla="*/ 138 w 328"/>
                <a:gd name="T79" fmla="*/ 160 h 331"/>
                <a:gd name="T80" fmla="*/ 136 w 328"/>
                <a:gd name="T81" fmla="*/ 118 h 331"/>
                <a:gd name="T82" fmla="*/ 136 w 328"/>
                <a:gd name="T83" fmla="*/ 118 h 331"/>
                <a:gd name="T84" fmla="*/ 131 w 328"/>
                <a:gd name="T85" fmla="*/ 90 h 331"/>
                <a:gd name="T86" fmla="*/ 127 w 328"/>
                <a:gd name="T87" fmla="*/ 60 h 331"/>
                <a:gd name="T88" fmla="*/ 118 w 328"/>
                <a:gd name="T89" fmla="*/ 42 h 331"/>
                <a:gd name="T90" fmla="*/ 122 w 328"/>
                <a:gd name="T91" fmla="*/ 9 h 331"/>
                <a:gd name="T92" fmla="*/ 148 w 328"/>
                <a:gd name="T93" fmla="*/ 0 h 331"/>
                <a:gd name="T94" fmla="*/ 150 w 328"/>
                <a:gd name="T95" fmla="*/ 0 h 331"/>
                <a:gd name="T96" fmla="*/ 275 w 328"/>
                <a:gd name="T97" fmla="*/ 97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8"/>
                <a:gd name="T148" fmla="*/ 0 h 331"/>
                <a:gd name="T149" fmla="*/ 328 w 328"/>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8" h="331">
                  <a:moveTo>
                    <a:pt x="275" y="97"/>
                  </a:moveTo>
                  <a:lnTo>
                    <a:pt x="310" y="111"/>
                  </a:lnTo>
                  <a:lnTo>
                    <a:pt x="326" y="132"/>
                  </a:lnTo>
                  <a:lnTo>
                    <a:pt x="328" y="257"/>
                  </a:lnTo>
                  <a:lnTo>
                    <a:pt x="321" y="268"/>
                  </a:lnTo>
                  <a:lnTo>
                    <a:pt x="317" y="278"/>
                  </a:lnTo>
                  <a:lnTo>
                    <a:pt x="307" y="301"/>
                  </a:lnTo>
                  <a:lnTo>
                    <a:pt x="303" y="303"/>
                  </a:lnTo>
                  <a:lnTo>
                    <a:pt x="300" y="303"/>
                  </a:lnTo>
                  <a:lnTo>
                    <a:pt x="291" y="298"/>
                  </a:lnTo>
                  <a:lnTo>
                    <a:pt x="280" y="266"/>
                  </a:lnTo>
                  <a:lnTo>
                    <a:pt x="252" y="250"/>
                  </a:lnTo>
                  <a:lnTo>
                    <a:pt x="249" y="224"/>
                  </a:lnTo>
                  <a:lnTo>
                    <a:pt x="247" y="222"/>
                  </a:lnTo>
                  <a:lnTo>
                    <a:pt x="212" y="222"/>
                  </a:lnTo>
                  <a:lnTo>
                    <a:pt x="180" y="257"/>
                  </a:lnTo>
                  <a:lnTo>
                    <a:pt x="148" y="268"/>
                  </a:lnTo>
                  <a:lnTo>
                    <a:pt x="122" y="322"/>
                  </a:lnTo>
                  <a:lnTo>
                    <a:pt x="76" y="331"/>
                  </a:lnTo>
                  <a:lnTo>
                    <a:pt x="60" y="308"/>
                  </a:lnTo>
                  <a:lnTo>
                    <a:pt x="60" y="294"/>
                  </a:lnTo>
                  <a:lnTo>
                    <a:pt x="57" y="289"/>
                  </a:lnTo>
                  <a:lnTo>
                    <a:pt x="53" y="285"/>
                  </a:lnTo>
                  <a:lnTo>
                    <a:pt x="27" y="287"/>
                  </a:lnTo>
                  <a:lnTo>
                    <a:pt x="4" y="280"/>
                  </a:lnTo>
                  <a:lnTo>
                    <a:pt x="0" y="224"/>
                  </a:lnTo>
                  <a:lnTo>
                    <a:pt x="11" y="206"/>
                  </a:lnTo>
                  <a:lnTo>
                    <a:pt x="37" y="213"/>
                  </a:lnTo>
                  <a:lnTo>
                    <a:pt x="122" y="213"/>
                  </a:lnTo>
                  <a:lnTo>
                    <a:pt x="131" y="185"/>
                  </a:lnTo>
                  <a:lnTo>
                    <a:pt x="138" y="160"/>
                  </a:lnTo>
                  <a:lnTo>
                    <a:pt x="136" y="118"/>
                  </a:lnTo>
                  <a:lnTo>
                    <a:pt x="131" y="90"/>
                  </a:lnTo>
                  <a:lnTo>
                    <a:pt x="127" y="60"/>
                  </a:lnTo>
                  <a:lnTo>
                    <a:pt x="118" y="42"/>
                  </a:lnTo>
                  <a:lnTo>
                    <a:pt x="122" y="9"/>
                  </a:lnTo>
                  <a:lnTo>
                    <a:pt x="148" y="0"/>
                  </a:lnTo>
                  <a:lnTo>
                    <a:pt x="150" y="0"/>
                  </a:lnTo>
                  <a:lnTo>
                    <a:pt x="275" y="9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3" name="Freeform 177"/>
            <p:cNvSpPr>
              <a:spLocks/>
            </p:cNvSpPr>
            <p:nvPr/>
          </p:nvSpPr>
          <p:spPr bwMode="auto">
            <a:xfrm>
              <a:off x="4758" y="2079"/>
              <a:ext cx="160" cy="348"/>
            </a:xfrm>
            <a:custGeom>
              <a:avLst/>
              <a:gdLst>
                <a:gd name="T0" fmla="*/ 93 w 160"/>
                <a:gd name="T1" fmla="*/ 24 h 348"/>
                <a:gd name="T2" fmla="*/ 93 w 160"/>
                <a:gd name="T3" fmla="*/ 24 h 348"/>
                <a:gd name="T4" fmla="*/ 88 w 160"/>
                <a:gd name="T5" fmla="*/ 33 h 348"/>
                <a:gd name="T6" fmla="*/ 83 w 160"/>
                <a:gd name="T7" fmla="*/ 42 h 348"/>
                <a:gd name="T8" fmla="*/ 74 w 160"/>
                <a:gd name="T9" fmla="*/ 93 h 348"/>
                <a:gd name="T10" fmla="*/ 93 w 160"/>
                <a:gd name="T11" fmla="*/ 130 h 348"/>
                <a:gd name="T12" fmla="*/ 139 w 160"/>
                <a:gd name="T13" fmla="*/ 174 h 348"/>
                <a:gd name="T14" fmla="*/ 153 w 160"/>
                <a:gd name="T15" fmla="*/ 181 h 348"/>
                <a:gd name="T16" fmla="*/ 153 w 160"/>
                <a:gd name="T17" fmla="*/ 181 h 348"/>
                <a:gd name="T18" fmla="*/ 160 w 160"/>
                <a:gd name="T19" fmla="*/ 271 h 348"/>
                <a:gd name="T20" fmla="*/ 136 w 160"/>
                <a:gd name="T21" fmla="*/ 306 h 348"/>
                <a:gd name="T22" fmla="*/ 123 w 160"/>
                <a:gd name="T23" fmla="*/ 311 h 348"/>
                <a:gd name="T24" fmla="*/ 99 w 160"/>
                <a:gd name="T25" fmla="*/ 348 h 348"/>
                <a:gd name="T26" fmla="*/ 93 w 160"/>
                <a:gd name="T27" fmla="*/ 348 h 348"/>
                <a:gd name="T28" fmla="*/ 93 w 160"/>
                <a:gd name="T29" fmla="*/ 348 h 348"/>
                <a:gd name="T30" fmla="*/ 86 w 160"/>
                <a:gd name="T31" fmla="*/ 327 h 348"/>
                <a:gd name="T32" fmla="*/ 83 w 160"/>
                <a:gd name="T33" fmla="*/ 301 h 348"/>
                <a:gd name="T34" fmla="*/ 95 w 160"/>
                <a:gd name="T35" fmla="*/ 292 h 348"/>
                <a:gd name="T36" fmla="*/ 130 w 160"/>
                <a:gd name="T37" fmla="*/ 283 h 348"/>
                <a:gd name="T38" fmla="*/ 141 w 160"/>
                <a:gd name="T39" fmla="*/ 269 h 348"/>
                <a:gd name="T40" fmla="*/ 134 w 160"/>
                <a:gd name="T41" fmla="*/ 255 h 348"/>
                <a:gd name="T42" fmla="*/ 134 w 160"/>
                <a:gd name="T43" fmla="*/ 255 h 348"/>
                <a:gd name="T44" fmla="*/ 136 w 160"/>
                <a:gd name="T45" fmla="*/ 248 h 348"/>
                <a:gd name="T46" fmla="*/ 136 w 160"/>
                <a:gd name="T47" fmla="*/ 239 h 348"/>
                <a:gd name="T48" fmla="*/ 132 w 160"/>
                <a:gd name="T49" fmla="*/ 195 h 348"/>
                <a:gd name="T50" fmla="*/ 44 w 160"/>
                <a:gd name="T51" fmla="*/ 88 h 348"/>
                <a:gd name="T52" fmla="*/ 44 w 160"/>
                <a:gd name="T53" fmla="*/ 88 h 348"/>
                <a:gd name="T54" fmla="*/ 53 w 160"/>
                <a:gd name="T55" fmla="*/ 68 h 348"/>
                <a:gd name="T56" fmla="*/ 51 w 160"/>
                <a:gd name="T57" fmla="*/ 65 h 348"/>
                <a:gd name="T58" fmla="*/ 16 w 160"/>
                <a:gd name="T59" fmla="*/ 54 h 348"/>
                <a:gd name="T60" fmla="*/ 0 w 160"/>
                <a:gd name="T61" fmla="*/ 24 h 348"/>
                <a:gd name="T62" fmla="*/ 2 w 160"/>
                <a:gd name="T63" fmla="*/ 17 h 348"/>
                <a:gd name="T64" fmla="*/ 2 w 160"/>
                <a:gd name="T65" fmla="*/ 17 h 348"/>
                <a:gd name="T66" fmla="*/ 25 w 160"/>
                <a:gd name="T67" fmla="*/ 10 h 348"/>
                <a:gd name="T68" fmla="*/ 37 w 160"/>
                <a:gd name="T69" fmla="*/ 5 h 348"/>
                <a:gd name="T70" fmla="*/ 46 w 160"/>
                <a:gd name="T71" fmla="*/ 0 h 348"/>
                <a:gd name="T72" fmla="*/ 46 w 160"/>
                <a:gd name="T73" fmla="*/ 0 h 348"/>
                <a:gd name="T74" fmla="*/ 55 w 160"/>
                <a:gd name="T75" fmla="*/ 0 h 348"/>
                <a:gd name="T76" fmla="*/ 93 w 160"/>
                <a:gd name="T77" fmla="*/ 24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
                <a:gd name="T118" fmla="*/ 0 h 348"/>
                <a:gd name="T119" fmla="*/ 160 w 160"/>
                <a:gd name="T120" fmla="*/ 348 h 3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 h="348">
                  <a:moveTo>
                    <a:pt x="93" y="24"/>
                  </a:moveTo>
                  <a:lnTo>
                    <a:pt x="93" y="24"/>
                  </a:lnTo>
                  <a:lnTo>
                    <a:pt x="88" y="33"/>
                  </a:lnTo>
                  <a:lnTo>
                    <a:pt x="83" y="42"/>
                  </a:lnTo>
                  <a:lnTo>
                    <a:pt x="74" y="93"/>
                  </a:lnTo>
                  <a:lnTo>
                    <a:pt x="93" y="130"/>
                  </a:lnTo>
                  <a:lnTo>
                    <a:pt x="139" y="174"/>
                  </a:lnTo>
                  <a:lnTo>
                    <a:pt x="153" y="181"/>
                  </a:lnTo>
                  <a:lnTo>
                    <a:pt x="160" y="271"/>
                  </a:lnTo>
                  <a:lnTo>
                    <a:pt x="136" y="306"/>
                  </a:lnTo>
                  <a:lnTo>
                    <a:pt x="123" y="311"/>
                  </a:lnTo>
                  <a:lnTo>
                    <a:pt x="99" y="348"/>
                  </a:lnTo>
                  <a:lnTo>
                    <a:pt x="93" y="348"/>
                  </a:lnTo>
                  <a:lnTo>
                    <a:pt x="86" y="327"/>
                  </a:lnTo>
                  <a:lnTo>
                    <a:pt x="83" y="301"/>
                  </a:lnTo>
                  <a:lnTo>
                    <a:pt x="95" y="292"/>
                  </a:lnTo>
                  <a:lnTo>
                    <a:pt x="130" y="283"/>
                  </a:lnTo>
                  <a:lnTo>
                    <a:pt x="141" y="269"/>
                  </a:lnTo>
                  <a:lnTo>
                    <a:pt x="134" y="255"/>
                  </a:lnTo>
                  <a:lnTo>
                    <a:pt x="136" y="248"/>
                  </a:lnTo>
                  <a:lnTo>
                    <a:pt x="136" y="239"/>
                  </a:lnTo>
                  <a:lnTo>
                    <a:pt x="132" y="195"/>
                  </a:lnTo>
                  <a:lnTo>
                    <a:pt x="44" y="88"/>
                  </a:lnTo>
                  <a:lnTo>
                    <a:pt x="53" y="68"/>
                  </a:lnTo>
                  <a:lnTo>
                    <a:pt x="51" y="65"/>
                  </a:lnTo>
                  <a:lnTo>
                    <a:pt x="16" y="54"/>
                  </a:lnTo>
                  <a:lnTo>
                    <a:pt x="0" y="24"/>
                  </a:lnTo>
                  <a:lnTo>
                    <a:pt x="2" y="17"/>
                  </a:lnTo>
                  <a:lnTo>
                    <a:pt x="25" y="10"/>
                  </a:lnTo>
                  <a:lnTo>
                    <a:pt x="37" y="5"/>
                  </a:lnTo>
                  <a:lnTo>
                    <a:pt x="46" y="0"/>
                  </a:lnTo>
                  <a:lnTo>
                    <a:pt x="55" y="0"/>
                  </a:lnTo>
                  <a:lnTo>
                    <a:pt x="93" y="2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4" name="Freeform 178"/>
            <p:cNvSpPr>
              <a:spLocks/>
            </p:cNvSpPr>
            <p:nvPr/>
          </p:nvSpPr>
          <p:spPr bwMode="auto">
            <a:xfrm>
              <a:off x="1291" y="2100"/>
              <a:ext cx="3" cy="1"/>
            </a:xfrm>
            <a:custGeom>
              <a:avLst/>
              <a:gdLst>
                <a:gd name="T0" fmla="*/ 3 w 3"/>
                <a:gd name="T1" fmla="*/ 0 h 1"/>
                <a:gd name="T2" fmla="*/ 0 w 3"/>
                <a:gd name="T3" fmla="*/ 0 h 1"/>
                <a:gd name="T4" fmla="*/ 0 w 3"/>
                <a:gd name="T5" fmla="*/ 0 h 1"/>
                <a:gd name="T6" fmla="*/ 0 w 3"/>
                <a:gd name="T7" fmla="*/ 0 h 1"/>
                <a:gd name="T8" fmla="*/ 3 w 3"/>
                <a:gd name="T9" fmla="*/ 0 h 1"/>
                <a:gd name="T10" fmla="*/ 3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3" y="0"/>
                  </a:moveTo>
                  <a:lnTo>
                    <a:pt x="0" y="0"/>
                  </a:lnTo>
                  <a:lnTo>
                    <a:pt x="3"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5" name="Freeform 179"/>
            <p:cNvSpPr>
              <a:spLocks/>
            </p:cNvSpPr>
            <p:nvPr/>
          </p:nvSpPr>
          <p:spPr bwMode="auto">
            <a:xfrm>
              <a:off x="4721" y="2107"/>
              <a:ext cx="173" cy="271"/>
            </a:xfrm>
            <a:custGeom>
              <a:avLst/>
              <a:gdLst>
                <a:gd name="T0" fmla="*/ 49 w 173"/>
                <a:gd name="T1" fmla="*/ 28 h 271"/>
                <a:gd name="T2" fmla="*/ 49 w 173"/>
                <a:gd name="T3" fmla="*/ 28 h 271"/>
                <a:gd name="T4" fmla="*/ 67 w 173"/>
                <a:gd name="T5" fmla="*/ 35 h 271"/>
                <a:gd name="T6" fmla="*/ 86 w 173"/>
                <a:gd name="T7" fmla="*/ 42 h 271"/>
                <a:gd name="T8" fmla="*/ 79 w 173"/>
                <a:gd name="T9" fmla="*/ 60 h 271"/>
                <a:gd name="T10" fmla="*/ 79 w 173"/>
                <a:gd name="T11" fmla="*/ 60 h 271"/>
                <a:gd name="T12" fmla="*/ 120 w 173"/>
                <a:gd name="T13" fmla="*/ 114 h 271"/>
                <a:gd name="T14" fmla="*/ 164 w 173"/>
                <a:gd name="T15" fmla="*/ 169 h 271"/>
                <a:gd name="T16" fmla="*/ 171 w 173"/>
                <a:gd name="T17" fmla="*/ 215 h 271"/>
                <a:gd name="T18" fmla="*/ 167 w 173"/>
                <a:gd name="T19" fmla="*/ 229 h 271"/>
                <a:gd name="T20" fmla="*/ 173 w 173"/>
                <a:gd name="T21" fmla="*/ 239 h 271"/>
                <a:gd name="T22" fmla="*/ 173 w 173"/>
                <a:gd name="T23" fmla="*/ 239 h 271"/>
                <a:gd name="T24" fmla="*/ 171 w 173"/>
                <a:gd name="T25" fmla="*/ 246 h 271"/>
                <a:gd name="T26" fmla="*/ 164 w 173"/>
                <a:gd name="T27" fmla="*/ 248 h 271"/>
                <a:gd name="T28" fmla="*/ 153 w 173"/>
                <a:gd name="T29" fmla="*/ 252 h 271"/>
                <a:gd name="T30" fmla="*/ 141 w 173"/>
                <a:gd name="T31" fmla="*/ 257 h 271"/>
                <a:gd name="T32" fmla="*/ 130 w 173"/>
                <a:gd name="T33" fmla="*/ 259 h 271"/>
                <a:gd name="T34" fmla="*/ 118 w 173"/>
                <a:gd name="T35" fmla="*/ 271 h 271"/>
                <a:gd name="T36" fmla="*/ 83 w 173"/>
                <a:gd name="T37" fmla="*/ 248 h 271"/>
                <a:gd name="T38" fmla="*/ 74 w 173"/>
                <a:gd name="T39" fmla="*/ 227 h 271"/>
                <a:gd name="T40" fmla="*/ 79 w 173"/>
                <a:gd name="T41" fmla="*/ 208 h 271"/>
                <a:gd name="T42" fmla="*/ 106 w 173"/>
                <a:gd name="T43" fmla="*/ 202 h 271"/>
                <a:gd name="T44" fmla="*/ 106 w 173"/>
                <a:gd name="T45" fmla="*/ 202 h 271"/>
                <a:gd name="T46" fmla="*/ 111 w 173"/>
                <a:gd name="T47" fmla="*/ 190 h 271"/>
                <a:gd name="T48" fmla="*/ 113 w 173"/>
                <a:gd name="T49" fmla="*/ 176 h 271"/>
                <a:gd name="T50" fmla="*/ 99 w 173"/>
                <a:gd name="T51" fmla="*/ 123 h 271"/>
                <a:gd name="T52" fmla="*/ 81 w 173"/>
                <a:gd name="T53" fmla="*/ 100 h 271"/>
                <a:gd name="T54" fmla="*/ 65 w 173"/>
                <a:gd name="T55" fmla="*/ 88 h 271"/>
                <a:gd name="T56" fmla="*/ 30 w 173"/>
                <a:gd name="T57" fmla="*/ 102 h 271"/>
                <a:gd name="T58" fmla="*/ 30 w 173"/>
                <a:gd name="T59" fmla="*/ 102 h 271"/>
                <a:gd name="T60" fmla="*/ 18 w 173"/>
                <a:gd name="T61" fmla="*/ 95 h 271"/>
                <a:gd name="T62" fmla="*/ 18 w 173"/>
                <a:gd name="T63" fmla="*/ 95 h 271"/>
                <a:gd name="T64" fmla="*/ 18 w 173"/>
                <a:gd name="T65" fmla="*/ 88 h 271"/>
                <a:gd name="T66" fmla="*/ 18 w 173"/>
                <a:gd name="T67" fmla="*/ 79 h 271"/>
                <a:gd name="T68" fmla="*/ 18 w 173"/>
                <a:gd name="T69" fmla="*/ 72 h 271"/>
                <a:gd name="T70" fmla="*/ 16 w 173"/>
                <a:gd name="T71" fmla="*/ 70 h 271"/>
                <a:gd name="T72" fmla="*/ 12 w 173"/>
                <a:gd name="T73" fmla="*/ 67 h 271"/>
                <a:gd name="T74" fmla="*/ 7 w 173"/>
                <a:gd name="T75" fmla="*/ 65 h 271"/>
                <a:gd name="T76" fmla="*/ 7 w 173"/>
                <a:gd name="T77" fmla="*/ 65 h 271"/>
                <a:gd name="T78" fmla="*/ 2 w 173"/>
                <a:gd name="T79" fmla="*/ 53 h 271"/>
                <a:gd name="T80" fmla="*/ 0 w 173"/>
                <a:gd name="T81" fmla="*/ 40 h 271"/>
                <a:gd name="T82" fmla="*/ 0 w 173"/>
                <a:gd name="T83" fmla="*/ 40 h 271"/>
                <a:gd name="T84" fmla="*/ 14 w 173"/>
                <a:gd name="T85" fmla="*/ 12 h 271"/>
                <a:gd name="T86" fmla="*/ 28 w 173"/>
                <a:gd name="T87" fmla="*/ 9 h 271"/>
                <a:gd name="T88" fmla="*/ 35 w 173"/>
                <a:gd name="T89" fmla="*/ 0 h 271"/>
                <a:gd name="T90" fmla="*/ 49 w 173"/>
                <a:gd name="T91" fmla="*/ 28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71"/>
                <a:gd name="T140" fmla="*/ 173 w 173"/>
                <a:gd name="T141" fmla="*/ 271 h 2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71">
                  <a:moveTo>
                    <a:pt x="49" y="28"/>
                  </a:moveTo>
                  <a:lnTo>
                    <a:pt x="49" y="28"/>
                  </a:lnTo>
                  <a:lnTo>
                    <a:pt x="67" y="35"/>
                  </a:lnTo>
                  <a:lnTo>
                    <a:pt x="86" y="42"/>
                  </a:lnTo>
                  <a:lnTo>
                    <a:pt x="79" y="60"/>
                  </a:lnTo>
                  <a:lnTo>
                    <a:pt x="120" y="114"/>
                  </a:lnTo>
                  <a:lnTo>
                    <a:pt x="164" y="169"/>
                  </a:lnTo>
                  <a:lnTo>
                    <a:pt x="171" y="215"/>
                  </a:lnTo>
                  <a:lnTo>
                    <a:pt x="167" y="229"/>
                  </a:lnTo>
                  <a:lnTo>
                    <a:pt x="173" y="239"/>
                  </a:lnTo>
                  <a:lnTo>
                    <a:pt x="171" y="246"/>
                  </a:lnTo>
                  <a:lnTo>
                    <a:pt x="164" y="248"/>
                  </a:lnTo>
                  <a:lnTo>
                    <a:pt x="153" y="252"/>
                  </a:lnTo>
                  <a:lnTo>
                    <a:pt x="141" y="257"/>
                  </a:lnTo>
                  <a:lnTo>
                    <a:pt x="130" y="259"/>
                  </a:lnTo>
                  <a:lnTo>
                    <a:pt x="118" y="271"/>
                  </a:lnTo>
                  <a:lnTo>
                    <a:pt x="83" y="248"/>
                  </a:lnTo>
                  <a:lnTo>
                    <a:pt x="74" y="227"/>
                  </a:lnTo>
                  <a:lnTo>
                    <a:pt x="79" y="208"/>
                  </a:lnTo>
                  <a:lnTo>
                    <a:pt x="106" y="202"/>
                  </a:lnTo>
                  <a:lnTo>
                    <a:pt x="111" y="190"/>
                  </a:lnTo>
                  <a:lnTo>
                    <a:pt x="113" y="176"/>
                  </a:lnTo>
                  <a:lnTo>
                    <a:pt x="99" y="123"/>
                  </a:lnTo>
                  <a:lnTo>
                    <a:pt x="81" y="100"/>
                  </a:lnTo>
                  <a:lnTo>
                    <a:pt x="65" y="88"/>
                  </a:lnTo>
                  <a:lnTo>
                    <a:pt x="30" y="102"/>
                  </a:lnTo>
                  <a:lnTo>
                    <a:pt x="18" y="95"/>
                  </a:lnTo>
                  <a:lnTo>
                    <a:pt x="18" y="88"/>
                  </a:lnTo>
                  <a:lnTo>
                    <a:pt x="18" y="79"/>
                  </a:lnTo>
                  <a:lnTo>
                    <a:pt x="18" y="72"/>
                  </a:lnTo>
                  <a:lnTo>
                    <a:pt x="16" y="70"/>
                  </a:lnTo>
                  <a:lnTo>
                    <a:pt x="12" y="67"/>
                  </a:lnTo>
                  <a:lnTo>
                    <a:pt x="7" y="65"/>
                  </a:lnTo>
                  <a:lnTo>
                    <a:pt x="2" y="53"/>
                  </a:lnTo>
                  <a:lnTo>
                    <a:pt x="0" y="40"/>
                  </a:lnTo>
                  <a:lnTo>
                    <a:pt x="14" y="12"/>
                  </a:lnTo>
                  <a:lnTo>
                    <a:pt x="28" y="9"/>
                  </a:lnTo>
                  <a:lnTo>
                    <a:pt x="35" y="0"/>
                  </a:lnTo>
                  <a:lnTo>
                    <a:pt x="49" y="2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6" name="Freeform 180"/>
            <p:cNvSpPr>
              <a:spLocks/>
            </p:cNvSpPr>
            <p:nvPr/>
          </p:nvSpPr>
          <p:spPr bwMode="auto">
            <a:xfrm>
              <a:off x="2846" y="2110"/>
              <a:ext cx="220" cy="226"/>
            </a:xfrm>
            <a:custGeom>
              <a:avLst/>
              <a:gdLst>
                <a:gd name="T0" fmla="*/ 202 w 220"/>
                <a:gd name="T1" fmla="*/ 43 h 226"/>
                <a:gd name="T2" fmla="*/ 220 w 220"/>
                <a:gd name="T3" fmla="*/ 64 h 226"/>
                <a:gd name="T4" fmla="*/ 220 w 220"/>
                <a:gd name="T5" fmla="*/ 67 h 226"/>
                <a:gd name="T6" fmla="*/ 204 w 220"/>
                <a:gd name="T7" fmla="*/ 92 h 226"/>
                <a:gd name="T8" fmla="*/ 195 w 220"/>
                <a:gd name="T9" fmla="*/ 150 h 226"/>
                <a:gd name="T10" fmla="*/ 195 w 220"/>
                <a:gd name="T11" fmla="*/ 150 h 226"/>
                <a:gd name="T12" fmla="*/ 181 w 220"/>
                <a:gd name="T13" fmla="*/ 155 h 226"/>
                <a:gd name="T14" fmla="*/ 167 w 220"/>
                <a:gd name="T15" fmla="*/ 162 h 226"/>
                <a:gd name="T16" fmla="*/ 167 w 220"/>
                <a:gd name="T17" fmla="*/ 162 h 226"/>
                <a:gd name="T18" fmla="*/ 165 w 220"/>
                <a:gd name="T19" fmla="*/ 189 h 226"/>
                <a:gd name="T20" fmla="*/ 165 w 220"/>
                <a:gd name="T21" fmla="*/ 189 h 226"/>
                <a:gd name="T22" fmla="*/ 155 w 220"/>
                <a:gd name="T23" fmla="*/ 189 h 226"/>
                <a:gd name="T24" fmla="*/ 153 w 220"/>
                <a:gd name="T25" fmla="*/ 189 h 226"/>
                <a:gd name="T26" fmla="*/ 151 w 220"/>
                <a:gd name="T27" fmla="*/ 192 h 226"/>
                <a:gd name="T28" fmla="*/ 151 w 220"/>
                <a:gd name="T29" fmla="*/ 192 h 226"/>
                <a:gd name="T30" fmla="*/ 149 w 220"/>
                <a:gd name="T31" fmla="*/ 199 h 226"/>
                <a:gd name="T32" fmla="*/ 149 w 220"/>
                <a:gd name="T33" fmla="*/ 203 h 226"/>
                <a:gd name="T34" fmla="*/ 149 w 220"/>
                <a:gd name="T35" fmla="*/ 215 h 226"/>
                <a:gd name="T36" fmla="*/ 88 w 220"/>
                <a:gd name="T37" fmla="*/ 226 h 226"/>
                <a:gd name="T38" fmla="*/ 70 w 220"/>
                <a:gd name="T39" fmla="*/ 222 h 226"/>
                <a:gd name="T40" fmla="*/ 47 w 220"/>
                <a:gd name="T41" fmla="*/ 226 h 226"/>
                <a:gd name="T42" fmla="*/ 47 w 220"/>
                <a:gd name="T43" fmla="*/ 226 h 226"/>
                <a:gd name="T44" fmla="*/ 3 w 220"/>
                <a:gd name="T45" fmla="*/ 215 h 226"/>
                <a:gd name="T46" fmla="*/ 0 w 220"/>
                <a:gd name="T47" fmla="*/ 92 h 226"/>
                <a:gd name="T48" fmla="*/ 0 w 220"/>
                <a:gd name="T49" fmla="*/ 90 h 226"/>
                <a:gd name="T50" fmla="*/ 153 w 220"/>
                <a:gd name="T51" fmla="*/ 0 h 226"/>
                <a:gd name="T52" fmla="*/ 199 w 220"/>
                <a:gd name="T53" fmla="*/ 16 h 226"/>
                <a:gd name="T54" fmla="*/ 202 w 220"/>
                <a:gd name="T55" fmla="*/ 43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226"/>
                <a:gd name="T86" fmla="*/ 220 w 220"/>
                <a:gd name="T87" fmla="*/ 226 h 2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226">
                  <a:moveTo>
                    <a:pt x="202" y="43"/>
                  </a:moveTo>
                  <a:lnTo>
                    <a:pt x="220" y="64"/>
                  </a:lnTo>
                  <a:lnTo>
                    <a:pt x="220" y="67"/>
                  </a:lnTo>
                  <a:lnTo>
                    <a:pt x="204" y="92"/>
                  </a:lnTo>
                  <a:lnTo>
                    <a:pt x="195" y="150"/>
                  </a:lnTo>
                  <a:lnTo>
                    <a:pt x="181" y="155"/>
                  </a:lnTo>
                  <a:lnTo>
                    <a:pt x="167" y="162"/>
                  </a:lnTo>
                  <a:lnTo>
                    <a:pt x="165" y="189"/>
                  </a:lnTo>
                  <a:lnTo>
                    <a:pt x="155" y="189"/>
                  </a:lnTo>
                  <a:lnTo>
                    <a:pt x="153" y="189"/>
                  </a:lnTo>
                  <a:lnTo>
                    <a:pt x="151" y="192"/>
                  </a:lnTo>
                  <a:lnTo>
                    <a:pt x="149" y="199"/>
                  </a:lnTo>
                  <a:lnTo>
                    <a:pt x="149" y="203"/>
                  </a:lnTo>
                  <a:lnTo>
                    <a:pt x="149" y="215"/>
                  </a:lnTo>
                  <a:lnTo>
                    <a:pt x="88" y="226"/>
                  </a:lnTo>
                  <a:lnTo>
                    <a:pt x="70" y="222"/>
                  </a:lnTo>
                  <a:lnTo>
                    <a:pt x="47" y="226"/>
                  </a:lnTo>
                  <a:lnTo>
                    <a:pt x="3" y="215"/>
                  </a:lnTo>
                  <a:lnTo>
                    <a:pt x="0" y="92"/>
                  </a:lnTo>
                  <a:lnTo>
                    <a:pt x="0" y="90"/>
                  </a:lnTo>
                  <a:lnTo>
                    <a:pt x="153" y="0"/>
                  </a:lnTo>
                  <a:lnTo>
                    <a:pt x="199" y="16"/>
                  </a:lnTo>
                  <a:lnTo>
                    <a:pt x="202" y="4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7" name="Freeform 181"/>
            <p:cNvSpPr>
              <a:spLocks/>
            </p:cNvSpPr>
            <p:nvPr/>
          </p:nvSpPr>
          <p:spPr bwMode="auto">
            <a:xfrm>
              <a:off x="3013" y="2114"/>
              <a:ext cx="215" cy="333"/>
            </a:xfrm>
            <a:custGeom>
              <a:avLst/>
              <a:gdLst>
                <a:gd name="T0" fmla="*/ 72 w 215"/>
                <a:gd name="T1" fmla="*/ 9 h 333"/>
                <a:gd name="T2" fmla="*/ 125 w 215"/>
                <a:gd name="T3" fmla="*/ 42 h 333"/>
                <a:gd name="T4" fmla="*/ 211 w 215"/>
                <a:gd name="T5" fmla="*/ 83 h 333"/>
                <a:gd name="T6" fmla="*/ 211 w 215"/>
                <a:gd name="T7" fmla="*/ 83 h 333"/>
                <a:gd name="T8" fmla="*/ 213 w 215"/>
                <a:gd name="T9" fmla="*/ 123 h 333"/>
                <a:gd name="T10" fmla="*/ 215 w 215"/>
                <a:gd name="T11" fmla="*/ 162 h 333"/>
                <a:gd name="T12" fmla="*/ 190 w 215"/>
                <a:gd name="T13" fmla="*/ 188 h 333"/>
                <a:gd name="T14" fmla="*/ 190 w 215"/>
                <a:gd name="T15" fmla="*/ 188 h 333"/>
                <a:gd name="T16" fmla="*/ 192 w 215"/>
                <a:gd name="T17" fmla="*/ 192 h 333"/>
                <a:gd name="T18" fmla="*/ 194 w 215"/>
                <a:gd name="T19" fmla="*/ 197 h 333"/>
                <a:gd name="T20" fmla="*/ 185 w 215"/>
                <a:gd name="T21" fmla="*/ 218 h 333"/>
                <a:gd name="T22" fmla="*/ 194 w 215"/>
                <a:gd name="T23" fmla="*/ 259 h 333"/>
                <a:gd name="T24" fmla="*/ 160 w 215"/>
                <a:gd name="T25" fmla="*/ 278 h 333"/>
                <a:gd name="T26" fmla="*/ 144 w 215"/>
                <a:gd name="T27" fmla="*/ 301 h 333"/>
                <a:gd name="T28" fmla="*/ 111 w 215"/>
                <a:gd name="T29" fmla="*/ 303 h 333"/>
                <a:gd name="T30" fmla="*/ 51 w 215"/>
                <a:gd name="T31" fmla="*/ 333 h 333"/>
                <a:gd name="T32" fmla="*/ 51 w 215"/>
                <a:gd name="T33" fmla="*/ 333 h 333"/>
                <a:gd name="T34" fmla="*/ 28 w 215"/>
                <a:gd name="T35" fmla="*/ 303 h 333"/>
                <a:gd name="T36" fmla="*/ 28 w 215"/>
                <a:gd name="T37" fmla="*/ 303 h 333"/>
                <a:gd name="T38" fmla="*/ 37 w 215"/>
                <a:gd name="T39" fmla="*/ 299 h 333"/>
                <a:gd name="T40" fmla="*/ 46 w 215"/>
                <a:gd name="T41" fmla="*/ 294 h 333"/>
                <a:gd name="T42" fmla="*/ 46 w 215"/>
                <a:gd name="T43" fmla="*/ 294 h 333"/>
                <a:gd name="T44" fmla="*/ 30 w 215"/>
                <a:gd name="T45" fmla="*/ 250 h 333"/>
                <a:gd name="T46" fmla="*/ 30 w 215"/>
                <a:gd name="T47" fmla="*/ 250 h 333"/>
                <a:gd name="T48" fmla="*/ 23 w 215"/>
                <a:gd name="T49" fmla="*/ 245 h 333"/>
                <a:gd name="T50" fmla="*/ 16 w 215"/>
                <a:gd name="T51" fmla="*/ 241 h 333"/>
                <a:gd name="T52" fmla="*/ 9 w 215"/>
                <a:gd name="T53" fmla="*/ 227 h 333"/>
                <a:gd name="T54" fmla="*/ 28 w 215"/>
                <a:gd name="T55" fmla="*/ 208 h 333"/>
                <a:gd name="T56" fmla="*/ 28 w 215"/>
                <a:gd name="T57" fmla="*/ 206 h 333"/>
                <a:gd name="T58" fmla="*/ 0 w 215"/>
                <a:gd name="T59" fmla="*/ 185 h 333"/>
                <a:gd name="T60" fmla="*/ 5 w 215"/>
                <a:gd name="T61" fmla="*/ 160 h 333"/>
                <a:gd name="T62" fmla="*/ 5 w 215"/>
                <a:gd name="T63" fmla="*/ 160 h 333"/>
                <a:gd name="T64" fmla="*/ 32 w 215"/>
                <a:gd name="T65" fmla="*/ 148 h 333"/>
                <a:gd name="T66" fmla="*/ 39 w 215"/>
                <a:gd name="T67" fmla="*/ 90 h 333"/>
                <a:gd name="T68" fmla="*/ 58 w 215"/>
                <a:gd name="T69" fmla="*/ 60 h 333"/>
                <a:gd name="T70" fmla="*/ 58 w 215"/>
                <a:gd name="T71" fmla="*/ 60 h 333"/>
                <a:gd name="T72" fmla="*/ 37 w 215"/>
                <a:gd name="T73" fmla="*/ 37 h 333"/>
                <a:gd name="T74" fmla="*/ 37 w 215"/>
                <a:gd name="T75" fmla="*/ 37 h 333"/>
                <a:gd name="T76" fmla="*/ 35 w 215"/>
                <a:gd name="T77" fmla="*/ 19 h 333"/>
                <a:gd name="T78" fmla="*/ 35 w 215"/>
                <a:gd name="T79" fmla="*/ 9 h 333"/>
                <a:gd name="T80" fmla="*/ 39 w 215"/>
                <a:gd name="T81" fmla="*/ 0 h 333"/>
                <a:gd name="T82" fmla="*/ 39 w 215"/>
                <a:gd name="T83" fmla="*/ 0 h 333"/>
                <a:gd name="T84" fmla="*/ 72 w 215"/>
                <a:gd name="T85" fmla="*/ 9 h 333"/>
                <a:gd name="T86" fmla="*/ 72 w 215"/>
                <a:gd name="T87" fmla="*/ 9 h 3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333"/>
                <a:gd name="T134" fmla="*/ 215 w 215"/>
                <a:gd name="T135" fmla="*/ 333 h 3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333">
                  <a:moveTo>
                    <a:pt x="72" y="9"/>
                  </a:moveTo>
                  <a:lnTo>
                    <a:pt x="125" y="42"/>
                  </a:lnTo>
                  <a:lnTo>
                    <a:pt x="211" y="83"/>
                  </a:lnTo>
                  <a:lnTo>
                    <a:pt x="213" y="123"/>
                  </a:lnTo>
                  <a:lnTo>
                    <a:pt x="215" y="162"/>
                  </a:lnTo>
                  <a:lnTo>
                    <a:pt x="190" y="188"/>
                  </a:lnTo>
                  <a:lnTo>
                    <a:pt x="192" y="192"/>
                  </a:lnTo>
                  <a:lnTo>
                    <a:pt x="194" y="197"/>
                  </a:lnTo>
                  <a:lnTo>
                    <a:pt x="185" y="218"/>
                  </a:lnTo>
                  <a:lnTo>
                    <a:pt x="194" y="259"/>
                  </a:lnTo>
                  <a:lnTo>
                    <a:pt x="160" y="278"/>
                  </a:lnTo>
                  <a:lnTo>
                    <a:pt x="144" y="301"/>
                  </a:lnTo>
                  <a:lnTo>
                    <a:pt x="111" y="303"/>
                  </a:lnTo>
                  <a:lnTo>
                    <a:pt x="51" y="333"/>
                  </a:lnTo>
                  <a:lnTo>
                    <a:pt x="28" y="303"/>
                  </a:lnTo>
                  <a:lnTo>
                    <a:pt x="37" y="299"/>
                  </a:lnTo>
                  <a:lnTo>
                    <a:pt x="46" y="294"/>
                  </a:lnTo>
                  <a:lnTo>
                    <a:pt x="30" y="250"/>
                  </a:lnTo>
                  <a:lnTo>
                    <a:pt x="23" y="245"/>
                  </a:lnTo>
                  <a:lnTo>
                    <a:pt x="16" y="241"/>
                  </a:lnTo>
                  <a:lnTo>
                    <a:pt x="9" y="227"/>
                  </a:lnTo>
                  <a:lnTo>
                    <a:pt x="28" y="208"/>
                  </a:lnTo>
                  <a:lnTo>
                    <a:pt x="28" y="206"/>
                  </a:lnTo>
                  <a:lnTo>
                    <a:pt x="0" y="185"/>
                  </a:lnTo>
                  <a:lnTo>
                    <a:pt x="5" y="160"/>
                  </a:lnTo>
                  <a:lnTo>
                    <a:pt x="32" y="148"/>
                  </a:lnTo>
                  <a:lnTo>
                    <a:pt x="39" y="90"/>
                  </a:lnTo>
                  <a:lnTo>
                    <a:pt x="58" y="60"/>
                  </a:lnTo>
                  <a:lnTo>
                    <a:pt x="37" y="37"/>
                  </a:lnTo>
                  <a:lnTo>
                    <a:pt x="35" y="19"/>
                  </a:lnTo>
                  <a:lnTo>
                    <a:pt x="35" y="9"/>
                  </a:lnTo>
                  <a:lnTo>
                    <a:pt x="39" y="0"/>
                  </a:lnTo>
                  <a:lnTo>
                    <a:pt x="72"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8" name="Freeform 182"/>
            <p:cNvSpPr>
              <a:spLocks/>
            </p:cNvSpPr>
            <p:nvPr/>
          </p:nvSpPr>
          <p:spPr bwMode="auto">
            <a:xfrm>
              <a:off x="3203" y="2114"/>
              <a:ext cx="296" cy="440"/>
            </a:xfrm>
            <a:custGeom>
              <a:avLst/>
              <a:gdLst>
                <a:gd name="T0" fmla="*/ 261 w 296"/>
                <a:gd name="T1" fmla="*/ 35 h 440"/>
                <a:gd name="T2" fmla="*/ 261 w 296"/>
                <a:gd name="T3" fmla="*/ 35 h 440"/>
                <a:gd name="T4" fmla="*/ 264 w 296"/>
                <a:gd name="T5" fmla="*/ 60 h 440"/>
                <a:gd name="T6" fmla="*/ 266 w 296"/>
                <a:gd name="T7" fmla="*/ 72 h 440"/>
                <a:gd name="T8" fmla="*/ 273 w 296"/>
                <a:gd name="T9" fmla="*/ 81 h 440"/>
                <a:gd name="T10" fmla="*/ 273 w 296"/>
                <a:gd name="T11" fmla="*/ 81 h 440"/>
                <a:gd name="T12" fmla="*/ 296 w 296"/>
                <a:gd name="T13" fmla="*/ 114 h 440"/>
                <a:gd name="T14" fmla="*/ 296 w 296"/>
                <a:gd name="T15" fmla="*/ 114 h 440"/>
                <a:gd name="T16" fmla="*/ 278 w 296"/>
                <a:gd name="T17" fmla="*/ 127 h 440"/>
                <a:gd name="T18" fmla="*/ 278 w 296"/>
                <a:gd name="T19" fmla="*/ 127 h 440"/>
                <a:gd name="T20" fmla="*/ 275 w 296"/>
                <a:gd name="T21" fmla="*/ 171 h 440"/>
                <a:gd name="T22" fmla="*/ 271 w 296"/>
                <a:gd name="T23" fmla="*/ 213 h 440"/>
                <a:gd name="T24" fmla="*/ 271 w 296"/>
                <a:gd name="T25" fmla="*/ 213 h 440"/>
                <a:gd name="T26" fmla="*/ 257 w 296"/>
                <a:gd name="T27" fmla="*/ 227 h 440"/>
                <a:gd name="T28" fmla="*/ 243 w 296"/>
                <a:gd name="T29" fmla="*/ 243 h 440"/>
                <a:gd name="T30" fmla="*/ 222 w 296"/>
                <a:gd name="T31" fmla="*/ 276 h 440"/>
                <a:gd name="T32" fmla="*/ 222 w 296"/>
                <a:gd name="T33" fmla="*/ 331 h 440"/>
                <a:gd name="T34" fmla="*/ 222 w 296"/>
                <a:gd name="T35" fmla="*/ 331 h 440"/>
                <a:gd name="T36" fmla="*/ 215 w 296"/>
                <a:gd name="T37" fmla="*/ 333 h 440"/>
                <a:gd name="T38" fmla="*/ 213 w 296"/>
                <a:gd name="T39" fmla="*/ 336 h 440"/>
                <a:gd name="T40" fmla="*/ 210 w 296"/>
                <a:gd name="T41" fmla="*/ 338 h 440"/>
                <a:gd name="T42" fmla="*/ 210 w 296"/>
                <a:gd name="T43" fmla="*/ 345 h 440"/>
                <a:gd name="T44" fmla="*/ 210 w 296"/>
                <a:gd name="T45" fmla="*/ 345 h 440"/>
                <a:gd name="T46" fmla="*/ 243 w 296"/>
                <a:gd name="T47" fmla="*/ 366 h 440"/>
                <a:gd name="T48" fmla="*/ 243 w 296"/>
                <a:gd name="T49" fmla="*/ 366 h 440"/>
                <a:gd name="T50" fmla="*/ 245 w 296"/>
                <a:gd name="T51" fmla="*/ 419 h 440"/>
                <a:gd name="T52" fmla="*/ 245 w 296"/>
                <a:gd name="T53" fmla="*/ 419 h 440"/>
                <a:gd name="T54" fmla="*/ 241 w 296"/>
                <a:gd name="T55" fmla="*/ 419 h 440"/>
                <a:gd name="T56" fmla="*/ 236 w 296"/>
                <a:gd name="T57" fmla="*/ 421 h 440"/>
                <a:gd name="T58" fmla="*/ 229 w 296"/>
                <a:gd name="T59" fmla="*/ 426 h 440"/>
                <a:gd name="T60" fmla="*/ 222 w 296"/>
                <a:gd name="T61" fmla="*/ 433 h 440"/>
                <a:gd name="T62" fmla="*/ 220 w 296"/>
                <a:gd name="T63" fmla="*/ 435 h 440"/>
                <a:gd name="T64" fmla="*/ 215 w 296"/>
                <a:gd name="T65" fmla="*/ 435 h 440"/>
                <a:gd name="T66" fmla="*/ 173 w 296"/>
                <a:gd name="T67" fmla="*/ 431 h 440"/>
                <a:gd name="T68" fmla="*/ 160 w 296"/>
                <a:gd name="T69" fmla="*/ 440 h 440"/>
                <a:gd name="T70" fmla="*/ 143 w 296"/>
                <a:gd name="T71" fmla="*/ 431 h 440"/>
                <a:gd name="T72" fmla="*/ 118 w 296"/>
                <a:gd name="T73" fmla="*/ 433 h 440"/>
                <a:gd name="T74" fmla="*/ 83 w 296"/>
                <a:gd name="T75" fmla="*/ 405 h 440"/>
                <a:gd name="T76" fmla="*/ 69 w 296"/>
                <a:gd name="T77" fmla="*/ 361 h 440"/>
                <a:gd name="T78" fmla="*/ 69 w 296"/>
                <a:gd name="T79" fmla="*/ 361 h 440"/>
                <a:gd name="T80" fmla="*/ 48 w 296"/>
                <a:gd name="T81" fmla="*/ 343 h 440"/>
                <a:gd name="T82" fmla="*/ 30 w 296"/>
                <a:gd name="T83" fmla="*/ 320 h 440"/>
                <a:gd name="T84" fmla="*/ 28 w 296"/>
                <a:gd name="T85" fmla="*/ 294 h 440"/>
                <a:gd name="T86" fmla="*/ 7 w 296"/>
                <a:gd name="T87" fmla="*/ 259 h 440"/>
                <a:gd name="T88" fmla="*/ 0 w 296"/>
                <a:gd name="T89" fmla="*/ 218 h 440"/>
                <a:gd name="T90" fmla="*/ 0 w 296"/>
                <a:gd name="T91" fmla="*/ 218 h 440"/>
                <a:gd name="T92" fmla="*/ 2 w 296"/>
                <a:gd name="T93" fmla="*/ 211 h 440"/>
                <a:gd name="T94" fmla="*/ 7 w 296"/>
                <a:gd name="T95" fmla="*/ 204 h 440"/>
                <a:gd name="T96" fmla="*/ 7 w 296"/>
                <a:gd name="T97" fmla="*/ 197 h 440"/>
                <a:gd name="T98" fmla="*/ 7 w 296"/>
                <a:gd name="T99" fmla="*/ 192 h 440"/>
                <a:gd name="T100" fmla="*/ 4 w 296"/>
                <a:gd name="T101" fmla="*/ 190 h 440"/>
                <a:gd name="T102" fmla="*/ 28 w 296"/>
                <a:gd name="T103" fmla="*/ 164 h 440"/>
                <a:gd name="T104" fmla="*/ 28 w 296"/>
                <a:gd name="T105" fmla="*/ 164 h 440"/>
                <a:gd name="T106" fmla="*/ 28 w 296"/>
                <a:gd name="T107" fmla="*/ 123 h 440"/>
                <a:gd name="T108" fmla="*/ 28 w 296"/>
                <a:gd name="T109" fmla="*/ 102 h 440"/>
                <a:gd name="T110" fmla="*/ 23 w 296"/>
                <a:gd name="T111" fmla="*/ 83 h 440"/>
                <a:gd name="T112" fmla="*/ 37 w 296"/>
                <a:gd name="T113" fmla="*/ 74 h 440"/>
                <a:gd name="T114" fmla="*/ 37 w 296"/>
                <a:gd name="T115" fmla="*/ 14 h 440"/>
                <a:gd name="T116" fmla="*/ 187 w 296"/>
                <a:gd name="T117" fmla="*/ 14 h 440"/>
                <a:gd name="T118" fmla="*/ 197 w 296"/>
                <a:gd name="T119" fmla="*/ 21 h 440"/>
                <a:gd name="T120" fmla="*/ 197 w 296"/>
                <a:gd name="T121" fmla="*/ 21 h 440"/>
                <a:gd name="T122" fmla="*/ 243 w 296"/>
                <a:gd name="T123" fmla="*/ 0 h 440"/>
                <a:gd name="T124" fmla="*/ 261 w 296"/>
                <a:gd name="T125" fmla="*/ 35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
                <a:gd name="T190" fmla="*/ 0 h 440"/>
                <a:gd name="T191" fmla="*/ 296 w 296"/>
                <a:gd name="T192" fmla="*/ 440 h 4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 h="440">
                  <a:moveTo>
                    <a:pt x="261" y="35"/>
                  </a:moveTo>
                  <a:lnTo>
                    <a:pt x="261" y="35"/>
                  </a:lnTo>
                  <a:lnTo>
                    <a:pt x="264" y="60"/>
                  </a:lnTo>
                  <a:lnTo>
                    <a:pt x="266" y="72"/>
                  </a:lnTo>
                  <a:lnTo>
                    <a:pt x="273" y="81"/>
                  </a:lnTo>
                  <a:lnTo>
                    <a:pt x="296" y="114"/>
                  </a:lnTo>
                  <a:lnTo>
                    <a:pt x="278" y="127"/>
                  </a:lnTo>
                  <a:lnTo>
                    <a:pt x="275" y="171"/>
                  </a:lnTo>
                  <a:lnTo>
                    <a:pt x="271" y="213"/>
                  </a:lnTo>
                  <a:lnTo>
                    <a:pt x="257" y="227"/>
                  </a:lnTo>
                  <a:lnTo>
                    <a:pt x="243" y="243"/>
                  </a:lnTo>
                  <a:lnTo>
                    <a:pt x="222" y="276"/>
                  </a:lnTo>
                  <a:lnTo>
                    <a:pt x="222" y="331"/>
                  </a:lnTo>
                  <a:lnTo>
                    <a:pt x="215" y="333"/>
                  </a:lnTo>
                  <a:lnTo>
                    <a:pt x="213" y="336"/>
                  </a:lnTo>
                  <a:lnTo>
                    <a:pt x="210" y="338"/>
                  </a:lnTo>
                  <a:lnTo>
                    <a:pt x="210" y="345"/>
                  </a:lnTo>
                  <a:lnTo>
                    <a:pt x="243" y="366"/>
                  </a:lnTo>
                  <a:lnTo>
                    <a:pt x="245" y="419"/>
                  </a:lnTo>
                  <a:lnTo>
                    <a:pt x="241" y="419"/>
                  </a:lnTo>
                  <a:lnTo>
                    <a:pt x="236" y="421"/>
                  </a:lnTo>
                  <a:lnTo>
                    <a:pt x="229" y="426"/>
                  </a:lnTo>
                  <a:lnTo>
                    <a:pt x="222" y="433"/>
                  </a:lnTo>
                  <a:lnTo>
                    <a:pt x="220" y="435"/>
                  </a:lnTo>
                  <a:lnTo>
                    <a:pt x="215" y="435"/>
                  </a:lnTo>
                  <a:lnTo>
                    <a:pt x="173" y="431"/>
                  </a:lnTo>
                  <a:lnTo>
                    <a:pt x="160" y="440"/>
                  </a:lnTo>
                  <a:lnTo>
                    <a:pt x="143" y="431"/>
                  </a:lnTo>
                  <a:lnTo>
                    <a:pt x="118" y="433"/>
                  </a:lnTo>
                  <a:lnTo>
                    <a:pt x="83" y="405"/>
                  </a:lnTo>
                  <a:lnTo>
                    <a:pt x="69" y="361"/>
                  </a:lnTo>
                  <a:lnTo>
                    <a:pt x="48" y="343"/>
                  </a:lnTo>
                  <a:lnTo>
                    <a:pt x="30" y="320"/>
                  </a:lnTo>
                  <a:lnTo>
                    <a:pt x="28" y="294"/>
                  </a:lnTo>
                  <a:lnTo>
                    <a:pt x="7" y="259"/>
                  </a:lnTo>
                  <a:lnTo>
                    <a:pt x="0" y="218"/>
                  </a:lnTo>
                  <a:lnTo>
                    <a:pt x="2" y="211"/>
                  </a:lnTo>
                  <a:lnTo>
                    <a:pt x="7" y="204"/>
                  </a:lnTo>
                  <a:lnTo>
                    <a:pt x="7" y="197"/>
                  </a:lnTo>
                  <a:lnTo>
                    <a:pt x="7" y="192"/>
                  </a:lnTo>
                  <a:lnTo>
                    <a:pt x="4" y="190"/>
                  </a:lnTo>
                  <a:lnTo>
                    <a:pt x="28" y="164"/>
                  </a:lnTo>
                  <a:lnTo>
                    <a:pt x="28" y="123"/>
                  </a:lnTo>
                  <a:lnTo>
                    <a:pt x="28" y="102"/>
                  </a:lnTo>
                  <a:lnTo>
                    <a:pt x="23" y="83"/>
                  </a:lnTo>
                  <a:lnTo>
                    <a:pt x="37" y="74"/>
                  </a:lnTo>
                  <a:lnTo>
                    <a:pt x="37" y="14"/>
                  </a:lnTo>
                  <a:lnTo>
                    <a:pt x="187" y="14"/>
                  </a:lnTo>
                  <a:lnTo>
                    <a:pt x="197" y="21"/>
                  </a:lnTo>
                  <a:lnTo>
                    <a:pt x="243" y="0"/>
                  </a:lnTo>
                  <a:lnTo>
                    <a:pt x="261" y="3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799" name="Freeform 183"/>
            <p:cNvSpPr>
              <a:spLocks/>
            </p:cNvSpPr>
            <p:nvPr/>
          </p:nvSpPr>
          <p:spPr bwMode="auto">
            <a:xfrm>
              <a:off x="1291" y="2123"/>
              <a:ext cx="10" cy="10"/>
            </a:xfrm>
            <a:custGeom>
              <a:avLst/>
              <a:gdLst>
                <a:gd name="T0" fmla="*/ 10 w 10"/>
                <a:gd name="T1" fmla="*/ 3 h 10"/>
                <a:gd name="T2" fmla="*/ 10 w 10"/>
                <a:gd name="T3" fmla="*/ 3 h 10"/>
                <a:gd name="T4" fmla="*/ 3 w 10"/>
                <a:gd name="T5" fmla="*/ 10 h 10"/>
                <a:gd name="T6" fmla="*/ 3 w 10"/>
                <a:gd name="T7" fmla="*/ 10 h 10"/>
                <a:gd name="T8" fmla="*/ 0 w 10"/>
                <a:gd name="T9" fmla="*/ 7 h 10"/>
                <a:gd name="T10" fmla="*/ 0 w 10"/>
                <a:gd name="T11" fmla="*/ 7 h 10"/>
                <a:gd name="T12" fmla="*/ 3 w 10"/>
                <a:gd name="T13" fmla="*/ 3 h 10"/>
                <a:gd name="T14" fmla="*/ 3 w 10"/>
                <a:gd name="T15" fmla="*/ 3 h 10"/>
                <a:gd name="T16" fmla="*/ 5 w 10"/>
                <a:gd name="T17" fmla="*/ 0 h 10"/>
                <a:gd name="T18" fmla="*/ 5 w 10"/>
                <a:gd name="T19" fmla="*/ 3 h 10"/>
                <a:gd name="T20" fmla="*/ 10 w 10"/>
                <a:gd name="T21" fmla="*/ 3 h 10"/>
                <a:gd name="T22" fmla="*/ 10 w 10"/>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0"/>
                <a:gd name="T38" fmla="*/ 10 w 1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0">
                  <a:moveTo>
                    <a:pt x="10" y="3"/>
                  </a:moveTo>
                  <a:lnTo>
                    <a:pt x="10" y="3"/>
                  </a:lnTo>
                  <a:lnTo>
                    <a:pt x="3" y="10"/>
                  </a:lnTo>
                  <a:lnTo>
                    <a:pt x="0" y="7"/>
                  </a:lnTo>
                  <a:lnTo>
                    <a:pt x="3" y="3"/>
                  </a:lnTo>
                  <a:lnTo>
                    <a:pt x="5" y="0"/>
                  </a:lnTo>
                  <a:lnTo>
                    <a:pt x="5" y="3"/>
                  </a:lnTo>
                  <a:lnTo>
                    <a:pt x="10"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0" name="Freeform 184"/>
            <p:cNvSpPr>
              <a:spLocks/>
            </p:cNvSpPr>
            <p:nvPr/>
          </p:nvSpPr>
          <p:spPr bwMode="auto">
            <a:xfrm>
              <a:off x="4888" y="2147"/>
              <a:ext cx="34" cy="44"/>
            </a:xfrm>
            <a:custGeom>
              <a:avLst/>
              <a:gdLst>
                <a:gd name="T0" fmla="*/ 34 w 34"/>
                <a:gd name="T1" fmla="*/ 6 h 44"/>
                <a:gd name="T2" fmla="*/ 30 w 34"/>
                <a:gd name="T3" fmla="*/ 34 h 44"/>
                <a:gd name="T4" fmla="*/ 30 w 34"/>
                <a:gd name="T5" fmla="*/ 34 h 44"/>
                <a:gd name="T6" fmla="*/ 20 w 34"/>
                <a:gd name="T7" fmla="*/ 39 h 44"/>
                <a:gd name="T8" fmla="*/ 11 w 34"/>
                <a:gd name="T9" fmla="*/ 44 h 44"/>
                <a:gd name="T10" fmla="*/ 0 w 34"/>
                <a:gd name="T11" fmla="*/ 39 h 44"/>
                <a:gd name="T12" fmla="*/ 0 w 34"/>
                <a:gd name="T13" fmla="*/ 39 h 44"/>
                <a:gd name="T14" fmla="*/ 0 w 34"/>
                <a:gd name="T15" fmla="*/ 34 h 44"/>
                <a:gd name="T16" fmla="*/ 0 w 34"/>
                <a:gd name="T17" fmla="*/ 30 h 44"/>
                <a:gd name="T18" fmla="*/ 4 w 34"/>
                <a:gd name="T19" fmla="*/ 23 h 44"/>
                <a:gd name="T20" fmla="*/ 11 w 34"/>
                <a:gd name="T21" fmla="*/ 16 h 44"/>
                <a:gd name="T22" fmla="*/ 16 w 34"/>
                <a:gd name="T23" fmla="*/ 9 h 44"/>
                <a:gd name="T24" fmla="*/ 30 w 34"/>
                <a:gd name="T25" fmla="*/ 0 h 44"/>
                <a:gd name="T26" fmla="*/ 30 w 34"/>
                <a:gd name="T27" fmla="*/ 0 h 44"/>
                <a:gd name="T28" fmla="*/ 34 w 34"/>
                <a:gd name="T29" fmla="*/ 2 h 44"/>
                <a:gd name="T30" fmla="*/ 34 w 34"/>
                <a:gd name="T31" fmla="*/ 2 h 44"/>
                <a:gd name="T32" fmla="*/ 34 w 34"/>
                <a:gd name="T33" fmla="*/ 6 h 44"/>
                <a:gd name="T34" fmla="*/ 34 w 34"/>
                <a:gd name="T35" fmla="*/ 6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44"/>
                <a:gd name="T56" fmla="*/ 34 w 34"/>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44">
                  <a:moveTo>
                    <a:pt x="34" y="6"/>
                  </a:moveTo>
                  <a:lnTo>
                    <a:pt x="30" y="34"/>
                  </a:lnTo>
                  <a:lnTo>
                    <a:pt x="20" y="39"/>
                  </a:lnTo>
                  <a:lnTo>
                    <a:pt x="11" y="44"/>
                  </a:lnTo>
                  <a:lnTo>
                    <a:pt x="0" y="39"/>
                  </a:lnTo>
                  <a:lnTo>
                    <a:pt x="0" y="34"/>
                  </a:lnTo>
                  <a:lnTo>
                    <a:pt x="0" y="30"/>
                  </a:lnTo>
                  <a:lnTo>
                    <a:pt x="4" y="23"/>
                  </a:lnTo>
                  <a:lnTo>
                    <a:pt x="11" y="16"/>
                  </a:lnTo>
                  <a:lnTo>
                    <a:pt x="16" y="9"/>
                  </a:lnTo>
                  <a:lnTo>
                    <a:pt x="30" y="0"/>
                  </a:lnTo>
                  <a:lnTo>
                    <a:pt x="34" y="2"/>
                  </a:lnTo>
                  <a:lnTo>
                    <a:pt x="34" y="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1" name="Freeform 185"/>
            <p:cNvSpPr>
              <a:spLocks/>
            </p:cNvSpPr>
            <p:nvPr/>
          </p:nvSpPr>
          <p:spPr bwMode="auto">
            <a:xfrm>
              <a:off x="4677" y="2151"/>
              <a:ext cx="155" cy="352"/>
            </a:xfrm>
            <a:custGeom>
              <a:avLst/>
              <a:gdLst>
                <a:gd name="T0" fmla="*/ 39 w 155"/>
                <a:gd name="T1" fmla="*/ 0 h 352"/>
                <a:gd name="T2" fmla="*/ 51 w 155"/>
                <a:gd name="T3" fmla="*/ 26 h 352"/>
                <a:gd name="T4" fmla="*/ 60 w 155"/>
                <a:gd name="T5" fmla="*/ 30 h 352"/>
                <a:gd name="T6" fmla="*/ 72 w 155"/>
                <a:gd name="T7" fmla="*/ 63 h 352"/>
                <a:gd name="T8" fmla="*/ 109 w 155"/>
                <a:gd name="T9" fmla="*/ 49 h 352"/>
                <a:gd name="T10" fmla="*/ 141 w 155"/>
                <a:gd name="T11" fmla="*/ 81 h 352"/>
                <a:gd name="T12" fmla="*/ 148 w 155"/>
                <a:gd name="T13" fmla="*/ 153 h 352"/>
                <a:gd name="T14" fmla="*/ 120 w 155"/>
                <a:gd name="T15" fmla="*/ 160 h 352"/>
                <a:gd name="T16" fmla="*/ 113 w 155"/>
                <a:gd name="T17" fmla="*/ 181 h 352"/>
                <a:gd name="T18" fmla="*/ 99 w 155"/>
                <a:gd name="T19" fmla="*/ 176 h 352"/>
                <a:gd name="T20" fmla="*/ 74 w 155"/>
                <a:gd name="T21" fmla="*/ 139 h 352"/>
                <a:gd name="T22" fmla="*/ 69 w 155"/>
                <a:gd name="T23" fmla="*/ 137 h 352"/>
                <a:gd name="T24" fmla="*/ 58 w 155"/>
                <a:gd name="T25" fmla="*/ 146 h 352"/>
                <a:gd name="T26" fmla="*/ 60 w 155"/>
                <a:gd name="T27" fmla="*/ 222 h 352"/>
                <a:gd name="T28" fmla="*/ 51 w 155"/>
                <a:gd name="T29" fmla="*/ 257 h 352"/>
                <a:gd name="T30" fmla="*/ 79 w 155"/>
                <a:gd name="T31" fmla="*/ 306 h 352"/>
                <a:gd name="T32" fmla="*/ 111 w 155"/>
                <a:gd name="T33" fmla="*/ 320 h 352"/>
                <a:gd name="T34" fmla="*/ 125 w 155"/>
                <a:gd name="T35" fmla="*/ 340 h 352"/>
                <a:gd name="T36" fmla="*/ 79 w 155"/>
                <a:gd name="T37" fmla="*/ 333 h 352"/>
                <a:gd name="T38" fmla="*/ 46 w 155"/>
                <a:gd name="T39" fmla="*/ 294 h 352"/>
                <a:gd name="T40" fmla="*/ 42 w 155"/>
                <a:gd name="T41" fmla="*/ 292 h 352"/>
                <a:gd name="T42" fmla="*/ 32 w 155"/>
                <a:gd name="T43" fmla="*/ 292 h 352"/>
                <a:gd name="T44" fmla="*/ 39 w 155"/>
                <a:gd name="T45" fmla="*/ 243 h 352"/>
                <a:gd name="T46" fmla="*/ 46 w 155"/>
                <a:gd name="T47" fmla="*/ 234 h 352"/>
                <a:gd name="T48" fmla="*/ 42 w 155"/>
                <a:gd name="T49" fmla="*/ 151 h 352"/>
                <a:gd name="T50" fmla="*/ 35 w 155"/>
                <a:gd name="T51" fmla="*/ 125 h 352"/>
                <a:gd name="T52" fmla="*/ 35 w 155"/>
                <a:gd name="T53" fmla="*/ 114 h 352"/>
                <a:gd name="T54" fmla="*/ 28 w 155"/>
                <a:gd name="T55" fmla="*/ 83 h 352"/>
                <a:gd name="T56" fmla="*/ 0 w 155"/>
                <a:gd name="T57" fmla="*/ 42 h 352"/>
                <a:gd name="T58" fmla="*/ 2 w 155"/>
                <a:gd name="T59" fmla="*/ 26 h 352"/>
                <a:gd name="T60" fmla="*/ 18 w 155"/>
                <a:gd name="T61" fmla="*/ 12 h 352"/>
                <a:gd name="T62" fmla="*/ 39 w 155"/>
                <a:gd name="T63" fmla="*/ 0 h 3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5"/>
                <a:gd name="T97" fmla="*/ 0 h 352"/>
                <a:gd name="T98" fmla="*/ 155 w 155"/>
                <a:gd name="T99" fmla="*/ 352 h 3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5" h="352">
                  <a:moveTo>
                    <a:pt x="39" y="0"/>
                  </a:moveTo>
                  <a:lnTo>
                    <a:pt x="39" y="0"/>
                  </a:lnTo>
                  <a:lnTo>
                    <a:pt x="46" y="19"/>
                  </a:lnTo>
                  <a:lnTo>
                    <a:pt x="51" y="26"/>
                  </a:lnTo>
                  <a:lnTo>
                    <a:pt x="56" y="28"/>
                  </a:lnTo>
                  <a:lnTo>
                    <a:pt x="60" y="30"/>
                  </a:lnTo>
                  <a:lnTo>
                    <a:pt x="58" y="53"/>
                  </a:lnTo>
                  <a:lnTo>
                    <a:pt x="72" y="63"/>
                  </a:lnTo>
                  <a:lnTo>
                    <a:pt x="109" y="49"/>
                  </a:lnTo>
                  <a:lnTo>
                    <a:pt x="123" y="58"/>
                  </a:lnTo>
                  <a:lnTo>
                    <a:pt x="141" y="81"/>
                  </a:lnTo>
                  <a:lnTo>
                    <a:pt x="155" y="134"/>
                  </a:lnTo>
                  <a:lnTo>
                    <a:pt x="148" y="153"/>
                  </a:lnTo>
                  <a:lnTo>
                    <a:pt x="120" y="160"/>
                  </a:lnTo>
                  <a:lnTo>
                    <a:pt x="116" y="171"/>
                  </a:lnTo>
                  <a:lnTo>
                    <a:pt x="113" y="181"/>
                  </a:lnTo>
                  <a:lnTo>
                    <a:pt x="99" y="176"/>
                  </a:lnTo>
                  <a:lnTo>
                    <a:pt x="83" y="174"/>
                  </a:lnTo>
                  <a:lnTo>
                    <a:pt x="74" y="139"/>
                  </a:lnTo>
                  <a:lnTo>
                    <a:pt x="69" y="137"/>
                  </a:lnTo>
                  <a:lnTo>
                    <a:pt x="65" y="137"/>
                  </a:lnTo>
                  <a:lnTo>
                    <a:pt x="58" y="146"/>
                  </a:lnTo>
                  <a:lnTo>
                    <a:pt x="60" y="222"/>
                  </a:lnTo>
                  <a:lnTo>
                    <a:pt x="51" y="234"/>
                  </a:lnTo>
                  <a:lnTo>
                    <a:pt x="51" y="257"/>
                  </a:lnTo>
                  <a:lnTo>
                    <a:pt x="76" y="278"/>
                  </a:lnTo>
                  <a:lnTo>
                    <a:pt x="79" y="306"/>
                  </a:lnTo>
                  <a:lnTo>
                    <a:pt x="111" y="320"/>
                  </a:lnTo>
                  <a:lnTo>
                    <a:pt x="125" y="340"/>
                  </a:lnTo>
                  <a:lnTo>
                    <a:pt x="102" y="352"/>
                  </a:lnTo>
                  <a:lnTo>
                    <a:pt x="79" y="333"/>
                  </a:lnTo>
                  <a:lnTo>
                    <a:pt x="76" y="326"/>
                  </a:lnTo>
                  <a:lnTo>
                    <a:pt x="46" y="294"/>
                  </a:lnTo>
                  <a:lnTo>
                    <a:pt x="42" y="292"/>
                  </a:lnTo>
                  <a:lnTo>
                    <a:pt x="37" y="292"/>
                  </a:lnTo>
                  <a:lnTo>
                    <a:pt x="32" y="292"/>
                  </a:lnTo>
                  <a:lnTo>
                    <a:pt x="28" y="287"/>
                  </a:lnTo>
                  <a:lnTo>
                    <a:pt x="39" y="243"/>
                  </a:lnTo>
                  <a:lnTo>
                    <a:pt x="46" y="234"/>
                  </a:lnTo>
                  <a:lnTo>
                    <a:pt x="44" y="178"/>
                  </a:lnTo>
                  <a:lnTo>
                    <a:pt x="42" y="151"/>
                  </a:lnTo>
                  <a:lnTo>
                    <a:pt x="39" y="139"/>
                  </a:lnTo>
                  <a:lnTo>
                    <a:pt x="35" y="125"/>
                  </a:lnTo>
                  <a:lnTo>
                    <a:pt x="35" y="114"/>
                  </a:lnTo>
                  <a:lnTo>
                    <a:pt x="32" y="104"/>
                  </a:lnTo>
                  <a:lnTo>
                    <a:pt x="28" y="83"/>
                  </a:lnTo>
                  <a:lnTo>
                    <a:pt x="9" y="67"/>
                  </a:lnTo>
                  <a:lnTo>
                    <a:pt x="0" y="42"/>
                  </a:lnTo>
                  <a:lnTo>
                    <a:pt x="2" y="26"/>
                  </a:lnTo>
                  <a:lnTo>
                    <a:pt x="12" y="26"/>
                  </a:lnTo>
                  <a:lnTo>
                    <a:pt x="18" y="12"/>
                  </a:lnTo>
                  <a:lnTo>
                    <a:pt x="3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2" name="Freeform 186"/>
            <p:cNvSpPr>
              <a:spLocks/>
            </p:cNvSpPr>
            <p:nvPr/>
          </p:nvSpPr>
          <p:spPr bwMode="auto">
            <a:xfrm>
              <a:off x="1319" y="2158"/>
              <a:ext cx="65" cy="51"/>
            </a:xfrm>
            <a:custGeom>
              <a:avLst/>
              <a:gdLst>
                <a:gd name="T0" fmla="*/ 65 w 65"/>
                <a:gd name="T1" fmla="*/ 30 h 51"/>
                <a:gd name="T2" fmla="*/ 65 w 65"/>
                <a:gd name="T3" fmla="*/ 30 h 51"/>
                <a:gd name="T4" fmla="*/ 42 w 65"/>
                <a:gd name="T5" fmla="*/ 35 h 51"/>
                <a:gd name="T6" fmla="*/ 30 w 65"/>
                <a:gd name="T7" fmla="*/ 35 h 51"/>
                <a:gd name="T8" fmla="*/ 19 w 65"/>
                <a:gd name="T9" fmla="*/ 39 h 51"/>
                <a:gd name="T10" fmla="*/ 19 w 65"/>
                <a:gd name="T11" fmla="*/ 39 h 51"/>
                <a:gd name="T12" fmla="*/ 14 w 65"/>
                <a:gd name="T13" fmla="*/ 46 h 51"/>
                <a:gd name="T14" fmla="*/ 9 w 65"/>
                <a:gd name="T15" fmla="*/ 51 h 51"/>
                <a:gd name="T16" fmla="*/ 5 w 65"/>
                <a:gd name="T17" fmla="*/ 51 h 51"/>
                <a:gd name="T18" fmla="*/ 5 w 65"/>
                <a:gd name="T19" fmla="*/ 51 h 51"/>
                <a:gd name="T20" fmla="*/ 2 w 65"/>
                <a:gd name="T21" fmla="*/ 49 h 51"/>
                <a:gd name="T22" fmla="*/ 0 w 65"/>
                <a:gd name="T23" fmla="*/ 44 h 51"/>
                <a:gd name="T24" fmla="*/ 12 w 65"/>
                <a:gd name="T25" fmla="*/ 7 h 51"/>
                <a:gd name="T26" fmla="*/ 19 w 65"/>
                <a:gd name="T27" fmla="*/ 0 h 51"/>
                <a:gd name="T28" fmla="*/ 60 w 65"/>
                <a:gd name="T29" fmla="*/ 19 h 51"/>
                <a:gd name="T30" fmla="*/ 65 w 65"/>
                <a:gd name="T31" fmla="*/ 3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51"/>
                <a:gd name="T50" fmla="*/ 65 w 6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51">
                  <a:moveTo>
                    <a:pt x="65" y="30"/>
                  </a:moveTo>
                  <a:lnTo>
                    <a:pt x="65" y="30"/>
                  </a:lnTo>
                  <a:lnTo>
                    <a:pt x="42" y="35"/>
                  </a:lnTo>
                  <a:lnTo>
                    <a:pt x="30" y="35"/>
                  </a:lnTo>
                  <a:lnTo>
                    <a:pt x="19" y="39"/>
                  </a:lnTo>
                  <a:lnTo>
                    <a:pt x="14" y="46"/>
                  </a:lnTo>
                  <a:lnTo>
                    <a:pt x="9" y="51"/>
                  </a:lnTo>
                  <a:lnTo>
                    <a:pt x="5" y="51"/>
                  </a:lnTo>
                  <a:lnTo>
                    <a:pt x="2" y="49"/>
                  </a:lnTo>
                  <a:lnTo>
                    <a:pt x="0" y="44"/>
                  </a:lnTo>
                  <a:lnTo>
                    <a:pt x="12" y="7"/>
                  </a:lnTo>
                  <a:lnTo>
                    <a:pt x="19" y="0"/>
                  </a:lnTo>
                  <a:lnTo>
                    <a:pt x="60" y="19"/>
                  </a:lnTo>
                  <a:lnTo>
                    <a:pt x="65" y="3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3" name="Freeform 187"/>
            <p:cNvSpPr>
              <a:spLocks/>
            </p:cNvSpPr>
            <p:nvPr/>
          </p:nvSpPr>
          <p:spPr bwMode="auto">
            <a:xfrm>
              <a:off x="1268" y="2163"/>
              <a:ext cx="58" cy="37"/>
            </a:xfrm>
            <a:custGeom>
              <a:avLst/>
              <a:gdLst>
                <a:gd name="T0" fmla="*/ 58 w 58"/>
                <a:gd name="T1" fmla="*/ 2 h 37"/>
                <a:gd name="T2" fmla="*/ 58 w 58"/>
                <a:gd name="T3" fmla="*/ 2 h 37"/>
                <a:gd name="T4" fmla="*/ 49 w 58"/>
                <a:gd name="T5" fmla="*/ 37 h 37"/>
                <a:gd name="T6" fmla="*/ 49 w 58"/>
                <a:gd name="T7" fmla="*/ 37 h 37"/>
                <a:gd name="T8" fmla="*/ 0 w 58"/>
                <a:gd name="T9" fmla="*/ 32 h 37"/>
                <a:gd name="T10" fmla="*/ 0 w 58"/>
                <a:gd name="T11" fmla="*/ 25 h 37"/>
                <a:gd name="T12" fmla="*/ 0 w 58"/>
                <a:gd name="T13" fmla="*/ 25 h 37"/>
                <a:gd name="T14" fmla="*/ 16 w 58"/>
                <a:gd name="T15" fmla="*/ 23 h 37"/>
                <a:gd name="T16" fmla="*/ 30 w 58"/>
                <a:gd name="T17" fmla="*/ 23 h 37"/>
                <a:gd name="T18" fmla="*/ 30 w 58"/>
                <a:gd name="T19" fmla="*/ 0 h 37"/>
                <a:gd name="T20" fmla="*/ 58 w 58"/>
                <a:gd name="T21" fmla="*/ 2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37"/>
                <a:gd name="T35" fmla="*/ 58 w 58"/>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37">
                  <a:moveTo>
                    <a:pt x="58" y="2"/>
                  </a:moveTo>
                  <a:lnTo>
                    <a:pt x="58" y="2"/>
                  </a:lnTo>
                  <a:lnTo>
                    <a:pt x="49" y="37"/>
                  </a:lnTo>
                  <a:lnTo>
                    <a:pt x="0" y="32"/>
                  </a:lnTo>
                  <a:lnTo>
                    <a:pt x="0" y="25"/>
                  </a:lnTo>
                  <a:lnTo>
                    <a:pt x="16" y="23"/>
                  </a:lnTo>
                  <a:lnTo>
                    <a:pt x="30" y="23"/>
                  </a:lnTo>
                  <a:lnTo>
                    <a:pt x="30" y="0"/>
                  </a:lnTo>
                  <a:lnTo>
                    <a:pt x="58"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4" name="Freeform 188"/>
            <p:cNvSpPr>
              <a:spLocks/>
            </p:cNvSpPr>
            <p:nvPr/>
          </p:nvSpPr>
          <p:spPr bwMode="auto">
            <a:xfrm>
              <a:off x="5119" y="2172"/>
              <a:ext cx="51" cy="113"/>
            </a:xfrm>
            <a:custGeom>
              <a:avLst/>
              <a:gdLst>
                <a:gd name="T0" fmla="*/ 35 w 51"/>
                <a:gd name="T1" fmla="*/ 0 h 113"/>
                <a:gd name="T2" fmla="*/ 35 w 51"/>
                <a:gd name="T3" fmla="*/ 0 h 113"/>
                <a:gd name="T4" fmla="*/ 49 w 51"/>
                <a:gd name="T5" fmla="*/ 35 h 113"/>
                <a:gd name="T6" fmla="*/ 49 w 51"/>
                <a:gd name="T7" fmla="*/ 35 h 113"/>
                <a:gd name="T8" fmla="*/ 46 w 51"/>
                <a:gd name="T9" fmla="*/ 44 h 113"/>
                <a:gd name="T10" fmla="*/ 44 w 51"/>
                <a:gd name="T11" fmla="*/ 53 h 113"/>
                <a:gd name="T12" fmla="*/ 42 w 51"/>
                <a:gd name="T13" fmla="*/ 60 h 113"/>
                <a:gd name="T14" fmla="*/ 39 w 51"/>
                <a:gd name="T15" fmla="*/ 65 h 113"/>
                <a:gd name="T16" fmla="*/ 35 w 51"/>
                <a:gd name="T17" fmla="*/ 65 h 113"/>
                <a:gd name="T18" fmla="*/ 35 w 51"/>
                <a:gd name="T19" fmla="*/ 69 h 113"/>
                <a:gd name="T20" fmla="*/ 39 w 51"/>
                <a:gd name="T21" fmla="*/ 95 h 113"/>
                <a:gd name="T22" fmla="*/ 39 w 51"/>
                <a:gd name="T23" fmla="*/ 95 h 113"/>
                <a:gd name="T24" fmla="*/ 51 w 51"/>
                <a:gd name="T25" fmla="*/ 111 h 113"/>
                <a:gd name="T26" fmla="*/ 51 w 51"/>
                <a:gd name="T27" fmla="*/ 111 h 113"/>
                <a:gd name="T28" fmla="*/ 44 w 51"/>
                <a:gd name="T29" fmla="*/ 113 h 113"/>
                <a:gd name="T30" fmla="*/ 39 w 51"/>
                <a:gd name="T31" fmla="*/ 113 h 113"/>
                <a:gd name="T32" fmla="*/ 32 w 51"/>
                <a:gd name="T33" fmla="*/ 111 h 113"/>
                <a:gd name="T34" fmla="*/ 28 w 51"/>
                <a:gd name="T35" fmla="*/ 109 h 113"/>
                <a:gd name="T36" fmla="*/ 28 w 51"/>
                <a:gd name="T37" fmla="*/ 109 h 113"/>
                <a:gd name="T38" fmla="*/ 14 w 51"/>
                <a:gd name="T39" fmla="*/ 90 h 113"/>
                <a:gd name="T40" fmla="*/ 0 w 51"/>
                <a:gd name="T41" fmla="*/ 72 h 113"/>
                <a:gd name="T42" fmla="*/ 0 w 51"/>
                <a:gd name="T43" fmla="*/ 60 h 113"/>
                <a:gd name="T44" fmla="*/ 14 w 51"/>
                <a:gd name="T45" fmla="*/ 46 h 113"/>
                <a:gd name="T46" fmla="*/ 7 w 51"/>
                <a:gd name="T47" fmla="*/ 21 h 113"/>
                <a:gd name="T48" fmla="*/ 7 w 51"/>
                <a:gd name="T49" fmla="*/ 21 h 113"/>
                <a:gd name="T50" fmla="*/ 9 w 51"/>
                <a:gd name="T51" fmla="*/ 0 h 113"/>
                <a:gd name="T52" fmla="*/ 35 w 51"/>
                <a:gd name="T53" fmla="*/ 0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
                <a:gd name="T82" fmla="*/ 0 h 113"/>
                <a:gd name="T83" fmla="*/ 51 w 51"/>
                <a:gd name="T84" fmla="*/ 113 h 1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 h="113">
                  <a:moveTo>
                    <a:pt x="35" y="0"/>
                  </a:moveTo>
                  <a:lnTo>
                    <a:pt x="35" y="0"/>
                  </a:lnTo>
                  <a:lnTo>
                    <a:pt x="49" y="35"/>
                  </a:lnTo>
                  <a:lnTo>
                    <a:pt x="46" y="44"/>
                  </a:lnTo>
                  <a:lnTo>
                    <a:pt x="44" y="53"/>
                  </a:lnTo>
                  <a:lnTo>
                    <a:pt x="42" y="60"/>
                  </a:lnTo>
                  <a:lnTo>
                    <a:pt x="39" y="65"/>
                  </a:lnTo>
                  <a:lnTo>
                    <a:pt x="35" y="65"/>
                  </a:lnTo>
                  <a:lnTo>
                    <a:pt x="35" y="69"/>
                  </a:lnTo>
                  <a:lnTo>
                    <a:pt x="39" y="95"/>
                  </a:lnTo>
                  <a:lnTo>
                    <a:pt x="51" y="111"/>
                  </a:lnTo>
                  <a:lnTo>
                    <a:pt x="44" y="113"/>
                  </a:lnTo>
                  <a:lnTo>
                    <a:pt x="39" y="113"/>
                  </a:lnTo>
                  <a:lnTo>
                    <a:pt x="32" y="111"/>
                  </a:lnTo>
                  <a:lnTo>
                    <a:pt x="28" y="109"/>
                  </a:lnTo>
                  <a:lnTo>
                    <a:pt x="14" y="90"/>
                  </a:lnTo>
                  <a:lnTo>
                    <a:pt x="0" y="72"/>
                  </a:lnTo>
                  <a:lnTo>
                    <a:pt x="0" y="60"/>
                  </a:lnTo>
                  <a:lnTo>
                    <a:pt x="14" y="46"/>
                  </a:lnTo>
                  <a:lnTo>
                    <a:pt x="7" y="21"/>
                  </a:lnTo>
                  <a:lnTo>
                    <a:pt x="9" y="0"/>
                  </a:lnTo>
                  <a:lnTo>
                    <a:pt x="35"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5" name="Freeform 189"/>
            <p:cNvSpPr>
              <a:spLocks/>
            </p:cNvSpPr>
            <p:nvPr/>
          </p:nvSpPr>
          <p:spPr bwMode="auto">
            <a:xfrm>
              <a:off x="1194" y="2193"/>
              <a:ext cx="30" cy="16"/>
            </a:xfrm>
            <a:custGeom>
              <a:avLst/>
              <a:gdLst>
                <a:gd name="T0" fmla="*/ 30 w 30"/>
                <a:gd name="T1" fmla="*/ 14 h 16"/>
                <a:gd name="T2" fmla="*/ 30 w 30"/>
                <a:gd name="T3" fmla="*/ 14 h 16"/>
                <a:gd name="T4" fmla="*/ 30 w 30"/>
                <a:gd name="T5" fmla="*/ 16 h 16"/>
                <a:gd name="T6" fmla="*/ 28 w 30"/>
                <a:gd name="T7" fmla="*/ 16 h 16"/>
                <a:gd name="T8" fmla="*/ 0 w 30"/>
                <a:gd name="T9" fmla="*/ 7 h 16"/>
                <a:gd name="T10" fmla="*/ 0 w 30"/>
                <a:gd name="T11" fmla="*/ 0 h 16"/>
                <a:gd name="T12" fmla="*/ 0 w 30"/>
                <a:gd name="T13" fmla="*/ 0 h 16"/>
                <a:gd name="T14" fmla="*/ 2 w 30"/>
                <a:gd name="T15" fmla="*/ 0 h 16"/>
                <a:gd name="T16" fmla="*/ 5 w 30"/>
                <a:gd name="T17" fmla="*/ 0 h 16"/>
                <a:gd name="T18" fmla="*/ 30 w 30"/>
                <a:gd name="T19" fmla="*/ 1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30" y="14"/>
                  </a:moveTo>
                  <a:lnTo>
                    <a:pt x="30" y="14"/>
                  </a:lnTo>
                  <a:lnTo>
                    <a:pt x="30" y="16"/>
                  </a:lnTo>
                  <a:lnTo>
                    <a:pt x="28" y="16"/>
                  </a:lnTo>
                  <a:lnTo>
                    <a:pt x="0" y="7"/>
                  </a:lnTo>
                  <a:lnTo>
                    <a:pt x="0" y="0"/>
                  </a:lnTo>
                  <a:lnTo>
                    <a:pt x="2" y="0"/>
                  </a:lnTo>
                  <a:lnTo>
                    <a:pt x="5" y="0"/>
                  </a:lnTo>
                  <a:lnTo>
                    <a:pt x="30"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6" name="Freeform 190"/>
            <p:cNvSpPr>
              <a:spLocks/>
            </p:cNvSpPr>
            <p:nvPr/>
          </p:nvSpPr>
          <p:spPr bwMode="auto">
            <a:xfrm>
              <a:off x="1419" y="2195"/>
              <a:ext cx="11" cy="9"/>
            </a:xfrm>
            <a:custGeom>
              <a:avLst/>
              <a:gdLst>
                <a:gd name="T0" fmla="*/ 11 w 11"/>
                <a:gd name="T1" fmla="*/ 5 h 9"/>
                <a:gd name="T2" fmla="*/ 11 w 11"/>
                <a:gd name="T3" fmla="*/ 5 h 9"/>
                <a:gd name="T4" fmla="*/ 11 w 11"/>
                <a:gd name="T5" fmla="*/ 7 h 9"/>
                <a:gd name="T6" fmla="*/ 7 w 11"/>
                <a:gd name="T7" fmla="*/ 9 h 9"/>
                <a:gd name="T8" fmla="*/ 0 w 11"/>
                <a:gd name="T9" fmla="*/ 9 h 9"/>
                <a:gd name="T10" fmla="*/ 0 w 11"/>
                <a:gd name="T11" fmla="*/ 0 h 9"/>
                <a:gd name="T12" fmla="*/ 0 w 11"/>
                <a:gd name="T13" fmla="*/ 0 h 9"/>
                <a:gd name="T14" fmla="*/ 11 w 11"/>
                <a:gd name="T15" fmla="*/ 5 h 9"/>
                <a:gd name="T16" fmla="*/ 11 w 11"/>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1" y="5"/>
                  </a:moveTo>
                  <a:lnTo>
                    <a:pt x="11" y="5"/>
                  </a:lnTo>
                  <a:lnTo>
                    <a:pt x="11" y="7"/>
                  </a:lnTo>
                  <a:lnTo>
                    <a:pt x="7" y="9"/>
                  </a:lnTo>
                  <a:lnTo>
                    <a:pt x="0" y="9"/>
                  </a:lnTo>
                  <a:lnTo>
                    <a:pt x="0" y="0"/>
                  </a:lnTo>
                  <a:lnTo>
                    <a:pt x="11"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7" name="Freeform 191"/>
            <p:cNvSpPr>
              <a:spLocks/>
            </p:cNvSpPr>
            <p:nvPr/>
          </p:nvSpPr>
          <p:spPr bwMode="auto">
            <a:xfrm>
              <a:off x="967" y="2200"/>
              <a:ext cx="26" cy="41"/>
            </a:xfrm>
            <a:custGeom>
              <a:avLst/>
              <a:gdLst>
                <a:gd name="T0" fmla="*/ 19 w 26"/>
                <a:gd name="T1" fmla="*/ 0 h 41"/>
                <a:gd name="T2" fmla="*/ 19 w 26"/>
                <a:gd name="T3" fmla="*/ 0 h 41"/>
                <a:gd name="T4" fmla="*/ 23 w 26"/>
                <a:gd name="T5" fmla="*/ 7 h 41"/>
                <a:gd name="T6" fmla="*/ 26 w 26"/>
                <a:gd name="T7" fmla="*/ 11 h 41"/>
                <a:gd name="T8" fmla="*/ 26 w 26"/>
                <a:gd name="T9" fmla="*/ 11 h 41"/>
                <a:gd name="T10" fmla="*/ 21 w 26"/>
                <a:gd name="T11" fmla="*/ 21 h 41"/>
                <a:gd name="T12" fmla="*/ 19 w 26"/>
                <a:gd name="T13" fmla="*/ 28 h 41"/>
                <a:gd name="T14" fmla="*/ 14 w 26"/>
                <a:gd name="T15" fmla="*/ 37 h 41"/>
                <a:gd name="T16" fmla="*/ 5 w 26"/>
                <a:gd name="T17" fmla="*/ 41 h 41"/>
                <a:gd name="T18" fmla="*/ 5 w 26"/>
                <a:gd name="T19" fmla="*/ 41 h 41"/>
                <a:gd name="T20" fmla="*/ 0 w 26"/>
                <a:gd name="T21" fmla="*/ 41 h 41"/>
                <a:gd name="T22" fmla="*/ 0 w 26"/>
                <a:gd name="T23" fmla="*/ 9 h 41"/>
                <a:gd name="T24" fmla="*/ 0 w 26"/>
                <a:gd name="T25" fmla="*/ 9 h 41"/>
                <a:gd name="T26" fmla="*/ 19 w 26"/>
                <a:gd name="T27" fmla="*/ 0 h 41"/>
                <a:gd name="T28" fmla="*/ 19 w 26"/>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41"/>
                <a:gd name="T47" fmla="*/ 26 w 26"/>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41">
                  <a:moveTo>
                    <a:pt x="19" y="0"/>
                  </a:moveTo>
                  <a:lnTo>
                    <a:pt x="19" y="0"/>
                  </a:lnTo>
                  <a:lnTo>
                    <a:pt x="23" y="7"/>
                  </a:lnTo>
                  <a:lnTo>
                    <a:pt x="26" y="11"/>
                  </a:lnTo>
                  <a:lnTo>
                    <a:pt x="21" y="21"/>
                  </a:lnTo>
                  <a:lnTo>
                    <a:pt x="19" y="28"/>
                  </a:lnTo>
                  <a:lnTo>
                    <a:pt x="14" y="37"/>
                  </a:lnTo>
                  <a:lnTo>
                    <a:pt x="5" y="41"/>
                  </a:lnTo>
                  <a:lnTo>
                    <a:pt x="0" y="41"/>
                  </a:lnTo>
                  <a:lnTo>
                    <a:pt x="0" y="9"/>
                  </a:lnTo>
                  <a:lnTo>
                    <a:pt x="1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8" name="Freeform 192"/>
            <p:cNvSpPr>
              <a:spLocks/>
            </p:cNvSpPr>
            <p:nvPr/>
          </p:nvSpPr>
          <p:spPr bwMode="auto">
            <a:xfrm>
              <a:off x="3582" y="2207"/>
              <a:ext cx="216" cy="132"/>
            </a:xfrm>
            <a:custGeom>
              <a:avLst/>
              <a:gdLst>
                <a:gd name="T0" fmla="*/ 204 w 216"/>
                <a:gd name="T1" fmla="*/ 14 h 132"/>
                <a:gd name="T2" fmla="*/ 204 w 216"/>
                <a:gd name="T3" fmla="*/ 14 h 132"/>
                <a:gd name="T4" fmla="*/ 216 w 216"/>
                <a:gd name="T5" fmla="*/ 44 h 132"/>
                <a:gd name="T6" fmla="*/ 216 w 216"/>
                <a:gd name="T7" fmla="*/ 44 h 132"/>
                <a:gd name="T8" fmla="*/ 199 w 216"/>
                <a:gd name="T9" fmla="*/ 48 h 132"/>
                <a:gd name="T10" fmla="*/ 199 w 216"/>
                <a:gd name="T11" fmla="*/ 48 h 132"/>
                <a:gd name="T12" fmla="*/ 197 w 216"/>
                <a:gd name="T13" fmla="*/ 55 h 132"/>
                <a:gd name="T14" fmla="*/ 192 w 216"/>
                <a:gd name="T15" fmla="*/ 62 h 132"/>
                <a:gd name="T16" fmla="*/ 148 w 216"/>
                <a:gd name="T17" fmla="*/ 83 h 132"/>
                <a:gd name="T18" fmla="*/ 130 w 216"/>
                <a:gd name="T19" fmla="*/ 106 h 132"/>
                <a:gd name="T20" fmla="*/ 70 w 216"/>
                <a:gd name="T21" fmla="*/ 113 h 132"/>
                <a:gd name="T22" fmla="*/ 40 w 216"/>
                <a:gd name="T23" fmla="*/ 132 h 132"/>
                <a:gd name="T24" fmla="*/ 23 w 216"/>
                <a:gd name="T25" fmla="*/ 122 h 132"/>
                <a:gd name="T26" fmla="*/ 12 w 216"/>
                <a:gd name="T27" fmla="*/ 106 h 132"/>
                <a:gd name="T28" fmla="*/ 10 w 216"/>
                <a:gd name="T29" fmla="*/ 85 h 132"/>
                <a:gd name="T30" fmla="*/ 10 w 216"/>
                <a:gd name="T31" fmla="*/ 85 h 132"/>
                <a:gd name="T32" fmla="*/ 0 w 216"/>
                <a:gd name="T33" fmla="*/ 74 h 132"/>
                <a:gd name="T34" fmla="*/ 0 w 216"/>
                <a:gd name="T35" fmla="*/ 74 h 132"/>
                <a:gd name="T36" fmla="*/ 10 w 216"/>
                <a:gd name="T37" fmla="*/ 60 h 132"/>
                <a:gd name="T38" fmla="*/ 19 w 216"/>
                <a:gd name="T39" fmla="*/ 48 h 132"/>
                <a:gd name="T40" fmla="*/ 19 w 216"/>
                <a:gd name="T41" fmla="*/ 48 h 132"/>
                <a:gd name="T42" fmla="*/ 26 w 216"/>
                <a:gd name="T43" fmla="*/ 44 h 132"/>
                <a:gd name="T44" fmla="*/ 35 w 216"/>
                <a:gd name="T45" fmla="*/ 39 h 132"/>
                <a:gd name="T46" fmla="*/ 63 w 216"/>
                <a:gd name="T47" fmla="*/ 53 h 132"/>
                <a:gd name="T48" fmla="*/ 63 w 216"/>
                <a:gd name="T49" fmla="*/ 53 h 132"/>
                <a:gd name="T50" fmla="*/ 67 w 216"/>
                <a:gd name="T51" fmla="*/ 67 h 132"/>
                <a:gd name="T52" fmla="*/ 72 w 216"/>
                <a:gd name="T53" fmla="*/ 78 h 132"/>
                <a:gd name="T54" fmla="*/ 86 w 216"/>
                <a:gd name="T55" fmla="*/ 78 h 132"/>
                <a:gd name="T56" fmla="*/ 125 w 216"/>
                <a:gd name="T57" fmla="*/ 34 h 132"/>
                <a:gd name="T58" fmla="*/ 183 w 216"/>
                <a:gd name="T59" fmla="*/ 0 h 132"/>
                <a:gd name="T60" fmla="*/ 183 w 216"/>
                <a:gd name="T61" fmla="*/ 0 h 132"/>
                <a:gd name="T62" fmla="*/ 190 w 216"/>
                <a:gd name="T63" fmla="*/ 2 h 132"/>
                <a:gd name="T64" fmla="*/ 195 w 216"/>
                <a:gd name="T65" fmla="*/ 4 h 132"/>
                <a:gd name="T66" fmla="*/ 204 w 216"/>
                <a:gd name="T67" fmla="*/ 14 h 132"/>
                <a:gd name="T68" fmla="*/ 204 w 216"/>
                <a:gd name="T69" fmla="*/ 14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
                <a:gd name="T106" fmla="*/ 0 h 132"/>
                <a:gd name="T107" fmla="*/ 216 w 216"/>
                <a:gd name="T108" fmla="*/ 132 h 1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 h="132">
                  <a:moveTo>
                    <a:pt x="204" y="14"/>
                  </a:moveTo>
                  <a:lnTo>
                    <a:pt x="204" y="14"/>
                  </a:lnTo>
                  <a:lnTo>
                    <a:pt x="216" y="44"/>
                  </a:lnTo>
                  <a:lnTo>
                    <a:pt x="199" y="48"/>
                  </a:lnTo>
                  <a:lnTo>
                    <a:pt x="197" y="55"/>
                  </a:lnTo>
                  <a:lnTo>
                    <a:pt x="192" y="62"/>
                  </a:lnTo>
                  <a:lnTo>
                    <a:pt x="148" y="83"/>
                  </a:lnTo>
                  <a:lnTo>
                    <a:pt x="130" y="106"/>
                  </a:lnTo>
                  <a:lnTo>
                    <a:pt x="70" y="113"/>
                  </a:lnTo>
                  <a:lnTo>
                    <a:pt x="40" y="132"/>
                  </a:lnTo>
                  <a:lnTo>
                    <a:pt x="23" y="122"/>
                  </a:lnTo>
                  <a:lnTo>
                    <a:pt x="12" y="106"/>
                  </a:lnTo>
                  <a:lnTo>
                    <a:pt x="10" y="85"/>
                  </a:lnTo>
                  <a:lnTo>
                    <a:pt x="0" y="74"/>
                  </a:lnTo>
                  <a:lnTo>
                    <a:pt x="10" y="60"/>
                  </a:lnTo>
                  <a:lnTo>
                    <a:pt x="19" y="48"/>
                  </a:lnTo>
                  <a:lnTo>
                    <a:pt x="26" y="44"/>
                  </a:lnTo>
                  <a:lnTo>
                    <a:pt x="35" y="39"/>
                  </a:lnTo>
                  <a:lnTo>
                    <a:pt x="63" y="53"/>
                  </a:lnTo>
                  <a:lnTo>
                    <a:pt x="67" y="67"/>
                  </a:lnTo>
                  <a:lnTo>
                    <a:pt x="72" y="78"/>
                  </a:lnTo>
                  <a:lnTo>
                    <a:pt x="86" y="78"/>
                  </a:lnTo>
                  <a:lnTo>
                    <a:pt x="125" y="34"/>
                  </a:lnTo>
                  <a:lnTo>
                    <a:pt x="183" y="0"/>
                  </a:lnTo>
                  <a:lnTo>
                    <a:pt x="190" y="2"/>
                  </a:lnTo>
                  <a:lnTo>
                    <a:pt x="195" y="4"/>
                  </a:lnTo>
                  <a:lnTo>
                    <a:pt x="204"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09" name="Freeform 193"/>
            <p:cNvSpPr>
              <a:spLocks/>
            </p:cNvSpPr>
            <p:nvPr/>
          </p:nvSpPr>
          <p:spPr bwMode="auto">
            <a:xfrm>
              <a:off x="898" y="2211"/>
              <a:ext cx="81" cy="84"/>
            </a:xfrm>
            <a:custGeom>
              <a:avLst/>
              <a:gdLst>
                <a:gd name="T0" fmla="*/ 67 w 81"/>
                <a:gd name="T1" fmla="*/ 33 h 84"/>
                <a:gd name="T2" fmla="*/ 67 w 81"/>
                <a:gd name="T3" fmla="*/ 33 h 84"/>
                <a:gd name="T4" fmla="*/ 69 w 81"/>
                <a:gd name="T5" fmla="*/ 33 h 84"/>
                <a:gd name="T6" fmla="*/ 74 w 81"/>
                <a:gd name="T7" fmla="*/ 35 h 84"/>
                <a:gd name="T8" fmla="*/ 81 w 81"/>
                <a:gd name="T9" fmla="*/ 42 h 84"/>
                <a:gd name="T10" fmla="*/ 81 w 81"/>
                <a:gd name="T11" fmla="*/ 42 h 84"/>
                <a:gd name="T12" fmla="*/ 81 w 81"/>
                <a:gd name="T13" fmla="*/ 47 h 84"/>
                <a:gd name="T14" fmla="*/ 81 w 81"/>
                <a:gd name="T15" fmla="*/ 49 h 84"/>
                <a:gd name="T16" fmla="*/ 76 w 81"/>
                <a:gd name="T17" fmla="*/ 54 h 84"/>
                <a:gd name="T18" fmla="*/ 67 w 81"/>
                <a:gd name="T19" fmla="*/ 56 h 84"/>
                <a:gd name="T20" fmla="*/ 60 w 81"/>
                <a:gd name="T21" fmla="*/ 58 h 84"/>
                <a:gd name="T22" fmla="*/ 60 w 81"/>
                <a:gd name="T23" fmla="*/ 58 h 84"/>
                <a:gd name="T24" fmla="*/ 60 w 81"/>
                <a:gd name="T25" fmla="*/ 65 h 84"/>
                <a:gd name="T26" fmla="*/ 58 w 81"/>
                <a:gd name="T27" fmla="*/ 70 h 84"/>
                <a:gd name="T28" fmla="*/ 58 w 81"/>
                <a:gd name="T29" fmla="*/ 70 h 84"/>
                <a:gd name="T30" fmla="*/ 49 w 81"/>
                <a:gd name="T31" fmla="*/ 70 h 84"/>
                <a:gd name="T32" fmla="*/ 42 w 81"/>
                <a:gd name="T33" fmla="*/ 74 h 84"/>
                <a:gd name="T34" fmla="*/ 35 w 81"/>
                <a:gd name="T35" fmla="*/ 79 h 84"/>
                <a:gd name="T36" fmla="*/ 28 w 81"/>
                <a:gd name="T37" fmla="*/ 84 h 84"/>
                <a:gd name="T38" fmla="*/ 0 w 81"/>
                <a:gd name="T39" fmla="*/ 58 h 84"/>
                <a:gd name="T40" fmla="*/ 0 w 81"/>
                <a:gd name="T41" fmla="*/ 58 h 84"/>
                <a:gd name="T42" fmla="*/ 49 w 81"/>
                <a:gd name="T43" fmla="*/ 35 h 84"/>
                <a:gd name="T44" fmla="*/ 49 w 81"/>
                <a:gd name="T45" fmla="*/ 35 h 84"/>
                <a:gd name="T46" fmla="*/ 37 w 81"/>
                <a:gd name="T47" fmla="*/ 3 h 84"/>
                <a:gd name="T48" fmla="*/ 37 w 81"/>
                <a:gd name="T49" fmla="*/ 3 h 84"/>
                <a:gd name="T50" fmla="*/ 44 w 81"/>
                <a:gd name="T51" fmla="*/ 3 h 84"/>
                <a:gd name="T52" fmla="*/ 49 w 81"/>
                <a:gd name="T53" fmla="*/ 0 h 84"/>
                <a:gd name="T54" fmla="*/ 60 w 81"/>
                <a:gd name="T55" fmla="*/ 0 h 84"/>
                <a:gd name="T56" fmla="*/ 65 w 81"/>
                <a:gd name="T57" fmla="*/ 0 h 84"/>
                <a:gd name="T58" fmla="*/ 67 w 81"/>
                <a:gd name="T59" fmla="*/ 33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
                <a:gd name="T91" fmla="*/ 0 h 84"/>
                <a:gd name="T92" fmla="*/ 81 w 81"/>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 h="84">
                  <a:moveTo>
                    <a:pt x="67" y="33"/>
                  </a:moveTo>
                  <a:lnTo>
                    <a:pt x="67" y="33"/>
                  </a:lnTo>
                  <a:lnTo>
                    <a:pt x="69" y="33"/>
                  </a:lnTo>
                  <a:lnTo>
                    <a:pt x="74" y="35"/>
                  </a:lnTo>
                  <a:lnTo>
                    <a:pt x="81" y="42"/>
                  </a:lnTo>
                  <a:lnTo>
                    <a:pt x="81" y="47"/>
                  </a:lnTo>
                  <a:lnTo>
                    <a:pt x="81" y="49"/>
                  </a:lnTo>
                  <a:lnTo>
                    <a:pt x="76" y="54"/>
                  </a:lnTo>
                  <a:lnTo>
                    <a:pt x="67" y="56"/>
                  </a:lnTo>
                  <a:lnTo>
                    <a:pt x="60" y="58"/>
                  </a:lnTo>
                  <a:lnTo>
                    <a:pt x="60" y="65"/>
                  </a:lnTo>
                  <a:lnTo>
                    <a:pt x="58" y="70"/>
                  </a:lnTo>
                  <a:lnTo>
                    <a:pt x="49" y="70"/>
                  </a:lnTo>
                  <a:lnTo>
                    <a:pt x="42" y="74"/>
                  </a:lnTo>
                  <a:lnTo>
                    <a:pt x="35" y="79"/>
                  </a:lnTo>
                  <a:lnTo>
                    <a:pt x="28" y="84"/>
                  </a:lnTo>
                  <a:lnTo>
                    <a:pt x="0" y="58"/>
                  </a:lnTo>
                  <a:lnTo>
                    <a:pt x="49" y="35"/>
                  </a:lnTo>
                  <a:lnTo>
                    <a:pt x="37" y="3"/>
                  </a:lnTo>
                  <a:lnTo>
                    <a:pt x="44" y="3"/>
                  </a:lnTo>
                  <a:lnTo>
                    <a:pt x="49" y="0"/>
                  </a:lnTo>
                  <a:lnTo>
                    <a:pt x="60" y="0"/>
                  </a:lnTo>
                  <a:lnTo>
                    <a:pt x="65" y="0"/>
                  </a:lnTo>
                  <a:lnTo>
                    <a:pt x="67" y="3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0" name="Freeform 194"/>
            <p:cNvSpPr>
              <a:spLocks/>
            </p:cNvSpPr>
            <p:nvPr/>
          </p:nvSpPr>
          <p:spPr bwMode="auto">
            <a:xfrm>
              <a:off x="1456" y="2214"/>
              <a:ext cx="2" cy="2"/>
            </a:xfrm>
            <a:custGeom>
              <a:avLst/>
              <a:gdLst>
                <a:gd name="T0" fmla="*/ 2 w 2"/>
                <a:gd name="T1" fmla="*/ 2 h 2"/>
                <a:gd name="T2" fmla="*/ 2 w 2"/>
                <a:gd name="T3" fmla="*/ 2 h 2"/>
                <a:gd name="T4" fmla="*/ 2 w 2"/>
                <a:gd name="T5" fmla="*/ 2 h 2"/>
                <a:gd name="T6" fmla="*/ 0 w 2"/>
                <a:gd name="T7" fmla="*/ 2 h 2"/>
                <a:gd name="T8" fmla="*/ 0 w 2"/>
                <a:gd name="T9" fmla="*/ 2 h 2"/>
                <a:gd name="T10" fmla="*/ 0 w 2"/>
                <a:gd name="T11" fmla="*/ 0 h 2"/>
                <a:gd name="T12" fmla="*/ 2 w 2"/>
                <a:gd name="T13" fmla="*/ 0 h 2"/>
                <a:gd name="T14" fmla="*/ 2 w 2"/>
                <a:gd name="T15" fmla="*/ 2 h 2"/>
                <a:gd name="T16" fmla="*/ 2 w 2"/>
                <a:gd name="T17" fmla="*/ 2 h 2"/>
                <a:gd name="T18" fmla="*/ 2 w 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2"/>
                  </a:moveTo>
                  <a:lnTo>
                    <a:pt x="2" y="2"/>
                  </a:lnTo>
                  <a:lnTo>
                    <a:pt x="0" y="2"/>
                  </a:lnTo>
                  <a:lnTo>
                    <a:pt x="0" y="0"/>
                  </a:lnTo>
                  <a:lnTo>
                    <a:pt x="2" y="0"/>
                  </a:lnTo>
                  <a:lnTo>
                    <a:pt x="2"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1" name="Freeform 195"/>
            <p:cNvSpPr>
              <a:spLocks/>
            </p:cNvSpPr>
            <p:nvPr/>
          </p:nvSpPr>
          <p:spPr bwMode="auto">
            <a:xfrm>
              <a:off x="3416" y="2232"/>
              <a:ext cx="282" cy="317"/>
            </a:xfrm>
            <a:custGeom>
              <a:avLst/>
              <a:gdLst>
                <a:gd name="T0" fmla="*/ 104 w 282"/>
                <a:gd name="T1" fmla="*/ 44 h 317"/>
                <a:gd name="T2" fmla="*/ 136 w 282"/>
                <a:gd name="T3" fmla="*/ 60 h 317"/>
                <a:gd name="T4" fmla="*/ 176 w 282"/>
                <a:gd name="T5" fmla="*/ 111 h 317"/>
                <a:gd name="T6" fmla="*/ 176 w 282"/>
                <a:gd name="T7" fmla="*/ 111 h 317"/>
                <a:gd name="T8" fmla="*/ 178 w 282"/>
                <a:gd name="T9" fmla="*/ 121 h 317"/>
                <a:gd name="T10" fmla="*/ 178 w 282"/>
                <a:gd name="T11" fmla="*/ 121 h 317"/>
                <a:gd name="T12" fmla="*/ 166 w 282"/>
                <a:gd name="T13" fmla="*/ 127 h 317"/>
                <a:gd name="T14" fmla="*/ 166 w 282"/>
                <a:gd name="T15" fmla="*/ 148 h 317"/>
                <a:gd name="T16" fmla="*/ 196 w 282"/>
                <a:gd name="T17" fmla="*/ 167 h 317"/>
                <a:gd name="T18" fmla="*/ 199 w 282"/>
                <a:gd name="T19" fmla="*/ 178 h 317"/>
                <a:gd name="T20" fmla="*/ 238 w 282"/>
                <a:gd name="T21" fmla="*/ 222 h 317"/>
                <a:gd name="T22" fmla="*/ 238 w 282"/>
                <a:gd name="T23" fmla="*/ 222 h 317"/>
                <a:gd name="T24" fmla="*/ 282 w 282"/>
                <a:gd name="T25" fmla="*/ 234 h 317"/>
                <a:gd name="T26" fmla="*/ 257 w 282"/>
                <a:gd name="T27" fmla="*/ 266 h 317"/>
                <a:gd name="T28" fmla="*/ 257 w 282"/>
                <a:gd name="T29" fmla="*/ 266 h 317"/>
                <a:gd name="T30" fmla="*/ 238 w 282"/>
                <a:gd name="T31" fmla="*/ 283 h 317"/>
                <a:gd name="T32" fmla="*/ 229 w 282"/>
                <a:gd name="T33" fmla="*/ 289 h 317"/>
                <a:gd name="T34" fmla="*/ 217 w 282"/>
                <a:gd name="T35" fmla="*/ 294 h 317"/>
                <a:gd name="T36" fmla="*/ 164 w 282"/>
                <a:gd name="T37" fmla="*/ 315 h 317"/>
                <a:gd name="T38" fmla="*/ 164 w 282"/>
                <a:gd name="T39" fmla="*/ 315 h 317"/>
                <a:gd name="T40" fmla="*/ 134 w 282"/>
                <a:gd name="T41" fmla="*/ 313 h 317"/>
                <a:gd name="T42" fmla="*/ 106 w 282"/>
                <a:gd name="T43" fmla="*/ 317 h 317"/>
                <a:gd name="T44" fmla="*/ 106 w 282"/>
                <a:gd name="T45" fmla="*/ 317 h 317"/>
                <a:gd name="T46" fmla="*/ 90 w 282"/>
                <a:gd name="T47" fmla="*/ 313 h 317"/>
                <a:gd name="T48" fmla="*/ 74 w 282"/>
                <a:gd name="T49" fmla="*/ 306 h 317"/>
                <a:gd name="T50" fmla="*/ 55 w 282"/>
                <a:gd name="T51" fmla="*/ 301 h 317"/>
                <a:gd name="T52" fmla="*/ 46 w 282"/>
                <a:gd name="T53" fmla="*/ 301 h 317"/>
                <a:gd name="T54" fmla="*/ 37 w 282"/>
                <a:gd name="T55" fmla="*/ 301 h 317"/>
                <a:gd name="T56" fmla="*/ 32 w 282"/>
                <a:gd name="T57" fmla="*/ 248 h 317"/>
                <a:gd name="T58" fmla="*/ 2 w 282"/>
                <a:gd name="T59" fmla="*/ 227 h 317"/>
                <a:gd name="T60" fmla="*/ 2 w 282"/>
                <a:gd name="T61" fmla="*/ 227 h 317"/>
                <a:gd name="T62" fmla="*/ 0 w 282"/>
                <a:gd name="T63" fmla="*/ 225 h 317"/>
                <a:gd name="T64" fmla="*/ 2 w 282"/>
                <a:gd name="T65" fmla="*/ 220 h 317"/>
                <a:gd name="T66" fmla="*/ 2 w 282"/>
                <a:gd name="T67" fmla="*/ 220 h 317"/>
                <a:gd name="T68" fmla="*/ 7 w 282"/>
                <a:gd name="T69" fmla="*/ 218 h 317"/>
                <a:gd name="T70" fmla="*/ 11 w 282"/>
                <a:gd name="T71" fmla="*/ 215 h 317"/>
                <a:gd name="T72" fmla="*/ 14 w 282"/>
                <a:gd name="T73" fmla="*/ 158 h 317"/>
                <a:gd name="T74" fmla="*/ 14 w 282"/>
                <a:gd name="T75" fmla="*/ 158 h 317"/>
                <a:gd name="T76" fmla="*/ 34 w 282"/>
                <a:gd name="T77" fmla="*/ 125 h 317"/>
                <a:gd name="T78" fmla="*/ 46 w 282"/>
                <a:gd name="T79" fmla="*/ 111 h 317"/>
                <a:gd name="T80" fmla="*/ 62 w 282"/>
                <a:gd name="T81" fmla="*/ 95 h 317"/>
                <a:gd name="T82" fmla="*/ 62 w 282"/>
                <a:gd name="T83" fmla="*/ 95 h 317"/>
                <a:gd name="T84" fmla="*/ 67 w 282"/>
                <a:gd name="T85" fmla="*/ 53 h 317"/>
                <a:gd name="T86" fmla="*/ 67 w 282"/>
                <a:gd name="T87" fmla="*/ 33 h 317"/>
                <a:gd name="T88" fmla="*/ 69 w 282"/>
                <a:gd name="T89" fmla="*/ 12 h 317"/>
                <a:gd name="T90" fmla="*/ 69 w 282"/>
                <a:gd name="T91" fmla="*/ 12 h 317"/>
                <a:gd name="T92" fmla="*/ 85 w 282"/>
                <a:gd name="T93" fmla="*/ 0 h 317"/>
                <a:gd name="T94" fmla="*/ 104 w 282"/>
                <a:gd name="T95" fmla="*/ 44 h 3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2"/>
                <a:gd name="T145" fmla="*/ 0 h 317"/>
                <a:gd name="T146" fmla="*/ 282 w 282"/>
                <a:gd name="T147" fmla="*/ 317 h 3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2" h="317">
                  <a:moveTo>
                    <a:pt x="104" y="44"/>
                  </a:moveTo>
                  <a:lnTo>
                    <a:pt x="136" y="60"/>
                  </a:lnTo>
                  <a:lnTo>
                    <a:pt x="176" y="111"/>
                  </a:lnTo>
                  <a:lnTo>
                    <a:pt x="178" y="121"/>
                  </a:lnTo>
                  <a:lnTo>
                    <a:pt x="166" y="127"/>
                  </a:lnTo>
                  <a:lnTo>
                    <a:pt x="166" y="148"/>
                  </a:lnTo>
                  <a:lnTo>
                    <a:pt x="196" y="167"/>
                  </a:lnTo>
                  <a:lnTo>
                    <a:pt x="199" y="178"/>
                  </a:lnTo>
                  <a:lnTo>
                    <a:pt x="238" y="222"/>
                  </a:lnTo>
                  <a:lnTo>
                    <a:pt x="282" y="234"/>
                  </a:lnTo>
                  <a:lnTo>
                    <a:pt x="257" y="266"/>
                  </a:lnTo>
                  <a:lnTo>
                    <a:pt x="238" y="283"/>
                  </a:lnTo>
                  <a:lnTo>
                    <a:pt x="229" y="289"/>
                  </a:lnTo>
                  <a:lnTo>
                    <a:pt x="217" y="294"/>
                  </a:lnTo>
                  <a:lnTo>
                    <a:pt x="164" y="315"/>
                  </a:lnTo>
                  <a:lnTo>
                    <a:pt x="134" y="313"/>
                  </a:lnTo>
                  <a:lnTo>
                    <a:pt x="106" y="317"/>
                  </a:lnTo>
                  <a:lnTo>
                    <a:pt x="90" y="313"/>
                  </a:lnTo>
                  <a:lnTo>
                    <a:pt x="74" y="306"/>
                  </a:lnTo>
                  <a:lnTo>
                    <a:pt x="55" y="301"/>
                  </a:lnTo>
                  <a:lnTo>
                    <a:pt x="46" y="301"/>
                  </a:lnTo>
                  <a:lnTo>
                    <a:pt x="37" y="301"/>
                  </a:lnTo>
                  <a:lnTo>
                    <a:pt x="32" y="248"/>
                  </a:lnTo>
                  <a:lnTo>
                    <a:pt x="2" y="227"/>
                  </a:lnTo>
                  <a:lnTo>
                    <a:pt x="0" y="225"/>
                  </a:lnTo>
                  <a:lnTo>
                    <a:pt x="2" y="220"/>
                  </a:lnTo>
                  <a:lnTo>
                    <a:pt x="7" y="218"/>
                  </a:lnTo>
                  <a:lnTo>
                    <a:pt x="11" y="215"/>
                  </a:lnTo>
                  <a:lnTo>
                    <a:pt x="14" y="158"/>
                  </a:lnTo>
                  <a:lnTo>
                    <a:pt x="34" y="125"/>
                  </a:lnTo>
                  <a:lnTo>
                    <a:pt x="46" y="111"/>
                  </a:lnTo>
                  <a:lnTo>
                    <a:pt x="62" y="95"/>
                  </a:lnTo>
                  <a:lnTo>
                    <a:pt x="67" y="53"/>
                  </a:lnTo>
                  <a:lnTo>
                    <a:pt x="67" y="33"/>
                  </a:lnTo>
                  <a:lnTo>
                    <a:pt x="69" y="12"/>
                  </a:lnTo>
                  <a:lnTo>
                    <a:pt x="85" y="0"/>
                  </a:lnTo>
                  <a:lnTo>
                    <a:pt x="104" y="4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2" name="Freeform 196"/>
            <p:cNvSpPr>
              <a:spLocks/>
            </p:cNvSpPr>
            <p:nvPr/>
          </p:nvSpPr>
          <p:spPr bwMode="auto">
            <a:xfrm>
              <a:off x="960" y="2244"/>
              <a:ext cx="111" cy="67"/>
            </a:xfrm>
            <a:custGeom>
              <a:avLst/>
              <a:gdLst>
                <a:gd name="T0" fmla="*/ 111 w 111"/>
                <a:gd name="T1" fmla="*/ 18 h 67"/>
                <a:gd name="T2" fmla="*/ 84 w 111"/>
                <a:gd name="T3" fmla="*/ 48 h 67"/>
                <a:gd name="T4" fmla="*/ 84 w 111"/>
                <a:gd name="T5" fmla="*/ 48 h 67"/>
                <a:gd name="T6" fmla="*/ 63 w 111"/>
                <a:gd name="T7" fmla="*/ 60 h 67"/>
                <a:gd name="T8" fmla="*/ 51 w 111"/>
                <a:gd name="T9" fmla="*/ 65 h 67"/>
                <a:gd name="T10" fmla="*/ 40 w 111"/>
                <a:gd name="T11" fmla="*/ 67 h 67"/>
                <a:gd name="T12" fmla="*/ 40 w 111"/>
                <a:gd name="T13" fmla="*/ 67 h 67"/>
                <a:gd name="T14" fmla="*/ 35 w 111"/>
                <a:gd name="T15" fmla="*/ 62 h 67"/>
                <a:gd name="T16" fmla="*/ 33 w 111"/>
                <a:gd name="T17" fmla="*/ 58 h 67"/>
                <a:gd name="T18" fmla="*/ 21 w 111"/>
                <a:gd name="T19" fmla="*/ 48 h 67"/>
                <a:gd name="T20" fmla="*/ 0 w 111"/>
                <a:gd name="T21" fmla="*/ 39 h 67"/>
                <a:gd name="T22" fmla="*/ 0 w 111"/>
                <a:gd name="T23" fmla="*/ 39 h 67"/>
                <a:gd name="T24" fmla="*/ 3 w 111"/>
                <a:gd name="T25" fmla="*/ 28 h 67"/>
                <a:gd name="T26" fmla="*/ 3 w 111"/>
                <a:gd name="T27" fmla="*/ 28 h 67"/>
                <a:gd name="T28" fmla="*/ 12 w 111"/>
                <a:gd name="T29" fmla="*/ 25 h 67"/>
                <a:gd name="T30" fmla="*/ 24 w 111"/>
                <a:gd name="T31" fmla="*/ 18 h 67"/>
                <a:gd name="T32" fmla="*/ 24 w 111"/>
                <a:gd name="T33" fmla="*/ 9 h 67"/>
                <a:gd name="T34" fmla="*/ 37 w 111"/>
                <a:gd name="T35" fmla="*/ 4 h 67"/>
                <a:gd name="T36" fmla="*/ 37 w 111"/>
                <a:gd name="T37" fmla="*/ 4 h 67"/>
                <a:gd name="T38" fmla="*/ 49 w 111"/>
                <a:gd name="T39" fmla="*/ 7 h 67"/>
                <a:gd name="T40" fmla="*/ 54 w 111"/>
                <a:gd name="T41" fmla="*/ 7 h 67"/>
                <a:gd name="T42" fmla="*/ 58 w 111"/>
                <a:gd name="T43" fmla="*/ 4 h 67"/>
                <a:gd name="T44" fmla="*/ 70 w 111"/>
                <a:gd name="T45" fmla="*/ 0 h 67"/>
                <a:gd name="T46" fmla="*/ 102 w 111"/>
                <a:gd name="T47" fmla="*/ 4 h 67"/>
                <a:gd name="T48" fmla="*/ 111 w 111"/>
                <a:gd name="T49" fmla="*/ 18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67"/>
                <a:gd name="T77" fmla="*/ 111 w 11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67">
                  <a:moveTo>
                    <a:pt x="111" y="18"/>
                  </a:moveTo>
                  <a:lnTo>
                    <a:pt x="84" y="48"/>
                  </a:lnTo>
                  <a:lnTo>
                    <a:pt x="63" y="60"/>
                  </a:lnTo>
                  <a:lnTo>
                    <a:pt x="51" y="65"/>
                  </a:lnTo>
                  <a:lnTo>
                    <a:pt x="40" y="67"/>
                  </a:lnTo>
                  <a:lnTo>
                    <a:pt x="35" y="62"/>
                  </a:lnTo>
                  <a:lnTo>
                    <a:pt x="33" y="58"/>
                  </a:lnTo>
                  <a:lnTo>
                    <a:pt x="21" y="48"/>
                  </a:lnTo>
                  <a:lnTo>
                    <a:pt x="0" y="39"/>
                  </a:lnTo>
                  <a:lnTo>
                    <a:pt x="3" y="28"/>
                  </a:lnTo>
                  <a:lnTo>
                    <a:pt x="12" y="25"/>
                  </a:lnTo>
                  <a:lnTo>
                    <a:pt x="24" y="18"/>
                  </a:lnTo>
                  <a:lnTo>
                    <a:pt x="24" y="9"/>
                  </a:lnTo>
                  <a:lnTo>
                    <a:pt x="37" y="4"/>
                  </a:lnTo>
                  <a:lnTo>
                    <a:pt x="49" y="7"/>
                  </a:lnTo>
                  <a:lnTo>
                    <a:pt x="54" y="7"/>
                  </a:lnTo>
                  <a:lnTo>
                    <a:pt x="58" y="4"/>
                  </a:lnTo>
                  <a:lnTo>
                    <a:pt x="70" y="0"/>
                  </a:lnTo>
                  <a:lnTo>
                    <a:pt x="102" y="4"/>
                  </a:lnTo>
                  <a:lnTo>
                    <a:pt x="111" y="1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3" name="Freeform 197"/>
            <p:cNvSpPr>
              <a:spLocks/>
            </p:cNvSpPr>
            <p:nvPr/>
          </p:nvSpPr>
          <p:spPr bwMode="auto">
            <a:xfrm>
              <a:off x="2393" y="2258"/>
              <a:ext cx="123" cy="97"/>
            </a:xfrm>
            <a:custGeom>
              <a:avLst/>
              <a:gdLst>
                <a:gd name="T0" fmla="*/ 118 w 123"/>
                <a:gd name="T1" fmla="*/ 34 h 97"/>
                <a:gd name="T2" fmla="*/ 118 w 123"/>
                <a:gd name="T3" fmla="*/ 34 h 97"/>
                <a:gd name="T4" fmla="*/ 120 w 123"/>
                <a:gd name="T5" fmla="*/ 62 h 97"/>
                <a:gd name="T6" fmla="*/ 123 w 123"/>
                <a:gd name="T7" fmla="*/ 88 h 97"/>
                <a:gd name="T8" fmla="*/ 81 w 123"/>
                <a:gd name="T9" fmla="*/ 90 h 97"/>
                <a:gd name="T10" fmla="*/ 46 w 123"/>
                <a:gd name="T11" fmla="*/ 97 h 97"/>
                <a:gd name="T12" fmla="*/ 14 w 123"/>
                <a:gd name="T13" fmla="*/ 88 h 97"/>
                <a:gd name="T14" fmla="*/ 14 w 123"/>
                <a:gd name="T15" fmla="*/ 88 h 97"/>
                <a:gd name="T16" fmla="*/ 14 w 123"/>
                <a:gd name="T17" fmla="*/ 81 h 97"/>
                <a:gd name="T18" fmla="*/ 79 w 123"/>
                <a:gd name="T19" fmla="*/ 74 h 97"/>
                <a:gd name="T20" fmla="*/ 79 w 123"/>
                <a:gd name="T21" fmla="*/ 74 h 97"/>
                <a:gd name="T22" fmla="*/ 81 w 123"/>
                <a:gd name="T23" fmla="*/ 71 h 97"/>
                <a:gd name="T24" fmla="*/ 81 w 123"/>
                <a:gd name="T25" fmla="*/ 67 h 97"/>
                <a:gd name="T26" fmla="*/ 81 w 123"/>
                <a:gd name="T27" fmla="*/ 67 h 97"/>
                <a:gd name="T28" fmla="*/ 74 w 123"/>
                <a:gd name="T29" fmla="*/ 62 h 97"/>
                <a:gd name="T30" fmla="*/ 65 w 123"/>
                <a:gd name="T31" fmla="*/ 60 h 97"/>
                <a:gd name="T32" fmla="*/ 48 w 123"/>
                <a:gd name="T33" fmla="*/ 60 h 97"/>
                <a:gd name="T34" fmla="*/ 30 w 123"/>
                <a:gd name="T35" fmla="*/ 60 h 97"/>
                <a:gd name="T36" fmla="*/ 14 w 123"/>
                <a:gd name="T37" fmla="*/ 62 h 97"/>
                <a:gd name="T38" fmla="*/ 0 w 123"/>
                <a:gd name="T39" fmla="*/ 48 h 97"/>
                <a:gd name="T40" fmla="*/ 14 w 123"/>
                <a:gd name="T41" fmla="*/ 0 h 97"/>
                <a:gd name="T42" fmla="*/ 72 w 123"/>
                <a:gd name="T43" fmla="*/ 2 h 97"/>
                <a:gd name="T44" fmla="*/ 118 w 123"/>
                <a:gd name="T45" fmla="*/ 34 h 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3"/>
                <a:gd name="T70" fmla="*/ 0 h 97"/>
                <a:gd name="T71" fmla="*/ 123 w 123"/>
                <a:gd name="T72" fmla="*/ 97 h 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3" h="97">
                  <a:moveTo>
                    <a:pt x="118" y="34"/>
                  </a:moveTo>
                  <a:lnTo>
                    <a:pt x="118" y="34"/>
                  </a:lnTo>
                  <a:lnTo>
                    <a:pt x="120" y="62"/>
                  </a:lnTo>
                  <a:lnTo>
                    <a:pt x="123" y="88"/>
                  </a:lnTo>
                  <a:lnTo>
                    <a:pt x="81" y="90"/>
                  </a:lnTo>
                  <a:lnTo>
                    <a:pt x="46" y="97"/>
                  </a:lnTo>
                  <a:lnTo>
                    <a:pt x="14" y="88"/>
                  </a:lnTo>
                  <a:lnTo>
                    <a:pt x="14" y="81"/>
                  </a:lnTo>
                  <a:lnTo>
                    <a:pt x="79" y="74"/>
                  </a:lnTo>
                  <a:lnTo>
                    <a:pt x="81" y="71"/>
                  </a:lnTo>
                  <a:lnTo>
                    <a:pt x="81" y="67"/>
                  </a:lnTo>
                  <a:lnTo>
                    <a:pt x="74" y="62"/>
                  </a:lnTo>
                  <a:lnTo>
                    <a:pt x="65" y="60"/>
                  </a:lnTo>
                  <a:lnTo>
                    <a:pt x="48" y="60"/>
                  </a:lnTo>
                  <a:lnTo>
                    <a:pt x="30" y="60"/>
                  </a:lnTo>
                  <a:lnTo>
                    <a:pt x="14" y="62"/>
                  </a:lnTo>
                  <a:lnTo>
                    <a:pt x="0" y="48"/>
                  </a:lnTo>
                  <a:lnTo>
                    <a:pt x="14" y="0"/>
                  </a:lnTo>
                  <a:lnTo>
                    <a:pt x="72" y="2"/>
                  </a:lnTo>
                  <a:lnTo>
                    <a:pt x="118" y="3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4" name="Freeform 198"/>
            <p:cNvSpPr>
              <a:spLocks/>
            </p:cNvSpPr>
            <p:nvPr/>
          </p:nvSpPr>
          <p:spPr bwMode="auto">
            <a:xfrm>
              <a:off x="993" y="2267"/>
              <a:ext cx="88" cy="102"/>
            </a:xfrm>
            <a:custGeom>
              <a:avLst/>
              <a:gdLst>
                <a:gd name="T0" fmla="*/ 81 w 88"/>
                <a:gd name="T1" fmla="*/ 0 h 102"/>
                <a:gd name="T2" fmla="*/ 81 w 88"/>
                <a:gd name="T3" fmla="*/ 0 h 102"/>
                <a:gd name="T4" fmla="*/ 85 w 88"/>
                <a:gd name="T5" fmla="*/ 9 h 102"/>
                <a:gd name="T6" fmla="*/ 88 w 88"/>
                <a:gd name="T7" fmla="*/ 18 h 102"/>
                <a:gd name="T8" fmla="*/ 81 w 88"/>
                <a:gd name="T9" fmla="*/ 44 h 102"/>
                <a:gd name="T10" fmla="*/ 69 w 88"/>
                <a:gd name="T11" fmla="*/ 62 h 102"/>
                <a:gd name="T12" fmla="*/ 69 w 88"/>
                <a:gd name="T13" fmla="*/ 62 h 102"/>
                <a:gd name="T14" fmla="*/ 69 w 88"/>
                <a:gd name="T15" fmla="*/ 83 h 102"/>
                <a:gd name="T16" fmla="*/ 69 w 88"/>
                <a:gd name="T17" fmla="*/ 83 h 102"/>
                <a:gd name="T18" fmla="*/ 65 w 88"/>
                <a:gd name="T19" fmla="*/ 92 h 102"/>
                <a:gd name="T20" fmla="*/ 60 w 88"/>
                <a:gd name="T21" fmla="*/ 97 h 102"/>
                <a:gd name="T22" fmla="*/ 60 w 88"/>
                <a:gd name="T23" fmla="*/ 102 h 102"/>
                <a:gd name="T24" fmla="*/ 60 w 88"/>
                <a:gd name="T25" fmla="*/ 102 h 102"/>
                <a:gd name="T26" fmla="*/ 21 w 88"/>
                <a:gd name="T27" fmla="*/ 97 h 102"/>
                <a:gd name="T28" fmla="*/ 18 w 88"/>
                <a:gd name="T29" fmla="*/ 81 h 102"/>
                <a:gd name="T30" fmla="*/ 0 w 88"/>
                <a:gd name="T31" fmla="*/ 58 h 102"/>
                <a:gd name="T32" fmla="*/ 0 w 88"/>
                <a:gd name="T33" fmla="*/ 58 h 102"/>
                <a:gd name="T34" fmla="*/ 2 w 88"/>
                <a:gd name="T35" fmla="*/ 53 h 102"/>
                <a:gd name="T36" fmla="*/ 7 w 88"/>
                <a:gd name="T37" fmla="*/ 48 h 102"/>
                <a:gd name="T38" fmla="*/ 7 w 88"/>
                <a:gd name="T39" fmla="*/ 48 h 102"/>
                <a:gd name="T40" fmla="*/ 18 w 88"/>
                <a:gd name="T41" fmla="*/ 46 h 102"/>
                <a:gd name="T42" fmla="*/ 30 w 88"/>
                <a:gd name="T43" fmla="*/ 42 h 102"/>
                <a:gd name="T44" fmla="*/ 53 w 88"/>
                <a:gd name="T45" fmla="*/ 30 h 102"/>
                <a:gd name="T46" fmla="*/ 78 w 88"/>
                <a:gd name="T47" fmla="*/ 0 h 102"/>
                <a:gd name="T48" fmla="*/ 81 w 88"/>
                <a:gd name="T49" fmla="*/ 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102"/>
                <a:gd name="T77" fmla="*/ 88 w 88"/>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102">
                  <a:moveTo>
                    <a:pt x="81" y="0"/>
                  </a:moveTo>
                  <a:lnTo>
                    <a:pt x="81" y="0"/>
                  </a:lnTo>
                  <a:lnTo>
                    <a:pt x="85" y="9"/>
                  </a:lnTo>
                  <a:lnTo>
                    <a:pt x="88" y="18"/>
                  </a:lnTo>
                  <a:lnTo>
                    <a:pt x="81" y="44"/>
                  </a:lnTo>
                  <a:lnTo>
                    <a:pt x="69" y="62"/>
                  </a:lnTo>
                  <a:lnTo>
                    <a:pt x="69" y="83"/>
                  </a:lnTo>
                  <a:lnTo>
                    <a:pt x="65" y="92"/>
                  </a:lnTo>
                  <a:lnTo>
                    <a:pt x="60" y="97"/>
                  </a:lnTo>
                  <a:lnTo>
                    <a:pt x="60" y="102"/>
                  </a:lnTo>
                  <a:lnTo>
                    <a:pt x="21" y="97"/>
                  </a:lnTo>
                  <a:lnTo>
                    <a:pt x="18" y="81"/>
                  </a:lnTo>
                  <a:lnTo>
                    <a:pt x="0" y="58"/>
                  </a:lnTo>
                  <a:lnTo>
                    <a:pt x="2" y="53"/>
                  </a:lnTo>
                  <a:lnTo>
                    <a:pt x="7" y="48"/>
                  </a:lnTo>
                  <a:lnTo>
                    <a:pt x="18" y="46"/>
                  </a:lnTo>
                  <a:lnTo>
                    <a:pt x="30" y="42"/>
                  </a:lnTo>
                  <a:lnTo>
                    <a:pt x="53" y="30"/>
                  </a:lnTo>
                  <a:lnTo>
                    <a:pt x="78" y="0"/>
                  </a:lnTo>
                  <a:lnTo>
                    <a:pt x="81"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5" name="Freeform 199"/>
            <p:cNvSpPr>
              <a:spLocks/>
            </p:cNvSpPr>
            <p:nvPr/>
          </p:nvSpPr>
          <p:spPr bwMode="auto">
            <a:xfrm>
              <a:off x="5188" y="2285"/>
              <a:ext cx="28" cy="28"/>
            </a:xfrm>
            <a:custGeom>
              <a:avLst/>
              <a:gdLst>
                <a:gd name="T0" fmla="*/ 21 w 28"/>
                <a:gd name="T1" fmla="*/ 3 h 28"/>
                <a:gd name="T2" fmla="*/ 28 w 28"/>
                <a:gd name="T3" fmla="*/ 26 h 28"/>
                <a:gd name="T4" fmla="*/ 28 w 28"/>
                <a:gd name="T5" fmla="*/ 26 h 28"/>
                <a:gd name="T6" fmla="*/ 26 w 28"/>
                <a:gd name="T7" fmla="*/ 28 h 28"/>
                <a:gd name="T8" fmla="*/ 26 w 28"/>
                <a:gd name="T9" fmla="*/ 28 h 28"/>
                <a:gd name="T10" fmla="*/ 0 w 28"/>
                <a:gd name="T11" fmla="*/ 0 h 28"/>
                <a:gd name="T12" fmla="*/ 0 w 28"/>
                <a:gd name="T13" fmla="*/ 0 h 28"/>
                <a:gd name="T14" fmla="*/ 12 w 28"/>
                <a:gd name="T15" fmla="*/ 0 h 28"/>
                <a:gd name="T16" fmla="*/ 21 w 28"/>
                <a:gd name="T17" fmla="*/ 3 h 28"/>
                <a:gd name="T18" fmla="*/ 21 w 28"/>
                <a:gd name="T19" fmla="*/ 3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28"/>
                <a:gd name="T32" fmla="*/ 28 w 28"/>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28">
                  <a:moveTo>
                    <a:pt x="21" y="3"/>
                  </a:moveTo>
                  <a:lnTo>
                    <a:pt x="28" y="26"/>
                  </a:lnTo>
                  <a:lnTo>
                    <a:pt x="26" y="28"/>
                  </a:lnTo>
                  <a:lnTo>
                    <a:pt x="0" y="0"/>
                  </a:lnTo>
                  <a:lnTo>
                    <a:pt x="12" y="0"/>
                  </a:lnTo>
                  <a:lnTo>
                    <a:pt x="21"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6" name="Freeform 200"/>
            <p:cNvSpPr>
              <a:spLocks/>
            </p:cNvSpPr>
            <p:nvPr/>
          </p:nvSpPr>
          <p:spPr bwMode="auto">
            <a:xfrm>
              <a:off x="930" y="2285"/>
              <a:ext cx="58" cy="28"/>
            </a:xfrm>
            <a:custGeom>
              <a:avLst/>
              <a:gdLst>
                <a:gd name="T0" fmla="*/ 51 w 58"/>
                <a:gd name="T1" fmla="*/ 10 h 28"/>
                <a:gd name="T2" fmla="*/ 58 w 58"/>
                <a:gd name="T3" fmla="*/ 17 h 28"/>
                <a:gd name="T4" fmla="*/ 33 w 58"/>
                <a:gd name="T5" fmla="*/ 28 h 28"/>
                <a:gd name="T6" fmla="*/ 33 w 58"/>
                <a:gd name="T7" fmla="*/ 28 h 28"/>
                <a:gd name="T8" fmla="*/ 0 w 58"/>
                <a:gd name="T9" fmla="*/ 12 h 28"/>
                <a:gd name="T10" fmla="*/ 0 w 58"/>
                <a:gd name="T11" fmla="*/ 12 h 28"/>
                <a:gd name="T12" fmla="*/ 12 w 58"/>
                <a:gd name="T13" fmla="*/ 3 h 28"/>
                <a:gd name="T14" fmla="*/ 19 w 58"/>
                <a:gd name="T15" fmla="*/ 0 h 28"/>
                <a:gd name="T16" fmla="*/ 28 w 58"/>
                <a:gd name="T17" fmla="*/ 0 h 28"/>
                <a:gd name="T18" fmla="*/ 51 w 58"/>
                <a:gd name="T19" fmla="*/ 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28"/>
                <a:gd name="T32" fmla="*/ 58 w 58"/>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28">
                  <a:moveTo>
                    <a:pt x="51" y="10"/>
                  </a:moveTo>
                  <a:lnTo>
                    <a:pt x="58" y="17"/>
                  </a:lnTo>
                  <a:lnTo>
                    <a:pt x="33" y="28"/>
                  </a:lnTo>
                  <a:lnTo>
                    <a:pt x="0" y="12"/>
                  </a:lnTo>
                  <a:lnTo>
                    <a:pt x="12" y="3"/>
                  </a:lnTo>
                  <a:lnTo>
                    <a:pt x="19" y="0"/>
                  </a:lnTo>
                  <a:lnTo>
                    <a:pt x="28" y="0"/>
                  </a:lnTo>
                  <a:lnTo>
                    <a:pt x="51" y="1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7" name="Freeform 201"/>
            <p:cNvSpPr>
              <a:spLocks/>
            </p:cNvSpPr>
            <p:nvPr/>
          </p:nvSpPr>
          <p:spPr bwMode="auto">
            <a:xfrm>
              <a:off x="2643" y="2292"/>
              <a:ext cx="159" cy="121"/>
            </a:xfrm>
            <a:custGeom>
              <a:avLst/>
              <a:gdLst>
                <a:gd name="T0" fmla="*/ 120 w 159"/>
                <a:gd name="T1" fmla="*/ 28 h 121"/>
                <a:gd name="T2" fmla="*/ 148 w 159"/>
                <a:gd name="T3" fmla="*/ 44 h 121"/>
                <a:gd name="T4" fmla="*/ 159 w 159"/>
                <a:gd name="T5" fmla="*/ 74 h 121"/>
                <a:gd name="T6" fmla="*/ 125 w 159"/>
                <a:gd name="T7" fmla="*/ 93 h 121"/>
                <a:gd name="T8" fmla="*/ 99 w 159"/>
                <a:gd name="T9" fmla="*/ 95 h 121"/>
                <a:gd name="T10" fmla="*/ 95 w 159"/>
                <a:gd name="T11" fmla="*/ 102 h 121"/>
                <a:gd name="T12" fmla="*/ 65 w 159"/>
                <a:gd name="T13" fmla="*/ 102 h 121"/>
                <a:gd name="T14" fmla="*/ 23 w 159"/>
                <a:gd name="T15" fmla="*/ 121 h 121"/>
                <a:gd name="T16" fmla="*/ 0 w 159"/>
                <a:gd name="T17" fmla="*/ 98 h 121"/>
                <a:gd name="T18" fmla="*/ 23 w 159"/>
                <a:gd name="T19" fmla="*/ 49 h 121"/>
                <a:gd name="T20" fmla="*/ 58 w 159"/>
                <a:gd name="T21" fmla="*/ 35 h 121"/>
                <a:gd name="T22" fmla="*/ 88 w 159"/>
                <a:gd name="T23" fmla="*/ 0 h 121"/>
                <a:gd name="T24" fmla="*/ 118 w 159"/>
                <a:gd name="T25" fmla="*/ 3 h 121"/>
                <a:gd name="T26" fmla="*/ 120 w 159"/>
                <a:gd name="T27" fmla="*/ 28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121"/>
                <a:gd name="T44" fmla="*/ 159 w 159"/>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121">
                  <a:moveTo>
                    <a:pt x="120" y="28"/>
                  </a:moveTo>
                  <a:lnTo>
                    <a:pt x="148" y="44"/>
                  </a:lnTo>
                  <a:lnTo>
                    <a:pt x="159" y="74"/>
                  </a:lnTo>
                  <a:lnTo>
                    <a:pt x="125" y="93"/>
                  </a:lnTo>
                  <a:lnTo>
                    <a:pt x="99" y="95"/>
                  </a:lnTo>
                  <a:lnTo>
                    <a:pt x="95" y="102"/>
                  </a:lnTo>
                  <a:lnTo>
                    <a:pt x="65" y="102"/>
                  </a:lnTo>
                  <a:lnTo>
                    <a:pt x="23" y="121"/>
                  </a:lnTo>
                  <a:lnTo>
                    <a:pt x="0" y="98"/>
                  </a:lnTo>
                  <a:lnTo>
                    <a:pt x="23" y="49"/>
                  </a:lnTo>
                  <a:lnTo>
                    <a:pt x="58" y="35"/>
                  </a:lnTo>
                  <a:lnTo>
                    <a:pt x="88" y="0"/>
                  </a:lnTo>
                  <a:lnTo>
                    <a:pt x="118" y="3"/>
                  </a:lnTo>
                  <a:lnTo>
                    <a:pt x="120" y="2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8" name="Freeform 202"/>
            <p:cNvSpPr>
              <a:spLocks/>
            </p:cNvSpPr>
            <p:nvPr/>
          </p:nvSpPr>
          <p:spPr bwMode="auto">
            <a:xfrm>
              <a:off x="2997" y="2304"/>
              <a:ext cx="39" cy="35"/>
            </a:xfrm>
            <a:custGeom>
              <a:avLst/>
              <a:gdLst>
                <a:gd name="T0" fmla="*/ 39 w 39"/>
                <a:gd name="T1" fmla="*/ 18 h 35"/>
                <a:gd name="T2" fmla="*/ 23 w 39"/>
                <a:gd name="T3" fmla="*/ 35 h 35"/>
                <a:gd name="T4" fmla="*/ 23 w 39"/>
                <a:gd name="T5" fmla="*/ 35 h 35"/>
                <a:gd name="T6" fmla="*/ 2 w 39"/>
                <a:gd name="T7" fmla="*/ 21 h 35"/>
                <a:gd name="T8" fmla="*/ 2 w 39"/>
                <a:gd name="T9" fmla="*/ 21 h 35"/>
                <a:gd name="T10" fmla="*/ 0 w 39"/>
                <a:gd name="T11" fmla="*/ 9 h 35"/>
                <a:gd name="T12" fmla="*/ 2 w 39"/>
                <a:gd name="T13" fmla="*/ 5 h 35"/>
                <a:gd name="T14" fmla="*/ 4 w 39"/>
                <a:gd name="T15" fmla="*/ 0 h 35"/>
                <a:gd name="T16" fmla="*/ 14 w 39"/>
                <a:gd name="T17" fmla="*/ 0 h 35"/>
                <a:gd name="T18" fmla="*/ 39 w 39"/>
                <a:gd name="T19" fmla="*/ 18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5"/>
                <a:gd name="T32" fmla="*/ 39 w 39"/>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5">
                  <a:moveTo>
                    <a:pt x="39" y="18"/>
                  </a:moveTo>
                  <a:lnTo>
                    <a:pt x="23" y="35"/>
                  </a:lnTo>
                  <a:lnTo>
                    <a:pt x="2" y="21"/>
                  </a:lnTo>
                  <a:lnTo>
                    <a:pt x="0" y="9"/>
                  </a:lnTo>
                  <a:lnTo>
                    <a:pt x="2" y="5"/>
                  </a:lnTo>
                  <a:lnTo>
                    <a:pt x="4" y="0"/>
                  </a:lnTo>
                  <a:lnTo>
                    <a:pt x="14" y="0"/>
                  </a:lnTo>
                  <a:lnTo>
                    <a:pt x="39" y="1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19" name="Freeform 203"/>
            <p:cNvSpPr>
              <a:spLocks/>
            </p:cNvSpPr>
            <p:nvPr/>
          </p:nvSpPr>
          <p:spPr bwMode="auto">
            <a:xfrm>
              <a:off x="5149" y="2309"/>
              <a:ext cx="16" cy="13"/>
            </a:xfrm>
            <a:custGeom>
              <a:avLst/>
              <a:gdLst>
                <a:gd name="T0" fmla="*/ 12 w 16"/>
                <a:gd name="T1" fmla="*/ 0 h 13"/>
                <a:gd name="T2" fmla="*/ 12 w 16"/>
                <a:gd name="T3" fmla="*/ 0 h 13"/>
                <a:gd name="T4" fmla="*/ 16 w 16"/>
                <a:gd name="T5" fmla="*/ 4 h 13"/>
                <a:gd name="T6" fmla="*/ 16 w 16"/>
                <a:gd name="T7" fmla="*/ 9 h 13"/>
                <a:gd name="T8" fmla="*/ 16 w 16"/>
                <a:gd name="T9" fmla="*/ 11 h 13"/>
                <a:gd name="T10" fmla="*/ 16 w 16"/>
                <a:gd name="T11" fmla="*/ 11 h 13"/>
                <a:gd name="T12" fmla="*/ 9 w 16"/>
                <a:gd name="T13" fmla="*/ 13 h 13"/>
                <a:gd name="T14" fmla="*/ 7 w 16"/>
                <a:gd name="T15" fmla="*/ 11 h 13"/>
                <a:gd name="T16" fmla="*/ 2 w 16"/>
                <a:gd name="T17" fmla="*/ 4 h 13"/>
                <a:gd name="T18" fmla="*/ 0 w 16"/>
                <a:gd name="T19" fmla="*/ 2 h 13"/>
                <a:gd name="T20" fmla="*/ 0 w 16"/>
                <a:gd name="T21" fmla="*/ 0 h 13"/>
                <a:gd name="T22" fmla="*/ 12 w 16"/>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3"/>
                <a:gd name="T38" fmla="*/ 16 w 16"/>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3">
                  <a:moveTo>
                    <a:pt x="12" y="0"/>
                  </a:moveTo>
                  <a:lnTo>
                    <a:pt x="12" y="0"/>
                  </a:lnTo>
                  <a:lnTo>
                    <a:pt x="16" y="4"/>
                  </a:lnTo>
                  <a:lnTo>
                    <a:pt x="16" y="9"/>
                  </a:lnTo>
                  <a:lnTo>
                    <a:pt x="16" y="11"/>
                  </a:lnTo>
                  <a:lnTo>
                    <a:pt x="9" y="13"/>
                  </a:lnTo>
                  <a:lnTo>
                    <a:pt x="7" y="11"/>
                  </a:lnTo>
                  <a:lnTo>
                    <a:pt x="2" y="4"/>
                  </a:lnTo>
                  <a:lnTo>
                    <a:pt x="0" y="2"/>
                  </a:lnTo>
                  <a:lnTo>
                    <a:pt x="0" y="0"/>
                  </a:lnTo>
                  <a:lnTo>
                    <a:pt x="12"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0" name="Freeform 204"/>
            <p:cNvSpPr>
              <a:spLocks/>
            </p:cNvSpPr>
            <p:nvPr/>
          </p:nvSpPr>
          <p:spPr bwMode="auto">
            <a:xfrm>
              <a:off x="4601" y="2311"/>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2 w 7"/>
                <a:gd name="T19" fmla="*/ 0 h 9"/>
                <a:gd name="T20" fmla="*/ 2 w 7"/>
                <a:gd name="T21" fmla="*/ 0 h 9"/>
                <a:gd name="T22" fmla="*/ 4 w 7"/>
                <a:gd name="T23" fmla="*/ 0 h 9"/>
                <a:gd name="T24" fmla="*/ 7 w 7"/>
                <a:gd name="T25" fmla="*/ 2 h 9"/>
                <a:gd name="T26" fmla="*/ 7 w 7"/>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9"/>
                <a:gd name="T44" fmla="*/ 7 w 7"/>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1" name="Freeform 205"/>
            <p:cNvSpPr>
              <a:spLocks/>
            </p:cNvSpPr>
            <p:nvPr/>
          </p:nvSpPr>
          <p:spPr bwMode="auto">
            <a:xfrm>
              <a:off x="2407" y="2320"/>
              <a:ext cx="62" cy="14"/>
            </a:xfrm>
            <a:custGeom>
              <a:avLst/>
              <a:gdLst>
                <a:gd name="T0" fmla="*/ 62 w 62"/>
                <a:gd name="T1" fmla="*/ 7 h 14"/>
                <a:gd name="T2" fmla="*/ 62 w 62"/>
                <a:gd name="T3" fmla="*/ 7 h 14"/>
                <a:gd name="T4" fmla="*/ 62 w 62"/>
                <a:gd name="T5" fmla="*/ 9 h 14"/>
                <a:gd name="T6" fmla="*/ 62 w 62"/>
                <a:gd name="T7" fmla="*/ 9 h 14"/>
                <a:gd name="T8" fmla="*/ 0 w 62"/>
                <a:gd name="T9" fmla="*/ 14 h 14"/>
                <a:gd name="T10" fmla="*/ 0 w 62"/>
                <a:gd name="T11" fmla="*/ 14 h 14"/>
                <a:gd name="T12" fmla="*/ 2 w 62"/>
                <a:gd name="T13" fmla="*/ 5 h 14"/>
                <a:gd name="T14" fmla="*/ 46 w 62"/>
                <a:gd name="T15" fmla="*/ 0 h 14"/>
                <a:gd name="T16" fmla="*/ 62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62" y="7"/>
                  </a:moveTo>
                  <a:lnTo>
                    <a:pt x="62" y="7"/>
                  </a:lnTo>
                  <a:lnTo>
                    <a:pt x="62" y="9"/>
                  </a:lnTo>
                  <a:lnTo>
                    <a:pt x="0" y="14"/>
                  </a:lnTo>
                  <a:lnTo>
                    <a:pt x="2" y="5"/>
                  </a:lnTo>
                  <a:lnTo>
                    <a:pt x="46" y="0"/>
                  </a:lnTo>
                  <a:lnTo>
                    <a:pt x="62"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2" name="Freeform 206"/>
            <p:cNvSpPr>
              <a:spLocks/>
            </p:cNvSpPr>
            <p:nvPr/>
          </p:nvSpPr>
          <p:spPr bwMode="auto">
            <a:xfrm>
              <a:off x="5239" y="2325"/>
              <a:ext cx="12" cy="16"/>
            </a:xfrm>
            <a:custGeom>
              <a:avLst/>
              <a:gdLst>
                <a:gd name="T0" fmla="*/ 12 w 12"/>
                <a:gd name="T1" fmla="*/ 16 h 16"/>
                <a:gd name="T2" fmla="*/ 12 w 12"/>
                <a:gd name="T3" fmla="*/ 16 h 16"/>
                <a:gd name="T4" fmla="*/ 0 w 12"/>
                <a:gd name="T5" fmla="*/ 2 h 16"/>
                <a:gd name="T6" fmla="*/ 0 w 12"/>
                <a:gd name="T7" fmla="*/ 2 h 16"/>
                <a:gd name="T8" fmla="*/ 5 w 12"/>
                <a:gd name="T9" fmla="*/ 0 h 16"/>
                <a:gd name="T10" fmla="*/ 5 w 12"/>
                <a:gd name="T11" fmla="*/ 0 h 16"/>
                <a:gd name="T12" fmla="*/ 12 w 12"/>
                <a:gd name="T13" fmla="*/ 16 h 16"/>
                <a:gd name="T14" fmla="*/ 12 w 1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12" y="16"/>
                  </a:moveTo>
                  <a:lnTo>
                    <a:pt x="12" y="16"/>
                  </a:lnTo>
                  <a:lnTo>
                    <a:pt x="0" y="2"/>
                  </a:lnTo>
                  <a:lnTo>
                    <a:pt x="5" y="0"/>
                  </a:lnTo>
                  <a:lnTo>
                    <a:pt x="12"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3" name="Freeform 207"/>
            <p:cNvSpPr>
              <a:spLocks/>
            </p:cNvSpPr>
            <p:nvPr/>
          </p:nvSpPr>
          <p:spPr bwMode="auto">
            <a:xfrm>
              <a:off x="2805" y="2327"/>
              <a:ext cx="227" cy="206"/>
            </a:xfrm>
            <a:custGeom>
              <a:avLst/>
              <a:gdLst>
                <a:gd name="T0" fmla="*/ 90 w 227"/>
                <a:gd name="T1" fmla="*/ 12 h 206"/>
                <a:gd name="T2" fmla="*/ 90 w 227"/>
                <a:gd name="T3" fmla="*/ 12 h 206"/>
                <a:gd name="T4" fmla="*/ 102 w 227"/>
                <a:gd name="T5" fmla="*/ 9 h 206"/>
                <a:gd name="T6" fmla="*/ 113 w 227"/>
                <a:gd name="T7" fmla="*/ 7 h 206"/>
                <a:gd name="T8" fmla="*/ 129 w 227"/>
                <a:gd name="T9" fmla="*/ 14 h 206"/>
                <a:gd name="T10" fmla="*/ 192 w 227"/>
                <a:gd name="T11" fmla="*/ 2 h 206"/>
                <a:gd name="T12" fmla="*/ 213 w 227"/>
                <a:gd name="T13" fmla="*/ 14 h 206"/>
                <a:gd name="T14" fmla="*/ 227 w 227"/>
                <a:gd name="T15" fmla="*/ 35 h 206"/>
                <a:gd name="T16" fmla="*/ 227 w 227"/>
                <a:gd name="T17" fmla="*/ 35 h 206"/>
                <a:gd name="T18" fmla="*/ 217 w 227"/>
                <a:gd name="T19" fmla="*/ 56 h 206"/>
                <a:gd name="T20" fmla="*/ 217 w 227"/>
                <a:gd name="T21" fmla="*/ 56 h 206"/>
                <a:gd name="T22" fmla="*/ 210 w 227"/>
                <a:gd name="T23" fmla="*/ 58 h 206"/>
                <a:gd name="T24" fmla="*/ 206 w 227"/>
                <a:gd name="T25" fmla="*/ 63 h 206"/>
                <a:gd name="T26" fmla="*/ 203 w 227"/>
                <a:gd name="T27" fmla="*/ 76 h 206"/>
                <a:gd name="T28" fmla="*/ 199 w 227"/>
                <a:gd name="T29" fmla="*/ 93 h 206"/>
                <a:gd name="T30" fmla="*/ 162 w 227"/>
                <a:gd name="T31" fmla="*/ 155 h 206"/>
                <a:gd name="T32" fmla="*/ 139 w 227"/>
                <a:gd name="T33" fmla="*/ 160 h 206"/>
                <a:gd name="T34" fmla="*/ 102 w 227"/>
                <a:gd name="T35" fmla="*/ 201 h 206"/>
                <a:gd name="T36" fmla="*/ 60 w 227"/>
                <a:gd name="T37" fmla="*/ 206 h 206"/>
                <a:gd name="T38" fmla="*/ 46 w 227"/>
                <a:gd name="T39" fmla="*/ 194 h 206"/>
                <a:gd name="T40" fmla="*/ 35 w 227"/>
                <a:gd name="T41" fmla="*/ 171 h 206"/>
                <a:gd name="T42" fmla="*/ 35 w 227"/>
                <a:gd name="T43" fmla="*/ 171 h 206"/>
                <a:gd name="T44" fmla="*/ 2 w 227"/>
                <a:gd name="T45" fmla="*/ 162 h 206"/>
                <a:gd name="T46" fmla="*/ 0 w 227"/>
                <a:gd name="T47" fmla="*/ 144 h 206"/>
                <a:gd name="T48" fmla="*/ 14 w 227"/>
                <a:gd name="T49" fmla="*/ 79 h 206"/>
                <a:gd name="T50" fmla="*/ 14 w 227"/>
                <a:gd name="T51" fmla="*/ 49 h 206"/>
                <a:gd name="T52" fmla="*/ 14 w 227"/>
                <a:gd name="T53" fmla="*/ 49 h 206"/>
                <a:gd name="T54" fmla="*/ 18 w 227"/>
                <a:gd name="T55" fmla="*/ 46 h 206"/>
                <a:gd name="T56" fmla="*/ 23 w 227"/>
                <a:gd name="T57" fmla="*/ 44 h 206"/>
                <a:gd name="T58" fmla="*/ 23 w 227"/>
                <a:gd name="T59" fmla="*/ 44 h 206"/>
                <a:gd name="T60" fmla="*/ 30 w 227"/>
                <a:gd name="T61" fmla="*/ 21 h 206"/>
                <a:gd name="T62" fmla="*/ 35 w 227"/>
                <a:gd name="T63" fmla="*/ 12 h 206"/>
                <a:gd name="T64" fmla="*/ 44 w 227"/>
                <a:gd name="T65" fmla="*/ 0 h 206"/>
                <a:gd name="T66" fmla="*/ 90 w 227"/>
                <a:gd name="T67" fmla="*/ 12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7"/>
                <a:gd name="T103" fmla="*/ 0 h 206"/>
                <a:gd name="T104" fmla="*/ 227 w 22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7" h="206">
                  <a:moveTo>
                    <a:pt x="90" y="12"/>
                  </a:moveTo>
                  <a:lnTo>
                    <a:pt x="90" y="12"/>
                  </a:lnTo>
                  <a:lnTo>
                    <a:pt x="102" y="9"/>
                  </a:lnTo>
                  <a:lnTo>
                    <a:pt x="113" y="7"/>
                  </a:lnTo>
                  <a:lnTo>
                    <a:pt x="129" y="14"/>
                  </a:lnTo>
                  <a:lnTo>
                    <a:pt x="192" y="2"/>
                  </a:lnTo>
                  <a:lnTo>
                    <a:pt x="213" y="14"/>
                  </a:lnTo>
                  <a:lnTo>
                    <a:pt x="227" y="35"/>
                  </a:lnTo>
                  <a:lnTo>
                    <a:pt x="217" y="56"/>
                  </a:lnTo>
                  <a:lnTo>
                    <a:pt x="210" y="58"/>
                  </a:lnTo>
                  <a:lnTo>
                    <a:pt x="206" y="63"/>
                  </a:lnTo>
                  <a:lnTo>
                    <a:pt x="203" y="76"/>
                  </a:lnTo>
                  <a:lnTo>
                    <a:pt x="199" y="93"/>
                  </a:lnTo>
                  <a:lnTo>
                    <a:pt x="162" y="155"/>
                  </a:lnTo>
                  <a:lnTo>
                    <a:pt x="139" y="160"/>
                  </a:lnTo>
                  <a:lnTo>
                    <a:pt x="102" y="201"/>
                  </a:lnTo>
                  <a:lnTo>
                    <a:pt x="60" y="206"/>
                  </a:lnTo>
                  <a:lnTo>
                    <a:pt x="46" y="194"/>
                  </a:lnTo>
                  <a:lnTo>
                    <a:pt x="35" y="171"/>
                  </a:lnTo>
                  <a:lnTo>
                    <a:pt x="2" y="162"/>
                  </a:lnTo>
                  <a:lnTo>
                    <a:pt x="0" y="144"/>
                  </a:lnTo>
                  <a:lnTo>
                    <a:pt x="14" y="79"/>
                  </a:lnTo>
                  <a:lnTo>
                    <a:pt x="14" y="49"/>
                  </a:lnTo>
                  <a:lnTo>
                    <a:pt x="18" y="46"/>
                  </a:lnTo>
                  <a:lnTo>
                    <a:pt x="23" y="44"/>
                  </a:lnTo>
                  <a:lnTo>
                    <a:pt x="30" y="21"/>
                  </a:lnTo>
                  <a:lnTo>
                    <a:pt x="35" y="12"/>
                  </a:lnTo>
                  <a:lnTo>
                    <a:pt x="44" y="0"/>
                  </a:lnTo>
                  <a:lnTo>
                    <a:pt x="90"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4" name="Freeform 208"/>
            <p:cNvSpPr>
              <a:spLocks/>
            </p:cNvSpPr>
            <p:nvPr/>
          </p:nvSpPr>
          <p:spPr bwMode="auto">
            <a:xfrm>
              <a:off x="4594" y="2332"/>
              <a:ext cx="11" cy="11"/>
            </a:xfrm>
            <a:custGeom>
              <a:avLst/>
              <a:gdLst>
                <a:gd name="T0" fmla="*/ 11 w 11"/>
                <a:gd name="T1" fmla="*/ 4 h 11"/>
                <a:gd name="T2" fmla="*/ 11 w 11"/>
                <a:gd name="T3" fmla="*/ 4 h 11"/>
                <a:gd name="T4" fmla="*/ 11 w 11"/>
                <a:gd name="T5" fmla="*/ 7 h 11"/>
                <a:gd name="T6" fmla="*/ 9 w 11"/>
                <a:gd name="T7" fmla="*/ 7 h 11"/>
                <a:gd name="T8" fmla="*/ 7 w 11"/>
                <a:gd name="T9" fmla="*/ 11 h 11"/>
                <a:gd name="T10" fmla="*/ 7 w 11"/>
                <a:gd name="T11" fmla="*/ 11 h 11"/>
                <a:gd name="T12" fmla="*/ 2 w 11"/>
                <a:gd name="T13" fmla="*/ 9 h 11"/>
                <a:gd name="T14" fmla="*/ 0 w 11"/>
                <a:gd name="T15" fmla="*/ 7 h 11"/>
                <a:gd name="T16" fmla="*/ 0 w 11"/>
                <a:gd name="T17" fmla="*/ 7 h 11"/>
                <a:gd name="T18" fmla="*/ 0 w 11"/>
                <a:gd name="T19" fmla="*/ 4 h 11"/>
                <a:gd name="T20" fmla="*/ 2 w 11"/>
                <a:gd name="T21" fmla="*/ 0 h 11"/>
                <a:gd name="T22" fmla="*/ 2 w 11"/>
                <a:gd name="T23" fmla="*/ 0 h 11"/>
                <a:gd name="T24" fmla="*/ 7 w 11"/>
                <a:gd name="T25" fmla="*/ 0 h 11"/>
                <a:gd name="T26" fmla="*/ 11 w 11"/>
                <a:gd name="T27" fmla="*/ 4 h 11"/>
                <a:gd name="T28" fmla="*/ 11 w 11"/>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1"/>
                <a:gd name="T47" fmla="*/ 11 w 11"/>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1">
                  <a:moveTo>
                    <a:pt x="11" y="4"/>
                  </a:moveTo>
                  <a:lnTo>
                    <a:pt x="11" y="4"/>
                  </a:lnTo>
                  <a:lnTo>
                    <a:pt x="11" y="7"/>
                  </a:lnTo>
                  <a:lnTo>
                    <a:pt x="9" y="7"/>
                  </a:lnTo>
                  <a:lnTo>
                    <a:pt x="7" y="11"/>
                  </a:lnTo>
                  <a:lnTo>
                    <a:pt x="2" y="9"/>
                  </a:lnTo>
                  <a:lnTo>
                    <a:pt x="0" y="7"/>
                  </a:lnTo>
                  <a:lnTo>
                    <a:pt x="0" y="4"/>
                  </a:lnTo>
                  <a:lnTo>
                    <a:pt x="2" y="0"/>
                  </a:lnTo>
                  <a:lnTo>
                    <a:pt x="7" y="0"/>
                  </a:lnTo>
                  <a:lnTo>
                    <a:pt x="11"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5" name="Freeform 209"/>
            <p:cNvSpPr>
              <a:spLocks/>
            </p:cNvSpPr>
            <p:nvPr/>
          </p:nvSpPr>
          <p:spPr bwMode="auto">
            <a:xfrm>
              <a:off x="1264" y="2336"/>
              <a:ext cx="263" cy="283"/>
            </a:xfrm>
            <a:custGeom>
              <a:avLst/>
              <a:gdLst>
                <a:gd name="T0" fmla="*/ 136 w 263"/>
                <a:gd name="T1" fmla="*/ 49 h 283"/>
                <a:gd name="T2" fmla="*/ 185 w 263"/>
                <a:gd name="T3" fmla="*/ 56 h 283"/>
                <a:gd name="T4" fmla="*/ 187 w 263"/>
                <a:gd name="T5" fmla="*/ 54 h 283"/>
                <a:gd name="T6" fmla="*/ 187 w 263"/>
                <a:gd name="T7" fmla="*/ 47 h 283"/>
                <a:gd name="T8" fmla="*/ 206 w 263"/>
                <a:gd name="T9" fmla="*/ 44 h 283"/>
                <a:gd name="T10" fmla="*/ 224 w 263"/>
                <a:gd name="T11" fmla="*/ 44 h 283"/>
                <a:gd name="T12" fmla="*/ 222 w 263"/>
                <a:gd name="T13" fmla="*/ 47 h 283"/>
                <a:gd name="T14" fmla="*/ 212 w 263"/>
                <a:gd name="T15" fmla="*/ 47 h 283"/>
                <a:gd name="T16" fmla="*/ 206 w 263"/>
                <a:gd name="T17" fmla="*/ 49 h 283"/>
                <a:gd name="T18" fmla="*/ 233 w 263"/>
                <a:gd name="T19" fmla="*/ 60 h 283"/>
                <a:gd name="T20" fmla="*/ 240 w 263"/>
                <a:gd name="T21" fmla="*/ 74 h 283"/>
                <a:gd name="T22" fmla="*/ 263 w 263"/>
                <a:gd name="T23" fmla="*/ 100 h 283"/>
                <a:gd name="T24" fmla="*/ 249 w 263"/>
                <a:gd name="T25" fmla="*/ 123 h 283"/>
                <a:gd name="T26" fmla="*/ 252 w 263"/>
                <a:gd name="T27" fmla="*/ 130 h 283"/>
                <a:gd name="T28" fmla="*/ 249 w 263"/>
                <a:gd name="T29" fmla="*/ 137 h 283"/>
                <a:gd name="T30" fmla="*/ 238 w 263"/>
                <a:gd name="T31" fmla="*/ 139 h 283"/>
                <a:gd name="T32" fmla="*/ 231 w 263"/>
                <a:gd name="T33" fmla="*/ 167 h 283"/>
                <a:gd name="T34" fmla="*/ 236 w 263"/>
                <a:gd name="T35" fmla="*/ 176 h 283"/>
                <a:gd name="T36" fmla="*/ 236 w 263"/>
                <a:gd name="T37" fmla="*/ 185 h 283"/>
                <a:gd name="T38" fmla="*/ 173 w 263"/>
                <a:gd name="T39" fmla="*/ 211 h 283"/>
                <a:gd name="T40" fmla="*/ 173 w 263"/>
                <a:gd name="T41" fmla="*/ 213 h 283"/>
                <a:gd name="T42" fmla="*/ 189 w 263"/>
                <a:gd name="T43" fmla="*/ 253 h 283"/>
                <a:gd name="T44" fmla="*/ 173 w 263"/>
                <a:gd name="T45" fmla="*/ 266 h 283"/>
                <a:gd name="T46" fmla="*/ 157 w 263"/>
                <a:gd name="T47" fmla="*/ 278 h 283"/>
                <a:gd name="T48" fmla="*/ 134 w 263"/>
                <a:gd name="T49" fmla="*/ 283 h 283"/>
                <a:gd name="T50" fmla="*/ 106 w 263"/>
                <a:gd name="T51" fmla="*/ 271 h 283"/>
                <a:gd name="T52" fmla="*/ 101 w 263"/>
                <a:gd name="T53" fmla="*/ 248 h 283"/>
                <a:gd name="T54" fmla="*/ 94 w 263"/>
                <a:gd name="T55" fmla="*/ 232 h 283"/>
                <a:gd name="T56" fmla="*/ 104 w 263"/>
                <a:gd name="T57" fmla="*/ 211 h 283"/>
                <a:gd name="T58" fmla="*/ 101 w 263"/>
                <a:gd name="T59" fmla="*/ 192 h 283"/>
                <a:gd name="T60" fmla="*/ 99 w 263"/>
                <a:gd name="T61" fmla="*/ 176 h 283"/>
                <a:gd name="T62" fmla="*/ 97 w 263"/>
                <a:gd name="T63" fmla="*/ 151 h 283"/>
                <a:gd name="T64" fmla="*/ 78 w 263"/>
                <a:gd name="T65" fmla="*/ 151 h 283"/>
                <a:gd name="T66" fmla="*/ 64 w 263"/>
                <a:gd name="T67" fmla="*/ 148 h 283"/>
                <a:gd name="T68" fmla="*/ 62 w 263"/>
                <a:gd name="T69" fmla="*/ 144 h 283"/>
                <a:gd name="T70" fmla="*/ 13 w 263"/>
                <a:gd name="T71" fmla="*/ 132 h 283"/>
                <a:gd name="T72" fmla="*/ 20 w 263"/>
                <a:gd name="T73" fmla="*/ 114 h 283"/>
                <a:gd name="T74" fmla="*/ 23 w 263"/>
                <a:gd name="T75" fmla="*/ 104 h 283"/>
                <a:gd name="T76" fmla="*/ 16 w 263"/>
                <a:gd name="T77" fmla="*/ 95 h 283"/>
                <a:gd name="T78" fmla="*/ 6 w 263"/>
                <a:gd name="T79" fmla="*/ 63 h 283"/>
                <a:gd name="T80" fmla="*/ 34 w 263"/>
                <a:gd name="T81" fmla="*/ 26 h 283"/>
                <a:gd name="T82" fmla="*/ 20 w 263"/>
                <a:gd name="T83" fmla="*/ 58 h 283"/>
                <a:gd name="T84" fmla="*/ 20 w 263"/>
                <a:gd name="T85" fmla="*/ 70 h 283"/>
                <a:gd name="T86" fmla="*/ 27 w 263"/>
                <a:gd name="T87" fmla="*/ 79 h 283"/>
                <a:gd name="T88" fmla="*/ 32 w 263"/>
                <a:gd name="T89" fmla="*/ 81 h 283"/>
                <a:gd name="T90" fmla="*/ 50 w 263"/>
                <a:gd name="T91" fmla="*/ 65 h 283"/>
                <a:gd name="T92" fmla="*/ 74 w 263"/>
                <a:gd name="T93" fmla="*/ 21 h 283"/>
                <a:gd name="T94" fmla="*/ 71 w 263"/>
                <a:gd name="T95" fmla="*/ 12 h 283"/>
                <a:gd name="T96" fmla="*/ 67 w 263"/>
                <a:gd name="T97" fmla="*/ 0 h 283"/>
                <a:gd name="T98" fmla="*/ 115 w 263"/>
                <a:gd name="T99" fmla="*/ 44 h 2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3"/>
                <a:gd name="T151" fmla="*/ 0 h 283"/>
                <a:gd name="T152" fmla="*/ 263 w 263"/>
                <a:gd name="T153" fmla="*/ 283 h 2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3" h="283">
                  <a:moveTo>
                    <a:pt x="136" y="49"/>
                  </a:moveTo>
                  <a:lnTo>
                    <a:pt x="136" y="49"/>
                  </a:lnTo>
                  <a:lnTo>
                    <a:pt x="152" y="63"/>
                  </a:lnTo>
                  <a:lnTo>
                    <a:pt x="185" y="56"/>
                  </a:lnTo>
                  <a:lnTo>
                    <a:pt x="187" y="54"/>
                  </a:lnTo>
                  <a:lnTo>
                    <a:pt x="187" y="51"/>
                  </a:lnTo>
                  <a:lnTo>
                    <a:pt x="187" y="47"/>
                  </a:lnTo>
                  <a:lnTo>
                    <a:pt x="206" y="44"/>
                  </a:lnTo>
                  <a:lnTo>
                    <a:pt x="224" y="44"/>
                  </a:lnTo>
                  <a:lnTo>
                    <a:pt x="222" y="44"/>
                  </a:lnTo>
                  <a:lnTo>
                    <a:pt x="222" y="47"/>
                  </a:lnTo>
                  <a:lnTo>
                    <a:pt x="212" y="47"/>
                  </a:lnTo>
                  <a:lnTo>
                    <a:pt x="206" y="49"/>
                  </a:lnTo>
                  <a:lnTo>
                    <a:pt x="217" y="60"/>
                  </a:lnTo>
                  <a:lnTo>
                    <a:pt x="233" y="60"/>
                  </a:lnTo>
                  <a:lnTo>
                    <a:pt x="240" y="74"/>
                  </a:lnTo>
                  <a:lnTo>
                    <a:pt x="245" y="88"/>
                  </a:lnTo>
                  <a:lnTo>
                    <a:pt x="263" y="100"/>
                  </a:lnTo>
                  <a:lnTo>
                    <a:pt x="249" y="123"/>
                  </a:lnTo>
                  <a:lnTo>
                    <a:pt x="252" y="125"/>
                  </a:lnTo>
                  <a:lnTo>
                    <a:pt x="252" y="130"/>
                  </a:lnTo>
                  <a:lnTo>
                    <a:pt x="249" y="137"/>
                  </a:lnTo>
                  <a:lnTo>
                    <a:pt x="243" y="139"/>
                  </a:lnTo>
                  <a:lnTo>
                    <a:pt x="238" y="139"/>
                  </a:lnTo>
                  <a:lnTo>
                    <a:pt x="236" y="141"/>
                  </a:lnTo>
                  <a:lnTo>
                    <a:pt x="231" y="167"/>
                  </a:lnTo>
                  <a:lnTo>
                    <a:pt x="236" y="176"/>
                  </a:lnTo>
                  <a:lnTo>
                    <a:pt x="238" y="181"/>
                  </a:lnTo>
                  <a:lnTo>
                    <a:pt x="236" y="185"/>
                  </a:lnTo>
                  <a:lnTo>
                    <a:pt x="231" y="204"/>
                  </a:lnTo>
                  <a:lnTo>
                    <a:pt x="173" y="211"/>
                  </a:lnTo>
                  <a:lnTo>
                    <a:pt x="173" y="213"/>
                  </a:lnTo>
                  <a:lnTo>
                    <a:pt x="173" y="216"/>
                  </a:lnTo>
                  <a:lnTo>
                    <a:pt x="189" y="253"/>
                  </a:lnTo>
                  <a:lnTo>
                    <a:pt x="173" y="266"/>
                  </a:lnTo>
                  <a:lnTo>
                    <a:pt x="157" y="278"/>
                  </a:lnTo>
                  <a:lnTo>
                    <a:pt x="145" y="280"/>
                  </a:lnTo>
                  <a:lnTo>
                    <a:pt x="134" y="283"/>
                  </a:lnTo>
                  <a:lnTo>
                    <a:pt x="106" y="271"/>
                  </a:lnTo>
                  <a:lnTo>
                    <a:pt x="104" y="260"/>
                  </a:lnTo>
                  <a:lnTo>
                    <a:pt x="101" y="248"/>
                  </a:lnTo>
                  <a:lnTo>
                    <a:pt x="97" y="236"/>
                  </a:lnTo>
                  <a:lnTo>
                    <a:pt x="94" y="232"/>
                  </a:lnTo>
                  <a:lnTo>
                    <a:pt x="90" y="227"/>
                  </a:lnTo>
                  <a:lnTo>
                    <a:pt x="104" y="211"/>
                  </a:lnTo>
                  <a:lnTo>
                    <a:pt x="101" y="192"/>
                  </a:lnTo>
                  <a:lnTo>
                    <a:pt x="99" y="176"/>
                  </a:lnTo>
                  <a:lnTo>
                    <a:pt x="108" y="162"/>
                  </a:lnTo>
                  <a:lnTo>
                    <a:pt x="97" y="151"/>
                  </a:lnTo>
                  <a:lnTo>
                    <a:pt x="78" y="151"/>
                  </a:lnTo>
                  <a:lnTo>
                    <a:pt x="69" y="148"/>
                  </a:lnTo>
                  <a:lnTo>
                    <a:pt x="64" y="148"/>
                  </a:lnTo>
                  <a:lnTo>
                    <a:pt x="62" y="144"/>
                  </a:lnTo>
                  <a:lnTo>
                    <a:pt x="13" y="132"/>
                  </a:lnTo>
                  <a:lnTo>
                    <a:pt x="16" y="123"/>
                  </a:lnTo>
                  <a:lnTo>
                    <a:pt x="20" y="114"/>
                  </a:lnTo>
                  <a:lnTo>
                    <a:pt x="23" y="109"/>
                  </a:lnTo>
                  <a:lnTo>
                    <a:pt x="23" y="104"/>
                  </a:lnTo>
                  <a:lnTo>
                    <a:pt x="20" y="100"/>
                  </a:lnTo>
                  <a:lnTo>
                    <a:pt x="16" y="95"/>
                  </a:lnTo>
                  <a:lnTo>
                    <a:pt x="0" y="88"/>
                  </a:lnTo>
                  <a:lnTo>
                    <a:pt x="6" y="63"/>
                  </a:lnTo>
                  <a:lnTo>
                    <a:pt x="34" y="26"/>
                  </a:lnTo>
                  <a:lnTo>
                    <a:pt x="34" y="35"/>
                  </a:lnTo>
                  <a:lnTo>
                    <a:pt x="20" y="58"/>
                  </a:lnTo>
                  <a:lnTo>
                    <a:pt x="20" y="70"/>
                  </a:lnTo>
                  <a:lnTo>
                    <a:pt x="23" y="77"/>
                  </a:lnTo>
                  <a:lnTo>
                    <a:pt x="27" y="79"/>
                  </a:lnTo>
                  <a:lnTo>
                    <a:pt x="32" y="81"/>
                  </a:lnTo>
                  <a:lnTo>
                    <a:pt x="39" y="86"/>
                  </a:lnTo>
                  <a:lnTo>
                    <a:pt x="50" y="65"/>
                  </a:lnTo>
                  <a:lnTo>
                    <a:pt x="53" y="35"/>
                  </a:lnTo>
                  <a:lnTo>
                    <a:pt x="74" y="21"/>
                  </a:lnTo>
                  <a:lnTo>
                    <a:pt x="71" y="12"/>
                  </a:lnTo>
                  <a:lnTo>
                    <a:pt x="67" y="0"/>
                  </a:lnTo>
                  <a:lnTo>
                    <a:pt x="115" y="44"/>
                  </a:lnTo>
                  <a:lnTo>
                    <a:pt x="136" y="4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6" name="Freeform 210"/>
            <p:cNvSpPr>
              <a:spLocks/>
            </p:cNvSpPr>
            <p:nvPr/>
          </p:nvSpPr>
          <p:spPr bwMode="auto">
            <a:xfrm>
              <a:off x="1136" y="2336"/>
              <a:ext cx="232" cy="394"/>
            </a:xfrm>
            <a:custGeom>
              <a:avLst/>
              <a:gdLst>
                <a:gd name="T0" fmla="*/ 169 w 232"/>
                <a:gd name="T1" fmla="*/ 7 h 394"/>
                <a:gd name="T2" fmla="*/ 151 w 232"/>
                <a:gd name="T3" fmla="*/ 35 h 394"/>
                <a:gd name="T4" fmla="*/ 123 w 232"/>
                <a:gd name="T5" fmla="*/ 91 h 394"/>
                <a:gd name="T6" fmla="*/ 130 w 232"/>
                <a:gd name="T7" fmla="*/ 93 h 394"/>
                <a:gd name="T8" fmla="*/ 144 w 232"/>
                <a:gd name="T9" fmla="*/ 100 h 394"/>
                <a:gd name="T10" fmla="*/ 146 w 232"/>
                <a:gd name="T11" fmla="*/ 107 h 394"/>
                <a:gd name="T12" fmla="*/ 141 w 232"/>
                <a:gd name="T13" fmla="*/ 121 h 394"/>
                <a:gd name="T14" fmla="*/ 139 w 232"/>
                <a:gd name="T15" fmla="*/ 137 h 394"/>
                <a:gd name="T16" fmla="*/ 169 w 232"/>
                <a:gd name="T17" fmla="*/ 144 h 394"/>
                <a:gd name="T18" fmla="*/ 199 w 232"/>
                <a:gd name="T19" fmla="*/ 155 h 394"/>
                <a:gd name="T20" fmla="*/ 209 w 232"/>
                <a:gd name="T21" fmla="*/ 155 h 394"/>
                <a:gd name="T22" fmla="*/ 227 w 232"/>
                <a:gd name="T23" fmla="*/ 155 h 394"/>
                <a:gd name="T24" fmla="*/ 232 w 232"/>
                <a:gd name="T25" fmla="*/ 162 h 394"/>
                <a:gd name="T26" fmla="*/ 227 w 232"/>
                <a:gd name="T27" fmla="*/ 209 h 394"/>
                <a:gd name="T28" fmla="*/ 220 w 232"/>
                <a:gd name="T29" fmla="*/ 218 h 394"/>
                <a:gd name="T30" fmla="*/ 225 w 232"/>
                <a:gd name="T31" fmla="*/ 241 h 394"/>
                <a:gd name="T32" fmla="*/ 213 w 232"/>
                <a:gd name="T33" fmla="*/ 260 h 394"/>
                <a:gd name="T34" fmla="*/ 202 w 232"/>
                <a:gd name="T35" fmla="*/ 264 h 394"/>
                <a:gd name="T36" fmla="*/ 199 w 232"/>
                <a:gd name="T37" fmla="*/ 285 h 394"/>
                <a:gd name="T38" fmla="*/ 197 w 232"/>
                <a:gd name="T39" fmla="*/ 287 h 394"/>
                <a:gd name="T40" fmla="*/ 190 w 232"/>
                <a:gd name="T41" fmla="*/ 292 h 394"/>
                <a:gd name="T42" fmla="*/ 197 w 232"/>
                <a:gd name="T43" fmla="*/ 315 h 394"/>
                <a:gd name="T44" fmla="*/ 172 w 232"/>
                <a:gd name="T45" fmla="*/ 380 h 394"/>
                <a:gd name="T46" fmla="*/ 169 w 232"/>
                <a:gd name="T47" fmla="*/ 357 h 394"/>
                <a:gd name="T48" fmla="*/ 128 w 232"/>
                <a:gd name="T49" fmla="*/ 345 h 394"/>
                <a:gd name="T50" fmla="*/ 109 w 232"/>
                <a:gd name="T51" fmla="*/ 313 h 394"/>
                <a:gd name="T52" fmla="*/ 79 w 232"/>
                <a:gd name="T53" fmla="*/ 297 h 394"/>
                <a:gd name="T54" fmla="*/ 70 w 232"/>
                <a:gd name="T55" fmla="*/ 299 h 394"/>
                <a:gd name="T56" fmla="*/ 47 w 232"/>
                <a:gd name="T57" fmla="*/ 294 h 394"/>
                <a:gd name="T58" fmla="*/ 0 w 232"/>
                <a:gd name="T59" fmla="*/ 264 h 394"/>
                <a:gd name="T60" fmla="*/ 12 w 232"/>
                <a:gd name="T61" fmla="*/ 236 h 394"/>
                <a:gd name="T62" fmla="*/ 19 w 232"/>
                <a:gd name="T63" fmla="*/ 236 h 394"/>
                <a:gd name="T64" fmla="*/ 23 w 232"/>
                <a:gd name="T65" fmla="*/ 234 h 394"/>
                <a:gd name="T66" fmla="*/ 40 w 232"/>
                <a:gd name="T67" fmla="*/ 197 h 394"/>
                <a:gd name="T68" fmla="*/ 30 w 232"/>
                <a:gd name="T69" fmla="*/ 135 h 394"/>
                <a:gd name="T70" fmla="*/ 40 w 232"/>
                <a:gd name="T71" fmla="*/ 130 h 394"/>
                <a:gd name="T72" fmla="*/ 44 w 232"/>
                <a:gd name="T73" fmla="*/ 102 h 394"/>
                <a:gd name="T74" fmla="*/ 58 w 232"/>
                <a:gd name="T75" fmla="*/ 88 h 394"/>
                <a:gd name="T76" fmla="*/ 65 w 232"/>
                <a:gd name="T77" fmla="*/ 74 h 394"/>
                <a:gd name="T78" fmla="*/ 77 w 232"/>
                <a:gd name="T79" fmla="*/ 63 h 394"/>
                <a:gd name="T80" fmla="*/ 95 w 232"/>
                <a:gd name="T81" fmla="*/ 28 h 394"/>
                <a:gd name="T82" fmla="*/ 102 w 232"/>
                <a:gd name="T83" fmla="*/ 35 h 394"/>
                <a:gd name="T84" fmla="*/ 134 w 232"/>
                <a:gd name="T85" fmla="*/ 19 h 394"/>
                <a:gd name="T86" fmla="*/ 151 w 232"/>
                <a:gd name="T87" fmla="*/ 12 h 394"/>
                <a:gd name="T88" fmla="*/ 167 w 232"/>
                <a:gd name="T89" fmla="*/ 0 h 394"/>
                <a:gd name="T90" fmla="*/ 169 w 232"/>
                <a:gd name="T91" fmla="*/ 3 h 394"/>
                <a:gd name="T92" fmla="*/ 169 w 232"/>
                <a:gd name="T93" fmla="*/ 7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94"/>
                <a:gd name="T143" fmla="*/ 232 w 232"/>
                <a:gd name="T144" fmla="*/ 394 h 3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94">
                  <a:moveTo>
                    <a:pt x="169" y="7"/>
                  </a:moveTo>
                  <a:lnTo>
                    <a:pt x="169" y="7"/>
                  </a:lnTo>
                  <a:lnTo>
                    <a:pt x="160" y="21"/>
                  </a:lnTo>
                  <a:lnTo>
                    <a:pt x="151" y="35"/>
                  </a:lnTo>
                  <a:lnTo>
                    <a:pt x="130" y="60"/>
                  </a:lnTo>
                  <a:lnTo>
                    <a:pt x="123" y="91"/>
                  </a:lnTo>
                  <a:lnTo>
                    <a:pt x="130" y="93"/>
                  </a:lnTo>
                  <a:lnTo>
                    <a:pt x="137" y="95"/>
                  </a:lnTo>
                  <a:lnTo>
                    <a:pt x="144" y="100"/>
                  </a:lnTo>
                  <a:lnTo>
                    <a:pt x="146" y="102"/>
                  </a:lnTo>
                  <a:lnTo>
                    <a:pt x="146" y="107"/>
                  </a:lnTo>
                  <a:lnTo>
                    <a:pt x="141" y="121"/>
                  </a:lnTo>
                  <a:lnTo>
                    <a:pt x="137" y="135"/>
                  </a:lnTo>
                  <a:lnTo>
                    <a:pt x="139" y="137"/>
                  </a:lnTo>
                  <a:lnTo>
                    <a:pt x="169" y="144"/>
                  </a:lnTo>
                  <a:lnTo>
                    <a:pt x="185" y="148"/>
                  </a:lnTo>
                  <a:lnTo>
                    <a:pt x="199" y="155"/>
                  </a:lnTo>
                  <a:lnTo>
                    <a:pt x="209" y="155"/>
                  </a:lnTo>
                  <a:lnTo>
                    <a:pt x="218" y="153"/>
                  </a:lnTo>
                  <a:lnTo>
                    <a:pt x="227" y="155"/>
                  </a:lnTo>
                  <a:lnTo>
                    <a:pt x="229" y="158"/>
                  </a:lnTo>
                  <a:lnTo>
                    <a:pt x="232" y="162"/>
                  </a:lnTo>
                  <a:lnTo>
                    <a:pt x="222" y="176"/>
                  </a:lnTo>
                  <a:lnTo>
                    <a:pt x="227" y="209"/>
                  </a:lnTo>
                  <a:lnTo>
                    <a:pt x="220" y="218"/>
                  </a:lnTo>
                  <a:lnTo>
                    <a:pt x="213" y="227"/>
                  </a:lnTo>
                  <a:lnTo>
                    <a:pt x="225" y="241"/>
                  </a:lnTo>
                  <a:lnTo>
                    <a:pt x="229" y="269"/>
                  </a:lnTo>
                  <a:lnTo>
                    <a:pt x="213" y="260"/>
                  </a:lnTo>
                  <a:lnTo>
                    <a:pt x="202" y="264"/>
                  </a:lnTo>
                  <a:lnTo>
                    <a:pt x="195" y="266"/>
                  </a:lnTo>
                  <a:lnTo>
                    <a:pt x="199" y="285"/>
                  </a:lnTo>
                  <a:lnTo>
                    <a:pt x="197" y="287"/>
                  </a:lnTo>
                  <a:lnTo>
                    <a:pt x="192" y="290"/>
                  </a:lnTo>
                  <a:lnTo>
                    <a:pt x="190" y="292"/>
                  </a:lnTo>
                  <a:lnTo>
                    <a:pt x="190" y="297"/>
                  </a:lnTo>
                  <a:lnTo>
                    <a:pt x="197" y="315"/>
                  </a:lnTo>
                  <a:lnTo>
                    <a:pt x="188" y="394"/>
                  </a:lnTo>
                  <a:lnTo>
                    <a:pt x="172" y="380"/>
                  </a:lnTo>
                  <a:lnTo>
                    <a:pt x="172" y="357"/>
                  </a:lnTo>
                  <a:lnTo>
                    <a:pt x="169" y="357"/>
                  </a:lnTo>
                  <a:lnTo>
                    <a:pt x="151" y="347"/>
                  </a:lnTo>
                  <a:lnTo>
                    <a:pt x="128" y="345"/>
                  </a:lnTo>
                  <a:lnTo>
                    <a:pt x="109" y="313"/>
                  </a:lnTo>
                  <a:lnTo>
                    <a:pt x="79" y="297"/>
                  </a:lnTo>
                  <a:lnTo>
                    <a:pt x="74" y="297"/>
                  </a:lnTo>
                  <a:lnTo>
                    <a:pt x="70" y="299"/>
                  </a:lnTo>
                  <a:lnTo>
                    <a:pt x="47" y="294"/>
                  </a:lnTo>
                  <a:lnTo>
                    <a:pt x="0" y="264"/>
                  </a:lnTo>
                  <a:lnTo>
                    <a:pt x="5" y="250"/>
                  </a:lnTo>
                  <a:lnTo>
                    <a:pt x="12" y="236"/>
                  </a:lnTo>
                  <a:lnTo>
                    <a:pt x="19" y="236"/>
                  </a:lnTo>
                  <a:lnTo>
                    <a:pt x="21" y="236"/>
                  </a:lnTo>
                  <a:lnTo>
                    <a:pt x="23" y="234"/>
                  </a:lnTo>
                  <a:lnTo>
                    <a:pt x="40" y="197"/>
                  </a:lnTo>
                  <a:lnTo>
                    <a:pt x="30" y="135"/>
                  </a:lnTo>
                  <a:lnTo>
                    <a:pt x="35" y="132"/>
                  </a:lnTo>
                  <a:lnTo>
                    <a:pt x="40" y="130"/>
                  </a:lnTo>
                  <a:lnTo>
                    <a:pt x="37" y="116"/>
                  </a:lnTo>
                  <a:lnTo>
                    <a:pt x="44" y="102"/>
                  </a:lnTo>
                  <a:lnTo>
                    <a:pt x="58" y="88"/>
                  </a:lnTo>
                  <a:lnTo>
                    <a:pt x="63" y="81"/>
                  </a:lnTo>
                  <a:lnTo>
                    <a:pt x="65" y="74"/>
                  </a:lnTo>
                  <a:lnTo>
                    <a:pt x="70" y="67"/>
                  </a:lnTo>
                  <a:lnTo>
                    <a:pt x="77" y="63"/>
                  </a:lnTo>
                  <a:lnTo>
                    <a:pt x="81" y="42"/>
                  </a:lnTo>
                  <a:lnTo>
                    <a:pt x="95" y="28"/>
                  </a:lnTo>
                  <a:lnTo>
                    <a:pt x="102" y="35"/>
                  </a:lnTo>
                  <a:lnTo>
                    <a:pt x="111" y="40"/>
                  </a:lnTo>
                  <a:lnTo>
                    <a:pt x="134" y="19"/>
                  </a:lnTo>
                  <a:lnTo>
                    <a:pt x="151" y="12"/>
                  </a:lnTo>
                  <a:lnTo>
                    <a:pt x="160" y="10"/>
                  </a:lnTo>
                  <a:lnTo>
                    <a:pt x="167" y="0"/>
                  </a:lnTo>
                  <a:lnTo>
                    <a:pt x="169" y="3"/>
                  </a:lnTo>
                  <a:lnTo>
                    <a:pt x="169" y="5"/>
                  </a:lnTo>
                  <a:lnTo>
                    <a:pt x="169"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7" name="Freeform 211"/>
            <p:cNvSpPr>
              <a:spLocks/>
            </p:cNvSpPr>
            <p:nvPr/>
          </p:nvSpPr>
          <p:spPr bwMode="auto">
            <a:xfrm>
              <a:off x="1504" y="2339"/>
              <a:ext cx="3" cy="2"/>
            </a:xfrm>
            <a:custGeom>
              <a:avLst/>
              <a:gdLst>
                <a:gd name="T0" fmla="*/ 3 w 3"/>
                <a:gd name="T1" fmla="*/ 2 h 2"/>
                <a:gd name="T2" fmla="*/ 3 w 3"/>
                <a:gd name="T3" fmla="*/ 2 h 2"/>
                <a:gd name="T4" fmla="*/ 0 w 3"/>
                <a:gd name="T5" fmla="*/ 2 h 2"/>
                <a:gd name="T6" fmla="*/ 0 w 3"/>
                <a:gd name="T7" fmla="*/ 0 h 2"/>
                <a:gd name="T8" fmla="*/ 0 w 3"/>
                <a:gd name="T9" fmla="*/ 0 h 2"/>
                <a:gd name="T10" fmla="*/ 3 w 3"/>
                <a:gd name="T11" fmla="*/ 0 h 2"/>
                <a:gd name="T12" fmla="*/ 3 w 3"/>
                <a:gd name="T13" fmla="*/ 2 h 2"/>
                <a:gd name="T14" fmla="*/ 3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2"/>
                  </a:moveTo>
                  <a:lnTo>
                    <a:pt x="3" y="2"/>
                  </a:lnTo>
                  <a:lnTo>
                    <a:pt x="0" y="2"/>
                  </a:lnTo>
                  <a:lnTo>
                    <a:pt x="0" y="0"/>
                  </a:lnTo>
                  <a:lnTo>
                    <a:pt x="3" y="0"/>
                  </a:lnTo>
                  <a:lnTo>
                    <a:pt x="3"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8" name="Freeform 212"/>
            <p:cNvSpPr>
              <a:spLocks/>
            </p:cNvSpPr>
            <p:nvPr/>
          </p:nvSpPr>
          <p:spPr bwMode="auto">
            <a:xfrm>
              <a:off x="3821" y="2341"/>
              <a:ext cx="9" cy="2"/>
            </a:xfrm>
            <a:custGeom>
              <a:avLst/>
              <a:gdLst>
                <a:gd name="T0" fmla="*/ 2 w 9"/>
                <a:gd name="T1" fmla="*/ 2 h 2"/>
                <a:gd name="T2" fmla="*/ 2 w 9"/>
                <a:gd name="T3" fmla="*/ 2 h 2"/>
                <a:gd name="T4" fmla="*/ 0 w 9"/>
                <a:gd name="T5" fmla="*/ 2 h 2"/>
                <a:gd name="T6" fmla="*/ 0 w 9"/>
                <a:gd name="T7" fmla="*/ 0 h 2"/>
                <a:gd name="T8" fmla="*/ 9 w 9"/>
                <a:gd name="T9" fmla="*/ 0 h 2"/>
                <a:gd name="T10" fmla="*/ 9 w 9"/>
                <a:gd name="T11" fmla="*/ 0 h 2"/>
                <a:gd name="T12" fmla="*/ 7 w 9"/>
                <a:gd name="T13" fmla="*/ 0 h 2"/>
                <a:gd name="T14" fmla="*/ 7 w 9"/>
                <a:gd name="T15" fmla="*/ 0 h 2"/>
                <a:gd name="T16" fmla="*/ 2 w 9"/>
                <a:gd name="T17" fmla="*/ 2 h 2"/>
                <a:gd name="T18" fmla="*/ 2 w 9"/>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2" y="2"/>
                  </a:moveTo>
                  <a:lnTo>
                    <a:pt x="2" y="2"/>
                  </a:lnTo>
                  <a:lnTo>
                    <a:pt x="0" y="2"/>
                  </a:lnTo>
                  <a:lnTo>
                    <a:pt x="0" y="0"/>
                  </a:lnTo>
                  <a:lnTo>
                    <a:pt x="9" y="0"/>
                  </a:lnTo>
                  <a:lnTo>
                    <a:pt x="7" y="0"/>
                  </a:lnTo>
                  <a:lnTo>
                    <a:pt x="2"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29" name="Freeform 213"/>
            <p:cNvSpPr>
              <a:spLocks/>
            </p:cNvSpPr>
            <p:nvPr/>
          </p:nvSpPr>
          <p:spPr bwMode="auto">
            <a:xfrm>
              <a:off x="5184" y="2343"/>
              <a:ext cx="28" cy="26"/>
            </a:xfrm>
            <a:custGeom>
              <a:avLst/>
              <a:gdLst>
                <a:gd name="T0" fmla="*/ 25 w 28"/>
                <a:gd name="T1" fmla="*/ 7 h 26"/>
                <a:gd name="T2" fmla="*/ 16 w 28"/>
                <a:gd name="T3" fmla="*/ 26 h 26"/>
                <a:gd name="T4" fmla="*/ 4 w 28"/>
                <a:gd name="T5" fmla="*/ 26 h 26"/>
                <a:gd name="T6" fmla="*/ 4 w 28"/>
                <a:gd name="T7" fmla="*/ 26 h 26"/>
                <a:gd name="T8" fmla="*/ 4 w 28"/>
                <a:gd name="T9" fmla="*/ 26 h 26"/>
                <a:gd name="T10" fmla="*/ 0 w 28"/>
                <a:gd name="T11" fmla="*/ 5 h 26"/>
                <a:gd name="T12" fmla="*/ 0 w 28"/>
                <a:gd name="T13" fmla="*/ 5 h 26"/>
                <a:gd name="T14" fmla="*/ 18 w 28"/>
                <a:gd name="T15" fmla="*/ 0 h 26"/>
                <a:gd name="T16" fmla="*/ 18 w 28"/>
                <a:gd name="T17" fmla="*/ 0 h 26"/>
                <a:gd name="T18" fmla="*/ 23 w 28"/>
                <a:gd name="T19" fmla="*/ 0 h 26"/>
                <a:gd name="T20" fmla="*/ 25 w 28"/>
                <a:gd name="T21" fmla="*/ 0 h 26"/>
                <a:gd name="T22" fmla="*/ 28 w 28"/>
                <a:gd name="T23" fmla="*/ 3 h 26"/>
                <a:gd name="T24" fmla="*/ 25 w 28"/>
                <a:gd name="T25" fmla="*/ 7 h 26"/>
                <a:gd name="T26" fmla="*/ 25 w 28"/>
                <a:gd name="T27" fmla="*/ 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6"/>
                <a:gd name="T44" fmla="*/ 28 w 28"/>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6">
                  <a:moveTo>
                    <a:pt x="25" y="7"/>
                  </a:moveTo>
                  <a:lnTo>
                    <a:pt x="16" y="26"/>
                  </a:lnTo>
                  <a:lnTo>
                    <a:pt x="4" y="26"/>
                  </a:lnTo>
                  <a:lnTo>
                    <a:pt x="0" y="5"/>
                  </a:lnTo>
                  <a:lnTo>
                    <a:pt x="18" y="0"/>
                  </a:lnTo>
                  <a:lnTo>
                    <a:pt x="23" y="0"/>
                  </a:lnTo>
                  <a:lnTo>
                    <a:pt x="25" y="0"/>
                  </a:lnTo>
                  <a:lnTo>
                    <a:pt x="28" y="3"/>
                  </a:lnTo>
                  <a:lnTo>
                    <a:pt x="25"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0" name="Freeform 214"/>
            <p:cNvSpPr>
              <a:spLocks/>
            </p:cNvSpPr>
            <p:nvPr/>
          </p:nvSpPr>
          <p:spPr bwMode="auto">
            <a:xfrm>
              <a:off x="2446" y="2350"/>
              <a:ext cx="144" cy="111"/>
            </a:xfrm>
            <a:custGeom>
              <a:avLst/>
              <a:gdLst>
                <a:gd name="T0" fmla="*/ 95 w 144"/>
                <a:gd name="T1" fmla="*/ 9 h 111"/>
                <a:gd name="T2" fmla="*/ 95 w 144"/>
                <a:gd name="T3" fmla="*/ 9 h 111"/>
                <a:gd name="T4" fmla="*/ 120 w 144"/>
                <a:gd name="T5" fmla="*/ 7 h 111"/>
                <a:gd name="T6" fmla="*/ 120 w 144"/>
                <a:gd name="T7" fmla="*/ 7 h 111"/>
                <a:gd name="T8" fmla="*/ 125 w 144"/>
                <a:gd name="T9" fmla="*/ 9 h 111"/>
                <a:gd name="T10" fmla="*/ 125 w 144"/>
                <a:gd name="T11" fmla="*/ 16 h 111"/>
                <a:gd name="T12" fmla="*/ 125 w 144"/>
                <a:gd name="T13" fmla="*/ 21 h 111"/>
                <a:gd name="T14" fmla="*/ 125 w 144"/>
                <a:gd name="T15" fmla="*/ 28 h 111"/>
                <a:gd name="T16" fmla="*/ 144 w 144"/>
                <a:gd name="T17" fmla="*/ 51 h 111"/>
                <a:gd name="T18" fmla="*/ 144 w 144"/>
                <a:gd name="T19" fmla="*/ 102 h 111"/>
                <a:gd name="T20" fmla="*/ 132 w 144"/>
                <a:gd name="T21" fmla="*/ 111 h 111"/>
                <a:gd name="T22" fmla="*/ 132 w 144"/>
                <a:gd name="T23" fmla="*/ 111 h 111"/>
                <a:gd name="T24" fmla="*/ 93 w 144"/>
                <a:gd name="T25" fmla="*/ 90 h 111"/>
                <a:gd name="T26" fmla="*/ 93 w 144"/>
                <a:gd name="T27" fmla="*/ 90 h 111"/>
                <a:gd name="T28" fmla="*/ 86 w 144"/>
                <a:gd name="T29" fmla="*/ 77 h 111"/>
                <a:gd name="T30" fmla="*/ 65 w 144"/>
                <a:gd name="T31" fmla="*/ 60 h 111"/>
                <a:gd name="T32" fmla="*/ 65 w 144"/>
                <a:gd name="T33" fmla="*/ 60 h 111"/>
                <a:gd name="T34" fmla="*/ 56 w 144"/>
                <a:gd name="T35" fmla="*/ 63 h 111"/>
                <a:gd name="T36" fmla="*/ 49 w 144"/>
                <a:gd name="T37" fmla="*/ 67 h 111"/>
                <a:gd name="T38" fmla="*/ 32 w 144"/>
                <a:gd name="T39" fmla="*/ 79 h 111"/>
                <a:gd name="T40" fmla="*/ 0 w 144"/>
                <a:gd name="T41" fmla="*/ 42 h 111"/>
                <a:gd name="T42" fmla="*/ 2 w 144"/>
                <a:gd name="T43" fmla="*/ 30 h 111"/>
                <a:gd name="T44" fmla="*/ 30 w 144"/>
                <a:gd name="T45" fmla="*/ 16 h 111"/>
                <a:gd name="T46" fmla="*/ 30 w 144"/>
                <a:gd name="T47" fmla="*/ 16 h 111"/>
                <a:gd name="T48" fmla="*/ 32 w 144"/>
                <a:gd name="T49" fmla="*/ 3 h 111"/>
                <a:gd name="T50" fmla="*/ 32 w 144"/>
                <a:gd name="T51" fmla="*/ 3 h 111"/>
                <a:gd name="T52" fmla="*/ 60 w 144"/>
                <a:gd name="T53" fmla="*/ 0 h 111"/>
                <a:gd name="T54" fmla="*/ 60 w 144"/>
                <a:gd name="T55" fmla="*/ 0 h 111"/>
                <a:gd name="T56" fmla="*/ 70 w 144"/>
                <a:gd name="T57" fmla="*/ 0 h 111"/>
                <a:gd name="T58" fmla="*/ 79 w 144"/>
                <a:gd name="T59" fmla="*/ 3 h 111"/>
                <a:gd name="T60" fmla="*/ 95 w 144"/>
                <a:gd name="T61" fmla="*/ 9 h 111"/>
                <a:gd name="T62" fmla="*/ 95 w 144"/>
                <a:gd name="T63" fmla="*/ 9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11"/>
                <a:gd name="T98" fmla="*/ 144 w 144"/>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11">
                  <a:moveTo>
                    <a:pt x="95" y="9"/>
                  </a:moveTo>
                  <a:lnTo>
                    <a:pt x="95" y="9"/>
                  </a:lnTo>
                  <a:lnTo>
                    <a:pt x="120" y="7"/>
                  </a:lnTo>
                  <a:lnTo>
                    <a:pt x="125" y="9"/>
                  </a:lnTo>
                  <a:lnTo>
                    <a:pt x="125" y="16"/>
                  </a:lnTo>
                  <a:lnTo>
                    <a:pt x="125" y="21"/>
                  </a:lnTo>
                  <a:lnTo>
                    <a:pt x="125" y="28"/>
                  </a:lnTo>
                  <a:lnTo>
                    <a:pt x="144" y="51"/>
                  </a:lnTo>
                  <a:lnTo>
                    <a:pt x="144" y="102"/>
                  </a:lnTo>
                  <a:lnTo>
                    <a:pt x="132" y="111"/>
                  </a:lnTo>
                  <a:lnTo>
                    <a:pt x="93" y="90"/>
                  </a:lnTo>
                  <a:lnTo>
                    <a:pt x="86" y="77"/>
                  </a:lnTo>
                  <a:lnTo>
                    <a:pt x="65" y="60"/>
                  </a:lnTo>
                  <a:lnTo>
                    <a:pt x="56" y="63"/>
                  </a:lnTo>
                  <a:lnTo>
                    <a:pt x="49" y="67"/>
                  </a:lnTo>
                  <a:lnTo>
                    <a:pt x="32" y="79"/>
                  </a:lnTo>
                  <a:lnTo>
                    <a:pt x="0" y="42"/>
                  </a:lnTo>
                  <a:lnTo>
                    <a:pt x="2" y="30"/>
                  </a:lnTo>
                  <a:lnTo>
                    <a:pt x="30" y="16"/>
                  </a:lnTo>
                  <a:lnTo>
                    <a:pt x="32" y="3"/>
                  </a:lnTo>
                  <a:lnTo>
                    <a:pt x="60" y="0"/>
                  </a:lnTo>
                  <a:lnTo>
                    <a:pt x="70" y="0"/>
                  </a:lnTo>
                  <a:lnTo>
                    <a:pt x="79" y="3"/>
                  </a:lnTo>
                  <a:lnTo>
                    <a:pt x="95"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1" name="Freeform 215"/>
            <p:cNvSpPr>
              <a:spLocks/>
            </p:cNvSpPr>
            <p:nvPr/>
          </p:nvSpPr>
          <p:spPr bwMode="auto">
            <a:xfrm>
              <a:off x="2439" y="2353"/>
              <a:ext cx="35" cy="25"/>
            </a:xfrm>
            <a:custGeom>
              <a:avLst/>
              <a:gdLst>
                <a:gd name="T0" fmla="*/ 35 w 35"/>
                <a:gd name="T1" fmla="*/ 0 h 25"/>
                <a:gd name="T2" fmla="*/ 35 w 35"/>
                <a:gd name="T3" fmla="*/ 0 h 25"/>
                <a:gd name="T4" fmla="*/ 33 w 35"/>
                <a:gd name="T5" fmla="*/ 11 h 25"/>
                <a:gd name="T6" fmla="*/ 9 w 35"/>
                <a:gd name="T7" fmla="*/ 25 h 25"/>
                <a:gd name="T8" fmla="*/ 9 w 35"/>
                <a:gd name="T9" fmla="*/ 25 h 25"/>
                <a:gd name="T10" fmla="*/ 2 w 35"/>
                <a:gd name="T11" fmla="*/ 16 h 25"/>
                <a:gd name="T12" fmla="*/ 0 w 35"/>
                <a:gd name="T13" fmla="*/ 11 h 25"/>
                <a:gd name="T14" fmla="*/ 0 w 35"/>
                <a:gd name="T15" fmla="*/ 6 h 25"/>
                <a:gd name="T16" fmla="*/ 2 w 35"/>
                <a:gd name="T17" fmla="*/ 4 h 25"/>
                <a:gd name="T18" fmla="*/ 2 w 35"/>
                <a:gd name="T19" fmla="*/ 4 h 25"/>
                <a:gd name="T20" fmla="*/ 35 w 35"/>
                <a:gd name="T21" fmla="*/ 0 h 25"/>
                <a:gd name="T22" fmla="*/ 35 w 35"/>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5"/>
                <a:gd name="T38" fmla="*/ 35 w 35"/>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5">
                  <a:moveTo>
                    <a:pt x="35" y="0"/>
                  </a:moveTo>
                  <a:lnTo>
                    <a:pt x="35" y="0"/>
                  </a:lnTo>
                  <a:lnTo>
                    <a:pt x="33" y="11"/>
                  </a:lnTo>
                  <a:lnTo>
                    <a:pt x="9" y="25"/>
                  </a:lnTo>
                  <a:lnTo>
                    <a:pt x="2" y="16"/>
                  </a:lnTo>
                  <a:lnTo>
                    <a:pt x="0" y="11"/>
                  </a:lnTo>
                  <a:lnTo>
                    <a:pt x="0" y="6"/>
                  </a:lnTo>
                  <a:lnTo>
                    <a:pt x="2" y="4"/>
                  </a:lnTo>
                  <a:lnTo>
                    <a:pt x="35"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2" name="Freeform 216"/>
            <p:cNvSpPr>
              <a:spLocks/>
            </p:cNvSpPr>
            <p:nvPr/>
          </p:nvSpPr>
          <p:spPr bwMode="auto">
            <a:xfrm>
              <a:off x="1444" y="2355"/>
              <a:ext cx="2" cy="2"/>
            </a:xfrm>
            <a:custGeom>
              <a:avLst/>
              <a:gdLst>
                <a:gd name="T0" fmla="*/ 2 w 2"/>
                <a:gd name="T1" fmla="*/ 2 h 2"/>
                <a:gd name="T2" fmla="*/ 2 w 2"/>
                <a:gd name="T3" fmla="*/ 2 h 2"/>
                <a:gd name="T4" fmla="*/ 0 w 2"/>
                <a:gd name="T5" fmla="*/ 2 h 2"/>
                <a:gd name="T6" fmla="*/ 0 w 2"/>
                <a:gd name="T7" fmla="*/ 2 h 2"/>
                <a:gd name="T8" fmla="*/ 0 w 2"/>
                <a:gd name="T9" fmla="*/ 0 h 2"/>
                <a:gd name="T10" fmla="*/ 0 w 2"/>
                <a:gd name="T11" fmla="*/ 0 h 2"/>
                <a:gd name="T12" fmla="*/ 2 w 2"/>
                <a:gd name="T13" fmla="*/ 0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0" y="2"/>
                  </a:lnTo>
                  <a:lnTo>
                    <a:pt x="0" y="0"/>
                  </a:lnTo>
                  <a:lnTo>
                    <a:pt x="2" y="0"/>
                  </a:lnTo>
                  <a:lnTo>
                    <a:pt x="2"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3" name="Freeform 217"/>
            <p:cNvSpPr>
              <a:spLocks/>
            </p:cNvSpPr>
            <p:nvPr/>
          </p:nvSpPr>
          <p:spPr bwMode="auto">
            <a:xfrm>
              <a:off x="3585" y="2357"/>
              <a:ext cx="14" cy="28"/>
            </a:xfrm>
            <a:custGeom>
              <a:avLst/>
              <a:gdLst>
                <a:gd name="T0" fmla="*/ 11 w 14"/>
                <a:gd name="T1" fmla="*/ 0 h 28"/>
                <a:gd name="T2" fmla="*/ 11 w 14"/>
                <a:gd name="T3" fmla="*/ 0 h 28"/>
                <a:gd name="T4" fmla="*/ 14 w 14"/>
                <a:gd name="T5" fmla="*/ 7 h 28"/>
                <a:gd name="T6" fmla="*/ 14 w 14"/>
                <a:gd name="T7" fmla="*/ 14 h 28"/>
                <a:gd name="T8" fmla="*/ 11 w 14"/>
                <a:gd name="T9" fmla="*/ 28 h 28"/>
                <a:gd name="T10" fmla="*/ 11 w 14"/>
                <a:gd name="T11" fmla="*/ 28 h 28"/>
                <a:gd name="T12" fmla="*/ 0 w 14"/>
                <a:gd name="T13" fmla="*/ 21 h 28"/>
                <a:gd name="T14" fmla="*/ 2 w 14"/>
                <a:gd name="T15" fmla="*/ 5 h 28"/>
                <a:gd name="T16" fmla="*/ 2 w 14"/>
                <a:gd name="T17" fmla="*/ 5 h 28"/>
                <a:gd name="T18" fmla="*/ 11 w 14"/>
                <a:gd name="T19" fmla="*/ 0 h 28"/>
                <a:gd name="T20" fmla="*/ 11 w 14"/>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1" y="0"/>
                  </a:moveTo>
                  <a:lnTo>
                    <a:pt x="11" y="0"/>
                  </a:lnTo>
                  <a:lnTo>
                    <a:pt x="14" y="7"/>
                  </a:lnTo>
                  <a:lnTo>
                    <a:pt x="14" y="14"/>
                  </a:lnTo>
                  <a:lnTo>
                    <a:pt x="11" y="28"/>
                  </a:lnTo>
                  <a:lnTo>
                    <a:pt x="0" y="21"/>
                  </a:lnTo>
                  <a:lnTo>
                    <a:pt x="2" y="5"/>
                  </a:lnTo>
                  <a:lnTo>
                    <a:pt x="11"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4" name="Freeform 218"/>
            <p:cNvSpPr>
              <a:spLocks/>
            </p:cNvSpPr>
            <p:nvPr/>
          </p:nvSpPr>
          <p:spPr bwMode="auto">
            <a:xfrm>
              <a:off x="5244" y="2357"/>
              <a:ext cx="5" cy="14"/>
            </a:xfrm>
            <a:custGeom>
              <a:avLst/>
              <a:gdLst>
                <a:gd name="T0" fmla="*/ 2 w 5"/>
                <a:gd name="T1" fmla="*/ 14 h 14"/>
                <a:gd name="T2" fmla="*/ 2 w 5"/>
                <a:gd name="T3" fmla="*/ 14 h 14"/>
                <a:gd name="T4" fmla="*/ 0 w 5"/>
                <a:gd name="T5" fmla="*/ 0 h 14"/>
                <a:gd name="T6" fmla="*/ 2 w 5"/>
                <a:gd name="T7" fmla="*/ 0 h 14"/>
                <a:gd name="T8" fmla="*/ 5 w 5"/>
                <a:gd name="T9" fmla="*/ 12 h 14"/>
                <a:gd name="T10" fmla="*/ 2 w 5"/>
                <a:gd name="T11" fmla="*/ 14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2" y="14"/>
                  </a:moveTo>
                  <a:lnTo>
                    <a:pt x="2" y="14"/>
                  </a:lnTo>
                  <a:lnTo>
                    <a:pt x="0" y="0"/>
                  </a:lnTo>
                  <a:lnTo>
                    <a:pt x="2" y="0"/>
                  </a:lnTo>
                  <a:lnTo>
                    <a:pt x="5" y="12"/>
                  </a:lnTo>
                  <a:lnTo>
                    <a:pt x="2"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5" name="Freeform 219"/>
            <p:cNvSpPr>
              <a:spLocks/>
            </p:cNvSpPr>
            <p:nvPr/>
          </p:nvSpPr>
          <p:spPr bwMode="auto">
            <a:xfrm>
              <a:off x="3568" y="2362"/>
              <a:ext cx="197" cy="296"/>
            </a:xfrm>
            <a:custGeom>
              <a:avLst/>
              <a:gdLst>
                <a:gd name="T0" fmla="*/ 186 w 197"/>
                <a:gd name="T1" fmla="*/ 2 h 296"/>
                <a:gd name="T2" fmla="*/ 186 w 197"/>
                <a:gd name="T3" fmla="*/ 21 h 296"/>
                <a:gd name="T4" fmla="*/ 197 w 197"/>
                <a:gd name="T5" fmla="*/ 32 h 296"/>
                <a:gd name="T6" fmla="*/ 181 w 197"/>
                <a:gd name="T7" fmla="*/ 55 h 296"/>
                <a:gd name="T8" fmla="*/ 174 w 197"/>
                <a:gd name="T9" fmla="*/ 81 h 296"/>
                <a:gd name="T10" fmla="*/ 158 w 197"/>
                <a:gd name="T11" fmla="*/ 97 h 296"/>
                <a:gd name="T12" fmla="*/ 146 w 197"/>
                <a:gd name="T13" fmla="*/ 136 h 296"/>
                <a:gd name="T14" fmla="*/ 86 w 197"/>
                <a:gd name="T15" fmla="*/ 220 h 296"/>
                <a:gd name="T16" fmla="*/ 65 w 197"/>
                <a:gd name="T17" fmla="*/ 229 h 296"/>
                <a:gd name="T18" fmla="*/ 10 w 197"/>
                <a:gd name="T19" fmla="*/ 294 h 296"/>
                <a:gd name="T20" fmla="*/ 10 w 197"/>
                <a:gd name="T21" fmla="*/ 294 h 296"/>
                <a:gd name="T22" fmla="*/ 7 w 197"/>
                <a:gd name="T23" fmla="*/ 296 h 296"/>
                <a:gd name="T24" fmla="*/ 7 w 197"/>
                <a:gd name="T25" fmla="*/ 296 h 296"/>
                <a:gd name="T26" fmla="*/ 0 w 197"/>
                <a:gd name="T27" fmla="*/ 236 h 296"/>
                <a:gd name="T28" fmla="*/ 14 w 197"/>
                <a:gd name="T29" fmla="*/ 187 h 296"/>
                <a:gd name="T30" fmla="*/ 77 w 197"/>
                <a:gd name="T31" fmla="*/ 164 h 296"/>
                <a:gd name="T32" fmla="*/ 107 w 197"/>
                <a:gd name="T33" fmla="*/ 139 h 296"/>
                <a:gd name="T34" fmla="*/ 135 w 197"/>
                <a:gd name="T35" fmla="*/ 104 h 296"/>
                <a:gd name="T36" fmla="*/ 135 w 197"/>
                <a:gd name="T37" fmla="*/ 104 h 296"/>
                <a:gd name="T38" fmla="*/ 137 w 197"/>
                <a:gd name="T39" fmla="*/ 102 h 296"/>
                <a:gd name="T40" fmla="*/ 135 w 197"/>
                <a:gd name="T41" fmla="*/ 102 h 296"/>
                <a:gd name="T42" fmla="*/ 88 w 197"/>
                <a:gd name="T43" fmla="*/ 88 h 296"/>
                <a:gd name="T44" fmla="*/ 49 w 197"/>
                <a:gd name="T45" fmla="*/ 46 h 296"/>
                <a:gd name="T46" fmla="*/ 49 w 197"/>
                <a:gd name="T47" fmla="*/ 39 h 296"/>
                <a:gd name="T48" fmla="*/ 105 w 197"/>
                <a:gd name="T49" fmla="*/ 32 h 296"/>
                <a:gd name="T50" fmla="*/ 130 w 197"/>
                <a:gd name="T51" fmla="*/ 16 h 296"/>
                <a:gd name="T52" fmla="*/ 160 w 197"/>
                <a:gd name="T53" fmla="*/ 11 h 296"/>
                <a:gd name="T54" fmla="*/ 176 w 197"/>
                <a:gd name="T55" fmla="*/ 0 h 296"/>
                <a:gd name="T56" fmla="*/ 176 w 197"/>
                <a:gd name="T57" fmla="*/ 0 h 296"/>
                <a:gd name="T58" fmla="*/ 181 w 197"/>
                <a:gd name="T59" fmla="*/ 0 h 296"/>
                <a:gd name="T60" fmla="*/ 183 w 197"/>
                <a:gd name="T61" fmla="*/ 0 h 296"/>
                <a:gd name="T62" fmla="*/ 186 w 197"/>
                <a:gd name="T63" fmla="*/ 2 h 296"/>
                <a:gd name="T64" fmla="*/ 186 w 197"/>
                <a:gd name="T65" fmla="*/ 2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296"/>
                <a:gd name="T101" fmla="*/ 197 w 197"/>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296">
                  <a:moveTo>
                    <a:pt x="186" y="2"/>
                  </a:moveTo>
                  <a:lnTo>
                    <a:pt x="186" y="21"/>
                  </a:lnTo>
                  <a:lnTo>
                    <a:pt x="197" y="32"/>
                  </a:lnTo>
                  <a:lnTo>
                    <a:pt x="181" y="55"/>
                  </a:lnTo>
                  <a:lnTo>
                    <a:pt x="174" y="81"/>
                  </a:lnTo>
                  <a:lnTo>
                    <a:pt x="158" y="97"/>
                  </a:lnTo>
                  <a:lnTo>
                    <a:pt x="146" y="136"/>
                  </a:lnTo>
                  <a:lnTo>
                    <a:pt x="86" y="220"/>
                  </a:lnTo>
                  <a:lnTo>
                    <a:pt x="65" y="229"/>
                  </a:lnTo>
                  <a:lnTo>
                    <a:pt x="10" y="294"/>
                  </a:lnTo>
                  <a:lnTo>
                    <a:pt x="7" y="296"/>
                  </a:lnTo>
                  <a:lnTo>
                    <a:pt x="0" y="236"/>
                  </a:lnTo>
                  <a:lnTo>
                    <a:pt x="14" y="187"/>
                  </a:lnTo>
                  <a:lnTo>
                    <a:pt x="77" y="164"/>
                  </a:lnTo>
                  <a:lnTo>
                    <a:pt x="107" y="139"/>
                  </a:lnTo>
                  <a:lnTo>
                    <a:pt x="135" y="104"/>
                  </a:lnTo>
                  <a:lnTo>
                    <a:pt x="137" y="102"/>
                  </a:lnTo>
                  <a:lnTo>
                    <a:pt x="135" y="102"/>
                  </a:lnTo>
                  <a:lnTo>
                    <a:pt x="88" y="88"/>
                  </a:lnTo>
                  <a:lnTo>
                    <a:pt x="49" y="46"/>
                  </a:lnTo>
                  <a:lnTo>
                    <a:pt x="49" y="39"/>
                  </a:lnTo>
                  <a:lnTo>
                    <a:pt x="105" y="32"/>
                  </a:lnTo>
                  <a:lnTo>
                    <a:pt x="130" y="16"/>
                  </a:lnTo>
                  <a:lnTo>
                    <a:pt x="160" y="11"/>
                  </a:lnTo>
                  <a:lnTo>
                    <a:pt x="176" y="0"/>
                  </a:lnTo>
                  <a:lnTo>
                    <a:pt x="181" y="0"/>
                  </a:lnTo>
                  <a:lnTo>
                    <a:pt x="183" y="0"/>
                  </a:lnTo>
                  <a:lnTo>
                    <a:pt x="186"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6" name="Freeform 220"/>
            <p:cNvSpPr>
              <a:spLocks/>
            </p:cNvSpPr>
            <p:nvPr/>
          </p:nvSpPr>
          <p:spPr bwMode="auto">
            <a:xfrm>
              <a:off x="2909" y="2364"/>
              <a:ext cx="150" cy="232"/>
            </a:xfrm>
            <a:custGeom>
              <a:avLst/>
              <a:gdLst>
                <a:gd name="T0" fmla="*/ 130 w 150"/>
                <a:gd name="T1" fmla="*/ 2 h 232"/>
                <a:gd name="T2" fmla="*/ 130 w 150"/>
                <a:gd name="T3" fmla="*/ 2 h 232"/>
                <a:gd name="T4" fmla="*/ 146 w 150"/>
                <a:gd name="T5" fmla="*/ 42 h 232"/>
                <a:gd name="T6" fmla="*/ 127 w 150"/>
                <a:gd name="T7" fmla="*/ 53 h 232"/>
                <a:gd name="T8" fmla="*/ 127 w 150"/>
                <a:gd name="T9" fmla="*/ 53 h 232"/>
                <a:gd name="T10" fmla="*/ 127 w 150"/>
                <a:gd name="T11" fmla="*/ 53 h 232"/>
                <a:gd name="T12" fmla="*/ 130 w 150"/>
                <a:gd name="T13" fmla="*/ 56 h 232"/>
                <a:gd name="T14" fmla="*/ 150 w 150"/>
                <a:gd name="T15" fmla="*/ 86 h 232"/>
                <a:gd name="T16" fmla="*/ 134 w 150"/>
                <a:gd name="T17" fmla="*/ 113 h 232"/>
                <a:gd name="T18" fmla="*/ 134 w 150"/>
                <a:gd name="T19" fmla="*/ 155 h 232"/>
                <a:gd name="T20" fmla="*/ 148 w 150"/>
                <a:gd name="T21" fmla="*/ 188 h 232"/>
                <a:gd name="T22" fmla="*/ 150 w 150"/>
                <a:gd name="T23" fmla="*/ 213 h 232"/>
                <a:gd name="T24" fmla="*/ 116 w 150"/>
                <a:gd name="T25" fmla="*/ 232 h 232"/>
                <a:gd name="T26" fmla="*/ 65 w 150"/>
                <a:gd name="T27" fmla="*/ 222 h 232"/>
                <a:gd name="T28" fmla="*/ 23 w 150"/>
                <a:gd name="T29" fmla="*/ 222 h 232"/>
                <a:gd name="T30" fmla="*/ 23 w 150"/>
                <a:gd name="T31" fmla="*/ 222 h 232"/>
                <a:gd name="T32" fmla="*/ 25 w 150"/>
                <a:gd name="T33" fmla="*/ 215 h 232"/>
                <a:gd name="T34" fmla="*/ 23 w 150"/>
                <a:gd name="T35" fmla="*/ 206 h 232"/>
                <a:gd name="T36" fmla="*/ 21 w 150"/>
                <a:gd name="T37" fmla="*/ 190 h 232"/>
                <a:gd name="T38" fmla="*/ 21 w 150"/>
                <a:gd name="T39" fmla="*/ 190 h 232"/>
                <a:gd name="T40" fmla="*/ 9 w 150"/>
                <a:gd name="T41" fmla="*/ 178 h 232"/>
                <a:gd name="T42" fmla="*/ 0 w 150"/>
                <a:gd name="T43" fmla="*/ 167 h 232"/>
                <a:gd name="T44" fmla="*/ 35 w 150"/>
                <a:gd name="T45" fmla="*/ 127 h 232"/>
                <a:gd name="T46" fmla="*/ 60 w 150"/>
                <a:gd name="T47" fmla="*/ 123 h 232"/>
                <a:gd name="T48" fmla="*/ 99 w 150"/>
                <a:gd name="T49" fmla="*/ 56 h 232"/>
                <a:gd name="T50" fmla="*/ 106 w 150"/>
                <a:gd name="T51" fmla="*/ 26 h 232"/>
                <a:gd name="T52" fmla="*/ 106 w 150"/>
                <a:gd name="T53" fmla="*/ 26 h 232"/>
                <a:gd name="T54" fmla="*/ 111 w 150"/>
                <a:gd name="T55" fmla="*/ 26 h 232"/>
                <a:gd name="T56" fmla="*/ 113 w 150"/>
                <a:gd name="T57" fmla="*/ 23 h 232"/>
                <a:gd name="T58" fmla="*/ 118 w 150"/>
                <a:gd name="T59" fmla="*/ 16 h 232"/>
                <a:gd name="T60" fmla="*/ 123 w 150"/>
                <a:gd name="T61" fmla="*/ 7 h 232"/>
                <a:gd name="T62" fmla="*/ 125 w 150"/>
                <a:gd name="T63" fmla="*/ 0 h 232"/>
                <a:gd name="T64" fmla="*/ 130 w 150"/>
                <a:gd name="T65" fmla="*/ 2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232"/>
                <a:gd name="T101" fmla="*/ 150 w 150"/>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232">
                  <a:moveTo>
                    <a:pt x="130" y="2"/>
                  </a:moveTo>
                  <a:lnTo>
                    <a:pt x="130" y="2"/>
                  </a:lnTo>
                  <a:lnTo>
                    <a:pt x="146" y="42"/>
                  </a:lnTo>
                  <a:lnTo>
                    <a:pt x="127" y="53"/>
                  </a:lnTo>
                  <a:lnTo>
                    <a:pt x="130" y="56"/>
                  </a:lnTo>
                  <a:lnTo>
                    <a:pt x="150" y="86"/>
                  </a:lnTo>
                  <a:lnTo>
                    <a:pt x="134" y="113"/>
                  </a:lnTo>
                  <a:lnTo>
                    <a:pt x="134" y="155"/>
                  </a:lnTo>
                  <a:lnTo>
                    <a:pt x="148" y="188"/>
                  </a:lnTo>
                  <a:lnTo>
                    <a:pt x="150" y="213"/>
                  </a:lnTo>
                  <a:lnTo>
                    <a:pt x="116" y="232"/>
                  </a:lnTo>
                  <a:lnTo>
                    <a:pt x="65" y="222"/>
                  </a:lnTo>
                  <a:lnTo>
                    <a:pt x="23" y="222"/>
                  </a:lnTo>
                  <a:lnTo>
                    <a:pt x="25" y="215"/>
                  </a:lnTo>
                  <a:lnTo>
                    <a:pt x="23" y="206"/>
                  </a:lnTo>
                  <a:lnTo>
                    <a:pt x="21" y="190"/>
                  </a:lnTo>
                  <a:lnTo>
                    <a:pt x="9" y="178"/>
                  </a:lnTo>
                  <a:lnTo>
                    <a:pt x="0" y="167"/>
                  </a:lnTo>
                  <a:lnTo>
                    <a:pt x="35" y="127"/>
                  </a:lnTo>
                  <a:lnTo>
                    <a:pt x="60" y="123"/>
                  </a:lnTo>
                  <a:lnTo>
                    <a:pt x="99" y="56"/>
                  </a:lnTo>
                  <a:lnTo>
                    <a:pt x="106" y="26"/>
                  </a:lnTo>
                  <a:lnTo>
                    <a:pt x="111" y="26"/>
                  </a:lnTo>
                  <a:lnTo>
                    <a:pt x="113" y="23"/>
                  </a:lnTo>
                  <a:lnTo>
                    <a:pt x="118" y="16"/>
                  </a:lnTo>
                  <a:lnTo>
                    <a:pt x="123" y="7"/>
                  </a:lnTo>
                  <a:lnTo>
                    <a:pt x="125" y="0"/>
                  </a:lnTo>
                  <a:lnTo>
                    <a:pt x="130"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7" name="Freeform 221"/>
            <p:cNvSpPr>
              <a:spLocks/>
            </p:cNvSpPr>
            <p:nvPr/>
          </p:nvSpPr>
          <p:spPr bwMode="auto">
            <a:xfrm>
              <a:off x="5094" y="2366"/>
              <a:ext cx="37" cy="68"/>
            </a:xfrm>
            <a:custGeom>
              <a:avLst/>
              <a:gdLst>
                <a:gd name="T0" fmla="*/ 37 w 37"/>
                <a:gd name="T1" fmla="*/ 17 h 68"/>
                <a:gd name="T2" fmla="*/ 25 w 37"/>
                <a:gd name="T3" fmla="*/ 24 h 68"/>
                <a:gd name="T4" fmla="*/ 6 w 37"/>
                <a:gd name="T5" fmla="*/ 68 h 68"/>
                <a:gd name="T6" fmla="*/ 6 w 37"/>
                <a:gd name="T7" fmla="*/ 68 h 68"/>
                <a:gd name="T8" fmla="*/ 0 w 37"/>
                <a:gd name="T9" fmla="*/ 65 h 68"/>
                <a:gd name="T10" fmla="*/ 0 w 37"/>
                <a:gd name="T11" fmla="*/ 65 h 68"/>
                <a:gd name="T12" fmla="*/ 4 w 37"/>
                <a:gd name="T13" fmla="*/ 54 h 68"/>
                <a:gd name="T14" fmla="*/ 9 w 37"/>
                <a:gd name="T15" fmla="*/ 42 h 68"/>
                <a:gd name="T16" fmla="*/ 16 w 37"/>
                <a:gd name="T17" fmla="*/ 30 h 68"/>
                <a:gd name="T18" fmla="*/ 20 w 37"/>
                <a:gd name="T19" fmla="*/ 26 h 68"/>
                <a:gd name="T20" fmla="*/ 25 w 37"/>
                <a:gd name="T21" fmla="*/ 24 h 68"/>
                <a:gd name="T22" fmla="*/ 25 w 37"/>
                <a:gd name="T23" fmla="*/ 24 h 68"/>
                <a:gd name="T24" fmla="*/ 27 w 37"/>
                <a:gd name="T25" fmla="*/ 17 h 68"/>
                <a:gd name="T26" fmla="*/ 27 w 37"/>
                <a:gd name="T27" fmla="*/ 10 h 68"/>
                <a:gd name="T28" fmla="*/ 27 w 37"/>
                <a:gd name="T29" fmla="*/ 3 h 68"/>
                <a:gd name="T30" fmla="*/ 30 w 37"/>
                <a:gd name="T31" fmla="*/ 0 h 68"/>
                <a:gd name="T32" fmla="*/ 34 w 37"/>
                <a:gd name="T33" fmla="*/ 0 h 68"/>
                <a:gd name="T34" fmla="*/ 34 w 37"/>
                <a:gd name="T35" fmla="*/ 0 h 68"/>
                <a:gd name="T36" fmla="*/ 37 w 37"/>
                <a:gd name="T37" fmla="*/ 17 h 68"/>
                <a:gd name="T38" fmla="*/ 37 w 37"/>
                <a:gd name="T39" fmla="*/ 17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68"/>
                <a:gd name="T62" fmla="*/ 37 w 37"/>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68">
                  <a:moveTo>
                    <a:pt x="37" y="17"/>
                  </a:moveTo>
                  <a:lnTo>
                    <a:pt x="25" y="24"/>
                  </a:lnTo>
                  <a:lnTo>
                    <a:pt x="6" y="68"/>
                  </a:lnTo>
                  <a:lnTo>
                    <a:pt x="0" y="65"/>
                  </a:lnTo>
                  <a:lnTo>
                    <a:pt x="4" y="54"/>
                  </a:lnTo>
                  <a:lnTo>
                    <a:pt x="9" y="42"/>
                  </a:lnTo>
                  <a:lnTo>
                    <a:pt x="16" y="30"/>
                  </a:lnTo>
                  <a:lnTo>
                    <a:pt x="20" y="26"/>
                  </a:lnTo>
                  <a:lnTo>
                    <a:pt x="25" y="24"/>
                  </a:lnTo>
                  <a:lnTo>
                    <a:pt x="27" y="17"/>
                  </a:lnTo>
                  <a:lnTo>
                    <a:pt x="27" y="10"/>
                  </a:lnTo>
                  <a:lnTo>
                    <a:pt x="27" y="3"/>
                  </a:lnTo>
                  <a:lnTo>
                    <a:pt x="30" y="0"/>
                  </a:lnTo>
                  <a:lnTo>
                    <a:pt x="34" y="0"/>
                  </a:lnTo>
                  <a:lnTo>
                    <a:pt x="37" y="1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8" name="Freeform 222"/>
            <p:cNvSpPr>
              <a:spLocks/>
            </p:cNvSpPr>
            <p:nvPr/>
          </p:nvSpPr>
          <p:spPr bwMode="auto">
            <a:xfrm>
              <a:off x="1016" y="2369"/>
              <a:ext cx="58" cy="55"/>
            </a:xfrm>
            <a:custGeom>
              <a:avLst/>
              <a:gdLst>
                <a:gd name="T0" fmla="*/ 58 w 58"/>
                <a:gd name="T1" fmla="*/ 37 h 55"/>
                <a:gd name="T2" fmla="*/ 49 w 58"/>
                <a:gd name="T3" fmla="*/ 55 h 55"/>
                <a:gd name="T4" fmla="*/ 49 w 58"/>
                <a:gd name="T5" fmla="*/ 55 h 55"/>
                <a:gd name="T6" fmla="*/ 37 w 58"/>
                <a:gd name="T7" fmla="*/ 44 h 55"/>
                <a:gd name="T8" fmla="*/ 37 w 58"/>
                <a:gd name="T9" fmla="*/ 44 h 55"/>
                <a:gd name="T10" fmla="*/ 37 w 58"/>
                <a:gd name="T11" fmla="*/ 30 h 55"/>
                <a:gd name="T12" fmla="*/ 37 w 58"/>
                <a:gd name="T13" fmla="*/ 30 h 55"/>
                <a:gd name="T14" fmla="*/ 30 w 58"/>
                <a:gd name="T15" fmla="*/ 23 h 55"/>
                <a:gd name="T16" fmla="*/ 25 w 58"/>
                <a:gd name="T17" fmla="*/ 18 h 55"/>
                <a:gd name="T18" fmla="*/ 18 w 58"/>
                <a:gd name="T19" fmla="*/ 21 h 55"/>
                <a:gd name="T20" fmla="*/ 18 w 58"/>
                <a:gd name="T21" fmla="*/ 21 h 55"/>
                <a:gd name="T22" fmla="*/ 16 w 58"/>
                <a:gd name="T23" fmla="*/ 25 h 55"/>
                <a:gd name="T24" fmla="*/ 14 w 58"/>
                <a:gd name="T25" fmla="*/ 27 h 55"/>
                <a:gd name="T26" fmla="*/ 11 w 58"/>
                <a:gd name="T27" fmla="*/ 30 h 55"/>
                <a:gd name="T28" fmla="*/ 0 w 58"/>
                <a:gd name="T29" fmla="*/ 0 h 55"/>
                <a:gd name="T30" fmla="*/ 37 w 58"/>
                <a:gd name="T31" fmla="*/ 4 h 55"/>
                <a:gd name="T32" fmla="*/ 58 w 58"/>
                <a:gd name="T33" fmla="*/ 3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5"/>
                <a:gd name="T53" fmla="*/ 58 w 58"/>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5">
                  <a:moveTo>
                    <a:pt x="58" y="37"/>
                  </a:moveTo>
                  <a:lnTo>
                    <a:pt x="49" y="55"/>
                  </a:lnTo>
                  <a:lnTo>
                    <a:pt x="37" y="44"/>
                  </a:lnTo>
                  <a:lnTo>
                    <a:pt x="37" y="30"/>
                  </a:lnTo>
                  <a:lnTo>
                    <a:pt x="30" y="23"/>
                  </a:lnTo>
                  <a:lnTo>
                    <a:pt x="25" y="18"/>
                  </a:lnTo>
                  <a:lnTo>
                    <a:pt x="18" y="21"/>
                  </a:lnTo>
                  <a:lnTo>
                    <a:pt x="16" y="25"/>
                  </a:lnTo>
                  <a:lnTo>
                    <a:pt x="14" y="27"/>
                  </a:lnTo>
                  <a:lnTo>
                    <a:pt x="11" y="30"/>
                  </a:lnTo>
                  <a:lnTo>
                    <a:pt x="0" y="0"/>
                  </a:lnTo>
                  <a:lnTo>
                    <a:pt x="37" y="4"/>
                  </a:lnTo>
                  <a:lnTo>
                    <a:pt x="58" y="3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39" name="Freeform 223"/>
            <p:cNvSpPr>
              <a:spLocks/>
            </p:cNvSpPr>
            <p:nvPr/>
          </p:nvSpPr>
          <p:spPr bwMode="auto">
            <a:xfrm>
              <a:off x="2770" y="2369"/>
              <a:ext cx="44" cy="125"/>
            </a:xfrm>
            <a:custGeom>
              <a:avLst/>
              <a:gdLst>
                <a:gd name="T0" fmla="*/ 44 w 44"/>
                <a:gd name="T1" fmla="*/ 44 h 125"/>
                <a:gd name="T2" fmla="*/ 32 w 44"/>
                <a:gd name="T3" fmla="*/ 104 h 125"/>
                <a:gd name="T4" fmla="*/ 35 w 44"/>
                <a:gd name="T5" fmla="*/ 120 h 125"/>
                <a:gd name="T6" fmla="*/ 16 w 44"/>
                <a:gd name="T7" fmla="*/ 125 h 125"/>
                <a:gd name="T8" fmla="*/ 16 w 44"/>
                <a:gd name="T9" fmla="*/ 125 h 125"/>
                <a:gd name="T10" fmla="*/ 12 w 44"/>
                <a:gd name="T11" fmla="*/ 62 h 125"/>
                <a:gd name="T12" fmla="*/ 0 w 44"/>
                <a:gd name="T13" fmla="*/ 18 h 125"/>
                <a:gd name="T14" fmla="*/ 35 w 44"/>
                <a:gd name="T15" fmla="*/ 0 h 125"/>
                <a:gd name="T16" fmla="*/ 44 w 44"/>
                <a:gd name="T17" fmla="*/ 7 h 125"/>
                <a:gd name="T18" fmla="*/ 44 w 44"/>
                <a:gd name="T19" fmla="*/ 44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25"/>
                <a:gd name="T32" fmla="*/ 44 w 44"/>
                <a:gd name="T33" fmla="*/ 125 h 1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25">
                  <a:moveTo>
                    <a:pt x="44" y="44"/>
                  </a:moveTo>
                  <a:lnTo>
                    <a:pt x="32" y="104"/>
                  </a:lnTo>
                  <a:lnTo>
                    <a:pt x="35" y="120"/>
                  </a:lnTo>
                  <a:lnTo>
                    <a:pt x="16" y="125"/>
                  </a:lnTo>
                  <a:lnTo>
                    <a:pt x="12" y="62"/>
                  </a:lnTo>
                  <a:lnTo>
                    <a:pt x="0" y="18"/>
                  </a:lnTo>
                  <a:lnTo>
                    <a:pt x="35" y="0"/>
                  </a:lnTo>
                  <a:lnTo>
                    <a:pt x="44" y="7"/>
                  </a:lnTo>
                  <a:lnTo>
                    <a:pt x="44" y="4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0" name="Freeform 224"/>
            <p:cNvSpPr>
              <a:spLocks/>
            </p:cNvSpPr>
            <p:nvPr/>
          </p:nvSpPr>
          <p:spPr bwMode="auto">
            <a:xfrm>
              <a:off x="4589" y="2371"/>
              <a:ext cx="9" cy="7"/>
            </a:xfrm>
            <a:custGeom>
              <a:avLst/>
              <a:gdLst>
                <a:gd name="T0" fmla="*/ 9 w 9"/>
                <a:gd name="T1" fmla="*/ 2 h 7"/>
                <a:gd name="T2" fmla="*/ 9 w 9"/>
                <a:gd name="T3" fmla="*/ 2 h 7"/>
                <a:gd name="T4" fmla="*/ 9 w 9"/>
                <a:gd name="T5" fmla="*/ 5 h 7"/>
                <a:gd name="T6" fmla="*/ 7 w 9"/>
                <a:gd name="T7" fmla="*/ 7 h 7"/>
                <a:gd name="T8" fmla="*/ 7 w 9"/>
                <a:gd name="T9" fmla="*/ 7 h 7"/>
                <a:gd name="T10" fmla="*/ 2 w 9"/>
                <a:gd name="T11" fmla="*/ 7 h 7"/>
                <a:gd name="T12" fmla="*/ 0 w 9"/>
                <a:gd name="T13" fmla="*/ 5 h 7"/>
                <a:gd name="T14" fmla="*/ 0 w 9"/>
                <a:gd name="T15" fmla="*/ 5 h 7"/>
                <a:gd name="T16" fmla="*/ 0 w 9"/>
                <a:gd name="T17" fmla="*/ 2 h 7"/>
                <a:gd name="T18" fmla="*/ 2 w 9"/>
                <a:gd name="T19" fmla="*/ 0 h 7"/>
                <a:gd name="T20" fmla="*/ 2 w 9"/>
                <a:gd name="T21" fmla="*/ 0 h 7"/>
                <a:gd name="T22" fmla="*/ 7 w 9"/>
                <a:gd name="T23" fmla="*/ 0 h 7"/>
                <a:gd name="T24" fmla="*/ 9 w 9"/>
                <a:gd name="T25" fmla="*/ 2 h 7"/>
                <a:gd name="T26" fmla="*/ 9 w 9"/>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7"/>
                <a:gd name="T44" fmla="*/ 9 w 9"/>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7">
                  <a:moveTo>
                    <a:pt x="9" y="2"/>
                  </a:moveTo>
                  <a:lnTo>
                    <a:pt x="9" y="2"/>
                  </a:lnTo>
                  <a:lnTo>
                    <a:pt x="9" y="5"/>
                  </a:lnTo>
                  <a:lnTo>
                    <a:pt x="7" y="7"/>
                  </a:lnTo>
                  <a:lnTo>
                    <a:pt x="2" y="7"/>
                  </a:lnTo>
                  <a:lnTo>
                    <a:pt x="0" y="5"/>
                  </a:lnTo>
                  <a:lnTo>
                    <a:pt x="0" y="2"/>
                  </a:lnTo>
                  <a:lnTo>
                    <a:pt x="2" y="0"/>
                  </a:lnTo>
                  <a:lnTo>
                    <a:pt x="7" y="0"/>
                  </a:lnTo>
                  <a:lnTo>
                    <a:pt x="9"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1" name="Freeform 225"/>
            <p:cNvSpPr>
              <a:spLocks/>
            </p:cNvSpPr>
            <p:nvPr/>
          </p:nvSpPr>
          <p:spPr bwMode="auto">
            <a:xfrm>
              <a:off x="3045" y="2378"/>
              <a:ext cx="237" cy="199"/>
            </a:xfrm>
            <a:custGeom>
              <a:avLst/>
              <a:gdLst>
                <a:gd name="T0" fmla="*/ 181 w 237"/>
                <a:gd name="T1" fmla="*/ 32 h 199"/>
                <a:gd name="T2" fmla="*/ 183 w 237"/>
                <a:gd name="T3" fmla="*/ 58 h 199"/>
                <a:gd name="T4" fmla="*/ 183 w 237"/>
                <a:gd name="T5" fmla="*/ 58 h 199"/>
                <a:gd name="T6" fmla="*/ 202 w 237"/>
                <a:gd name="T7" fmla="*/ 81 h 199"/>
                <a:gd name="T8" fmla="*/ 213 w 237"/>
                <a:gd name="T9" fmla="*/ 90 h 199"/>
                <a:gd name="T10" fmla="*/ 223 w 237"/>
                <a:gd name="T11" fmla="*/ 97 h 199"/>
                <a:gd name="T12" fmla="*/ 223 w 237"/>
                <a:gd name="T13" fmla="*/ 97 h 199"/>
                <a:gd name="T14" fmla="*/ 237 w 237"/>
                <a:gd name="T15" fmla="*/ 141 h 199"/>
                <a:gd name="T16" fmla="*/ 135 w 237"/>
                <a:gd name="T17" fmla="*/ 153 h 199"/>
                <a:gd name="T18" fmla="*/ 100 w 237"/>
                <a:gd name="T19" fmla="*/ 143 h 199"/>
                <a:gd name="T20" fmla="*/ 100 w 237"/>
                <a:gd name="T21" fmla="*/ 143 h 199"/>
                <a:gd name="T22" fmla="*/ 86 w 237"/>
                <a:gd name="T23" fmla="*/ 148 h 199"/>
                <a:gd name="T24" fmla="*/ 75 w 237"/>
                <a:gd name="T25" fmla="*/ 169 h 199"/>
                <a:gd name="T26" fmla="*/ 49 w 237"/>
                <a:gd name="T27" fmla="*/ 171 h 199"/>
                <a:gd name="T28" fmla="*/ 40 w 237"/>
                <a:gd name="T29" fmla="*/ 192 h 199"/>
                <a:gd name="T30" fmla="*/ 19 w 237"/>
                <a:gd name="T31" fmla="*/ 199 h 199"/>
                <a:gd name="T32" fmla="*/ 17 w 237"/>
                <a:gd name="T33" fmla="*/ 171 h 199"/>
                <a:gd name="T34" fmla="*/ 0 w 237"/>
                <a:gd name="T35" fmla="*/ 141 h 199"/>
                <a:gd name="T36" fmla="*/ 0 w 237"/>
                <a:gd name="T37" fmla="*/ 99 h 199"/>
                <a:gd name="T38" fmla="*/ 19 w 237"/>
                <a:gd name="T39" fmla="*/ 72 h 199"/>
                <a:gd name="T40" fmla="*/ 81 w 237"/>
                <a:gd name="T41" fmla="*/ 44 h 199"/>
                <a:gd name="T42" fmla="*/ 114 w 237"/>
                <a:gd name="T43" fmla="*/ 39 h 199"/>
                <a:gd name="T44" fmla="*/ 128 w 237"/>
                <a:gd name="T45" fmla="*/ 16 h 199"/>
                <a:gd name="T46" fmla="*/ 162 w 237"/>
                <a:gd name="T47" fmla="*/ 0 h 199"/>
                <a:gd name="T48" fmla="*/ 162 w 237"/>
                <a:gd name="T49" fmla="*/ 0 h 199"/>
                <a:gd name="T50" fmla="*/ 181 w 237"/>
                <a:gd name="T51" fmla="*/ 32 h 199"/>
                <a:gd name="T52" fmla="*/ 181 w 237"/>
                <a:gd name="T53" fmla="*/ 32 h 1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7"/>
                <a:gd name="T82" fmla="*/ 0 h 199"/>
                <a:gd name="T83" fmla="*/ 237 w 237"/>
                <a:gd name="T84" fmla="*/ 199 h 1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7" h="199">
                  <a:moveTo>
                    <a:pt x="181" y="32"/>
                  </a:moveTo>
                  <a:lnTo>
                    <a:pt x="183" y="58"/>
                  </a:lnTo>
                  <a:lnTo>
                    <a:pt x="202" y="81"/>
                  </a:lnTo>
                  <a:lnTo>
                    <a:pt x="213" y="90"/>
                  </a:lnTo>
                  <a:lnTo>
                    <a:pt x="223" y="97"/>
                  </a:lnTo>
                  <a:lnTo>
                    <a:pt x="237" y="141"/>
                  </a:lnTo>
                  <a:lnTo>
                    <a:pt x="135" y="153"/>
                  </a:lnTo>
                  <a:lnTo>
                    <a:pt x="100" y="143"/>
                  </a:lnTo>
                  <a:lnTo>
                    <a:pt x="86" y="148"/>
                  </a:lnTo>
                  <a:lnTo>
                    <a:pt x="75" y="169"/>
                  </a:lnTo>
                  <a:lnTo>
                    <a:pt x="49" y="171"/>
                  </a:lnTo>
                  <a:lnTo>
                    <a:pt x="40" y="192"/>
                  </a:lnTo>
                  <a:lnTo>
                    <a:pt x="19" y="199"/>
                  </a:lnTo>
                  <a:lnTo>
                    <a:pt x="17" y="171"/>
                  </a:lnTo>
                  <a:lnTo>
                    <a:pt x="0" y="141"/>
                  </a:lnTo>
                  <a:lnTo>
                    <a:pt x="0" y="99"/>
                  </a:lnTo>
                  <a:lnTo>
                    <a:pt x="19" y="72"/>
                  </a:lnTo>
                  <a:lnTo>
                    <a:pt x="81" y="44"/>
                  </a:lnTo>
                  <a:lnTo>
                    <a:pt x="114" y="39"/>
                  </a:lnTo>
                  <a:lnTo>
                    <a:pt x="128" y="16"/>
                  </a:lnTo>
                  <a:lnTo>
                    <a:pt x="162" y="0"/>
                  </a:lnTo>
                  <a:lnTo>
                    <a:pt x="181" y="3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2" name="Freeform 226"/>
            <p:cNvSpPr>
              <a:spLocks/>
            </p:cNvSpPr>
            <p:nvPr/>
          </p:nvSpPr>
          <p:spPr bwMode="auto">
            <a:xfrm>
              <a:off x="1504" y="2378"/>
              <a:ext cx="7" cy="9"/>
            </a:xfrm>
            <a:custGeom>
              <a:avLst/>
              <a:gdLst>
                <a:gd name="T0" fmla="*/ 5 w 7"/>
                <a:gd name="T1" fmla="*/ 0 h 9"/>
                <a:gd name="T2" fmla="*/ 5 w 7"/>
                <a:gd name="T3" fmla="*/ 0 h 9"/>
                <a:gd name="T4" fmla="*/ 7 w 7"/>
                <a:gd name="T5" fmla="*/ 9 h 9"/>
                <a:gd name="T6" fmla="*/ 7 w 7"/>
                <a:gd name="T7" fmla="*/ 9 h 9"/>
                <a:gd name="T8" fmla="*/ 3 w 7"/>
                <a:gd name="T9" fmla="*/ 9 h 9"/>
                <a:gd name="T10" fmla="*/ 3 w 7"/>
                <a:gd name="T11" fmla="*/ 7 h 9"/>
                <a:gd name="T12" fmla="*/ 0 w 7"/>
                <a:gd name="T13" fmla="*/ 2 h 9"/>
                <a:gd name="T14" fmla="*/ 0 w 7"/>
                <a:gd name="T15" fmla="*/ 2 h 9"/>
                <a:gd name="T16" fmla="*/ 3 w 7"/>
                <a:gd name="T17" fmla="*/ 0 h 9"/>
                <a:gd name="T18" fmla="*/ 5 w 7"/>
                <a:gd name="T19" fmla="*/ 0 h 9"/>
                <a:gd name="T20" fmla="*/ 5 w 7"/>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5" y="0"/>
                  </a:moveTo>
                  <a:lnTo>
                    <a:pt x="5" y="0"/>
                  </a:lnTo>
                  <a:lnTo>
                    <a:pt x="7" y="9"/>
                  </a:lnTo>
                  <a:lnTo>
                    <a:pt x="3" y="9"/>
                  </a:lnTo>
                  <a:lnTo>
                    <a:pt x="3" y="7"/>
                  </a:lnTo>
                  <a:lnTo>
                    <a:pt x="0" y="2"/>
                  </a:lnTo>
                  <a:lnTo>
                    <a:pt x="3" y="0"/>
                  </a:lnTo>
                  <a:lnTo>
                    <a:pt x="5"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3" name="Freeform 227"/>
            <p:cNvSpPr>
              <a:spLocks/>
            </p:cNvSpPr>
            <p:nvPr/>
          </p:nvSpPr>
          <p:spPr bwMode="auto">
            <a:xfrm>
              <a:off x="5205" y="2378"/>
              <a:ext cx="7" cy="16"/>
            </a:xfrm>
            <a:custGeom>
              <a:avLst/>
              <a:gdLst>
                <a:gd name="T0" fmla="*/ 7 w 7"/>
                <a:gd name="T1" fmla="*/ 16 h 16"/>
                <a:gd name="T2" fmla="*/ 0 w 7"/>
                <a:gd name="T3" fmla="*/ 14 h 16"/>
                <a:gd name="T4" fmla="*/ 4 w 7"/>
                <a:gd name="T5" fmla="*/ 0 h 16"/>
                <a:gd name="T6" fmla="*/ 7 w 7"/>
                <a:gd name="T7" fmla="*/ 0 h 16"/>
                <a:gd name="T8" fmla="*/ 7 w 7"/>
                <a:gd name="T9" fmla="*/ 16 h 16"/>
                <a:gd name="T10" fmla="*/ 0 60000 65536"/>
                <a:gd name="T11" fmla="*/ 0 60000 65536"/>
                <a:gd name="T12" fmla="*/ 0 60000 65536"/>
                <a:gd name="T13" fmla="*/ 0 60000 65536"/>
                <a:gd name="T14" fmla="*/ 0 60000 65536"/>
                <a:gd name="T15" fmla="*/ 0 w 7"/>
                <a:gd name="T16" fmla="*/ 0 h 16"/>
                <a:gd name="T17" fmla="*/ 7 w 7"/>
                <a:gd name="T18" fmla="*/ 16 h 16"/>
              </a:gdLst>
              <a:ahLst/>
              <a:cxnLst>
                <a:cxn ang="T10">
                  <a:pos x="T0" y="T1"/>
                </a:cxn>
                <a:cxn ang="T11">
                  <a:pos x="T2" y="T3"/>
                </a:cxn>
                <a:cxn ang="T12">
                  <a:pos x="T4" y="T5"/>
                </a:cxn>
                <a:cxn ang="T13">
                  <a:pos x="T6" y="T7"/>
                </a:cxn>
                <a:cxn ang="T14">
                  <a:pos x="T8" y="T9"/>
                </a:cxn>
              </a:cxnLst>
              <a:rect l="T15" t="T16" r="T17" b="T18"/>
              <a:pathLst>
                <a:path w="7" h="16">
                  <a:moveTo>
                    <a:pt x="7" y="16"/>
                  </a:moveTo>
                  <a:lnTo>
                    <a:pt x="0" y="14"/>
                  </a:lnTo>
                  <a:lnTo>
                    <a:pt x="4" y="0"/>
                  </a:lnTo>
                  <a:lnTo>
                    <a:pt x="7" y="0"/>
                  </a:lnTo>
                  <a:lnTo>
                    <a:pt x="7"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4" name="Freeform 228"/>
            <p:cNvSpPr>
              <a:spLocks/>
            </p:cNvSpPr>
            <p:nvPr/>
          </p:nvSpPr>
          <p:spPr bwMode="auto">
            <a:xfrm>
              <a:off x="2740" y="2387"/>
              <a:ext cx="42" cy="116"/>
            </a:xfrm>
            <a:custGeom>
              <a:avLst/>
              <a:gdLst>
                <a:gd name="T0" fmla="*/ 25 w 42"/>
                <a:gd name="T1" fmla="*/ 0 h 116"/>
                <a:gd name="T2" fmla="*/ 25 w 42"/>
                <a:gd name="T3" fmla="*/ 0 h 116"/>
                <a:gd name="T4" fmla="*/ 35 w 42"/>
                <a:gd name="T5" fmla="*/ 26 h 116"/>
                <a:gd name="T6" fmla="*/ 37 w 42"/>
                <a:gd name="T7" fmla="*/ 53 h 116"/>
                <a:gd name="T8" fmla="*/ 42 w 42"/>
                <a:gd name="T9" fmla="*/ 107 h 116"/>
                <a:gd name="T10" fmla="*/ 7 w 42"/>
                <a:gd name="T11" fmla="*/ 116 h 116"/>
                <a:gd name="T12" fmla="*/ 7 w 42"/>
                <a:gd name="T13" fmla="*/ 116 h 116"/>
                <a:gd name="T14" fmla="*/ 19 w 42"/>
                <a:gd name="T15" fmla="*/ 42 h 116"/>
                <a:gd name="T16" fmla="*/ 0 w 42"/>
                <a:gd name="T17" fmla="*/ 9 h 116"/>
                <a:gd name="T18" fmla="*/ 5 w 42"/>
                <a:gd name="T19" fmla="*/ 5 h 116"/>
                <a:gd name="T20" fmla="*/ 5 w 42"/>
                <a:gd name="T21" fmla="*/ 5 h 116"/>
                <a:gd name="T22" fmla="*/ 25 w 42"/>
                <a:gd name="T23" fmla="*/ 0 h 116"/>
                <a:gd name="T24" fmla="*/ 25 w 42"/>
                <a:gd name="T25" fmla="*/ 0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16"/>
                <a:gd name="T41" fmla="*/ 42 w 42"/>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16">
                  <a:moveTo>
                    <a:pt x="25" y="0"/>
                  </a:moveTo>
                  <a:lnTo>
                    <a:pt x="25" y="0"/>
                  </a:lnTo>
                  <a:lnTo>
                    <a:pt x="35" y="26"/>
                  </a:lnTo>
                  <a:lnTo>
                    <a:pt x="37" y="53"/>
                  </a:lnTo>
                  <a:lnTo>
                    <a:pt x="42" y="107"/>
                  </a:lnTo>
                  <a:lnTo>
                    <a:pt x="7" y="116"/>
                  </a:lnTo>
                  <a:lnTo>
                    <a:pt x="19" y="42"/>
                  </a:lnTo>
                  <a:lnTo>
                    <a:pt x="0" y="9"/>
                  </a:lnTo>
                  <a:lnTo>
                    <a:pt x="5" y="5"/>
                  </a:lnTo>
                  <a:lnTo>
                    <a:pt x="25"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5" name="Freeform 229"/>
            <p:cNvSpPr>
              <a:spLocks/>
            </p:cNvSpPr>
            <p:nvPr/>
          </p:nvSpPr>
          <p:spPr bwMode="auto">
            <a:xfrm>
              <a:off x="2580" y="2392"/>
              <a:ext cx="118" cy="139"/>
            </a:xfrm>
            <a:custGeom>
              <a:avLst/>
              <a:gdLst>
                <a:gd name="T0" fmla="*/ 84 w 118"/>
                <a:gd name="T1" fmla="*/ 25 h 139"/>
                <a:gd name="T2" fmla="*/ 118 w 118"/>
                <a:gd name="T3" fmla="*/ 11 h 139"/>
                <a:gd name="T4" fmla="*/ 109 w 118"/>
                <a:gd name="T5" fmla="*/ 97 h 139"/>
                <a:gd name="T6" fmla="*/ 118 w 118"/>
                <a:gd name="T7" fmla="*/ 125 h 139"/>
                <a:gd name="T8" fmla="*/ 118 w 118"/>
                <a:gd name="T9" fmla="*/ 125 h 139"/>
                <a:gd name="T10" fmla="*/ 107 w 118"/>
                <a:gd name="T11" fmla="*/ 125 h 139"/>
                <a:gd name="T12" fmla="*/ 93 w 118"/>
                <a:gd name="T13" fmla="*/ 125 h 139"/>
                <a:gd name="T14" fmla="*/ 65 w 118"/>
                <a:gd name="T15" fmla="*/ 123 h 139"/>
                <a:gd name="T16" fmla="*/ 65 w 118"/>
                <a:gd name="T17" fmla="*/ 123 h 139"/>
                <a:gd name="T18" fmla="*/ 17 w 118"/>
                <a:gd name="T19" fmla="*/ 139 h 139"/>
                <a:gd name="T20" fmla="*/ 19 w 118"/>
                <a:gd name="T21" fmla="*/ 116 h 139"/>
                <a:gd name="T22" fmla="*/ 19 w 118"/>
                <a:gd name="T23" fmla="*/ 116 h 139"/>
                <a:gd name="T24" fmla="*/ 7 w 118"/>
                <a:gd name="T25" fmla="*/ 95 h 139"/>
                <a:gd name="T26" fmla="*/ 3 w 118"/>
                <a:gd name="T27" fmla="*/ 83 h 139"/>
                <a:gd name="T28" fmla="*/ 0 w 118"/>
                <a:gd name="T29" fmla="*/ 74 h 139"/>
                <a:gd name="T30" fmla="*/ 12 w 118"/>
                <a:gd name="T31" fmla="*/ 62 h 139"/>
                <a:gd name="T32" fmla="*/ 12 w 118"/>
                <a:gd name="T33" fmla="*/ 9 h 139"/>
                <a:gd name="T34" fmla="*/ 12 w 118"/>
                <a:gd name="T35" fmla="*/ 9 h 139"/>
                <a:gd name="T36" fmla="*/ 60 w 118"/>
                <a:gd name="T37" fmla="*/ 0 h 139"/>
                <a:gd name="T38" fmla="*/ 84 w 118"/>
                <a:gd name="T39" fmla="*/ 25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139"/>
                <a:gd name="T62" fmla="*/ 118 w 118"/>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139">
                  <a:moveTo>
                    <a:pt x="84" y="25"/>
                  </a:moveTo>
                  <a:lnTo>
                    <a:pt x="118" y="11"/>
                  </a:lnTo>
                  <a:lnTo>
                    <a:pt x="109" y="97"/>
                  </a:lnTo>
                  <a:lnTo>
                    <a:pt x="118" y="125"/>
                  </a:lnTo>
                  <a:lnTo>
                    <a:pt x="107" y="125"/>
                  </a:lnTo>
                  <a:lnTo>
                    <a:pt x="93" y="125"/>
                  </a:lnTo>
                  <a:lnTo>
                    <a:pt x="65" y="123"/>
                  </a:lnTo>
                  <a:lnTo>
                    <a:pt x="17" y="139"/>
                  </a:lnTo>
                  <a:lnTo>
                    <a:pt x="19" y="116"/>
                  </a:lnTo>
                  <a:lnTo>
                    <a:pt x="7" y="95"/>
                  </a:lnTo>
                  <a:lnTo>
                    <a:pt x="3" y="83"/>
                  </a:lnTo>
                  <a:lnTo>
                    <a:pt x="0" y="74"/>
                  </a:lnTo>
                  <a:lnTo>
                    <a:pt x="12" y="62"/>
                  </a:lnTo>
                  <a:lnTo>
                    <a:pt x="12" y="9"/>
                  </a:lnTo>
                  <a:lnTo>
                    <a:pt x="60" y="0"/>
                  </a:lnTo>
                  <a:lnTo>
                    <a:pt x="84" y="2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6" name="Freeform 230"/>
            <p:cNvSpPr>
              <a:spLocks/>
            </p:cNvSpPr>
            <p:nvPr/>
          </p:nvSpPr>
          <p:spPr bwMode="auto">
            <a:xfrm>
              <a:off x="5200" y="2394"/>
              <a:ext cx="86" cy="93"/>
            </a:xfrm>
            <a:custGeom>
              <a:avLst/>
              <a:gdLst>
                <a:gd name="T0" fmla="*/ 81 w 86"/>
                <a:gd name="T1" fmla="*/ 19 h 93"/>
                <a:gd name="T2" fmla="*/ 86 w 86"/>
                <a:gd name="T3" fmla="*/ 65 h 93"/>
                <a:gd name="T4" fmla="*/ 86 w 86"/>
                <a:gd name="T5" fmla="*/ 65 h 93"/>
                <a:gd name="T6" fmla="*/ 83 w 86"/>
                <a:gd name="T7" fmla="*/ 72 h 93"/>
                <a:gd name="T8" fmla="*/ 83 w 86"/>
                <a:gd name="T9" fmla="*/ 74 h 93"/>
                <a:gd name="T10" fmla="*/ 81 w 86"/>
                <a:gd name="T11" fmla="*/ 74 h 93"/>
                <a:gd name="T12" fmla="*/ 81 w 86"/>
                <a:gd name="T13" fmla="*/ 74 h 93"/>
                <a:gd name="T14" fmla="*/ 74 w 86"/>
                <a:gd name="T15" fmla="*/ 72 h 93"/>
                <a:gd name="T16" fmla="*/ 69 w 86"/>
                <a:gd name="T17" fmla="*/ 65 h 93"/>
                <a:gd name="T18" fmla="*/ 67 w 86"/>
                <a:gd name="T19" fmla="*/ 65 h 93"/>
                <a:gd name="T20" fmla="*/ 58 w 86"/>
                <a:gd name="T21" fmla="*/ 93 h 93"/>
                <a:gd name="T22" fmla="*/ 49 w 86"/>
                <a:gd name="T23" fmla="*/ 93 h 93"/>
                <a:gd name="T24" fmla="*/ 37 w 86"/>
                <a:gd name="T25" fmla="*/ 79 h 93"/>
                <a:gd name="T26" fmla="*/ 39 w 86"/>
                <a:gd name="T27" fmla="*/ 58 h 93"/>
                <a:gd name="T28" fmla="*/ 39 w 86"/>
                <a:gd name="T29" fmla="*/ 58 h 93"/>
                <a:gd name="T30" fmla="*/ 30 w 86"/>
                <a:gd name="T31" fmla="*/ 51 h 93"/>
                <a:gd name="T32" fmla="*/ 21 w 86"/>
                <a:gd name="T33" fmla="*/ 44 h 93"/>
                <a:gd name="T34" fmla="*/ 21 w 86"/>
                <a:gd name="T35" fmla="*/ 44 h 93"/>
                <a:gd name="T36" fmla="*/ 9 w 86"/>
                <a:gd name="T37" fmla="*/ 51 h 93"/>
                <a:gd name="T38" fmla="*/ 0 w 86"/>
                <a:gd name="T39" fmla="*/ 58 h 93"/>
                <a:gd name="T40" fmla="*/ 0 w 86"/>
                <a:gd name="T41" fmla="*/ 42 h 93"/>
                <a:gd name="T42" fmla="*/ 23 w 86"/>
                <a:gd name="T43" fmla="*/ 30 h 93"/>
                <a:gd name="T44" fmla="*/ 23 w 86"/>
                <a:gd name="T45" fmla="*/ 30 h 93"/>
                <a:gd name="T46" fmla="*/ 28 w 86"/>
                <a:gd name="T47" fmla="*/ 33 h 93"/>
                <a:gd name="T48" fmla="*/ 28 w 86"/>
                <a:gd name="T49" fmla="*/ 35 h 93"/>
                <a:gd name="T50" fmla="*/ 30 w 86"/>
                <a:gd name="T51" fmla="*/ 33 h 93"/>
                <a:gd name="T52" fmla="*/ 30 w 86"/>
                <a:gd name="T53" fmla="*/ 33 h 93"/>
                <a:gd name="T54" fmla="*/ 37 w 86"/>
                <a:gd name="T55" fmla="*/ 26 h 93"/>
                <a:gd name="T56" fmla="*/ 44 w 86"/>
                <a:gd name="T57" fmla="*/ 21 h 93"/>
                <a:gd name="T58" fmla="*/ 58 w 86"/>
                <a:gd name="T59" fmla="*/ 14 h 93"/>
                <a:gd name="T60" fmla="*/ 58 w 86"/>
                <a:gd name="T61" fmla="*/ 2 h 93"/>
                <a:gd name="T62" fmla="*/ 58 w 86"/>
                <a:gd name="T63" fmla="*/ 2 h 93"/>
                <a:gd name="T64" fmla="*/ 62 w 86"/>
                <a:gd name="T65" fmla="*/ 0 h 93"/>
                <a:gd name="T66" fmla="*/ 67 w 86"/>
                <a:gd name="T67" fmla="*/ 2 h 93"/>
                <a:gd name="T68" fmla="*/ 72 w 86"/>
                <a:gd name="T69" fmla="*/ 7 h 93"/>
                <a:gd name="T70" fmla="*/ 76 w 86"/>
                <a:gd name="T71" fmla="*/ 14 h 93"/>
                <a:gd name="T72" fmla="*/ 81 w 86"/>
                <a:gd name="T73" fmla="*/ 19 h 93"/>
                <a:gd name="T74" fmla="*/ 81 w 86"/>
                <a:gd name="T75" fmla="*/ 1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
                <a:gd name="T115" fmla="*/ 0 h 93"/>
                <a:gd name="T116" fmla="*/ 86 w 86"/>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 h="93">
                  <a:moveTo>
                    <a:pt x="81" y="19"/>
                  </a:moveTo>
                  <a:lnTo>
                    <a:pt x="86" y="65"/>
                  </a:lnTo>
                  <a:lnTo>
                    <a:pt x="83" y="72"/>
                  </a:lnTo>
                  <a:lnTo>
                    <a:pt x="83" y="74"/>
                  </a:lnTo>
                  <a:lnTo>
                    <a:pt x="81" y="74"/>
                  </a:lnTo>
                  <a:lnTo>
                    <a:pt x="74" y="72"/>
                  </a:lnTo>
                  <a:lnTo>
                    <a:pt x="69" y="65"/>
                  </a:lnTo>
                  <a:lnTo>
                    <a:pt x="67" y="65"/>
                  </a:lnTo>
                  <a:lnTo>
                    <a:pt x="58" y="93"/>
                  </a:lnTo>
                  <a:lnTo>
                    <a:pt x="49" y="93"/>
                  </a:lnTo>
                  <a:lnTo>
                    <a:pt x="37" y="79"/>
                  </a:lnTo>
                  <a:lnTo>
                    <a:pt x="39" y="58"/>
                  </a:lnTo>
                  <a:lnTo>
                    <a:pt x="30" y="51"/>
                  </a:lnTo>
                  <a:lnTo>
                    <a:pt x="21" y="44"/>
                  </a:lnTo>
                  <a:lnTo>
                    <a:pt x="9" y="51"/>
                  </a:lnTo>
                  <a:lnTo>
                    <a:pt x="0" y="58"/>
                  </a:lnTo>
                  <a:lnTo>
                    <a:pt x="0" y="42"/>
                  </a:lnTo>
                  <a:lnTo>
                    <a:pt x="23" y="30"/>
                  </a:lnTo>
                  <a:lnTo>
                    <a:pt x="28" y="33"/>
                  </a:lnTo>
                  <a:lnTo>
                    <a:pt x="28" y="35"/>
                  </a:lnTo>
                  <a:lnTo>
                    <a:pt x="30" y="33"/>
                  </a:lnTo>
                  <a:lnTo>
                    <a:pt x="37" y="26"/>
                  </a:lnTo>
                  <a:lnTo>
                    <a:pt x="44" y="21"/>
                  </a:lnTo>
                  <a:lnTo>
                    <a:pt x="58" y="14"/>
                  </a:lnTo>
                  <a:lnTo>
                    <a:pt x="58" y="2"/>
                  </a:lnTo>
                  <a:lnTo>
                    <a:pt x="62" y="0"/>
                  </a:lnTo>
                  <a:lnTo>
                    <a:pt x="67" y="2"/>
                  </a:lnTo>
                  <a:lnTo>
                    <a:pt x="72" y="7"/>
                  </a:lnTo>
                  <a:lnTo>
                    <a:pt x="76" y="14"/>
                  </a:lnTo>
                  <a:lnTo>
                    <a:pt x="81"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7" name="Freeform 231"/>
            <p:cNvSpPr>
              <a:spLocks/>
            </p:cNvSpPr>
            <p:nvPr/>
          </p:nvSpPr>
          <p:spPr bwMode="auto">
            <a:xfrm>
              <a:off x="2694" y="2399"/>
              <a:ext cx="60" cy="118"/>
            </a:xfrm>
            <a:custGeom>
              <a:avLst/>
              <a:gdLst>
                <a:gd name="T0" fmla="*/ 60 w 60"/>
                <a:gd name="T1" fmla="*/ 32 h 118"/>
                <a:gd name="T2" fmla="*/ 51 w 60"/>
                <a:gd name="T3" fmla="*/ 104 h 118"/>
                <a:gd name="T4" fmla="*/ 51 w 60"/>
                <a:gd name="T5" fmla="*/ 104 h 118"/>
                <a:gd name="T6" fmla="*/ 9 w 60"/>
                <a:gd name="T7" fmla="*/ 118 h 118"/>
                <a:gd name="T8" fmla="*/ 0 w 60"/>
                <a:gd name="T9" fmla="*/ 90 h 118"/>
                <a:gd name="T10" fmla="*/ 9 w 60"/>
                <a:gd name="T11" fmla="*/ 2 h 118"/>
                <a:gd name="T12" fmla="*/ 9 w 60"/>
                <a:gd name="T13" fmla="*/ 2 h 118"/>
                <a:gd name="T14" fmla="*/ 16 w 60"/>
                <a:gd name="T15" fmla="*/ 0 h 118"/>
                <a:gd name="T16" fmla="*/ 23 w 60"/>
                <a:gd name="T17" fmla="*/ 0 h 118"/>
                <a:gd name="T18" fmla="*/ 37 w 60"/>
                <a:gd name="T19" fmla="*/ 0 h 118"/>
                <a:gd name="T20" fmla="*/ 44 w 60"/>
                <a:gd name="T21" fmla="*/ 0 h 118"/>
                <a:gd name="T22" fmla="*/ 60 w 60"/>
                <a:gd name="T23" fmla="*/ 32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8"/>
                <a:gd name="T38" fmla="*/ 60 w 60"/>
                <a:gd name="T39" fmla="*/ 118 h 1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8">
                  <a:moveTo>
                    <a:pt x="60" y="32"/>
                  </a:moveTo>
                  <a:lnTo>
                    <a:pt x="51" y="104"/>
                  </a:lnTo>
                  <a:lnTo>
                    <a:pt x="9" y="118"/>
                  </a:lnTo>
                  <a:lnTo>
                    <a:pt x="0" y="90"/>
                  </a:lnTo>
                  <a:lnTo>
                    <a:pt x="9" y="2"/>
                  </a:lnTo>
                  <a:lnTo>
                    <a:pt x="16" y="0"/>
                  </a:lnTo>
                  <a:lnTo>
                    <a:pt x="23" y="0"/>
                  </a:lnTo>
                  <a:lnTo>
                    <a:pt x="37" y="0"/>
                  </a:lnTo>
                  <a:lnTo>
                    <a:pt x="44" y="0"/>
                  </a:lnTo>
                  <a:lnTo>
                    <a:pt x="60" y="3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8" name="Freeform 232"/>
            <p:cNvSpPr>
              <a:spLocks/>
            </p:cNvSpPr>
            <p:nvPr/>
          </p:nvSpPr>
          <p:spPr bwMode="auto">
            <a:xfrm>
              <a:off x="1067" y="2399"/>
              <a:ext cx="111" cy="67"/>
            </a:xfrm>
            <a:custGeom>
              <a:avLst/>
              <a:gdLst>
                <a:gd name="T0" fmla="*/ 111 w 111"/>
                <a:gd name="T1" fmla="*/ 37 h 67"/>
                <a:gd name="T2" fmla="*/ 102 w 111"/>
                <a:gd name="T3" fmla="*/ 53 h 67"/>
                <a:gd name="T4" fmla="*/ 104 w 111"/>
                <a:gd name="T5" fmla="*/ 65 h 67"/>
                <a:gd name="T6" fmla="*/ 104 w 111"/>
                <a:gd name="T7" fmla="*/ 65 h 67"/>
                <a:gd name="T8" fmla="*/ 97 w 111"/>
                <a:gd name="T9" fmla="*/ 67 h 67"/>
                <a:gd name="T10" fmla="*/ 97 w 111"/>
                <a:gd name="T11" fmla="*/ 67 h 67"/>
                <a:gd name="T12" fmla="*/ 88 w 111"/>
                <a:gd name="T13" fmla="*/ 51 h 67"/>
                <a:gd name="T14" fmla="*/ 85 w 111"/>
                <a:gd name="T15" fmla="*/ 41 h 67"/>
                <a:gd name="T16" fmla="*/ 85 w 111"/>
                <a:gd name="T17" fmla="*/ 32 h 67"/>
                <a:gd name="T18" fmla="*/ 83 w 111"/>
                <a:gd name="T19" fmla="*/ 32 h 67"/>
                <a:gd name="T20" fmla="*/ 58 w 111"/>
                <a:gd name="T21" fmla="*/ 32 h 67"/>
                <a:gd name="T22" fmla="*/ 58 w 111"/>
                <a:gd name="T23" fmla="*/ 32 h 67"/>
                <a:gd name="T24" fmla="*/ 53 w 111"/>
                <a:gd name="T25" fmla="*/ 37 h 67"/>
                <a:gd name="T26" fmla="*/ 53 w 111"/>
                <a:gd name="T27" fmla="*/ 41 h 67"/>
                <a:gd name="T28" fmla="*/ 53 w 111"/>
                <a:gd name="T29" fmla="*/ 55 h 67"/>
                <a:gd name="T30" fmla="*/ 44 w 111"/>
                <a:gd name="T31" fmla="*/ 62 h 67"/>
                <a:gd name="T32" fmla="*/ 14 w 111"/>
                <a:gd name="T33" fmla="*/ 32 h 67"/>
                <a:gd name="T34" fmla="*/ 14 w 111"/>
                <a:gd name="T35" fmla="*/ 32 h 67"/>
                <a:gd name="T36" fmla="*/ 7 w 111"/>
                <a:gd name="T37" fmla="*/ 35 h 67"/>
                <a:gd name="T38" fmla="*/ 0 w 111"/>
                <a:gd name="T39" fmla="*/ 30 h 67"/>
                <a:gd name="T40" fmla="*/ 9 w 111"/>
                <a:gd name="T41" fmla="*/ 9 h 67"/>
                <a:gd name="T42" fmla="*/ 9 w 111"/>
                <a:gd name="T43" fmla="*/ 9 h 67"/>
                <a:gd name="T44" fmla="*/ 18 w 111"/>
                <a:gd name="T45" fmla="*/ 11 h 67"/>
                <a:gd name="T46" fmla="*/ 18 w 111"/>
                <a:gd name="T47" fmla="*/ 11 h 67"/>
                <a:gd name="T48" fmla="*/ 23 w 111"/>
                <a:gd name="T49" fmla="*/ 7 h 67"/>
                <a:gd name="T50" fmla="*/ 30 w 111"/>
                <a:gd name="T51" fmla="*/ 9 h 67"/>
                <a:gd name="T52" fmla="*/ 35 w 111"/>
                <a:gd name="T53" fmla="*/ 11 h 67"/>
                <a:gd name="T54" fmla="*/ 39 w 111"/>
                <a:gd name="T55" fmla="*/ 14 h 67"/>
                <a:gd name="T56" fmla="*/ 76 w 111"/>
                <a:gd name="T57" fmla="*/ 0 h 67"/>
                <a:gd name="T58" fmla="*/ 76 w 111"/>
                <a:gd name="T59" fmla="*/ 0 h 67"/>
                <a:gd name="T60" fmla="*/ 95 w 111"/>
                <a:gd name="T61" fmla="*/ 16 h 67"/>
                <a:gd name="T62" fmla="*/ 104 w 111"/>
                <a:gd name="T63" fmla="*/ 28 h 67"/>
                <a:gd name="T64" fmla="*/ 111 w 111"/>
                <a:gd name="T65" fmla="*/ 37 h 67"/>
                <a:gd name="T66" fmla="*/ 111 w 111"/>
                <a:gd name="T67" fmla="*/ 37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67"/>
                <a:gd name="T104" fmla="*/ 111 w 111"/>
                <a:gd name="T105" fmla="*/ 67 h 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67">
                  <a:moveTo>
                    <a:pt x="111" y="37"/>
                  </a:moveTo>
                  <a:lnTo>
                    <a:pt x="102" y="53"/>
                  </a:lnTo>
                  <a:lnTo>
                    <a:pt x="104" y="65"/>
                  </a:lnTo>
                  <a:lnTo>
                    <a:pt x="97" y="67"/>
                  </a:lnTo>
                  <a:lnTo>
                    <a:pt x="88" y="51"/>
                  </a:lnTo>
                  <a:lnTo>
                    <a:pt x="85" y="41"/>
                  </a:lnTo>
                  <a:lnTo>
                    <a:pt x="85" y="32"/>
                  </a:lnTo>
                  <a:lnTo>
                    <a:pt x="83" y="32"/>
                  </a:lnTo>
                  <a:lnTo>
                    <a:pt x="58" y="32"/>
                  </a:lnTo>
                  <a:lnTo>
                    <a:pt x="53" y="37"/>
                  </a:lnTo>
                  <a:lnTo>
                    <a:pt x="53" y="41"/>
                  </a:lnTo>
                  <a:lnTo>
                    <a:pt x="53" y="55"/>
                  </a:lnTo>
                  <a:lnTo>
                    <a:pt x="44" y="62"/>
                  </a:lnTo>
                  <a:lnTo>
                    <a:pt x="14" y="32"/>
                  </a:lnTo>
                  <a:lnTo>
                    <a:pt x="7" y="35"/>
                  </a:lnTo>
                  <a:lnTo>
                    <a:pt x="0" y="30"/>
                  </a:lnTo>
                  <a:lnTo>
                    <a:pt x="9" y="9"/>
                  </a:lnTo>
                  <a:lnTo>
                    <a:pt x="18" y="11"/>
                  </a:lnTo>
                  <a:lnTo>
                    <a:pt x="23" y="7"/>
                  </a:lnTo>
                  <a:lnTo>
                    <a:pt x="30" y="9"/>
                  </a:lnTo>
                  <a:lnTo>
                    <a:pt x="35" y="11"/>
                  </a:lnTo>
                  <a:lnTo>
                    <a:pt x="39" y="14"/>
                  </a:lnTo>
                  <a:lnTo>
                    <a:pt x="76" y="0"/>
                  </a:lnTo>
                  <a:lnTo>
                    <a:pt x="95" y="16"/>
                  </a:lnTo>
                  <a:lnTo>
                    <a:pt x="104" y="28"/>
                  </a:lnTo>
                  <a:lnTo>
                    <a:pt x="111" y="3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49" name="Freeform 233"/>
            <p:cNvSpPr>
              <a:spLocks/>
            </p:cNvSpPr>
            <p:nvPr/>
          </p:nvSpPr>
          <p:spPr bwMode="auto">
            <a:xfrm>
              <a:off x="2481" y="2413"/>
              <a:ext cx="53" cy="55"/>
            </a:xfrm>
            <a:custGeom>
              <a:avLst/>
              <a:gdLst>
                <a:gd name="T0" fmla="*/ 53 w 53"/>
                <a:gd name="T1" fmla="*/ 27 h 55"/>
                <a:gd name="T2" fmla="*/ 53 w 53"/>
                <a:gd name="T3" fmla="*/ 27 h 55"/>
                <a:gd name="T4" fmla="*/ 25 w 53"/>
                <a:gd name="T5" fmla="*/ 55 h 55"/>
                <a:gd name="T6" fmla="*/ 2 w 53"/>
                <a:gd name="T7" fmla="*/ 41 h 55"/>
                <a:gd name="T8" fmla="*/ 2 w 53"/>
                <a:gd name="T9" fmla="*/ 41 h 55"/>
                <a:gd name="T10" fmla="*/ 0 w 53"/>
                <a:gd name="T11" fmla="*/ 21 h 55"/>
                <a:gd name="T12" fmla="*/ 0 w 53"/>
                <a:gd name="T13" fmla="*/ 21 h 55"/>
                <a:gd name="T14" fmla="*/ 14 w 53"/>
                <a:gd name="T15" fmla="*/ 9 h 55"/>
                <a:gd name="T16" fmla="*/ 21 w 53"/>
                <a:gd name="T17" fmla="*/ 4 h 55"/>
                <a:gd name="T18" fmla="*/ 28 w 53"/>
                <a:gd name="T19" fmla="*/ 0 h 55"/>
                <a:gd name="T20" fmla="*/ 28 w 53"/>
                <a:gd name="T21" fmla="*/ 0 h 55"/>
                <a:gd name="T22" fmla="*/ 44 w 53"/>
                <a:gd name="T23" fmla="*/ 11 h 55"/>
                <a:gd name="T24" fmla="*/ 51 w 53"/>
                <a:gd name="T25" fmla="*/ 18 h 55"/>
                <a:gd name="T26" fmla="*/ 53 w 53"/>
                <a:gd name="T27" fmla="*/ 27 h 55"/>
                <a:gd name="T28" fmla="*/ 53 w 53"/>
                <a:gd name="T29" fmla="*/ 2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55"/>
                <a:gd name="T47" fmla="*/ 53 w 53"/>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55">
                  <a:moveTo>
                    <a:pt x="53" y="27"/>
                  </a:moveTo>
                  <a:lnTo>
                    <a:pt x="53" y="27"/>
                  </a:lnTo>
                  <a:lnTo>
                    <a:pt x="25" y="55"/>
                  </a:lnTo>
                  <a:lnTo>
                    <a:pt x="2" y="41"/>
                  </a:lnTo>
                  <a:lnTo>
                    <a:pt x="0" y="21"/>
                  </a:lnTo>
                  <a:lnTo>
                    <a:pt x="14" y="9"/>
                  </a:lnTo>
                  <a:lnTo>
                    <a:pt x="21" y="4"/>
                  </a:lnTo>
                  <a:lnTo>
                    <a:pt x="28" y="0"/>
                  </a:lnTo>
                  <a:lnTo>
                    <a:pt x="44" y="11"/>
                  </a:lnTo>
                  <a:lnTo>
                    <a:pt x="51" y="18"/>
                  </a:lnTo>
                  <a:lnTo>
                    <a:pt x="53" y="2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0" name="Freeform 234"/>
            <p:cNvSpPr>
              <a:spLocks/>
            </p:cNvSpPr>
            <p:nvPr/>
          </p:nvSpPr>
          <p:spPr bwMode="auto">
            <a:xfrm>
              <a:off x="4334" y="2413"/>
              <a:ext cx="47" cy="81"/>
            </a:xfrm>
            <a:custGeom>
              <a:avLst/>
              <a:gdLst>
                <a:gd name="T0" fmla="*/ 44 w 47"/>
                <a:gd name="T1" fmla="*/ 69 h 81"/>
                <a:gd name="T2" fmla="*/ 21 w 47"/>
                <a:gd name="T3" fmla="*/ 81 h 81"/>
                <a:gd name="T4" fmla="*/ 21 w 47"/>
                <a:gd name="T5" fmla="*/ 81 h 81"/>
                <a:gd name="T6" fmla="*/ 10 w 47"/>
                <a:gd name="T7" fmla="*/ 74 h 81"/>
                <a:gd name="T8" fmla="*/ 3 w 47"/>
                <a:gd name="T9" fmla="*/ 69 h 81"/>
                <a:gd name="T10" fmla="*/ 0 w 47"/>
                <a:gd name="T11" fmla="*/ 62 h 81"/>
                <a:gd name="T12" fmla="*/ 0 w 47"/>
                <a:gd name="T13" fmla="*/ 62 h 81"/>
                <a:gd name="T14" fmla="*/ 5 w 47"/>
                <a:gd name="T15" fmla="*/ 51 h 81"/>
                <a:gd name="T16" fmla="*/ 7 w 47"/>
                <a:gd name="T17" fmla="*/ 44 h 81"/>
                <a:gd name="T18" fmla="*/ 5 w 47"/>
                <a:gd name="T19" fmla="*/ 37 h 81"/>
                <a:gd name="T20" fmla="*/ 5 w 47"/>
                <a:gd name="T21" fmla="*/ 37 h 81"/>
                <a:gd name="T22" fmla="*/ 3 w 47"/>
                <a:gd name="T23" fmla="*/ 30 h 81"/>
                <a:gd name="T24" fmla="*/ 3 w 47"/>
                <a:gd name="T25" fmla="*/ 21 h 81"/>
                <a:gd name="T26" fmla="*/ 7 w 47"/>
                <a:gd name="T27" fmla="*/ 7 h 81"/>
                <a:gd name="T28" fmla="*/ 7 w 47"/>
                <a:gd name="T29" fmla="*/ 7 h 81"/>
                <a:gd name="T30" fmla="*/ 7 w 47"/>
                <a:gd name="T31" fmla="*/ 2 h 81"/>
                <a:gd name="T32" fmla="*/ 14 w 47"/>
                <a:gd name="T33" fmla="*/ 0 h 81"/>
                <a:gd name="T34" fmla="*/ 47 w 47"/>
                <a:gd name="T35" fmla="*/ 41 h 81"/>
                <a:gd name="T36" fmla="*/ 44 w 47"/>
                <a:gd name="T37" fmla="*/ 69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81"/>
                <a:gd name="T59" fmla="*/ 47 w 47"/>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81">
                  <a:moveTo>
                    <a:pt x="44" y="69"/>
                  </a:moveTo>
                  <a:lnTo>
                    <a:pt x="21" y="81"/>
                  </a:lnTo>
                  <a:lnTo>
                    <a:pt x="10" y="74"/>
                  </a:lnTo>
                  <a:lnTo>
                    <a:pt x="3" y="69"/>
                  </a:lnTo>
                  <a:lnTo>
                    <a:pt x="0" y="62"/>
                  </a:lnTo>
                  <a:lnTo>
                    <a:pt x="5" y="51"/>
                  </a:lnTo>
                  <a:lnTo>
                    <a:pt x="7" y="44"/>
                  </a:lnTo>
                  <a:lnTo>
                    <a:pt x="5" y="37"/>
                  </a:lnTo>
                  <a:lnTo>
                    <a:pt x="3" y="30"/>
                  </a:lnTo>
                  <a:lnTo>
                    <a:pt x="3" y="21"/>
                  </a:lnTo>
                  <a:lnTo>
                    <a:pt x="7" y="7"/>
                  </a:lnTo>
                  <a:lnTo>
                    <a:pt x="7" y="2"/>
                  </a:lnTo>
                  <a:lnTo>
                    <a:pt x="14" y="0"/>
                  </a:lnTo>
                  <a:lnTo>
                    <a:pt x="47" y="41"/>
                  </a:lnTo>
                  <a:lnTo>
                    <a:pt x="44" y="6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1" name="Freeform 235"/>
            <p:cNvSpPr>
              <a:spLocks/>
            </p:cNvSpPr>
            <p:nvPr/>
          </p:nvSpPr>
          <p:spPr bwMode="auto">
            <a:xfrm>
              <a:off x="1500" y="2438"/>
              <a:ext cx="106" cy="162"/>
            </a:xfrm>
            <a:custGeom>
              <a:avLst/>
              <a:gdLst>
                <a:gd name="T0" fmla="*/ 44 w 106"/>
                <a:gd name="T1" fmla="*/ 7 h 162"/>
                <a:gd name="T2" fmla="*/ 44 w 106"/>
                <a:gd name="T3" fmla="*/ 7 h 162"/>
                <a:gd name="T4" fmla="*/ 46 w 106"/>
                <a:gd name="T5" fmla="*/ 16 h 162"/>
                <a:gd name="T6" fmla="*/ 51 w 106"/>
                <a:gd name="T7" fmla="*/ 28 h 162"/>
                <a:gd name="T8" fmla="*/ 76 w 106"/>
                <a:gd name="T9" fmla="*/ 33 h 162"/>
                <a:gd name="T10" fmla="*/ 76 w 106"/>
                <a:gd name="T11" fmla="*/ 33 h 162"/>
                <a:gd name="T12" fmla="*/ 83 w 106"/>
                <a:gd name="T13" fmla="*/ 44 h 162"/>
                <a:gd name="T14" fmla="*/ 85 w 106"/>
                <a:gd name="T15" fmla="*/ 51 h 162"/>
                <a:gd name="T16" fmla="*/ 83 w 106"/>
                <a:gd name="T17" fmla="*/ 58 h 162"/>
                <a:gd name="T18" fmla="*/ 71 w 106"/>
                <a:gd name="T19" fmla="*/ 86 h 162"/>
                <a:gd name="T20" fmla="*/ 71 w 106"/>
                <a:gd name="T21" fmla="*/ 118 h 162"/>
                <a:gd name="T22" fmla="*/ 71 w 106"/>
                <a:gd name="T23" fmla="*/ 118 h 162"/>
                <a:gd name="T24" fmla="*/ 78 w 106"/>
                <a:gd name="T25" fmla="*/ 123 h 162"/>
                <a:gd name="T26" fmla="*/ 85 w 106"/>
                <a:gd name="T27" fmla="*/ 125 h 162"/>
                <a:gd name="T28" fmla="*/ 106 w 106"/>
                <a:gd name="T29" fmla="*/ 146 h 162"/>
                <a:gd name="T30" fmla="*/ 101 w 106"/>
                <a:gd name="T31" fmla="*/ 155 h 162"/>
                <a:gd name="T32" fmla="*/ 39 w 106"/>
                <a:gd name="T33" fmla="*/ 162 h 162"/>
                <a:gd name="T34" fmla="*/ 27 w 106"/>
                <a:gd name="T35" fmla="*/ 148 h 162"/>
                <a:gd name="T36" fmla="*/ 32 w 106"/>
                <a:gd name="T37" fmla="*/ 114 h 162"/>
                <a:gd name="T38" fmla="*/ 32 w 106"/>
                <a:gd name="T39" fmla="*/ 114 h 162"/>
                <a:gd name="T40" fmla="*/ 23 w 106"/>
                <a:gd name="T41" fmla="*/ 109 h 162"/>
                <a:gd name="T42" fmla="*/ 16 w 106"/>
                <a:gd name="T43" fmla="*/ 104 h 162"/>
                <a:gd name="T44" fmla="*/ 16 w 106"/>
                <a:gd name="T45" fmla="*/ 104 h 162"/>
                <a:gd name="T46" fmla="*/ 18 w 106"/>
                <a:gd name="T47" fmla="*/ 97 h 162"/>
                <a:gd name="T48" fmla="*/ 18 w 106"/>
                <a:gd name="T49" fmla="*/ 90 h 162"/>
                <a:gd name="T50" fmla="*/ 16 w 106"/>
                <a:gd name="T51" fmla="*/ 77 h 162"/>
                <a:gd name="T52" fmla="*/ 16 w 106"/>
                <a:gd name="T53" fmla="*/ 77 h 162"/>
                <a:gd name="T54" fmla="*/ 11 w 106"/>
                <a:gd name="T55" fmla="*/ 74 h 162"/>
                <a:gd name="T56" fmla="*/ 4 w 106"/>
                <a:gd name="T57" fmla="*/ 74 h 162"/>
                <a:gd name="T58" fmla="*/ 4 w 106"/>
                <a:gd name="T59" fmla="*/ 74 h 162"/>
                <a:gd name="T60" fmla="*/ 2 w 106"/>
                <a:gd name="T61" fmla="*/ 70 h 162"/>
                <a:gd name="T62" fmla="*/ 0 w 106"/>
                <a:gd name="T63" fmla="*/ 67 h 162"/>
                <a:gd name="T64" fmla="*/ 0 w 106"/>
                <a:gd name="T65" fmla="*/ 58 h 162"/>
                <a:gd name="T66" fmla="*/ 4 w 106"/>
                <a:gd name="T67" fmla="*/ 42 h 162"/>
                <a:gd name="T68" fmla="*/ 4 w 106"/>
                <a:gd name="T69" fmla="*/ 42 h 162"/>
                <a:gd name="T70" fmla="*/ 11 w 106"/>
                <a:gd name="T71" fmla="*/ 42 h 162"/>
                <a:gd name="T72" fmla="*/ 16 w 106"/>
                <a:gd name="T73" fmla="*/ 39 h 162"/>
                <a:gd name="T74" fmla="*/ 18 w 106"/>
                <a:gd name="T75" fmla="*/ 37 h 162"/>
                <a:gd name="T76" fmla="*/ 18 w 106"/>
                <a:gd name="T77" fmla="*/ 37 h 162"/>
                <a:gd name="T78" fmla="*/ 18 w 106"/>
                <a:gd name="T79" fmla="*/ 33 h 162"/>
                <a:gd name="T80" fmla="*/ 20 w 106"/>
                <a:gd name="T81" fmla="*/ 30 h 162"/>
                <a:gd name="T82" fmla="*/ 20 w 106"/>
                <a:gd name="T83" fmla="*/ 26 h 162"/>
                <a:gd name="T84" fmla="*/ 18 w 106"/>
                <a:gd name="T85" fmla="*/ 21 h 162"/>
                <a:gd name="T86" fmla="*/ 18 w 106"/>
                <a:gd name="T87" fmla="*/ 21 h 162"/>
                <a:gd name="T88" fmla="*/ 25 w 106"/>
                <a:gd name="T89" fmla="*/ 9 h 162"/>
                <a:gd name="T90" fmla="*/ 32 w 106"/>
                <a:gd name="T91" fmla="*/ 0 h 162"/>
                <a:gd name="T92" fmla="*/ 44 w 106"/>
                <a:gd name="T93" fmla="*/ 7 h 1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
                <a:gd name="T142" fmla="*/ 0 h 162"/>
                <a:gd name="T143" fmla="*/ 106 w 106"/>
                <a:gd name="T144" fmla="*/ 162 h 1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 h="162">
                  <a:moveTo>
                    <a:pt x="44" y="7"/>
                  </a:moveTo>
                  <a:lnTo>
                    <a:pt x="44" y="7"/>
                  </a:lnTo>
                  <a:lnTo>
                    <a:pt x="46" y="16"/>
                  </a:lnTo>
                  <a:lnTo>
                    <a:pt x="51" y="28"/>
                  </a:lnTo>
                  <a:lnTo>
                    <a:pt x="76" y="33"/>
                  </a:lnTo>
                  <a:lnTo>
                    <a:pt x="83" y="44"/>
                  </a:lnTo>
                  <a:lnTo>
                    <a:pt x="85" y="51"/>
                  </a:lnTo>
                  <a:lnTo>
                    <a:pt x="83" y="58"/>
                  </a:lnTo>
                  <a:lnTo>
                    <a:pt x="71" y="86"/>
                  </a:lnTo>
                  <a:lnTo>
                    <a:pt x="71" y="118"/>
                  </a:lnTo>
                  <a:lnTo>
                    <a:pt x="78" y="123"/>
                  </a:lnTo>
                  <a:lnTo>
                    <a:pt x="85" y="125"/>
                  </a:lnTo>
                  <a:lnTo>
                    <a:pt x="106" y="146"/>
                  </a:lnTo>
                  <a:lnTo>
                    <a:pt x="101" y="155"/>
                  </a:lnTo>
                  <a:lnTo>
                    <a:pt x="39" y="162"/>
                  </a:lnTo>
                  <a:lnTo>
                    <a:pt x="27" y="148"/>
                  </a:lnTo>
                  <a:lnTo>
                    <a:pt x="32" y="114"/>
                  </a:lnTo>
                  <a:lnTo>
                    <a:pt x="23" y="109"/>
                  </a:lnTo>
                  <a:lnTo>
                    <a:pt x="16" y="104"/>
                  </a:lnTo>
                  <a:lnTo>
                    <a:pt x="18" y="97"/>
                  </a:lnTo>
                  <a:lnTo>
                    <a:pt x="18" y="90"/>
                  </a:lnTo>
                  <a:lnTo>
                    <a:pt x="16" y="77"/>
                  </a:lnTo>
                  <a:lnTo>
                    <a:pt x="11" y="74"/>
                  </a:lnTo>
                  <a:lnTo>
                    <a:pt x="4" y="74"/>
                  </a:lnTo>
                  <a:lnTo>
                    <a:pt x="2" y="70"/>
                  </a:lnTo>
                  <a:lnTo>
                    <a:pt x="0" y="67"/>
                  </a:lnTo>
                  <a:lnTo>
                    <a:pt x="0" y="58"/>
                  </a:lnTo>
                  <a:lnTo>
                    <a:pt x="4" y="42"/>
                  </a:lnTo>
                  <a:lnTo>
                    <a:pt x="11" y="42"/>
                  </a:lnTo>
                  <a:lnTo>
                    <a:pt x="16" y="39"/>
                  </a:lnTo>
                  <a:lnTo>
                    <a:pt x="18" y="37"/>
                  </a:lnTo>
                  <a:lnTo>
                    <a:pt x="18" y="33"/>
                  </a:lnTo>
                  <a:lnTo>
                    <a:pt x="20" y="30"/>
                  </a:lnTo>
                  <a:lnTo>
                    <a:pt x="20" y="26"/>
                  </a:lnTo>
                  <a:lnTo>
                    <a:pt x="18" y="21"/>
                  </a:lnTo>
                  <a:lnTo>
                    <a:pt x="25" y="9"/>
                  </a:lnTo>
                  <a:lnTo>
                    <a:pt x="32" y="0"/>
                  </a:lnTo>
                  <a:lnTo>
                    <a:pt x="44"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2" name="Freeform 236"/>
            <p:cNvSpPr>
              <a:spLocks/>
            </p:cNvSpPr>
            <p:nvPr/>
          </p:nvSpPr>
          <p:spPr bwMode="auto">
            <a:xfrm>
              <a:off x="2509" y="2443"/>
              <a:ext cx="85" cy="90"/>
            </a:xfrm>
            <a:custGeom>
              <a:avLst/>
              <a:gdLst>
                <a:gd name="T0" fmla="*/ 67 w 85"/>
                <a:gd name="T1" fmla="*/ 23 h 90"/>
                <a:gd name="T2" fmla="*/ 67 w 85"/>
                <a:gd name="T3" fmla="*/ 23 h 90"/>
                <a:gd name="T4" fmla="*/ 69 w 85"/>
                <a:gd name="T5" fmla="*/ 32 h 90"/>
                <a:gd name="T6" fmla="*/ 74 w 85"/>
                <a:gd name="T7" fmla="*/ 44 h 90"/>
                <a:gd name="T8" fmla="*/ 85 w 85"/>
                <a:gd name="T9" fmla="*/ 65 h 90"/>
                <a:gd name="T10" fmla="*/ 83 w 85"/>
                <a:gd name="T11" fmla="*/ 90 h 90"/>
                <a:gd name="T12" fmla="*/ 60 w 85"/>
                <a:gd name="T13" fmla="*/ 83 h 90"/>
                <a:gd name="T14" fmla="*/ 11 w 85"/>
                <a:gd name="T15" fmla="*/ 48 h 90"/>
                <a:gd name="T16" fmla="*/ 11 w 85"/>
                <a:gd name="T17" fmla="*/ 48 h 90"/>
                <a:gd name="T18" fmla="*/ 0 w 85"/>
                <a:gd name="T19" fmla="*/ 30 h 90"/>
                <a:gd name="T20" fmla="*/ 30 w 85"/>
                <a:gd name="T21" fmla="*/ 0 h 90"/>
                <a:gd name="T22" fmla="*/ 67 w 85"/>
                <a:gd name="T23" fmla="*/ 23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90"/>
                <a:gd name="T38" fmla="*/ 85 w 85"/>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90">
                  <a:moveTo>
                    <a:pt x="67" y="23"/>
                  </a:moveTo>
                  <a:lnTo>
                    <a:pt x="67" y="23"/>
                  </a:lnTo>
                  <a:lnTo>
                    <a:pt x="69" y="32"/>
                  </a:lnTo>
                  <a:lnTo>
                    <a:pt x="74" y="44"/>
                  </a:lnTo>
                  <a:lnTo>
                    <a:pt x="85" y="65"/>
                  </a:lnTo>
                  <a:lnTo>
                    <a:pt x="83" y="90"/>
                  </a:lnTo>
                  <a:lnTo>
                    <a:pt x="60" y="83"/>
                  </a:lnTo>
                  <a:lnTo>
                    <a:pt x="11" y="48"/>
                  </a:lnTo>
                  <a:lnTo>
                    <a:pt x="0" y="30"/>
                  </a:lnTo>
                  <a:lnTo>
                    <a:pt x="30" y="0"/>
                  </a:lnTo>
                  <a:lnTo>
                    <a:pt x="67" y="2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3" name="Freeform 237"/>
            <p:cNvSpPr>
              <a:spLocks/>
            </p:cNvSpPr>
            <p:nvPr/>
          </p:nvSpPr>
          <p:spPr bwMode="auto">
            <a:xfrm>
              <a:off x="4980" y="2466"/>
              <a:ext cx="157" cy="136"/>
            </a:xfrm>
            <a:custGeom>
              <a:avLst/>
              <a:gdLst>
                <a:gd name="T0" fmla="*/ 118 w 157"/>
                <a:gd name="T1" fmla="*/ 0 h 136"/>
                <a:gd name="T2" fmla="*/ 118 w 157"/>
                <a:gd name="T3" fmla="*/ 0 h 136"/>
                <a:gd name="T4" fmla="*/ 125 w 157"/>
                <a:gd name="T5" fmla="*/ 23 h 136"/>
                <a:gd name="T6" fmla="*/ 125 w 157"/>
                <a:gd name="T7" fmla="*/ 23 h 136"/>
                <a:gd name="T8" fmla="*/ 130 w 157"/>
                <a:gd name="T9" fmla="*/ 23 h 136"/>
                <a:gd name="T10" fmla="*/ 134 w 157"/>
                <a:gd name="T11" fmla="*/ 23 h 136"/>
                <a:gd name="T12" fmla="*/ 144 w 157"/>
                <a:gd name="T13" fmla="*/ 25 h 136"/>
                <a:gd name="T14" fmla="*/ 157 w 157"/>
                <a:gd name="T15" fmla="*/ 37 h 136"/>
                <a:gd name="T16" fmla="*/ 157 w 157"/>
                <a:gd name="T17" fmla="*/ 44 h 136"/>
                <a:gd name="T18" fmla="*/ 157 w 157"/>
                <a:gd name="T19" fmla="*/ 44 h 136"/>
                <a:gd name="T20" fmla="*/ 151 w 157"/>
                <a:gd name="T21" fmla="*/ 44 h 136"/>
                <a:gd name="T22" fmla="*/ 144 w 157"/>
                <a:gd name="T23" fmla="*/ 46 h 136"/>
                <a:gd name="T24" fmla="*/ 144 w 157"/>
                <a:gd name="T25" fmla="*/ 46 h 136"/>
                <a:gd name="T26" fmla="*/ 144 w 157"/>
                <a:gd name="T27" fmla="*/ 51 h 136"/>
                <a:gd name="T28" fmla="*/ 144 w 157"/>
                <a:gd name="T29" fmla="*/ 53 h 136"/>
                <a:gd name="T30" fmla="*/ 141 w 157"/>
                <a:gd name="T31" fmla="*/ 55 h 136"/>
                <a:gd name="T32" fmla="*/ 137 w 157"/>
                <a:gd name="T33" fmla="*/ 55 h 136"/>
                <a:gd name="T34" fmla="*/ 130 w 157"/>
                <a:gd name="T35" fmla="*/ 55 h 136"/>
                <a:gd name="T36" fmla="*/ 123 w 157"/>
                <a:gd name="T37" fmla="*/ 55 h 136"/>
                <a:gd name="T38" fmla="*/ 123 w 157"/>
                <a:gd name="T39" fmla="*/ 55 h 136"/>
                <a:gd name="T40" fmla="*/ 114 w 157"/>
                <a:gd name="T41" fmla="*/ 60 h 136"/>
                <a:gd name="T42" fmla="*/ 107 w 157"/>
                <a:gd name="T43" fmla="*/ 65 h 136"/>
                <a:gd name="T44" fmla="*/ 104 w 157"/>
                <a:gd name="T45" fmla="*/ 74 h 136"/>
                <a:gd name="T46" fmla="*/ 79 w 157"/>
                <a:gd name="T47" fmla="*/ 95 h 136"/>
                <a:gd name="T48" fmla="*/ 72 w 157"/>
                <a:gd name="T49" fmla="*/ 120 h 136"/>
                <a:gd name="T50" fmla="*/ 28 w 157"/>
                <a:gd name="T51" fmla="*/ 136 h 136"/>
                <a:gd name="T52" fmla="*/ 0 w 157"/>
                <a:gd name="T53" fmla="*/ 130 h 136"/>
                <a:gd name="T54" fmla="*/ 5 w 157"/>
                <a:gd name="T55" fmla="*/ 102 h 136"/>
                <a:gd name="T56" fmla="*/ 14 w 157"/>
                <a:gd name="T57" fmla="*/ 92 h 136"/>
                <a:gd name="T58" fmla="*/ 28 w 157"/>
                <a:gd name="T59" fmla="*/ 92 h 136"/>
                <a:gd name="T60" fmla="*/ 60 w 157"/>
                <a:gd name="T61" fmla="*/ 46 h 136"/>
                <a:gd name="T62" fmla="*/ 74 w 157"/>
                <a:gd name="T63" fmla="*/ 46 h 136"/>
                <a:gd name="T64" fmla="*/ 74 w 157"/>
                <a:gd name="T65" fmla="*/ 46 h 136"/>
                <a:gd name="T66" fmla="*/ 83 w 157"/>
                <a:gd name="T67" fmla="*/ 58 h 136"/>
                <a:gd name="T68" fmla="*/ 83 w 157"/>
                <a:gd name="T69" fmla="*/ 58 h 136"/>
                <a:gd name="T70" fmla="*/ 90 w 157"/>
                <a:gd name="T71" fmla="*/ 58 h 136"/>
                <a:gd name="T72" fmla="*/ 93 w 157"/>
                <a:gd name="T73" fmla="*/ 58 h 136"/>
                <a:gd name="T74" fmla="*/ 95 w 157"/>
                <a:gd name="T75" fmla="*/ 55 h 136"/>
                <a:gd name="T76" fmla="*/ 95 w 157"/>
                <a:gd name="T77" fmla="*/ 55 h 136"/>
                <a:gd name="T78" fmla="*/ 100 w 157"/>
                <a:gd name="T79" fmla="*/ 42 h 136"/>
                <a:gd name="T80" fmla="*/ 86 w 157"/>
                <a:gd name="T81" fmla="*/ 32 h 136"/>
                <a:gd name="T82" fmla="*/ 86 w 157"/>
                <a:gd name="T83" fmla="*/ 30 h 136"/>
                <a:gd name="T84" fmla="*/ 102 w 157"/>
                <a:gd name="T85" fmla="*/ 0 h 136"/>
                <a:gd name="T86" fmla="*/ 118 w 157"/>
                <a:gd name="T87" fmla="*/ 0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7"/>
                <a:gd name="T133" fmla="*/ 0 h 136"/>
                <a:gd name="T134" fmla="*/ 157 w 157"/>
                <a:gd name="T135" fmla="*/ 136 h 1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7" h="136">
                  <a:moveTo>
                    <a:pt x="118" y="0"/>
                  </a:moveTo>
                  <a:lnTo>
                    <a:pt x="118" y="0"/>
                  </a:lnTo>
                  <a:lnTo>
                    <a:pt x="125" y="23"/>
                  </a:lnTo>
                  <a:lnTo>
                    <a:pt x="130" y="23"/>
                  </a:lnTo>
                  <a:lnTo>
                    <a:pt x="134" y="23"/>
                  </a:lnTo>
                  <a:lnTo>
                    <a:pt x="144" y="25"/>
                  </a:lnTo>
                  <a:lnTo>
                    <a:pt x="157" y="37"/>
                  </a:lnTo>
                  <a:lnTo>
                    <a:pt x="157" y="44"/>
                  </a:lnTo>
                  <a:lnTo>
                    <a:pt x="151" y="44"/>
                  </a:lnTo>
                  <a:lnTo>
                    <a:pt x="144" y="46"/>
                  </a:lnTo>
                  <a:lnTo>
                    <a:pt x="144" y="51"/>
                  </a:lnTo>
                  <a:lnTo>
                    <a:pt x="144" y="53"/>
                  </a:lnTo>
                  <a:lnTo>
                    <a:pt x="141" y="55"/>
                  </a:lnTo>
                  <a:lnTo>
                    <a:pt x="137" y="55"/>
                  </a:lnTo>
                  <a:lnTo>
                    <a:pt x="130" y="55"/>
                  </a:lnTo>
                  <a:lnTo>
                    <a:pt x="123" y="55"/>
                  </a:lnTo>
                  <a:lnTo>
                    <a:pt x="114" y="60"/>
                  </a:lnTo>
                  <a:lnTo>
                    <a:pt x="107" y="65"/>
                  </a:lnTo>
                  <a:lnTo>
                    <a:pt x="104" y="74"/>
                  </a:lnTo>
                  <a:lnTo>
                    <a:pt x="79" y="95"/>
                  </a:lnTo>
                  <a:lnTo>
                    <a:pt x="72" y="120"/>
                  </a:lnTo>
                  <a:lnTo>
                    <a:pt x="28" y="136"/>
                  </a:lnTo>
                  <a:lnTo>
                    <a:pt x="0" y="130"/>
                  </a:lnTo>
                  <a:lnTo>
                    <a:pt x="5" y="102"/>
                  </a:lnTo>
                  <a:lnTo>
                    <a:pt x="14" y="92"/>
                  </a:lnTo>
                  <a:lnTo>
                    <a:pt x="28" y="92"/>
                  </a:lnTo>
                  <a:lnTo>
                    <a:pt x="60" y="46"/>
                  </a:lnTo>
                  <a:lnTo>
                    <a:pt x="74" y="46"/>
                  </a:lnTo>
                  <a:lnTo>
                    <a:pt x="83" y="58"/>
                  </a:lnTo>
                  <a:lnTo>
                    <a:pt x="90" y="58"/>
                  </a:lnTo>
                  <a:lnTo>
                    <a:pt x="93" y="58"/>
                  </a:lnTo>
                  <a:lnTo>
                    <a:pt x="95" y="55"/>
                  </a:lnTo>
                  <a:lnTo>
                    <a:pt x="100" y="42"/>
                  </a:lnTo>
                  <a:lnTo>
                    <a:pt x="86" y="32"/>
                  </a:lnTo>
                  <a:lnTo>
                    <a:pt x="86" y="30"/>
                  </a:lnTo>
                  <a:lnTo>
                    <a:pt x="102" y="0"/>
                  </a:lnTo>
                  <a:lnTo>
                    <a:pt x="118"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4" name="Freeform 238"/>
            <p:cNvSpPr>
              <a:spLocks/>
            </p:cNvSpPr>
            <p:nvPr/>
          </p:nvSpPr>
          <p:spPr bwMode="auto">
            <a:xfrm>
              <a:off x="4621" y="2468"/>
              <a:ext cx="10" cy="7"/>
            </a:xfrm>
            <a:custGeom>
              <a:avLst/>
              <a:gdLst>
                <a:gd name="T0" fmla="*/ 10 w 10"/>
                <a:gd name="T1" fmla="*/ 3 h 7"/>
                <a:gd name="T2" fmla="*/ 10 w 10"/>
                <a:gd name="T3" fmla="*/ 3 h 7"/>
                <a:gd name="T4" fmla="*/ 10 w 10"/>
                <a:gd name="T5" fmla="*/ 5 h 7"/>
                <a:gd name="T6" fmla="*/ 7 w 10"/>
                <a:gd name="T7" fmla="*/ 7 h 7"/>
                <a:gd name="T8" fmla="*/ 7 w 10"/>
                <a:gd name="T9" fmla="*/ 7 h 7"/>
                <a:gd name="T10" fmla="*/ 5 w 10"/>
                <a:gd name="T11" fmla="*/ 7 h 7"/>
                <a:gd name="T12" fmla="*/ 0 w 10"/>
                <a:gd name="T13" fmla="*/ 7 h 7"/>
                <a:gd name="T14" fmla="*/ 0 w 10"/>
                <a:gd name="T15" fmla="*/ 7 h 7"/>
                <a:gd name="T16" fmla="*/ 0 w 10"/>
                <a:gd name="T17" fmla="*/ 5 h 7"/>
                <a:gd name="T18" fmla="*/ 0 w 10"/>
                <a:gd name="T19" fmla="*/ 3 h 7"/>
                <a:gd name="T20" fmla="*/ 0 w 10"/>
                <a:gd name="T21" fmla="*/ 3 h 7"/>
                <a:gd name="T22" fmla="*/ 5 w 10"/>
                <a:gd name="T23" fmla="*/ 0 h 7"/>
                <a:gd name="T24" fmla="*/ 5 w 10"/>
                <a:gd name="T25" fmla="*/ 0 h 7"/>
                <a:gd name="T26" fmla="*/ 7 w 10"/>
                <a:gd name="T27" fmla="*/ 0 h 7"/>
                <a:gd name="T28" fmla="*/ 10 w 10"/>
                <a:gd name="T29" fmla="*/ 3 h 7"/>
                <a:gd name="T30" fmla="*/ 10 w 10"/>
                <a:gd name="T31" fmla="*/ 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7"/>
                <a:gd name="T50" fmla="*/ 10 w 10"/>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7">
                  <a:moveTo>
                    <a:pt x="10" y="3"/>
                  </a:moveTo>
                  <a:lnTo>
                    <a:pt x="10" y="3"/>
                  </a:lnTo>
                  <a:lnTo>
                    <a:pt x="10" y="5"/>
                  </a:lnTo>
                  <a:lnTo>
                    <a:pt x="7" y="7"/>
                  </a:lnTo>
                  <a:lnTo>
                    <a:pt x="5" y="7"/>
                  </a:lnTo>
                  <a:lnTo>
                    <a:pt x="0" y="7"/>
                  </a:lnTo>
                  <a:lnTo>
                    <a:pt x="0" y="5"/>
                  </a:lnTo>
                  <a:lnTo>
                    <a:pt x="0" y="3"/>
                  </a:lnTo>
                  <a:lnTo>
                    <a:pt x="5" y="0"/>
                  </a:lnTo>
                  <a:lnTo>
                    <a:pt x="7" y="0"/>
                  </a:lnTo>
                  <a:lnTo>
                    <a:pt x="10"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5" name="Freeform 239"/>
            <p:cNvSpPr>
              <a:spLocks/>
            </p:cNvSpPr>
            <p:nvPr/>
          </p:nvSpPr>
          <p:spPr bwMode="auto">
            <a:xfrm>
              <a:off x="5168" y="2484"/>
              <a:ext cx="9" cy="10"/>
            </a:xfrm>
            <a:custGeom>
              <a:avLst/>
              <a:gdLst>
                <a:gd name="T0" fmla="*/ 9 w 9"/>
                <a:gd name="T1" fmla="*/ 5 h 10"/>
                <a:gd name="T2" fmla="*/ 9 w 9"/>
                <a:gd name="T3" fmla="*/ 5 h 10"/>
                <a:gd name="T4" fmla="*/ 9 w 9"/>
                <a:gd name="T5" fmla="*/ 7 h 10"/>
                <a:gd name="T6" fmla="*/ 7 w 9"/>
                <a:gd name="T7" fmla="*/ 10 h 10"/>
                <a:gd name="T8" fmla="*/ 7 w 9"/>
                <a:gd name="T9" fmla="*/ 10 h 10"/>
                <a:gd name="T10" fmla="*/ 4 w 9"/>
                <a:gd name="T11" fmla="*/ 10 h 10"/>
                <a:gd name="T12" fmla="*/ 0 w 9"/>
                <a:gd name="T13" fmla="*/ 7 h 10"/>
                <a:gd name="T14" fmla="*/ 0 w 9"/>
                <a:gd name="T15" fmla="*/ 7 h 10"/>
                <a:gd name="T16" fmla="*/ 0 w 9"/>
                <a:gd name="T17" fmla="*/ 5 h 10"/>
                <a:gd name="T18" fmla="*/ 0 w 9"/>
                <a:gd name="T19" fmla="*/ 3 h 10"/>
                <a:gd name="T20" fmla="*/ 0 w 9"/>
                <a:gd name="T21" fmla="*/ 3 h 10"/>
                <a:gd name="T22" fmla="*/ 2 w 9"/>
                <a:gd name="T23" fmla="*/ 0 h 10"/>
                <a:gd name="T24" fmla="*/ 4 w 9"/>
                <a:gd name="T25" fmla="*/ 0 h 10"/>
                <a:gd name="T26" fmla="*/ 4 w 9"/>
                <a:gd name="T27" fmla="*/ 0 h 10"/>
                <a:gd name="T28" fmla="*/ 7 w 9"/>
                <a:gd name="T29" fmla="*/ 0 h 10"/>
                <a:gd name="T30" fmla="*/ 9 w 9"/>
                <a:gd name="T31" fmla="*/ 5 h 10"/>
                <a:gd name="T32" fmla="*/ 9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9" y="5"/>
                  </a:moveTo>
                  <a:lnTo>
                    <a:pt x="9" y="5"/>
                  </a:lnTo>
                  <a:lnTo>
                    <a:pt x="9" y="7"/>
                  </a:lnTo>
                  <a:lnTo>
                    <a:pt x="7" y="10"/>
                  </a:lnTo>
                  <a:lnTo>
                    <a:pt x="4" y="10"/>
                  </a:lnTo>
                  <a:lnTo>
                    <a:pt x="0" y="7"/>
                  </a:lnTo>
                  <a:lnTo>
                    <a:pt x="0" y="5"/>
                  </a:lnTo>
                  <a:lnTo>
                    <a:pt x="0" y="3"/>
                  </a:lnTo>
                  <a:lnTo>
                    <a:pt x="2" y="0"/>
                  </a:lnTo>
                  <a:lnTo>
                    <a:pt x="4" y="0"/>
                  </a:lnTo>
                  <a:lnTo>
                    <a:pt x="7" y="0"/>
                  </a:lnTo>
                  <a:lnTo>
                    <a:pt x="9"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6" name="Freeform 240"/>
            <p:cNvSpPr>
              <a:spLocks/>
            </p:cNvSpPr>
            <p:nvPr/>
          </p:nvSpPr>
          <p:spPr bwMode="auto">
            <a:xfrm>
              <a:off x="4756" y="2491"/>
              <a:ext cx="74" cy="95"/>
            </a:xfrm>
            <a:custGeom>
              <a:avLst/>
              <a:gdLst>
                <a:gd name="T0" fmla="*/ 46 w 74"/>
                <a:gd name="T1" fmla="*/ 3 h 95"/>
                <a:gd name="T2" fmla="*/ 53 w 74"/>
                <a:gd name="T3" fmla="*/ 14 h 95"/>
                <a:gd name="T4" fmla="*/ 67 w 74"/>
                <a:gd name="T5" fmla="*/ 24 h 95"/>
                <a:gd name="T6" fmla="*/ 69 w 74"/>
                <a:gd name="T7" fmla="*/ 79 h 95"/>
                <a:gd name="T8" fmla="*/ 69 w 74"/>
                <a:gd name="T9" fmla="*/ 79 h 95"/>
                <a:gd name="T10" fmla="*/ 74 w 74"/>
                <a:gd name="T11" fmla="*/ 86 h 95"/>
                <a:gd name="T12" fmla="*/ 74 w 74"/>
                <a:gd name="T13" fmla="*/ 91 h 95"/>
                <a:gd name="T14" fmla="*/ 71 w 74"/>
                <a:gd name="T15" fmla="*/ 93 h 95"/>
                <a:gd name="T16" fmla="*/ 71 w 74"/>
                <a:gd name="T17" fmla="*/ 93 h 95"/>
                <a:gd name="T18" fmla="*/ 57 w 74"/>
                <a:gd name="T19" fmla="*/ 95 h 95"/>
                <a:gd name="T20" fmla="*/ 9 w 74"/>
                <a:gd name="T21" fmla="*/ 47 h 95"/>
                <a:gd name="T22" fmla="*/ 0 w 74"/>
                <a:gd name="T23" fmla="*/ 0 h 95"/>
                <a:gd name="T24" fmla="*/ 23 w 74"/>
                <a:gd name="T25" fmla="*/ 17 h 95"/>
                <a:gd name="T26" fmla="*/ 46 w 74"/>
                <a:gd name="T27" fmla="*/ 3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95"/>
                <a:gd name="T44" fmla="*/ 74 w 74"/>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95">
                  <a:moveTo>
                    <a:pt x="46" y="3"/>
                  </a:moveTo>
                  <a:lnTo>
                    <a:pt x="53" y="14"/>
                  </a:lnTo>
                  <a:lnTo>
                    <a:pt x="67" y="24"/>
                  </a:lnTo>
                  <a:lnTo>
                    <a:pt x="69" y="79"/>
                  </a:lnTo>
                  <a:lnTo>
                    <a:pt x="74" y="86"/>
                  </a:lnTo>
                  <a:lnTo>
                    <a:pt x="74" y="91"/>
                  </a:lnTo>
                  <a:lnTo>
                    <a:pt x="71" y="93"/>
                  </a:lnTo>
                  <a:lnTo>
                    <a:pt x="57" y="95"/>
                  </a:lnTo>
                  <a:lnTo>
                    <a:pt x="9" y="47"/>
                  </a:lnTo>
                  <a:lnTo>
                    <a:pt x="0" y="0"/>
                  </a:lnTo>
                  <a:lnTo>
                    <a:pt x="23" y="17"/>
                  </a:lnTo>
                  <a:lnTo>
                    <a:pt x="46"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7" name="Freeform 241"/>
            <p:cNvSpPr>
              <a:spLocks/>
            </p:cNvSpPr>
            <p:nvPr/>
          </p:nvSpPr>
          <p:spPr bwMode="auto">
            <a:xfrm>
              <a:off x="1576" y="2498"/>
              <a:ext cx="62" cy="84"/>
            </a:xfrm>
            <a:custGeom>
              <a:avLst/>
              <a:gdLst>
                <a:gd name="T0" fmla="*/ 62 w 62"/>
                <a:gd name="T1" fmla="*/ 7 h 84"/>
                <a:gd name="T2" fmla="*/ 58 w 62"/>
                <a:gd name="T3" fmla="*/ 35 h 84"/>
                <a:gd name="T4" fmla="*/ 62 w 62"/>
                <a:gd name="T5" fmla="*/ 74 h 84"/>
                <a:gd name="T6" fmla="*/ 62 w 62"/>
                <a:gd name="T7" fmla="*/ 74 h 84"/>
                <a:gd name="T8" fmla="*/ 32 w 62"/>
                <a:gd name="T9" fmla="*/ 84 h 84"/>
                <a:gd name="T10" fmla="*/ 32 w 62"/>
                <a:gd name="T11" fmla="*/ 84 h 84"/>
                <a:gd name="T12" fmla="*/ 16 w 62"/>
                <a:gd name="T13" fmla="*/ 67 h 84"/>
                <a:gd name="T14" fmla="*/ 9 w 62"/>
                <a:gd name="T15" fmla="*/ 60 h 84"/>
                <a:gd name="T16" fmla="*/ 0 w 62"/>
                <a:gd name="T17" fmla="*/ 56 h 84"/>
                <a:gd name="T18" fmla="*/ 0 w 62"/>
                <a:gd name="T19" fmla="*/ 26 h 84"/>
                <a:gd name="T20" fmla="*/ 12 w 62"/>
                <a:gd name="T21" fmla="*/ 0 h 84"/>
                <a:gd name="T22" fmla="*/ 12 w 62"/>
                <a:gd name="T23" fmla="*/ 0 h 84"/>
                <a:gd name="T24" fmla="*/ 25 w 62"/>
                <a:gd name="T25" fmla="*/ 0 h 84"/>
                <a:gd name="T26" fmla="*/ 37 w 62"/>
                <a:gd name="T27" fmla="*/ 0 h 84"/>
                <a:gd name="T28" fmla="*/ 51 w 62"/>
                <a:gd name="T29" fmla="*/ 0 h 84"/>
                <a:gd name="T30" fmla="*/ 55 w 62"/>
                <a:gd name="T31" fmla="*/ 3 h 84"/>
                <a:gd name="T32" fmla="*/ 62 w 62"/>
                <a:gd name="T33" fmla="*/ 7 h 84"/>
                <a:gd name="T34" fmla="*/ 62 w 62"/>
                <a:gd name="T35" fmla="*/ 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84"/>
                <a:gd name="T56" fmla="*/ 62 w 6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84">
                  <a:moveTo>
                    <a:pt x="62" y="7"/>
                  </a:moveTo>
                  <a:lnTo>
                    <a:pt x="58" y="35"/>
                  </a:lnTo>
                  <a:lnTo>
                    <a:pt x="62" y="74"/>
                  </a:lnTo>
                  <a:lnTo>
                    <a:pt x="32" y="84"/>
                  </a:lnTo>
                  <a:lnTo>
                    <a:pt x="16" y="67"/>
                  </a:lnTo>
                  <a:lnTo>
                    <a:pt x="9" y="60"/>
                  </a:lnTo>
                  <a:lnTo>
                    <a:pt x="0" y="56"/>
                  </a:lnTo>
                  <a:lnTo>
                    <a:pt x="0" y="26"/>
                  </a:lnTo>
                  <a:lnTo>
                    <a:pt x="12" y="0"/>
                  </a:lnTo>
                  <a:lnTo>
                    <a:pt x="25" y="0"/>
                  </a:lnTo>
                  <a:lnTo>
                    <a:pt x="37" y="0"/>
                  </a:lnTo>
                  <a:lnTo>
                    <a:pt x="51" y="0"/>
                  </a:lnTo>
                  <a:lnTo>
                    <a:pt x="55" y="3"/>
                  </a:lnTo>
                  <a:lnTo>
                    <a:pt x="62"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8" name="Freeform 242"/>
            <p:cNvSpPr>
              <a:spLocks/>
            </p:cNvSpPr>
            <p:nvPr/>
          </p:nvSpPr>
          <p:spPr bwMode="auto">
            <a:xfrm>
              <a:off x="5059" y="2501"/>
              <a:ext cx="16" cy="20"/>
            </a:xfrm>
            <a:custGeom>
              <a:avLst/>
              <a:gdLst>
                <a:gd name="T0" fmla="*/ 16 w 16"/>
                <a:gd name="T1" fmla="*/ 9 h 20"/>
                <a:gd name="T2" fmla="*/ 16 w 16"/>
                <a:gd name="T3" fmla="*/ 9 h 20"/>
                <a:gd name="T4" fmla="*/ 14 w 16"/>
                <a:gd name="T5" fmla="*/ 16 h 20"/>
                <a:gd name="T6" fmla="*/ 11 w 16"/>
                <a:gd name="T7" fmla="*/ 20 h 20"/>
                <a:gd name="T8" fmla="*/ 7 w 16"/>
                <a:gd name="T9" fmla="*/ 20 h 20"/>
                <a:gd name="T10" fmla="*/ 0 w 16"/>
                <a:gd name="T11" fmla="*/ 9 h 20"/>
                <a:gd name="T12" fmla="*/ 4 w 16"/>
                <a:gd name="T13" fmla="*/ 0 h 20"/>
                <a:gd name="T14" fmla="*/ 16 w 16"/>
                <a:gd name="T15" fmla="*/ 9 h 2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0"/>
                <a:gd name="T26" fmla="*/ 16 w 1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0">
                  <a:moveTo>
                    <a:pt x="16" y="9"/>
                  </a:moveTo>
                  <a:lnTo>
                    <a:pt x="16" y="9"/>
                  </a:lnTo>
                  <a:lnTo>
                    <a:pt x="14" y="16"/>
                  </a:lnTo>
                  <a:lnTo>
                    <a:pt x="11" y="20"/>
                  </a:lnTo>
                  <a:lnTo>
                    <a:pt x="7" y="20"/>
                  </a:lnTo>
                  <a:lnTo>
                    <a:pt x="0" y="9"/>
                  </a:lnTo>
                  <a:lnTo>
                    <a:pt x="4" y="0"/>
                  </a:lnTo>
                  <a:lnTo>
                    <a:pt x="16"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59" name="Freeform 243"/>
            <p:cNvSpPr>
              <a:spLocks/>
            </p:cNvSpPr>
            <p:nvPr/>
          </p:nvSpPr>
          <p:spPr bwMode="auto">
            <a:xfrm>
              <a:off x="1638" y="2505"/>
              <a:ext cx="49" cy="79"/>
            </a:xfrm>
            <a:custGeom>
              <a:avLst/>
              <a:gdLst>
                <a:gd name="T0" fmla="*/ 49 w 49"/>
                <a:gd name="T1" fmla="*/ 30 h 79"/>
                <a:gd name="T2" fmla="*/ 37 w 49"/>
                <a:gd name="T3" fmla="*/ 72 h 79"/>
                <a:gd name="T4" fmla="*/ 37 w 49"/>
                <a:gd name="T5" fmla="*/ 72 h 79"/>
                <a:gd name="T6" fmla="*/ 31 w 49"/>
                <a:gd name="T7" fmla="*/ 74 h 79"/>
                <a:gd name="T8" fmla="*/ 24 w 49"/>
                <a:gd name="T9" fmla="*/ 79 h 79"/>
                <a:gd name="T10" fmla="*/ 24 w 49"/>
                <a:gd name="T11" fmla="*/ 79 h 79"/>
                <a:gd name="T12" fmla="*/ 17 w 49"/>
                <a:gd name="T13" fmla="*/ 74 h 79"/>
                <a:gd name="T14" fmla="*/ 10 w 49"/>
                <a:gd name="T15" fmla="*/ 72 h 79"/>
                <a:gd name="T16" fmla="*/ 5 w 49"/>
                <a:gd name="T17" fmla="*/ 67 h 79"/>
                <a:gd name="T18" fmla="*/ 3 w 49"/>
                <a:gd name="T19" fmla="*/ 65 h 79"/>
                <a:gd name="T20" fmla="*/ 5 w 49"/>
                <a:gd name="T21" fmla="*/ 60 h 79"/>
                <a:gd name="T22" fmla="*/ 5 w 49"/>
                <a:gd name="T23" fmla="*/ 60 h 79"/>
                <a:gd name="T24" fmla="*/ 0 w 49"/>
                <a:gd name="T25" fmla="*/ 30 h 79"/>
                <a:gd name="T26" fmla="*/ 0 w 49"/>
                <a:gd name="T27" fmla="*/ 14 h 79"/>
                <a:gd name="T28" fmla="*/ 3 w 49"/>
                <a:gd name="T29" fmla="*/ 0 h 79"/>
                <a:gd name="T30" fmla="*/ 31 w 49"/>
                <a:gd name="T31" fmla="*/ 7 h 79"/>
                <a:gd name="T32" fmla="*/ 49 w 49"/>
                <a:gd name="T33" fmla="*/ 3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79"/>
                <a:gd name="T53" fmla="*/ 49 w 49"/>
                <a:gd name="T54" fmla="*/ 79 h 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79">
                  <a:moveTo>
                    <a:pt x="49" y="30"/>
                  </a:moveTo>
                  <a:lnTo>
                    <a:pt x="37" y="72"/>
                  </a:lnTo>
                  <a:lnTo>
                    <a:pt x="31" y="74"/>
                  </a:lnTo>
                  <a:lnTo>
                    <a:pt x="24" y="79"/>
                  </a:lnTo>
                  <a:lnTo>
                    <a:pt x="17" y="74"/>
                  </a:lnTo>
                  <a:lnTo>
                    <a:pt x="10" y="72"/>
                  </a:lnTo>
                  <a:lnTo>
                    <a:pt x="5" y="67"/>
                  </a:lnTo>
                  <a:lnTo>
                    <a:pt x="3" y="65"/>
                  </a:lnTo>
                  <a:lnTo>
                    <a:pt x="5" y="60"/>
                  </a:lnTo>
                  <a:lnTo>
                    <a:pt x="0" y="30"/>
                  </a:lnTo>
                  <a:lnTo>
                    <a:pt x="0" y="14"/>
                  </a:lnTo>
                  <a:lnTo>
                    <a:pt x="3" y="0"/>
                  </a:lnTo>
                  <a:lnTo>
                    <a:pt x="31" y="7"/>
                  </a:lnTo>
                  <a:lnTo>
                    <a:pt x="49" y="3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0" name="Freeform 244"/>
            <p:cNvSpPr>
              <a:spLocks/>
            </p:cNvSpPr>
            <p:nvPr/>
          </p:nvSpPr>
          <p:spPr bwMode="auto">
            <a:xfrm>
              <a:off x="4658" y="2505"/>
              <a:ext cx="213" cy="262"/>
            </a:xfrm>
            <a:custGeom>
              <a:avLst/>
              <a:gdLst>
                <a:gd name="T0" fmla="*/ 51 w 213"/>
                <a:gd name="T1" fmla="*/ 12 h 262"/>
                <a:gd name="T2" fmla="*/ 112 w 213"/>
                <a:gd name="T3" fmla="*/ 79 h 262"/>
                <a:gd name="T4" fmla="*/ 121 w 213"/>
                <a:gd name="T5" fmla="*/ 81 h 262"/>
                <a:gd name="T6" fmla="*/ 151 w 213"/>
                <a:gd name="T7" fmla="*/ 121 h 262"/>
                <a:gd name="T8" fmla="*/ 151 w 213"/>
                <a:gd name="T9" fmla="*/ 121 h 262"/>
                <a:gd name="T10" fmla="*/ 151 w 213"/>
                <a:gd name="T11" fmla="*/ 125 h 262"/>
                <a:gd name="T12" fmla="*/ 153 w 213"/>
                <a:gd name="T13" fmla="*/ 130 h 262"/>
                <a:gd name="T14" fmla="*/ 153 w 213"/>
                <a:gd name="T15" fmla="*/ 130 h 262"/>
                <a:gd name="T16" fmla="*/ 165 w 213"/>
                <a:gd name="T17" fmla="*/ 128 h 262"/>
                <a:gd name="T18" fmla="*/ 165 w 213"/>
                <a:gd name="T19" fmla="*/ 128 h 262"/>
                <a:gd name="T20" fmla="*/ 169 w 213"/>
                <a:gd name="T21" fmla="*/ 134 h 262"/>
                <a:gd name="T22" fmla="*/ 169 w 213"/>
                <a:gd name="T23" fmla="*/ 141 h 262"/>
                <a:gd name="T24" fmla="*/ 169 w 213"/>
                <a:gd name="T25" fmla="*/ 158 h 262"/>
                <a:gd name="T26" fmla="*/ 213 w 213"/>
                <a:gd name="T27" fmla="*/ 213 h 262"/>
                <a:gd name="T28" fmla="*/ 206 w 213"/>
                <a:gd name="T29" fmla="*/ 250 h 262"/>
                <a:gd name="T30" fmla="*/ 193 w 213"/>
                <a:gd name="T31" fmla="*/ 262 h 262"/>
                <a:gd name="T32" fmla="*/ 169 w 213"/>
                <a:gd name="T33" fmla="*/ 255 h 262"/>
                <a:gd name="T34" fmla="*/ 107 w 213"/>
                <a:gd name="T35" fmla="*/ 181 h 262"/>
                <a:gd name="T36" fmla="*/ 107 w 213"/>
                <a:gd name="T37" fmla="*/ 181 h 262"/>
                <a:gd name="T38" fmla="*/ 93 w 213"/>
                <a:gd name="T39" fmla="*/ 141 h 262"/>
                <a:gd name="T40" fmla="*/ 72 w 213"/>
                <a:gd name="T41" fmla="*/ 118 h 262"/>
                <a:gd name="T42" fmla="*/ 70 w 213"/>
                <a:gd name="T43" fmla="*/ 88 h 262"/>
                <a:gd name="T44" fmla="*/ 70 w 213"/>
                <a:gd name="T45" fmla="*/ 88 h 262"/>
                <a:gd name="T46" fmla="*/ 47 w 213"/>
                <a:gd name="T47" fmla="*/ 72 h 262"/>
                <a:gd name="T48" fmla="*/ 35 w 213"/>
                <a:gd name="T49" fmla="*/ 51 h 262"/>
                <a:gd name="T50" fmla="*/ 3 w 213"/>
                <a:gd name="T51" fmla="*/ 16 h 262"/>
                <a:gd name="T52" fmla="*/ 3 w 213"/>
                <a:gd name="T53" fmla="*/ 16 h 262"/>
                <a:gd name="T54" fmla="*/ 0 w 213"/>
                <a:gd name="T55" fmla="*/ 10 h 262"/>
                <a:gd name="T56" fmla="*/ 0 w 213"/>
                <a:gd name="T57" fmla="*/ 5 h 262"/>
                <a:gd name="T58" fmla="*/ 0 w 213"/>
                <a:gd name="T59" fmla="*/ 0 h 262"/>
                <a:gd name="T60" fmla="*/ 0 w 213"/>
                <a:gd name="T61" fmla="*/ 0 h 262"/>
                <a:gd name="T62" fmla="*/ 51 w 213"/>
                <a:gd name="T63" fmla="*/ 12 h 262"/>
                <a:gd name="T64" fmla="*/ 51 w 213"/>
                <a:gd name="T65" fmla="*/ 12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262"/>
                <a:gd name="T101" fmla="*/ 213 w 213"/>
                <a:gd name="T102" fmla="*/ 262 h 2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262">
                  <a:moveTo>
                    <a:pt x="51" y="12"/>
                  </a:moveTo>
                  <a:lnTo>
                    <a:pt x="112" y="79"/>
                  </a:lnTo>
                  <a:lnTo>
                    <a:pt x="121" y="81"/>
                  </a:lnTo>
                  <a:lnTo>
                    <a:pt x="151" y="121"/>
                  </a:lnTo>
                  <a:lnTo>
                    <a:pt x="151" y="125"/>
                  </a:lnTo>
                  <a:lnTo>
                    <a:pt x="153" y="130"/>
                  </a:lnTo>
                  <a:lnTo>
                    <a:pt x="165" y="128"/>
                  </a:lnTo>
                  <a:lnTo>
                    <a:pt x="169" y="134"/>
                  </a:lnTo>
                  <a:lnTo>
                    <a:pt x="169" y="141"/>
                  </a:lnTo>
                  <a:lnTo>
                    <a:pt x="169" y="158"/>
                  </a:lnTo>
                  <a:lnTo>
                    <a:pt x="213" y="213"/>
                  </a:lnTo>
                  <a:lnTo>
                    <a:pt x="206" y="250"/>
                  </a:lnTo>
                  <a:lnTo>
                    <a:pt x="193" y="262"/>
                  </a:lnTo>
                  <a:lnTo>
                    <a:pt x="169" y="255"/>
                  </a:lnTo>
                  <a:lnTo>
                    <a:pt x="107" y="181"/>
                  </a:lnTo>
                  <a:lnTo>
                    <a:pt x="93" y="141"/>
                  </a:lnTo>
                  <a:lnTo>
                    <a:pt x="72" y="118"/>
                  </a:lnTo>
                  <a:lnTo>
                    <a:pt x="70" y="88"/>
                  </a:lnTo>
                  <a:lnTo>
                    <a:pt x="47" y="72"/>
                  </a:lnTo>
                  <a:lnTo>
                    <a:pt x="35" y="51"/>
                  </a:lnTo>
                  <a:lnTo>
                    <a:pt x="3" y="16"/>
                  </a:lnTo>
                  <a:lnTo>
                    <a:pt x="0" y="10"/>
                  </a:lnTo>
                  <a:lnTo>
                    <a:pt x="0" y="5"/>
                  </a:lnTo>
                  <a:lnTo>
                    <a:pt x="0" y="0"/>
                  </a:lnTo>
                  <a:lnTo>
                    <a:pt x="51"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1" name="Freeform 245"/>
            <p:cNvSpPr>
              <a:spLocks/>
            </p:cNvSpPr>
            <p:nvPr/>
          </p:nvSpPr>
          <p:spPr bwMode="auto">
            <a:xfrm>
              <a:off x="1261" y="2517"/>
              <a:ext cx="773" cy="914"/>
            </a:xfrm>
            <a:custGeom>
              <a:avLst/>
              <a:gdLst>
                <a:gd name="T0" fmla="*/ 252 w 773"/>
                <a:gd name="T1" fmla="*/ 7 h 914"/>
                <a:gd name="T2" fmla="*/ 250 w 773"/>
                <a:gd name="T3" fmla="*/ 25 h 914"/>
                <a:gd name="T4" fmla="*/ 264 w 773"/>
                <a:gd name="T5" fmla="*/ 72 h 914"/>
                <a:gd name="T6" fmla="*/ 276 w 773"/>
                <a:gd name="T7" fmla="*/ 85 h 914"/>
                <a:gd name="T8" fmla="*/ 350 w 773"/>
                <a:gd name="T9" fmla="*/ 67 h 914"/>
                <a:gd name="T10" fmla="*/ 417 w 773"/>
                <a:gd name="T11" fmla="*/ 65 h 914"/>
                <a:gd name="T12" fmla="*/ 440 w 773"/>
                <a:gd name="T13" fmla="*/ 37 h 914"/>
                <a:gd name="T14" fmla="*/ 458 w 773"/>
                <a:gd name="T15" fmla="*/ 85 h 914"/>
                <a:gd name="T16" fmla="*/ 458 w 773"/>
                <a:gd name="T17" fmla="*/ 90 h 914"/>
                <a:gd name="T18" fmla="*/ 458 w 773"/>
                <a:gd name="T19" fmla="*/ 95 h 914"/>
                <a:gd name="T20" fmla="*/ 470 w 773"/>
                <a:gd name="T21" fmla="*/ 97 h 914"/>
                <a:gd name="T22" fmla="*/ 489 w 773"/>
                <a:gd name="T23" fmla="*/ 99 h 914"/>
                <a:gd name="T24" fmla="*/ 484 w 773"/>
                <a:gd name="T25" fmla="*/ 120 h 914"/>
                <a:gd name="T26" fmla="*/ 479 w 773"/>
                <a:gd name="T27" fmla="*/ 127 h 914"/>
                <a:gd name="T28" fmla="*/ 486 w 773"/>
                <a:gd name="T29" fmla="*/ 120 h 914"/>
                <a:gd name="T30" fmla="*/ 498 w 773"/>
                <a:gd name="T31" fmla="*/ 111 h 914"/>
                <a:gd name="T32" fmla="*/ 498 w 773"/>
                <a:gd name="T33" fmla="*/ 139 h 914"/>
                <a:gd name="T34" fmla="*/ 516 w 773"/>
                <a:gd name="T35" fmla="*/ 134 h 914"/>
                <a:gd name="T36" fmla="*/ 567 w 773"/>
                <a:gd name="T37" fmla="*/ 178 h 914"/>
                <a:gd name="T38" fmla="*/ 579 w 773"/>
                <a:gd name="T39" fmla="*/ 185 h 914"/>
                <a:gd name="T40" fmla="*/ 639 w 773"/>
                <a:gd name="T41" fmla="*/ 192 h 914"/>
                <a:gd name="T42" fmla="*/ 660 w 773"/>
                <a:gd name="T43" fmla="*/ 183 h 914"/>
                <a:gd name="T44" fmla="*/ 725 w 773"/>
                <a:gd name="T45" fmla="*/ 234 h 914"/>
                <a:gd name="T46" fmla="*/ 750 w 773"/>
                <a:gd name="T47" fmla="*/ 238 h 914"/>
                <a:gd name="T48" fmla="*/ 743 w 773"/>
                <a:gd name="T49" fmla="*/ 352 h 914"/>
                <a:gd name="T50" fmla="*/ 685 w 773"/>
                <a:gd name="T51" fmla="*/ 456 h 914"/>
                <a:gd name="T52" fmla="*/ 701 w 773"/>
                <a:gd name="T53" fmla="*/ 500 h 914"/>
                <a:gd name="T54" fmla="*/ 685 w 773"/>
                <a:gd name="T55" fmla="*/ 553 h 914"/>
                <a:gd name="T56" fmla="*/ 637 w 773"/>
                <a:gd name="T57" fmla="*/ 652 h 914"/>
                <a:gd name="T58" fmla="*/ 532 w 773"/>
                <a:gd name="T59" fmla="*/ 717 h 914"/>
                <a:gd name="T60" fmla="*/ 528 w 773"/>
                <a:gd name="T61" fmla="*/ 810 h 914"/>
                <a:gd name="T62" fmla="*/ 512 w 773"/>
                <a:gd name="T63" fmla="*/ 858 h 914"/>
                <a:gd name="T64" fmla="*/ 516 w 773"/>
                <a:gd name="T65" fmla="*/ 826 h 914"/>
                <a:gd name="T66" fmla="*/ 509 w 773"/>
                <a:gd name="T67" fmla="*/ 831 h 914"/>
                <a:gd name="T68" fmla="*/ 477 w 773"/>
                <a:gd name="T69" fmla="*/ 905 h 914"/>
                <a:gd name="T70" fmla="*/ 442 w 773"/>
                <a:gd name="T71" fmla="*/ 849 h 914"/>
                <a:gd name="T72" fmla="*/ 421 w 773"/>
                <a:gd name="T73" fmla="*/ 838 h 914"/>
                <a:gd name="T74" fmla="*/ 394 w 773"/>
                <a:gd name="T75" fmla="*/ 812 h 914"/>
                <a:gd name="T76" fmla="*/ 449 w 773"/>
                <a:gd name="T77" fmla="*/ 733 h 914"/>
                <a:gd name="T78" fmla="*/ 408 w 773"/>
                <a:gd name="T79" fmla="*/ 671 h 914"/>
                <a:gd name="T80" fmla="*/ 401 w 773"/>
                <a:gd name="T81" fmla="*/ 641 h 914"/>
                <a:gd name="T82" fmla="*/ 343 w 773"/>
                <a:gd name="T83" fmla="*/ 627 h 914"/>
                <a:gd name="T84" fmla="*/ 338 w 773"/>
                <a:gd name="T85" fmla="*/ 602 h 914"/>
                <a:gd name="T86" fmla="*/ 285 w 773"/>
                <a:gd name="T87" fmla="*/ 495 h 914"/>
                <a:gd name="T88" fmla="*/ 278 w 773"/>
                <a:gd name="T89" fmla="*/ 456 h 914"/>
                <a:gd name="T90" fmla="*/ 227 w 773"/>
                <a:gd name="T91" fmla="*/ 426 h 914"/>
                <a:gd name="T92" fmla="*/ 160 w 773"/>
                <a:gd name="T93" fmla="*/ 361 h 914"/>
                <a:gd name="T94" fmla="*/ 128 w 773"/>
                <a:gd name="T95" fmla="*/ 372 h 914"/>
                <a:gd name="T96" fmla="*/ 67 w 773"/>
                <a:gd name="T97" fmla="*/ 375 h 914"/>
                <a:gd name="T98" fmla="*/ 65 w 773"/>
                <a:gd name="T99" fmla="*/ 365 h 914"/>
                <a:gd name="T100" fmla="*/ 0 w 773"/>
                <a:gd name="T101" fmla="*/ 305 h 914"/>
                <a:gd name="T102" fmla="*/ 58 w 773"/>
                <a:gd name="T103" fmla="*/ 234 h 914"/>
                <a:gd name="T104" fmla="*/ 67 w 773"/>
                <a:gd name="T105" fmla="*/ 113 h 914"/>
                <a:gd name="T106" fmla="*/ 77 w 773"/>
                <a:gd name="T107" fmla="*/ 109 h 914"/>
                <a:gd name="T108" fmla="*/ 77 w 773"/>
                <a:gd name="T109" fmla="*/ 99 h 914"/>
                <a:gd name="T110" fmla="*/ 139 w 773"/>
                <a:gd name="T111" fmla="*/ 106 h 914"/>
                <a:gd name="T112" fmla="*/ 197 w 773"/>
                <a:gd name="T113" fmla="*/ 74 h 914"/>
                <a:gd name="T114" fmla="*/ 234 w 773"/>
                <a:gd name="T115" fmla="*/ 25 h 914"/>
                <a:gd name="T116" fmla="*/ 250 w 773"/>
                <a:gd name="T117" fmla="*/ 0 h 9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3"/>
                <a:gd name="T178" fmla="*/ 0 h 914"/>
                <a:gd name="T179" fmla="*/ 773 w 773"/>
                <a:gd name="T180" fmla="*/ 914 h 9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3" h="914">
                  <a:moveTo>
                    <a:pt x="250" y="0"/>
                  </a:moveTo>
                  <a:lnTo>
                    <a:pt x="250" y="0"/>
                  </a:lnTo>
                  <a:lnTo>
                    <a:pt x="252" y="7"/>
                  </a:lnTo>
                  <a:lnTo>
                    <a:pt x="252" y="11"/>
                  </a:lnTo>
                  <a:lnTo>
                    <a:pt x="250" y="25"/>
                  </a:lnTo>
                  <a:lnTo>
                    <a:pt x="257" y="32"/>
                  </a:lnTo>
                  <a:lnTo>
                    <a:pt x="266" y="37"/>
                  </a:lnTo>
                  <a:lnTo>
                    <a:pt x="264" y="72"/>
                  </a:lnTo>
                  <a:lnTo>
                    <a:pt x="276" y="85"/>
                  </a:lnTo>
                  <a:lnTo>
                    <a:pt x="340" y="81"/>
                  </a:lnTo>
                  <a:lnTo>
                    <a:pt x="350" y="67"/>
                  </a:lnTo>
                  <a:lnTo>
                    <a:pt x="380" y="60"/>
                  </a:lnTo>
                  <a:lnTo>
                    <a:pt x="401" y="72"/>
                  </a:lnTo>
                  <a:lnTo>
                    <a:pt x="417" y="65"/>
                  </a:lnTo>
                  <a:lnTo>
                    <a:pt x="417" y="62"/>
                  </a:lnTo>
                  <a:lnTo>
                    <a:pt x="428" y="21"/>
                  </a:lnTo>
                  <a:lnTo>
                    <a:pt x="440" y="37"/>
                  </a:lnTo>
                  <a:lnTo>
                    <a:pt x="447" y="67"/>
                  </a:lnTo>
                  <a:lnTo>
                    <a:pt x="458" y="85"/>
                  </a:lnTo>
                  <a:lnTo>
                    <a:pt x="454" y="92"/>
                  </a:lnTo>
                  <a:lnTo>
                    <a:pt x="458" y="90"/>
                  </a:lnTo>
                  <a:lnTo>
                    <a:pt x="463" y="88"/>
                  </a:lnTo>
                  <a:lnTo>
                    <a:pt x="458" y="95"/>
                  </a:lnTo>
                  <a:lnTo>
                    <a:pt x="461" y="97"/>
                  </a:lnTo>
                  <a:lnTo>
                    <a:pt x="465" y="97"/>
                  </a:lnTo>
                  <a:lnTo>
                    <a:pt x="470" y="97"/>
                  </a:lnTo>
                  <a:lnTo>
                    <a:pt x="472" y="102"/>
                  </a:lnTo>
                  <a:lnTo>
                    <a:pt x="489" y="99"/>
                  </a:lnTo>
                  <a:lnTo>
                    <a:pt x="495" y="109"/>
                  </a:lnTo>
                  <a:lnTo>
                    <a:pt x="482" y="120"/>
                  </a:lnTo>
                  <a:lnTo>
                    <a:pt x="484" y="120"/>
                  </a:lnTo>
                  <a:lnTo>
                    <a:pt x="479" y="127"/>
                  </a:lnTo>
                  <a:lnTo>
                    <a:pt x="482" y="127"/>
                  </a:lnTo>
                  <a:lnTo>
                    <a:pt x="484" y="125"/>
                  </a:lnTo>
                  <a:lnTo>
                    <a:pt x="486" y="120"/>
                  </a:lnTo>
                  <a:lnTo>
                    <a:pt x="491" y="113"/>
                  </a:lnTo>
                  <a:lnTo>
                    <a:pt x="493" y="111"/>
                  </a:lnTo>
                  <a:lnTo>
                    <a:pt x="498" y="111"/>
                  </a:lnTo>
                  <a:lnTo>
                    <a:pt x="495" y="120"/>
                  </a:lnTo>
                  <a:lnTo>
                    <a:pt x="498" y="139"/>
                  </a:lnTo>
                  <a:lnTo>
                    <a:pt x="509" y="134"/>
                  </a:lnTo>
                  <a:lnTo>
                    <a:pt x="516" y="134"/>
                  </a:lnTo>
                  <a:lnTo>
                    <a:pt x="570" y="162"/>
                  </a:lnTo>
                  <a:lnTo>
                    <a:pt x="567" y="178"/>
                  </a:lnTo>
                  <a:lnTo>
                    <a:pt x="574" y="183"/>
                  </a:lnTo>
                  <a:lnTo>
                    <a:pt x="579" y="185"/>
                  </a:lnTo>
                  <a:lnTo>
                    <a:pt x="583" y="185"/>
                  </a:lnTo>
                  <a:lnTo>
                    <a:pt x="600" y="178"/>
                  </a:lnTo>
                  <a:lnTo>
                    <a:pt x="639" y="192"/>
                  </a:lnTo>
                  <a:lnTo>
                    <a:pt x="651" y="187"/>
                  </a:lnTo>
                  <a:lnTo>
                    <a:pt x="660" y="183"/>
                  </a:lnTo>
                  <a:lnTo>
                    <a:pt x="692" y="208"/>
                  </a:lnTo>
                  <a:lnTo>
                    <a:pt x="725" y="234"/>
                  </a:lnTo>
                  <a:lnTo>
                    <a:pt x="750" y="238"/>
                  </a:lnTo>
                  <a:lnTo>
                    <a:pt x="762" y="268"/>
                  </a:lnTo>
                  <a:lnTo>
                    <a:pt x="773" y="298"/>
                  </a:lnTo>
                  <a:lnTo>
                    <a:pt x="743" y="352"/>
                  </a:lnTo>
                  <a:lnTo>
                    <a:pt x="694" y="412"/>
                  </a:lnTo>
                  <a:lnTo>
                    <a:pt x="685" y="456"/>
                  </a:lnTo>
                  <a:lnTo>
                    <a:pt x="692" y="477"/>
                  </a:lnTo>
                  <a:lnTo>
                    <a:pt x="701" y="500"/>
                  </a:lnTo>
                  <a:lnTo>
                    <a:pt x="697" y="516"/>
                  </a:lnTo>
                  <a:lnTo>
                    <a:pt x="694" y="534"/>
                  </a:lnTo>
                  <a:lnTo>
                    <a:pt x="685" y="553"/>
                  </a:lnTo>
                  <a:lnTo>
                    <a:pt x="685" y="583"/>
                  </a:lnTo>
                  <a:lnTo>
                    <a:pt x="664" y="639"/>
                  </a:lnTo>
                  <a:lnTo>
                    <a:pt x="637" y="652"/>
                  </a:lnTo>
                  <a:lnTo>
                    <a:pt x="609" y="650"/>
                  </a:lnTo>
                  <a:lnTo>
                    <a:pt x="572" y="676"/>
                  </a:lnTo>
                  <a:lnTo>
                    <a:pt x="532" y="717"/>
                  </a:lnTo>
                  <a:lnTo>
                    <a:pt x="542" y="784"/>
                  </a:lnTo>
                  <a:lnTo>
                    <a:pt x="528" y="810"/>
                  </a:lnTo>
                  <a:lnTo>
                    <a:pt x="514" y="858"/>
                  </a:lnTo>
                  <a:lnTo>
                    <a:pt x="512" y="858"/>
                  </a:lnTo>
                  <a:lnTo>
                    <a:pt x="519" y="828"/>
                  </a:lnTo>
                  <a:lnTo>
                    <a:pt x="516" y="826"/>
                  </a:lnTo>
                  <a:lnTo>
                    <a:pt x="514" y="828"/>
                  </a:lnTo>
                  <a:lnTo>
                    <a:pt x="509" y="831"/>
                  </a:lnTo>
                  <a:lnTo>
                    <a:pt x="505" y="833"/>
                  </a:lnTo>
                  <a:lnTo>
                    <a:pt x="482" y="914"/>
                  </a:lnTo>
                  <a:lnTo>
                    <a:pt x="477" y="905"/>
                  </a:lnTo>
                  <a:lnTo>
                    <a:pt x="477" y="870"/>
                  </a:lnTo>
                  <a:lnTo>
                    <a:pt x="442" y="849"/>
                  </a:lnTo>
                  <a:lnTo>
                    <a:pt x="431" y="847"/>
                  </a:lnTo>
                  <a:lnTo>
                    <a:pt x="421" y="838"/>
                  </a:lnTo>
                  <a:lnTo>
                    <a:pt x="412" y="831"/>
                  </a:lnTo>
                  <a:lnTo>
                    <a:pt x="387" y="831"/>
                  </a:lnTo>
                  <a:lnTo>
                    <a:pt x="394" y="812"/>
                  </a:lnTo>
                  <a:lnTo>
                    <a:pt x="445" y="747"/>
                  </a:lnTo>
                  <a:lnTo>
                    <a:pt x="449" y="733"/>
                  </a:lnTo>
                  <a:lnTo>
                    <a:pt x="438" y="727"/>
                  </a:lnTo>
                  <a:lnTo>
                    <a:pt x="428" y="685"/>
                  </a:lnTo>
                  <a:lnTo>
                    <a:pt x="408" y="671"/>
                  </a:lnTo>
                  <a:lnTo>
                    <a:pt x="403" y="641"/>
                  </a:lnTo>
                  <a:lnTo>
                    <a:pt x="401" y="641"/>
                  </a:lnTo>
                  <a:lnTo>
                    <a:pt x="350" y="632"/>
                  </a:lnTo>
                  <a:lnTo>
                    <a:pt x="343" y="627"/>
                  </a:lnTo>
                  <a:lnTo>
                    <a:pt x="343" y="613"/>
                  </a:lnTo>
                  <a:lnTo>
                    <a:pt x="340" y="608"/>
                  </a:lnTo>
                  <a:lnTo>
                    <a:pt x="338" y="602"/>
                  </a:lnTo>
                  <a:lnTo>
                    <a:pt x="317" y="504"/>
                  </a:lnTo>
                  <a:lnTo>
                    <a:pt x="315" y="504"/>
                  </a:lnTo>
                  <a:lnTo>
                    <a:pt x="285" y="495"/>
                  </a:lnTo>
                  <a:lnTo>
                    <a:pt x="285" y="477"/>
                  </a:lnTo>
                  <a:lnTo>
                    <a:pt x="278" y="456"/>
                  </a:lnTo>
                  <a:lnTo>
                    <a:pt x="252" y="442"/>
                  </a:lnTo>
                  <a:lnTo>
                    <a:pt x="239" y="435"/>
                  </a:lnTo>
                  <a:lnTo>
                    <a:pt x="227" y="426"/>
                  </a:lnTo>
                  <a:lnTo>
                    <a:pt x="174" y="407"/>
                  </a:lnTo>
                  <a:lnTo>
                    <a:pt x="160" y="361"/>
                  </a:lnTo>
                  <a:lnTo>
                    <a:pt x="153" y="359"/>
                  </a:lnTo>
                  <a:lnTo>
                    <a:pt x="144" y="356"/>
                  </a:lnTo>
                  <a:lnTo>
                    <a:pt x="128" y="372"/>
                  </a:lnTo>
                  <a:lnTo>
                    <a:pt x="88" y="379"/>
                  </a:lnTo>
                  <a:lnTo>
                    <a:pt x="67" y="375"/>
                  </a:lnTo>
                  <a:lnTo>
                    <a:pt x="67" y="370"/>
                  </a:lnTo>
                  <a:lnTo>
                    <a:pt x="65" y="365"/>
                  </a:lnTo>
                  <a:lnTo>
                    <a:pt x="63" y="365"/>
                  </a:lnTo>
                  <a:lnTo>
                    <a:pt x="47" y="363"/>
                  </a:lnTo>
                  <a:lnTo>
                    <a:pt x="0" y="305"/>
                  </a:lnTo>
                  <a:lnTo>
                    <a:pt x="14" y="252"/>
                  </a:lnTo>
                  <a:lnTo>
                    <a:pt x="58" y="234"/>
                  </a:lnTo>
                  <a:lnTo>
                    <a:pt x="65" y="215"/>
                  </a:lnTo>
                  <a:lnTo>
                    <a:pt x="74" y="132"/>
                  </a:lnTo>
                  <a:lnTo>
                    <a:pt x="67" y="113"/>
                  </a:lnTo>
                  <a:lnTo>
                    <a:pt x="72" y="111"/>
                  </a:lnTo>
                  <a:lnTo>
                    <a:pt x="77" y="109"/>
                  </a:lnTo>
                  <a:lnTo>
                    <a:pt x="79" y="104"/>
                  </a:lnTo>
                  <a:lnTo>
                    <a:pt x="77" y="99"/>
                  </a:lnTo>
                  <a:lnTo>
                    <a:pt x="74" y="88"/>
                  </a:lnTo>
                  <a:lnTo>
                    <a:pt x="86" y="83"/>
                  </a:lnTo>
                  <a:lnTo>
                    <a:pt x="139" y="106"/>
                  </a:lnTo>
                  <a:lnTo>
                    <a:pt x="162" y="99"/>
                  </a:lnTo>
                  <a:lnTo>
                    <a:pt x="197" y="74"/>
                  </a:lnTo>
                  <a:lnTo>
                    <a:pt x="181" y="32"/>
                  </a:lnTo>
                  <a:lnTo>
                    <a:pt x="234" y="25"/>
                  </a:lnTo>
                  <a:lnTo>
                    <a:pt x="241" y="14"/>
                  </a:lnTo>
                  <a:lnTo>
                    <a:pt x="243" y="0"/>
                  </a:lnTo>
                  <a:lnTo>
                    <a:pt x="250"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2" name="Freeform 246"/>
            <p:cNvSpPr>
              <a:spLocks/>
            </p:cNvSpPr>
            <p:nvPr/>
          </p:nvSpPr>
          <p:spPr bwMode="auto">
            <a:xfrm>
              <a:off x="2974" y="2521"/>
              <a:ext cx="393" cy="431"/>
            </a:xfrm>
            <a:custGeom>
              <a:avLst/>
              <a:gdLst>
                <a:gd name="T0" fmla="*/ 347 w 393"/>
                <a:gd name="T1" fmla="*/ 28 h 431"/>
                <a:gd name="T2" fmla="*/ 347 w 393"/>
                <a:gd name="T3" fmla="*/ 28 h 431"/>
                <a:gd name="T4" fmla="*/ 361 w 393"/>
                <a:gd name="T5" fmla="*/ 28 h 431"/>
                <a:gd name="T6" fmla="*/ 372 w 393"/>
                <a:gd name="T7" fmla="*/ 28 h 431"/>
                <a:gd name="T8" fmla="*/ 372 w 393"/>
                <a:gd name="T9" fmla="*/ 28 h 431"/>
                <a:gd name="T10" fmla="*/ 384 w 393"/>
                <a:gd name="T11" fmla="*/ 35 h 431"/>
                <a:gd name="T12" fmla="*/ 389 w 393"/>
                <a:gd name="T13" fmla="*/ 40 h 431"/>
                <a:gd name="T14" fmla="*/ 389 w 393"/>
                <a:gd name="T15" fmla="*/ 44 h 431"/>
                <a:gd name="T16" fmla="*/ 393 w 393"/>
                <a:gd name="T17" fmla="*/ 77 h 431"/>
                <a:gd name="T18" fmla="*/ 361 w 393"/>
                <a:gd name="T19" fmla="*/ 121 h 431"/>
                <a:gd name="T20" fmla="*/ 361 w 393"/>
                <a:gd name="T21" fmla="*/ 144 h 431"/>
                <a:gd name="T22" fmla="*/ 342 w 393"/>
                <a:gd name="T23" fmla="*/ 176 h 431"/>
                <a:gd name="T24" fmla="*/ 354 w 393"/>
                <a:gd name="T25" fmla="*/ 248 h 431"/>
                <a:gd name="T26" fmla="*/ 354 w 393"/>
                <a:gd name="T27" fmla="*/ 248 h 431"/>
                <a:gd name="T28" fmla="*/ 363 w 393"/>
                <a:gd name="T29" fmla="*/ 269 h 431"/>
                <a:gd name="T30" fmla="*/ 368 w 393"/>
                <a:gd name="T31" fmla="*/ 280 h 431"/>
                <a:gd name="T32" fmla="*/ 370 w 393"/>
                <a:gd name="T33" fmla="*/ 294 h 431"/>
                <a:gd name="T34" fmla="*/ 370 w 393"/>
                <a:gd name="T35" fmla="*/ 294 h 431"/>
                <a:gd name="T36" fmla="*/ 345 w 393"/>
                <a:gd name="T37" fmla="*/ 308 h 431"/>
                <a:gd name="T38" fmla="*/ 349 w 393"/>
                <a:gd name="T39" fmla="*/ 341 h 431"/>
                <a:gd name="T40" fmla="*/ 333 w 393"/>
                <a:gd name="T41" fmla="*/ 371 h 431"/>
                <a:gd name="T42" fmla="*/ 333 w 393"/>
                <a:gd name="T43" fmla="*/ 371 h 431"/>
                <a:gd name="T44" fmla="*/ 338 w 393"/>
                <a:gd name="T45" fmla="*/ 378 h 431"/>
                <a:gd name="T46" fmla="*/ 340 w 393"/>
                <a:gd name="T47" fmla="*/ 385 h 431"/>
                <a:gd name="T48" fmla="*/ 354 w 393"/>
                <a:gd name="T49" fmla="*/ 392 h 431"/>
                <a:gd name="T50" fmla="*/ 358 w 393"/>
                <a:gd name="T51" fmla="*/ 431 h 431"/>
                <a:gd name="T52" fmla="*/ 347 w 393"/>
                <a:gd name="T53" fmla="*/ 431 h 431"/>
                <a:gd name="T54" fmla="*/ 347 w 393"/>
                <a:gd name="T55" fmla="*/ 431 h 431"/>
                <a:gd name="T56" fmla="*/ 326 w 393"/>
                <a:gd name="T57" fmla="*/ 401 h 431"/>
                <a:gd name="T58" fmla="*/ 298 w 393"/>
                <a:gd name="T59" fmla="*/ 399 h 431"/>
                <a:gd name="T60" fmla="*/ 250 w 393"/>
                <a:gd name="T61" fmla="*/ 378 h 431"/>
                <a:gd name="T62" fmla="*/ 250 w 393"/>
                <a:gd name="T63" fmla="*/ 378 h 431"/>
                <a:gd name="T64" fmla="*/ 215 w 393"/>
                <a:gd name="T65" fmla="*/ 373 h 431"/>
                <a:gd name="T66" fmla="*/ 203 w 393"/>
                <a:gd name="T67" fmla="*/ 338 h 431"/>
                <a:gd name="T68" fmla="*/ 199 w 393"/>
                <a:gd name="T69" fmla="*/ 297 h 431"/>
                <a:gd name="T70" fmla="*/ 199 w 393"/>
                <a:gd name="T71" fmla="*/ 297 h 431"/>
                <a:gd name="T72" fmla="*/ 183 w 393"/>
                <a:gd name="T73" fmla="*/ 287 h 431"/>
                <a:gd name="T74" fmla="*/ 164 w 393"/>
                <a:gd name="T75" fmla="*/ 278 h 431"/>
                <a:gd name="T76" fmla="*/ 164 w 393"/>
                <a:gd name="T77" fmla="*/ 278 h 431"/>
                <a:gd name="T78" fmla="*/ 146 w 393"/>
                <a:gd name="T79" fmla="*/ 297 h 431"/>
                <a:gd name="T80" fmla="*/ 129 w 393"/>
                <a:gd name="T81" fmla="*/ 292 h 431"/>
                <a:gd name="T82" fmla="*/ 92 w 393"/>
                <a:gd name="T83" fmla="*/ 241 h 431"/>
                <a:gd name="T84" fmla="*/ 53 w 393"/>
                <a:gd name="T85" fmla="*/ 237 h 431"/>
                <a:gd name="T86" fmla="*/ 14 w 393"/>
                <a:gd name="T87" fmla="*/ 241 h 431"/>
                <a:gd name="T88" fmla="*/ 0 w 393"/>
                <a:gd name="T89" fmla="*/ 218 h 431"/>
                <a:gd name="T90" fmla="*/ 0 w 393"/>
                <a:gd name="T91" fmla="*/ 218 h 431"/>
                <a:gd name="T92" fmla="*/ 39 w 393"/>
                <a:gd name="T93" fmla="*/ 213 h 431"/>
                <a:gd name="T94" fmla="*/ 58 w 393"/>
                <a:gd name="T95" fmla="*/ 209 h 431"/>
                <a:gd name="T96" fmla="*/ 76 w 393"/>
                <a:gd name="T97" fmla="*/ 204 h 431"/>
                <a:gd name="T98" fmla="*/ 85 w 393"/>
                <a:gd name="T99" fmla="*/ 186 h 431"/>
                <a:gd name="T100" fmla="*/ 148 w 393"/>
                <a:gd name="T101" fmla="*/ 47 h 431"/>
                <a:gd name="T102" fmla="*/ 148 w 393"/>
                <a:gd name="T103" fmla="*/ 28 h 431"/>
                <a:gd name="T104" fmla="*/ 159 w 393"/>
                <a:gd name="T105" fmla="*/ 10 h 431"/>
                <a:gd name="T106" fmla="*/ 159 w 393"/>
                <a:gd name="T107" fmla="*/ 10 h 431"/>
                <a:gd name="T108" fmla="*/ 164 w 393"/>
                <a:gd name="T109" fmla="*/ 5 h 431"/>
                <a:gd name="T110" fmla="*/ 171 w 393"/>
                <a:gd name="T111" fmla="*/ 3 h 431"/>
                <a:gd name="T112" fmla="*/ 183 w 393"/>
                <a:gd name="T113" fmla="*/ 5 h 431"/>
                <a:gd name="T114" fmla="*/ 194 w 393"/>
                <a:gd name="T115" fmla="*/ 10 h 431"/>
                <a:gd name="T116" fmla="*/ 206 w 393"/>
                <a:gd name="T117" fmla="*/ 14 h 431"/>
                <a:gd name="T118" fmla="*/ 308 w 393"/>
                <a:gd name="T119" fmla="*/ 0 h 431"/>
                <a:gd name="T120" fmla="*/ 312 w 393"/>
                <a:gd name="T121" fmla="*/ 3 h 431"/>
                <a:gd name="T122" fmla="*/ 347 w 393"/>
                <a:gd name="T123" fmla="*/ 28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431"/>
                <a:gd name="T188" fmla="*/ 393 w 393"/>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431">
                  <a:moveTo>
                    <a:pt x="347" y="28"/>
                  </a:moveTo>
                  <a:lnTo>
                    <a:pt x="347" y="28"/>
                  </a:lnTo>
                  <a:lnTo>
                    <a:pt x="361" y="28"/>
                  </a:lnTo>
                  <a:lnTo>
                    <a:pt x="372" y="28"/>
                  </a:lnTo>
                  <a:lnTo>
                    <a:pt x="384" y="35"/>
                  </a:lnTo>
                  <a:lnTo>
                    <a:pt x="389" y="40"/>
                  </a:lnTo>
                  <a:lnTo>
                    <a:pt x="389" y="44"/>
                  </a:lnTo>
                  <a:lnTo>
                    <a:pt x="393" y="77"/>
                  </a:lnTo>
                  <a:lnTo>
                    <a:pt x="361" y="121"/>
                  </a:lnTo>
                  <a:lnTo>
                    <a:pt x="361" y="144"/>
                  </a:lnTo>
                  <a:lnTo>
                    <a:pt x="342" y="176"/>
                  </a:lnTo>
                  <a:lnTo>
                    <a:pt x="354" y="248"/>
                  </a:lnTo>
                  <a:lnTo>
                    <a:pt x="363" y="269"/>
                  </a:lnTo>
                  <a:lnTo>
                    <a:pt x="368" y="280"/>
                  </a:lnTo>
                  <a:lnTo>
                    <a:pt x="370" y="294"/>
                  </a:lnTo>
                  <a:lnTo>
                    <a:pt x="345" y="308"/>
                  </a:lnTo>
                  <a:lnTo>
                    <a:pt x="349" y="341"/>
                  </a:lnTo>
                  <a:lnTo>
                    <a:pt x="333" y="371"/>
                  </a:lnTo>
                  <a:lnTo>
                    <a:pt x="338" y="378"/>
                  </a:lnTo>
                  <a:lnTo>
                    <a:pt x="340" y="385"/>
                  </a:lnTo>
                  <a:lnTo>
                    <a:pt x="354" y="392"/>
                  </a:lnTo>
                  <a:lnTo>
                    <a:pt x="358" y="431"/>
                  </a:lnTo>
                  <a:lnTo>
                    <a:pt x="347" y="431"/>
                  </a:lnTo>
                  <a:lnTo>
                    <a:pt x="326" y="401"/>
                  </a:lnTo>
                  <a:lnTo>
                    <a:pt x="298" y="399"/>
                  </a:lnTo>
                  <a:lnTo>
                    <a:pt x="250" y="378"/>
                  </a:lnTo>
                  <a:lnTo>
                    <a:pt x="215" y="373"/>
                  </a:lnTo>
                  <a:lnTo>
                    <a:pt x="203" y="338"/>
                  </a:lnTo>
                  <a:lnTo>
                    <a:pt x="199" y="297"/>
                  </a:lnTo>
                  <a:lnTo>
                    <a:pt x="183" y="287"/>
                  </a:lnTo>
                  <a:lnTo>
                    <a:pt x="164" y="278"/>
                  </a:lnTo>
                  <a:lnTo>
                    <a:pt x="146" y="297"/>
                  </a:lnTo>
                  <a:lnTo>
                    <a:pt x="129" y="292"/>
                  </a:lnTo>
                  <a:lnTo>
                    <a:pt x="92" y="241"/>
                  </a:lnTo>
                  <a:lnTo>
                    <a:pt x="53" y="237"/>
                  </a:lnTo>
                  <a:lnTo>
                    <a:pt x="14" y="241"/>
                  </a:lnTo>
                  <a:lnTo>
                    <a:pt x="0" y="218"/>
                  </a:lnTo>
                  <a:lnTo>
                    <a:pt x="39" y="213"/>
                  </a:lnTo>
                  <a:lnTo>
                    <a:pt x="58" y="209"/>
                  </a:lnTo>
                  <a:lnTo>
                    <a:pt x="76" y="204"/>
                  </a:lnTo>
                  <a:lnTo>
                    <a:pt x="85" y="186"/>
                  </a:lnTo>
                  <a:lnTo>
                    <a:pt x="148" y="47"/>
                  </a:lnTo>
                  <a:lnTo>
                    <a:pt x="148" y="28"/>
                  </a:lnTo>
                  <a:lnTo>
                    <a:pt x="159" y="10"/>
                  </a:lnTo>
                  <a:lnTo>
                    <a:pt x="164" y="5"/>
                  </a:lnTo>
                  <a:lnTo>
                    <a:pt x="171" y="3"/>
                  </a:lnTo>
                  <a:lnTo>
                    <a:pt x="183" y="5"/>
                  </a:lnTo>
                  <a:lnTo>
                    <a:pt x="194" y="10"/>
                  </a:lnTo>
                  <a:lnTo>
                    <a:pt x="206" y="14"/>
                  </a:lnTo>
                  <a:lnTo>
                    <a:pt x="308" y="0"/>
                  </a:lnTo>
                  <a:lnTo>
                    <a:pt x="312" y="3"/>
                  </a:lnTo>
                  <a:lnTo>
                    <a:pt x="347" y="2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3" name="Freeform 247"/>
            <p:cNvSpPr>
              <a:spLocks/>
            </p:cNvSpPr>
            <p:nvPr/>
          </p:nvSpPr>
          <p:spPr bwMode="auto">
            <a:xfrm>
              <a:off x="5286" y="2524"/>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0 w 7"/>
                <a:gd name="T19" fmla="*/ 2 h 9"/>
                <a:gd name="T20" fmla="*/ 2 w 7"/>
                <a:gd name="T21" fmla="*/ 0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9"/>
                <a:gd name="T47" fmla="*/ 7 w 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4" name="Freeform 248"/>
            <p:cNvSpPr>
              <a:spLocks/>
            </p:cNvSpPr>
            <p:nvPr/>
          </p:nvSpPr>
          <p:spPr bwMode="auto">
            <a:xfrm>
              <a:off x="4936" y="2526"/>
              <a:ext cx="190" cy="208"/>
            </a:xfrm>
            <a:custGeom>
              <a:avLst/>
              <a:gdLst>
                <a:gd name="T0" fmla="*/ 169 w 190"/>
                <a:gd name="T1" fmla="*/ 12 h 208"/>
                <a:gd name="T2" fmla="*/ 169 w 190"/>
                <a:gd name="T3" fmla="*/ 12 h 208"/>
                <a:gd name="T4" fmla="*/ 164 w 190"/>
                <a:gd name="T5" fmla="*/ 14 h 208"/>
                <a:gd name="T6" fmla="*/ 162 w 190"/>
                <a:gd name="T7" fmla="*/ 16 h 208"/>
                <a:gd name="T8" fmla="*/ 160 w 190"/>
                <a:gd name="T9" fmla="*/ 19 h 208"/>
                <a:gd name="T10" fmla="*/ 174 w 190"/>
                <a:gd name="T11" fmla="*/ 39 h 208"/>
                <a:gd name="T12" fmla="*/ 174 w 190"/>
                <a:gd name="T13" fmla="*/ 39 h 208"/>
                <a:gd name="T14" fmla="*/ 171 w 190"/>
                <a:gd name="T15" fmla="*/ 46 h 208"/>
                <a:gd name="T16" fmla="*/ 169 w 190"/>
                <a:gd name="T17" fmla="*/ 53 h 208"/>
                <a:gd name="T18" fmla="*/ 169 w 190"/>
                <a:gd name="T19" fmla="*/ 53 h 208"/>
                <a:gd name="T20" fmla="*/ 176 w 190"/>
                <a:gd name="T21" fmla="*/ 58 h 208"/>
                <a:gd name="T22" fmla="*/ 183 w 190"/>
                <a:gd name="T23" fmla="*/ 65 h 208"/>
                <a:gd name="T24" fmla="*/ 188 w 190"/>
                <a:gd name="T25" fmla="*/ 72 h 208"/>
                <a:gd name="T26" fmla="*/ 190 w 190"/>
                <a:gd name="T27" fmla="*/ 81 h 208"/>
                <a:gd name="T28" fmla="*/ 174 w 190"/>
                <a:gd name="T29" fmla="*/ 100 h 208"/>
                <a:gd name="T30" fmla="*/ 123 w 190"/>
                <a:gd name="T31" fmla="*/ 201 h 208"/>
                <a:gd name="T32" fmla="*/ 123 w 190"/>
                <a:gd name="T33" fmla="*/ 201 h 208"/>
                <a:gd name="T34" fmla="*/ 118 w 190"/>
                <a:gd name="T35" fmla="*/ 204 h 208"/>
                <a:gd name="T36" fmla="*/ 114 w 190"/>
                <a:gd name="T37" fmla="*/ 206 h 208"/>
                <a:gd name="T38" fmla="*/ 109 w 190"/>
                <a:gd name="T39" fmla="*/ 208 h 208"/>
                <a:gd name="T40" fmla="*/ 104 w 190"/>
                <a:gd name="T41" fmla="*/ 206 h 208"/>
                <a:gd name="T42" fmla="*/ 102 w 190"/>
                <a:gd name="T43" fmla="*/ 204 h 208"/>
                <a:gd name="T44" fmla="*/ 102 w 190"/>
                <a:gd name="T45" fmla="*/ 188 h 208"/>
                <a:gd name="T46" fmla="*/ 100 w 190"/>
                <a:gd name="T47" fmla="*/ 185 h 208"/>
                <a:gd name="T48" fmla="*/ 65 w 190"/>
                <a:gd name="T49" fmla="*/ 183 h 208"/>
                <a:gd name="T50" fmla="*/ 42 w 190"/>
                <a:gd name="T51" fmla="*/ 174 h 208"/>
                <a:gd name="T52" fmla="*/ 26 w 190"/>
                <a:gd name="T53" fmla="*/ 174 h 208"/>
                <a:gd name="T54" fmla="*/ 16 w 190"/>
                <a:gd name="T55" fmla="*/ 162 h 208"/>
                <a:gd name="T56" fmla="*/ 19 w 190"/>
                <a:gd name="T57" fmla="*/ 148 h 208"/>
                <a:gd name="T58" fmla="*/ 2 w 190"/>
                <a:gd name="T59" fmla="*/ 123 h 208"/>
                <a:gd name="T60" fmla="*/ 5 w 190"/>
                <a:gd name="T61" fmla="*/ 102 h 208"/>
                <a:gd name="T62" fmla="*/ 5 w 190"/>
                <a:gd name="T63" fmla="*/ 102 h 208"/>
                <a:gd name="T64" fmla="*/ 2 w 190"/>
                <a:gd name="T65" fmla="*/ 88 h 208"/>
                <a:gd name="T66" fmla="*/ 0 w 190"/>
                <a:gd name="T67" fmla="*/ 74 h 208"/>
                <a:gd name="T68" fmla="*/ 0 w 190"/>
                <a:gd name="T69" fmla="*/ 74 h 208"/>
                <a:gd name="T70" fmla="*/ 26 w 190"/>
                <a:gd name="T71" fmla="*/ 70 h 208"/>
                <a:gd name="T72" fmla="*/ 26 w 190"/>
                <a:gd name="T73" fmla="*/ 70 h 208"/>
                <a:gd name="T74" fmla="*/ 49 w 190"/>
                <a:gd name="T75" fmla="*/ 74 h 208"/>
                <a:gd name="T76" fmla="*/ 72 w 190"/>
                <a:gd name="T77" fmla="*/ 81 h 208"/>
                <a:gd name="T78" fmla="*/ 118 w 190"/>
                <a:gd name="T79" fmla="*/ 63 h 208"/>
                <a:gd name="T80" fmla="*/ 127 w 190"/>
                <a:gd name="T81" fmla="*/ 37 h 208"/>
                <a:gd name="T82" fmla="*/ 153 w 190"/>
                <a:gd name="T83" fmla="*/ 16 h 208"/>
                <a:gd name="T84" fmla="*/ 153 w 190"/>
                <a:gd name="T85" fmla="*/ 16 h 208"/>
                <a:gd name="T86" fmla="*/ 153 w 190"/>
                <a:gd name="T87" fmla="*/ 9 h 208"/>
                <a:gd name="T88" fmla="*/ 155 w 190"/>
                <a:gd name="T89" fmla="*/ 7 h 208"/>
                <a:gd name="T90" fmla="*/ 158 w 190"/>
                <a:gd name="T91" fmla="*/ 5 h 208"/>
                <a:gd name="T92" fmla="*/ 167 w 190"/>
                <a:gd name="T93" fmla="*/ 0 h 208"/>
                <a:gd name="T94" fmla="*/ 167 w 190"/>
                <a:gd name="T95" fmla="*/ 0 h 208"/>
                <a:gd name="T96" fmla="*/ 169 w 190"/>
                <a:gd name="T97" fmla="*/ 12 h 208"/>
                <a:gd name="T98" fmla="*/ 169 w 190"/>
                <a:gd name="T99" fmla="*/ 12 h 2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
                <a:gd name="T151" fmla="*/ 0 h 208"/>
                <a:gd name="T152" fmla="*/ 190 w 190"/>
                <a:gd name="T153" fmla="*/ 208 h 2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 h="208">
                  <a:moveTo>
                    <a:pt x="169" y="12"/>
                  </a:moveTo>
                  <a:lnTo>
                    <a:pt x="169" y="12"/>
                  </a:lnTo>
                  <a:lnTo>
                    <a:pt x="164" y="14"/>
                  </a:lnTo>
                  <a:lnTo>
                    <a:pt x="162" y="16"/>
                  </a:lnTo>
                  <a:lnTo>
                    <a:pt x="160" y="19"/>
                  </a:lnTo>
                  <a:lnTo>
                    <a:pt x="174" y="39"/>
                  </a:lnTo>
                  <a:lnTo>
                    <a:pt x="171" y="46"/>
                  </a:lnTo>
                  <a:lnTo>
                    <a:pt x="169" y="53"/>
                  </a:lnTo>
                  <a:lnTo>
                    <a:pt x="176" y="58"/>
                  </a:lnTo>
                  <a:lnTo>
                    <a:pt x="183" y="65"/>
                  </a:lnTo>
                  <a:lnTo>
                    <a:pt x="188" y="72"/>
                  </a:lnTo>
                  <a:lnTo>
                    <a:pt x="190" y="81"/>
                  </a:lnTo>
                  <a:lnTo>
                    <a:pt x="174" y="100"/>
                  </a:lnTo>
                  <a:lnTo>
                    <a:pt x="123" y="201"/>
                  </a:lnTo>
                  <a:lnTo>
                    <a:pt x="118" y="204"/>
                  </a:lnTo>
                  <a:lnTo>
                    <a:pt x="114" y="206"/>
                  </a:lnTo>
                  <a:lnTo>
                    <a:pt x="109" y="208"/>
                  </a:lnTo>
                  <a:lnTo>
                    <a:pt x="104" y="206"/>
                  </a:lnTo>
                  <a:lnTo>
                    <a:pt x="102" y="204"/>
                  </a:lnTo>
                  <a:lnTo>
                    <a:pt x="102" y="188"/>
                  </a:lnTo>
                  <a:lnTo>
                    <a:pt x="100" y="185"/>
                  </a:lnTo>
                  <a:lnTo>
                    <a:pt x="65" y="183"/>
                  </a:lnTo>
                  <a:lnTo>
                    <a:pt x="42" y="174"/>
                  </a:lnTo>
                  <a:lnTo>
                    <a:pt x="26" y="174"/>
                  </a:lnTo>
                  <a:lnTo>
                    <a:pt x="16" y="162"/>
                  </a:lnTo>
                  <a:lnTo>
                    <a:pt x="19" y="148"/>
                  </a:lnTo>
                  <a:lnTo>
                    <a:pt x="2" y="123"/>
                  </a:lnTo>
                  <a:lnTo>
                    <a:pt x="5" y="102"/>
                  </a:lnTo>
                  <a:lnTo>
                    <a:pt x="2" y="88"/>
                  </a:lnTo>
                  <a:lnTo>
                    <a:pt x="0" y="74"/>
                  </a:lnTo>
                  <a:lnTo>
                    <a:pt x="26" y="70"/>
                  </a:lnTo>
                  <a:lnTo>
                    <a:pt x="49" y="74"/>
                  </a:lnTo>
                  <a:lnTo>
                    <a:pt x="72" y="81"/>
                  </a:lnTo>
                  <a:lnTo>
                    <a:pt x="118" y="63"/>
                  </a:lnTo>
                  <a:lnTo>
                    <a:pt x="127" y="37"/>
                  </a:lnTo>
                  <a:lnTo>
                    <a:pt x="153" y="16"/>
                  </a:lnTo>
                  <a:lnTo>
                    <a:pt x="153" y="9"/>
                  </a:lnTo>
                  <a:lnTo>
                    <a:pt x="155" y="7"/>
                  </a:lnTo>
                  <a:lnTo>
                    <a:pt x="158" y="5"/>
                  </a:lnTo>
                  <a:lnTo>
                    <a:pt x="167" y="0"/>
                  </a:lnTo>
                  <a:lnTo>
                    <a:pt x="169"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5" name="Freeform 249"/>
            <p:cNvSpPr>
              <a:spLocks/>
            </p:cNvSpPr>
            <p:nvPr/>
          </p:nvSpPr>
          <p:spPr bwMode="auto">
            <a:xfrm>
              <a:off x="3423" y="2538"/>
              <a:ext cx="155" cy="192"/>
            </a:xfrm>
            <a:custGeom>
              <a:avLst/>
              <a:gdLst>
                <a:gd name="T0" fmla="*/ 99 w 155"/>
                <a:gd name="T1" fmla="*/ 14 h 192"/>
                <a:gd name="T2" fmla="*/ 99 w 155"/>
                <a:gd name="T3" fmla="*/ 14 h 192"/>
                <a:gd name="T4" fmla="*/ 127 w 155"/>
                <a:gd name="T5" fmla="*/ 11 h 192"/>
                <a:gd name="T6" fmla="*/ 141 w 155"/>
                <a:gd name="T7" fmla="*/ 11 h 192"/>
                <a:gd name="T8" fmla="*/ 155 w 155"/>
                <a:gd name="T9" fmla="*/ 11 h 192"/>
                <a:gd name="T10" fmla="*/ 141 w 155"/>
                <a:gd name="T11" fmla="*/ 62 h 192"/>
                <a:gd name="T12" fmla="*/ 148 w 155"/>
                <a:gd name="T13" fmla="*/ 120 h 192"/>
                <a:gd name="T14" fmla="*/ 148 w 155"/>
                <a:gd name="T15" fmla="*/ 120 h 192"/>
                <a:gd name="T16" fmla="*/ 145 w 155"/>
                <a:gd name="T17" fmla="*/ 132 h 192"/>
                <a:gd name="T18" fmla="*/ 139 w 155"/>
                <a:gd name="T19" fmla="*/ 141 h 192"/>
                <a:gd name="T20" fmla="*/ 127 w 155"/>
                <a:gd name="T21" fmla="*/ 159 h 192"/>
                <a:gd name="T22" fmla="*/ 113 w 155"/>
                <a:gd name="T23" fmla="*/ 176 h 192"/>
                <a:gd name="T24" fmla="*/ 99 w 155"/>
                <a:gd name="T25" fmla="*/ 192 h 192"/>
                <a:gd name="T26" fmla="*/ 97 w 155"/>
                <a:gd name="T27" fmla="*/ 192 h 192"/>
                <a:gd name="T28" fmla="*/ 85 w 155"/>
                <a:gd name="T29" fmla="*/ 182 h 192"/>
                <a:gd name="T30" fmla="*/ 81 w 155"/>
                <a:gd name="T31" fmla="*/ 162 h 192"/>
                <a:gd name="T32" fmla="*/ 74 w 155"/>
                <a:gd name="T33" fmla="*/ 159 h 192"/>
                <a:gd name="T34" fmla="*/ 0 w 155"/>
                <a:gd name="T35" fmla="*/ 120 h 192"/>
                <a:gd name="T36" fmla="*/ 0 w 155"/>
                <a:gd name="T37" fmla="*/ 118 h 192"/>
                <a:gd name="T38" fmla="*/ 0 w 155"/>
                <a:gd name="T39" fmla="*/ 118 h 192"/>
                <a:gd name="T40" fmla="*/ 32 w 155"/>
                <a:gd name="T41" fmla="*/ 51 h 192"/>
                <a:gd name="T42" fmla="*/ 32 w 155"/>
                <a:gd name="T43" fmla="*/ 51 h 192"/>
                <a:gd name="T44" fmla="*/ 27 w 155"/>
                <a:gd name="T45" fmla="*/ 48 h 192"/>
                <a:gd name="T46" fmla="*/ 21 w 155"/>
                <a:gd name="T47" fmla="*/ 44 h 192"/>
                <a:gd name="T48" fmla="*/ 7 w 155"/>
                <a:gd name="T49" fmla="*/ 11 h 192"/>
                <a:gd name="T50" fmla="*/ 18 w 155"/>
                <a:gd name="T51" fmla="*/ 0 h 192"/>
                <a:gd name="T52" fmla="*/ 53 w 155"/>
                <a:gd name="T53" fmla="*/ 0 h 192"/>
                <a:gd name="T54" fmla="*/ 99 w 155"/>
                <a:gd name="T55" fmla="*/ 14 h 1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
                <a:gd name="T85" fmla="*/ 0 h 192"/>
                <a:gd name="T86" fmla="*/ 155 w 155"/>
                <a:gd name="T87" fmla="*/ 192 h 1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 h="192">
                  <a:moveTo>
                    <a:pt x="99" y="14"/>
                  </a:moveTo>
                  <a:lnTo>
                    <a:pt x="99" y="14"/>
                  </a:lnTo>
                  <a:lnTo>
                    <a:pt x="127" y="11"/>
                  </a:lnTo>
                  <a:lnTo>
                    <a:pt x="141" y="11"/>
                  </a:lnTo>
                  <a:lnTo>
                    <a:pt x="155" y="11"/>
                  </a:lnTo>
                  <a:lnTo>
                    <a:pt x="141" y="62"/>
                  </a:lnTo>
                  <a:lnTo>
                    <a:pt x="148" y="120"/>
                  </a:lnTo>
                  <a:lnTo>
                    <a:pt x="145" y="132"/>
                  </a:lnTo>
                  <a:lnTo>
                    <a:pt x="139" y="141"/>
                  </a:lnTo>
                  <a:lnTo>
                    <a:pt x="127" y="159"/>
                  </a:lnTo>
                  <a:lnTo>
                    <a:pt x="113" y="176"/>
                  </a:lnTo>
                  <a:lnTo>
                    <a:pt x="99" y="192"/>
                  </a:lnTo>
                  <a:lnTo>
                    <a:pt x="97" y="192"/>
                  </a:lnTo>
                  <a:lnTo>
                    <a:pt x="85" y="182"/>
                  </a:lnTo>
                  <a:lnTo>
                    <a:pt x="81" y="162"/>
                  </a:lnTo>
                  <a:lnTo>
                    <a:pt x="74" y="159"/>
                  </a:lnTo>
                  <a:lnTo>
                    <a:pt x="0" y="120"/>
                  </a:lnTo>
                  <a:lnTo>
                    <a:pt x="0" y="118"/>
                  </a:lnTo>
                  <a:lnTo>
                    <a:pt x="32" y="51"/>
                  </a:lnTo>
                  <a:lnTo>
                    <a:pt x="27" y="48"/>
                  </a:lnTo>
                  <a:lnTo>
                    <a:pt x="21" y="44"/>
                  </a:lnTo>
                  <a:lnTo>
                    <a:pt x="7" y="11"/>
                  </a:lnTo>
                  <a:lnTo>
                    <a:pt x="18" y="0"/>
                  </a:lnTo>
                  <a:lnTo>
                    <a:pt x="53" y="0"/>
                  </a:lnTo>
                  <a:lnTo>
                    <a:pt x="99"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6" name="Freeform 250"/>
            <p:cNvSpPr>
              <a:spLocks/>
            </p:cNvSpPr>
            <p:nvPr/>
          </p:nvSpPr>
          <p:spPr bwMode="auto">
            <a:xfrm>
              <a:off x="3337" y="2549"/>
              <a:ext cx="113" cy="118"/>
            </a:xfrm>
            <a:custGeom>
              <a:avLst/>
              <a:gdLst>
                <a:gd name="T0" fmla="*/ 81 w 113"/>
                <a:gd name="T1" fmla="*/ 3 h 118"/>
                <a:gd name="T2" fmla="*/ 81 w 113"/>
                <a:gd name="T3" fmla="*/ 3 h 118"/>
                <a:gd name="T4" fmla="*/ 90 w 113"/>
                <a:gd name="T5" fmla="*/ 0 h 118"/>
                <a:gd name="T6" fmla="*/ 102 w 113"/>
                <a:gd name="T7" fmla="*/ 35 h 118"/>
                <a:gd name="T8" fmla="*/ 102 w 113"/>
                <a:gd name="T9" fmla="*/ 35 h 118"/>
                <a:gd name="T10" fmla="*/ 113 w 113"/>
                <a:gd name="T11" fmla="*/ 42 h 118"/>
                <a:gd name="T12" fmla="*/ 93 w 113"/>
                <a:gd name="T13" fmla="*/ 81 h 118"/>
                <a:gd name="T14" fmla="*/ 93 w 113"/>
                <a:gd name="T15" fmla="*/ 81 h 118"/>
                <a:gd name="T16" fmla="*/ 79 w 113"/>
                <a:gd name="T17" fmla="*/ 74 h 118"/>
                <a:gd name="T18" fmla="*/ 65 w 113"/>
                <a:gd name="T19" fmla="*/ 67 h 118"/>
                <a:gd name="T20" fmla="*/ 65 w 113"/>
                <a:gd name="T21" fmla="*/ 67 h 118"/>
                <a:gd name="T22" fmla="*/ 56 w 113"/>
                <a:gd name="T23" fmla="*/ 72 h 118"/>
                <a:gd name="T24" fmla="*/ 51 w 113"/>
                <a:gd name="T25" fmla="*/ 74 h 118"/>
                <a:gd name="T26" fmla="*/ 46 w 113"/>
                <a:gd name="T27" fmla="*/ 74 h 118"/>
                <a:gd name="T28" fmla="*/ 46 w 113"/>
                <a:gd name="T29" fmla="*/ 74 h 118"/>
                <a:gd name="T30" fmla="*/ 42 w 113"/>
                <a:gd name="T31" fmla="*/ 84 h 118"/>
                <a:gd name="T32" fmla="*/ 39 w 113"/>
                <a:gd name="T33" fmla="*/ 93 h 118"/>
                <a:gd name="T34" fmla="*/ 39 w 113"/>
                <a:gd name="T35" fmla="*/ 104 h 118"/>
                <a:gd name="T36" fmla="*/ 37 w 113"/>
                <a:gd name="T37" fmla="*/ 114 h 118"/>
                <a:gd name="T38" fmla="*/ 37 w 113"/>
                <a:gd name="T39" fmla="*/ 114 h 118"/>
                <a:gd name="T40" fmla="*/ 16 w 113"/>
                <a:gd name="T41" fmla="*/ 118 h 118"/>
                <a:gd name="T42" fmla="*/ 2 w 113"/>
                <a:gd name="T43" fmla="*/ 116 h 118"/>
                <a:gd name="T44" fmla="*/ 0 w 113"/>
                <a:gd name="T45" fmla="*/ 93 h 118"/>
                <a:gd name="T46" fmla="*/ 35 w 113"/>
                <a:gd name="T47" fmla="*/ 49 h 118"/>
                <a:gd name="T48" fmla="*/ 35 w 113"/>
                <a:gd name="T49" fmla="*/ 49 h 118"/>
                <a:gd name="T50" fmla="*/ 32 w 113"/>
                <a:gd name="T51" fmla="*/ 28 h 118"/>
                <a:gd name="T52" fmla="*/ 28 w 113"/>
                <a:gd name="T53" fmla="*/ 9 h 118"/>
                <a:gd name="T54" fmla="*/ 39 w 113"/>
                <a:gd name="T55" fmla="*/ 0 h 118"/>
                <a:gd name="T56" fmla="*/ 81 w 113"/>
                <a:gd name="T57" fmla="*/ 3 h 1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3"/>
                <a:gd name="T88" fmla="*/ 0 h 118"/>
                <a:gd name="T89" fmla="*/ 113 w 113"/>
                <a:gd name="T90" fmla="*/ 118 h 1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3" h="118">
                  <a:moveTo>
                    <a:pt x="81" y="3"/>
                  </a:moveTo>
                  <a:lnTo>
                    <a:pt x="81" y="3"/>
                  </a:lnTo>
                  <a:lnTo>
                    <a:pt x="90" y="0"/>
                  </a:lnTo>
                  <a:lnTo>
                    <a:pt x="102" y="35"/>
                  </a:lnTo>
                  <a:lnTo>
                    <a:pt x="113" y="42"/>
                  </a:lnTo>
                  <a:lnTo>
                    <a:pt x="93" y="81"/>
                  </a:lnTo>
                  <a:lnTo>
                    <a:pt x="79" y="74"/>
                  </a:lnTo>
                  <a:lnTo>
                    <a:pt x="65" y="67"/>
                  </a:lnTo>
                  <a:lnTo>
                    <a:pt x="56" y="72"/>
                  </a:lnTo>
                  <a:lnTo>
                    <a:pt x="51" y="74"/>
                  </a:lnTo>
                  <a:lnTo>
                    <a:pt x="46" y="74"/>
                  </a:lnTo>
                  <a:lnTo>
                    <a:pt x="42" y="84"/>
                  </a:lnTo>
                  <a:lnTo>
                    <a:pt x="39" y="93"/>
                  </a:lnTo>
                  <a:lnTo>
                    <a:pt x="39" y="104"/>
                  </a:lnTo>
                  <a:lnTo>
                    <a:pt x="37" y="114"/>
                  </a:lnTo>
                  <a:lnTo>
                    <a:pt x="16" y="118"/>
                  </a:lnTo>
                  <a:lnTo>
                    <a:pt x="2" y="116"/>
                  </a:lnTo>
                  <a:lnTo>
                    <a:pt x="0" y="93"/>
                  </a:lnTo>
                  <a:lnTo>
                    <a:pt x="35" y="49"/>
                  </a:lnTo>
                  <a:lnTo>
                    <a:pt x="32" y="28"/>
                  </a:lnTo>
                  <a:lnTo>
                    <a:pt x="28" y="9"/>
                  </a:lnTo>
                  <a:lnTo>
                    <a:pt x="39" y="0"/>
                  </a:lnTo>
                  <a:lnTo>
                    <a:pt x="81"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7" name="Freeform 251"/>
            <p:cNvSpPr>
              <a:spLocks/>
            </p:cNvSpPr>
            <p:nvPr/>
          </p:nvSpPr>
          <p:spPr bwMode="auto">
            <a:xfrm>
              <a:off x="2962" y="2552"/>
              <a:ext cx="155" cy="185"/>
            </a:xfrm>
            <a:custGeom>
              <a:avLst/>
              <a:gdLst>
                <a:gd name="T0" fmla="*/ 155 w 155"/>
                <a:gd name="T1" fmla="*/ 13 h 185"/>
                <a:gd name="T2" fmla="*/ 86 w 155"/>
                <a:gd name="T3" fmla="*/ 168 h 185"/>
                <a:gd name="T4" fmla="*/ 86 w 155"/>
                <a:gd name="T5" fmla="*/ 168 h 185"/>
                <a:gd name="T6" fmla="*/ 67 w 155"/>
                <a:gd name="T7" fmla="*/ 175 h 185"/>
                <a:gd name="T8" fmla="*/ 49 w 155"/>
                <a:gd name="T9" fmla="*/ 178 h 185"/>
                <a:gd name="T10" fmla="*/ 9 w 155"/>
                <a:gd name="T11" fmla="*/ 185 h 185"/>
                <a:gd name="T12" fmla="*/ 9 w 155"/>
                <a:gd name="T13" fmla="*/ 185 h 185"/>
                <a:gd name="T14" fmla="*/ 0 w 155"/>
                <a:gd name="T15" fmla="*/ 171 h 185"/>
                <a:gd name="T16" fmla="*/ 16 w 155"/>
                <a:gd name="T17" fmla="*/ 155 h 185"/>
                <a:gd name="T18" fmla="*/ 16 w 155"/>
                <a:gd name="T19" fmla="*/ 155 h 185"/>
                <a:gd name="T20" fmla="*/ 23 w 155"/>
                <a:gd name="T21" fmla="*/ 155 h 185"/>
                <a:gd name="T22" fmla="*/ 30 w 155"/>
                <a:gd name="T23" fmla="*/ 155 h 185"/>
                <a:gd name="T24" fmla="*/ 42 w 155"/>
                <a:gd name="T25" fmla="*/ 148 h 185"/>
                <a:gd name="T26" fmla="*/ 65 w 155"/>
                <a:gd name="T27" fmla="*/ 134 h 185"/>
                <a:gd name="T28" fmla="*/ 65 w 155"/>
                <a:gd name="T29" fmla="*/ 134 h 185"/>
                <a:gd name="T30" fmla="*/ 65 w 155"/>
                <a:gd name="T31" fmla="*/ 134 h 185"/>
                <a:gd name="T32" fmla="*/ 70 w 155"/>
                <a:gd name="T33" fmla="*/ 97 h 185"/>
                <a:gd name="T34" fmla="*/ 72 w 155"/>
                <a:gd name="T35" fmla="*/ 81 h 185"/>
                <a:gd name="T36" fmla="*/ 77 w 155"/>
                <a:gd name="T37" fmla="*/ 64 h 185"/>
                <a:gd name="T38" fmla="*/ 77 w 155"/>
                <a:gd name="T39" fmla="*/ 60 h 185"/>
                <a:gd name="T40" fmla="*/ 77 w 155"/>
                <a:gd name="T41" fmla="*/ 60 h 185"/>
                <a:gd name="T42" fmla="*/ 65 w 155"/>
                <a:gd name="T43" fmla="*/ 46 h 185"/>
                <a:gd name="T44" fmla="*/ 65 w 155"/>
                <a:gd name="T45" fmla="*/ 46 h 185"/>
                <a:gd name="T46" fmla="*/ 95 w 155"/>
                <a:gd name="T47" fmla="*/ 32 h 185"/>
                <a:gd name="T48" fmla="*/ 109 w 155"/>
                <a:gd name="T49" fmla="*/ 25 h 185"/>
                <a:gd name="T50" fmla="*/ 125 w 155"/>
                <a:gd name="T51" fmla="*/ 23 h 185"/>
                <a:gd name="T52" fmla="*/ 137 w 155"/>
                <a:gd name="T53" fmla="*/ 0 h 185"/>
                <a:gd name="T54" fmla="*/ 137 w 155"/>
                <a:gd name="T55" fmla="*/ 0 h 185"/>
                <a:gd name="T56" fmla="*/ 155 w 155"/>
                <a:gd name="T57" fmla="*/ 0 h 185"/>
                <a:gd name="T58" fmla="*/ 155 w 155"/>
                <a:gd name="T59" fmla="*/ 13 h 1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5"/>
                <a:gd name="T91" fmla="*/ 0 h 185"/>
                <a:gd name="T92" fmla="*/ 155 w 155"/>
                <a:gd name="T93" fmla="*/ 185 h 1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5" h="185">
                  <a:moveTo>
                    <a:pt x="155" y="13"/>
                  </a:moveTo>
                  <a:lnTo>
                    <a:pt x="86" y="168"/>
                  </a:lnTo>
                  <a:lnTo>
                    <a:pt x="67" y="175"/>
                  </a:lnTo>
                  <a:lnTo>
                    <a:pt x="49" y="178"/>
                  </a:lnTo>
                  <a:lnTo>
                    <a:pt x="9" y="185"/>
                  </a:lnTo>
                  <a:lnTo>
                    <a:pt x="0" y="171"/>
                  </a:lnTo>
                  <a:lnTo>
                    <a:pt x="16" y="155"/>
                  </a:lnTo>
                  <a:lnTo>
                    <a:pt x="23" y="155"/>
                  </a:lnTo>
                  <a:lnTo>
                    <a:pt x="30" y="155"/>
                  </a:lnTo>
                  <a:lnTo>
                    <a:pt x="42" y="148"/>
                  </a:lnTo>
                  <a:lnTo>
                    <a:pt x="65" y="134"/>
                  </a:lnTo>
                  <a:lnTo>
                    <a:pt x="70" y="97"/>
                  </a:lnTo>
                  <a:lnTo>
                    <a:pt x="72" y="81"/>
                  </a:lnTo>
                  <a:lnTo>
                    <a:pt x="77" y="64"/>
                  </a:lnTo>
                  <a:lnTo>
                    <a:pt x="77" y="60"/>
                  </a:lnTo>
                  <a:lnTo>
                    <a:pt x="65" y="46"/>
                  </a:lnTo>
                  <a:lnTo>
                    <a:pt x="95" y="32"/>
                  </a:lnTo>
                  <a:lnTo>
                    <a:pt x="109" y="25"/>
                  </a:lnTo>
                  <a:lnTo>
                    <a:pt x="125" y="23"/>
                  </a:lnTo>
                  <a:lnTo>
                    <a:pt x="137" y="0"/>
                  </a:lnTo>
                  <a:lnTo>
                    <a:pt x="155" y="0"/>
                  </a:lnTo>
                  <a:lnTo>
                    <a:pt x="155"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8" name="Freeform 252"/>
            <p:cNvSpPr>
              <a:spLocks/>
            </p:cNvSpPr>
            <p:nvPr/>
          </p:nvSpPr>
          <p:spPr bwMode="auto">
            <a:xfrm>
              <a:off x="4670" y="2570"/>
              <a:ext cx="7" cy="7"/>
            </a:xfrm>
            <a:custGeom>
              <a:avLst/>
              <a:gdLst>
                <a:gd name="T0" fmla="*/ 5 w 7"/>
                <a:gd name="T1" fmla="*/ 5 h 7"/>
                <a:gd name="T2" fmla="*/ 5 w 7"/>
                <a:gd name="T3" fmla="*/ 5 h 7"/>
                <a:gd name="T4" fmla="*/ 2 w 7"/>
                <a:gd name="T5" fmla="*/ 7 h 7"/>
                <a:gd name="T6" fmla="*/ 2 w 7"/>
                <a:gd name="T7" fmla="*/ 5 h 7"/>
                <a:gd name="T8" fmla="*/ 0 w 7"/>
                <a:gd name="T9" fmla="*/ 0 h 7"/>
                <a:gd name="T10" fmla="*/ 0 w 7"/>
                <a:gd name="T11" fmla="*/ 0 h 7"/>
                <a:gd name="T12" fmla="*/ 5 w 7"/>
                <a:gd name="T13" fmla="*/ 2 h 7"/>
                <a:gd name="T14" fmla="*/ 7 w 7"/>
                <a:gd name="T15" fmla="*/ 2 h 7"/>
                <a:gd name="T16" fmla="*/ 5 w 7"/>
                <a:gd name="T17" fmla="*/ 5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5"/>
                  </a:moveTo>
                  <a:lnTo>
                    <a:pt x="5" y="5"/>
                  </a:lnTo>
                  <a:lnTo>
                    <a:pt x="2" y="7"/>
                  </a:lnTo>
                  <a:lnTo>
                    <a:pt x="2" y="5"/>
                  </a:lnTo>
                  <a:lnTo>
                    <a:pt x="0" y="0"/>
                  </a:lnTo>
                  <a:lnTo>
                    <a:pt x="5" y="2"/>
                  </a:lnTo>
                  <a:lnTo>
                    <a:pt x="7" y="2"/>
                  </a:lnTo>
                  <a:lnTo>
                    <a:pt x="5"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69" name="Freeform 253"/>
            <p:cNvSpPr>
              <a:spLocks/>
            </p:cNvSpPr>
            <p:nvPr/>
          </p:nvSpPr>
          <p:spPr bwMode="auto">
            <a:xfrm>
              <a:off x="5306" y="2589"/>
              <a:ext cx="31" cy="53"/>
            </a:xfrm>
            <a:custGeom>
              <a:avLst/>
              <a:gdLst>
                <a:gd name="T0" fmla="*/ 14 w 31"/>
                <a:gd name="T1" fmla="*/ 13 h 53"/>
                <a:gd name="T2" fmla="*/ 24 w 31"/>
                <a:gd name="T3" fmla="*/ 13 h 53"/>
                <a:gd name="T4" fmla="*/ 24 w 31"/>
                <a:gd name="T5" fmla="*/ 13 h 53"/>
                <a:gd name="T6" fmla="*/ 24 w 31"/>
                <a:gd name="T7" fmla="*/ 20 h 53"/>
                <a:gd name="T8" fmla="*/ 24 w 31"/>
                <a:gd name="T9" fmla="*/ 30 h 53"/>
                <a:gd name="T10" fmla="*/ 26 w 31"/>
                <a:gd name="T11" fmla="*/ 39 h 53"/>
                <a:gd name="T12" fmla="*/ 28 w 31"/>
                <a:gd name="T13" fmla="*/ 41 h 53"/>
                <a:gd name="T14" fmla="*/ 31 w 31"/>
                <a:gd name="T15" fmla="*/ 44 h 53"/>
                <a:gd name="T16" fmla="*/ 31 w 31"/>
                <a:gd name="T17" fmla="*/ 48 h 53"/>
                <a:gd name="T18" fmla="*/ 31 w 31"/>
                <a:gd name="T19" fmla="*/ 48 h 53"/>
                <a:gd name="T20" fmla="*/ 21 w 31"/>
                <a:gd name="T21" fmla="*/ 48 h 53"/>
                <a:gd name="T22" fmla="*/ 14 w 31"/>
                <a:gd name="T23" fmla="*/ 48 h 53"/>
                <a:gd name="T24" fmla="*/ 14 w 31"/>
                <a:gd name="T25" fmla="*/ 48 h 53"/>
                <a:gd name="T26" fmla="*/ 14 w 31"/>
                <a:gd name="T27" fmla="*/ 53 h 53"/>
                <a:gd name="T28" fmla="*/ 5 w 31"/>
                <a:gd name="T29" fmla="*/ 41 h 53"/>
                <a:gd name="T30" fmla="*/ 5 w 31"/>
                <a:gd name="T31" fmla="*/ 41 h 53"/>
                <a:gd name="T32" fmla="*/ 5 w 31"/>
                <a:gd name="T33" fmla="*/ 23 h 53"/>
                <a:gd name="T34" fmla="*/ 3 w 31"/>
                <a:gd name="T35" fmla="*/ 13 h 53"/>
                <a:gd name="T36" fmla="*/ 0 w 31"/>
                <a:gd name="T37" fmla="*/ 7 h 53"/>
                <a:gd name="T38" fmla="*/ 7 w 31"/>
                <a:gd name="T39" fmla="*/ 0 h 53"/>
                <a:gd name="T40" fmla="*/ 7 w 31"/>
                <a:gd name="T41" fmla="*/ 0 h 53"/>
                <a:gd name="T42" fmla="*/ 14 w 31"/>
                <a:gd name="T43" fmla="*/ 13 h 53"/>
                <a:gd name="T44" fmla="*/ 14 w 31"/>
                <a:gd name="T45" fmla="*/ 13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53"/>
                <a:gd name="T71" fmla="*/ 31 w 31"/>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53">
                  <a:moveTo>
                    <a:pt x="14" y="13"/>
                  </a:moveTo>
                  <a:lnTo>
                    <a:pt x="24" y="13"/>
                  </a:lnTo>
                  <a:lnTo>
                    <a:pt x="24" y="20"/>
                  </a:lnTo>
                  <a:lnTo>
                    <a:pt x="24" y="30"/>
                  </a:lnTo>
                  <a:lnTo>
                    <a:pt x="26" y="39"/>
                  </a:lnTo>
                  <a:lnTo>
                    <a:pt x="28" y="41"/>
                  </a:lnTo>
                  <a:lnTo>
                    <a:pt x="31" y="44"/>
                  </a:lnTo>
                  <a:lnTo>
                    <a:pt x="31" y="48"/>
                  </a:lnTo>
                  <a:lnTo>
                    <a:pt x="21" y="48"/>
                  </a:lnTo>
                  <a:lnTo>
                    <a:pt x="14" y="48"/>
                  </a:lnTo>
                  <a:lnTo>
                    <a:pt x="14" y="53"/>
                  </a:lnTo>
                  <a:lnTo>
                    <a:pt x="5" y="41"/>
                  </a:lnTo>
                  <a:lnTo>
                    <a:pt x="5" y="23"/>
                  </a:lnTo>
                  <a:lnTo>
                    <a:pt x="3" y="13"/>
                  </a:lnTo>
                  <a:lnTo>
                    <a:pt x="0" y="7"/>
                  </a:lnTo>
                  <a:lnTo>
                    <a:pt x="7" y="0"/>
                  </a:lnTo>
                  <a:lnTo>
                    <a:pt x="14"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0" name="Freeform 254"/>
            <p:cNvSpPr>
              <a:spLocks/>
            </p:cNvSpPr>
            <p:nvPr/>
          </p:nvSpPr>
          <p:spPr bwMode="auto">
            <a:xfrm>
              <a:off x="2925" y="2591"/>
              <a:ext cx="49" cy="21"/>
            </a:xfrm>
            <a:custGeom>
              <a:avLst/>
              <a:gdLst>
                <a:gd name="T0" fmla="*/ 44 w 49"/>
                <a:gd name="T1" fmla="*/ 21 h 21"/>
                <a:gd name="T2" fmla="*/ 44 w 49"/>
                <a:gd name="T3" fmla="*/ 21 h 21"/>
                <a:gd name="T4" fmla="*/ 0 w 49"/>
                <a:gd name="T5" fmla="*/ 14 h 21"/>
                <a:gd name="T6" fmla="*/ 0 w 49"/>
                <a:gd name="T7" fmla="*/ 14 h 21"/>
                <a:gd name="T8" fmla="*/ 2 w 49"/>
                <a:gd name="T9" fmla="*/ 7 h 21"/>
                <a:gd name="T10" fmla="*/ 5 w 49"/>
                <a:gd name="T11" fmla="*/ 0 h 21"/>
                <a:gd name="T12" fmla="*/ 49 w 49"/>
                <a:gd name="T13" fmla="*/ 0 h 21"/>
                <a:gd name="T14" fmla="*/ 44 w 49"/>
                <a:gd name="T15" fmla="*/ 21 h 21"/>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1"/>
                <a:gd name="T26" fmla="*/ 49 w 4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1">
                  <a:moveTo>
                    <a:pt x="44" y="21"/>
                  </a:moveTo>
                  <a:lnTo>
                    <a:pt x="44" y="21"/>
                  </a:lnTo>
                  <a:lnTo>
                    <a:pt x="0" y="14"/>
                  </a:lnTo>
                  <a:lnTo>
                    <a:pt x="2" y="7"/>
                  </a:lnTo>
                  <a:lnTo>
                    <a:pt x="5" y="0"/>
                  </a:lnTo>
                  <a:lnTo>
                    <a:pt x="49" y="0"/>
                  </a:lnTo>
                  <a:lnTo>
                    <a:pt x="44" y="2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1" name="Freeform 255"/>
            <p:cNvSpPr>
              <a:spLocks/>
            </p:cNvSpPr>
            <p:nvPr/>
          </p:nvSpPr>
          <p:spPr bwMode="auto">
            <a:xfrm>
              <a:off x="2911" y="2591"/>
              <a:ext cx="123" cy="129"/>
            </a:xfrm>
            <a:custGeom>
              <a:avLst/>
              <a:gdLst>
                <a:gd name="T0" fmla="*/ 111 w 123"/>
                <a:gd name="T1" fmla="*/ 9 h 129"/>
                <a:gd name="T2" fmla="*/ 111 w 123"/>
                <a:gd name="T3" fmla="*/ 9 h 129"/>
                <a:gd name="T4" fmla="*/ 123 w 123"/>
                <a:gd name="T5" fmla="*/ 23 h 129"/>
                <a:gd name="T6" fmla="*/ 123 w 123"/>
                <a:gd name="T7" fmla="*/ 23 h 129"/>
                <a:gd name="T8" fmla="*/ 118 w 123"/>
                <a:gd name="T9" fmla="*/ 39 h 129"/>
                <a:gd name="T10" fmla="*/ 116 w 123"/>
                <a:gd name="T11" fmla="*/ 58 h 129"/>
                <a:gd name="T12" fmla="*/ 111 w 123"/>
                <a:gd name="T13" fmla="*/ 92 h 129"/>
                <a:gd name="T14" fmla="*/ 86 w 123"/>
                <a:gd name="T15" fmla="*/ 109 h 129"/>
                <a:gd name="T16" fmla="*/ 65 w 123"/>
                <a:gd name="T17" fmla="*/ 113 h 129"/>
                <a:gd name="T18" fmla="*/ 49 w 123"/>
                <a:gd name="T19" fmla="*/ 129 h 129"/>
                <a:gd name="T20" fmla="*/ 5 w 123"/>
                <a:gd name="T21" fmla="*/ 72 h 129"/>
                <a:gd name="T22" fmla="*/ 5 w 123"/>
                <a:gd name="T23" fmla="*/ 72 h 129"/>
                <a:gd name="T24" fmla="*/ 5 w 123"/>
                <a:gd name="T25" fmla="*/ 65 h 129"/>
                <a:gd name="T26" fmla="*/ 5 w 123"/>
                <a:gd name="T27" fmla="*/ 62 h 129"/>
                <a:gd name="T28" fmla="*/ 3 w 123"/>
                <a:gd name="T29" fmla="*/ 60 h 129"/>
                <a:gd name="T30" fmla="*/ 3 w 123"/>
                <a:gd name="T31" fmla="*/ 60 h 129"/>
                <a:gd name="T32" fmla="*/ 0 w 123"/>
                <a:gd name="T33" fmla="*/ 60 h 129"/>
                <a:gd name="T34" fmla="*/ 0 w 123"/>
                <a:gd name="T35" fmla="*/ 58 h 129"/>
                <a:gd name="T36" fmla="*/ 0 w 123"/>
                <a:gd name="T37" fmla="*/ 53 h 129"/>
                <a:gd name="T38" fmla="*/ 0 w 123"/>
                <a:gd name="T39" fmla="*/ 53 h 129"/>
                <a:gd name="T40" fmla="*/ 3 w 123"/>
                <a:gd name="T41" fmla="*/ 51 h 129"/>
                <a:gd name="T42" fmla="*/ 5 w 123"/>
                <a:gd name="T43" fmla="*/ 48 h 129"/>
                <a:gd name="T44" fmla="*/ 12 w 123"/>
                <a:gd name="T45" fmla="*/ 46 h 129"/>
                <a:gd name="T46" fmla="*/ 12 w 123"/>
                <a:gd name="T47" fmla="*/ 46 h 129"/>
                <a:gd name="T48" fmla="*/ 9 w 123"/>
                <a:gd name="T49" fmla="*/ 32 h 129"/>
                <a:gd name="T50" fmla="*/ 9 w 123"/>
                <a:gd name="T51" fmla="*/ 25 h 129"/>
                <a:gd name="T52" fmla="*/ 12 w 123"/>
                <a:gd name="T53" fmla="*/ 18 h 129"/>
                <a:gd name="T54" fmla="*/ 63 w 123"/>
                <a:gd name="T55" fmla="*/ 25 h 129"/>
                <a:gd name="T56" fmla="*/ 63 w 123"/>
                <a:gd name="T57" fmla="*/ 23 h 129"/>
                <a:gd name="T58" fmla="*/ 67 w 123"/>
                <a:gd name="T59" fmla="*/ 0 h 129"/>
                <a:gd name="T60" fmla="*/ 111 w 123"/>
                <a:gd name="T61" fmla="*/ 9 h 1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3"/>
                <a:gd name="T94" fmla="*/ 0 h 129"/>
                <a:gd name="T95" fmla="*/ 123 w 123"/>
                <a:gd name="T96" fmla="*/ 129 h 1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3" h="129">
                  <a:moveTo>
                    <a:pt x="111" y="9"/>
                  </a:moveTo>
                  <a:lnTo>
                    <a:pt x="111" y="9"/>
                  </a:lnTo>
                  <a:lnTo>
                    <a:pt x="123" y="23"/>
                  </a:lnTo>
                  <a:lnTo>
                    <a:pt x="118" y="39"/>
                  </a:lnTo>
                  <a:lnTo>
                    <a:pt x="116" y="58"/>
                  </a:lnTo>
                  <a:lnTo>
                    <a:pt x="111" y="92"/>
                  </a:lnTo>
                  <a:lnTo>
                    <a:pt x="86" y="109"/>
                  </a:lnTo>
                  <a:lnTo>
                    <a:pt x="65" y="113"/>
                  </a:lnTo>
                  <a:lnTo>
                    <a:pt x="49" y="129"/>
                  </a:lnTo>
                  <a:lnTo>
                    <a:pt x="5" y="72"/>
                  </a:lnTo>
                  <a:lnTo>
                    <a:pt x="5" y="65"/>
                  </a:lnTo>
                  <a:lnTo>
                    <a:pt x="5" y="62"/>
                  </a:lnTo>
                  <a:lnTo>
                    <a:pt x="3" y="60"/>
                  </a:lnTo>
                  <a:lnTo>
                    <a:pt x="0" y="60"/>
                  </a:lnTo>
                  <a:lnTo>
                    <a:pt x="0" y="58"/>
                  </a:lnTo>
                  <a:lnTo>
                    <a:pt x="0" y="53"/>
                  </a:lnTo>
                  <a:lnTo>
                    <a:pt x="3" y="51"/>
                  </a:lnTo>
                  <a:lnTo>
                    <a:pt x="5" y="48"/>
                  </a:lnTo>
                  <a:lnTo>
                    <a:pt x="12" y="46"/>
                  </a:lnTo>
                  <a:lnTo>
                    <a:pt x="9" y="32"/>
                  </a:lnTo>
                  <a:lnTo>
                    <a:pt x="9" y="25"/>
                  </a:lnTo>
                  <a:lnTo>
                    <a:pt x="12" y="18"/>
                  </a:lnTo>
                  <a:lnTo>
                    <a:pt x="63" y="25"/>
                  </a:lnTo>
                  <a:lnTo>
                    <a:pt x="63" y="23"/>
                  </a:lnTo>
                  <a:lnTo>
                    <a:pt x="67" y="0"/>
                  </a:lnTo>
                  <a:lnTo>
                    <a:pt x="111"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2" name="Freeform 256"/>
            <p:cNvSpPr>
              <a:spLocks/>
            </p:cNvSpPr>
            <p:nvPr/>
          </p:nvSpPr>
          <p:spPr bwMode="auto">
            <a:xfrm>
              <a:off x="4691" y="2593"/>
              <a:ext cx="18" cy="21"/>
            </a:xfrm>
            <a:custGeom>
              <a:avLst/>
              <a:gdLst>
                <a:gd name="T0" fmla="*/ 18 w 18"/>
                <a:gd name="T1" fmla="*/ 19 h 21"/>
                <a:gd name="T2" fmla="*/ 18 w 18"/>
                <a:gd name="T3" fmla="*/ 19 h 21"/>
                <a:gd name="T4" fmla="*/ 18 w 18"/>
                <a:gd name="T5" fmla="*/ 21 h 21"/>
                <a:gd name="T6" fmla="*/ 18 w 18"/>
                <a:gd name="T7" fmla="*/ 21 h 21"/>
                <a:gd name="T8" fmla="*/ 0 w 18"/>
                <a:gd name="T9" fmla="*/ 7 h 21"/>
                <a:gd name="T10" fmla="*/ 2 w 18"/>
                <a:gd name="T11" fmla="*/ 0 h 21"/>
                <a:gd name="T12" fmla="*/ 4 w 18"/>
                <a:gd name="T13" fmla="*/ 0 h 21"/>
                <a:gd name="T14" fmla="*/ 18 w 18"/>
                <a:gd name="T15" fmla="*/ 19 h 2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1"/>
                <a:gd name="T26" fmla="*/ 18 w 18"/>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1">
                  <a:moveTo>
                    <a:pt x="18" y="19"/>
                  </a:moveTo>
                  <a:lnTo>
                    <a:pt x="18" y="19"/>
                  </a:lnTo>
                  <a:lnTo>
                    <a:pt x="18" y="21"/>
                  </a:lnTo>
                  <a:lnTo>
                    <a:pt x="0" y="7"/>
                  </a:lnTo>
                  <a:lnTo>
                    <a:pt x="2" y="0"/>
                  </a:lnTo>
                  <a:lnTo>
                    <a:pt x="4" y="0"/>
                  </a:lnTo>
                  <a:lnTo>
                    <a:pt x="18"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3" name="Freeform 257"/>
            <p:cNvSpPr>
              <a:spLocks/>
            </p:cNvSpPr>
            <p:nvPr/>
          </p:nvSpPr>
          <p:spPr bwMode="auto">
            <a:xfrm>
              <a:off x="5128" y="2602"/>
              <a:ext cx="130" cy="165"/>
            </a:xfrm>
            <a:custGeom>
              <a:avLst/>
              <a:gdLst>
                <a:gd name="T0" fmla="*/ 130 w 130"/>
                <a:gd name="T1" fmla="*/ 0 h 165"/>
                <a:gd name="T2" fmla="*/ 130 w 130"/>
                <a:gd name="T3" fmla="*/ 0 h 165"/>
                <a:gd name="T4" fmla="*/ 128 w 130"/>
                <a:gd name="T5" fmla="*/ 17 h 165"/>
                <a:gd name="T6" fmla="*/ 49 w 130"/>
                <a:gd name="T7" fmla="*/ 24 h 165"/>
                <a:gd name="T8" fmla="*/ 40 w 130"/>
                <a:gd name="T9" fmla="*/ 35 h 165"/>
                <a:gd name="T10" fmla="*/ 40 w 130"/>
                <a:gd name="T11" fmla="*/ 35 h 165"/>
                <a:gd name="T12" fmla="*/ 35 w 130"/>
                <a:gd name="T13" fmla="*/ 54 h 165"/>
                <a:gd name="T14" fmla="*/ 35 w 130"/>
                <a:gd name="T15" fmla="*/ 54 h 165"/>
                <a:gd name="T16" fmla="*/ 56 w 130"/>
                <a:gd name="T17" fmla="*/ 65 h 165"/>
                <a:gd name="T18" fmla="*/ 56 w 130"/>
                <a:gd name="T19" fmla="*/ 65 h 165"/>
                <a:gd name="T20" fmla="*/ 86 w 130"/>
                <a:gd name="T21" fmla="*/ 47 h 165"/>
                <a:gd name="T22" fmla="*/ 86 w 130"/>
                <a:gd name="T23" fmla="*/ 47 h 165"/>
                <a:gd name="T24" fmla="*/ 93 w 130"/>
                <a:gd name="T25" fmla="*/ 49 h 165"/>
                <a:gd name="T26" fmla="*/ 63 w 130"/>
                <a:gd name="T27" fmla="*/ 79 h 165"/>
                <a:gd name="T28" fmla="*/ 63 w 130"/>
                <a:gd name="T29" fmla="*/ 81 h 165"/>
                <a:gd name="T30" fmla="*/ 84 w 130"/>
                <a:gd name="T31" fmla="*/ 142 h 165"/>
                <a:gd name="T32" fmla="*/ 84 w 130"/>
                <a:gd name="T33" fmla="*/ 142 h 165"/>
                <a:gd name="T34" fmla="*/ 72 w 130"/>
                <a:gd name="T35" fmla="*/ 149 h 165"/>
                <a:gd name="T36" fmla="*/ 63 w 130"/>
                <a:gd name="T37" fmla="*/ 153 h 165"/>
                <a:gd name="T38" fmla="*/ 60 w 130"/>
                <a:gd name="T39" fmla="*/ 151 h 165"/>
                <a:gd name="T40" fmla="*/ 51 w 130"/>
                <a:gd name="T41" fmla="*/ 116 h 165"/>
                <a:gd name="T42" fmla="*/ 51 w 130"/>
                <a:gd name="T43" fmla="*/ 116 h 165"/>
                <a:gd name="T44" fmla="*/ 53 w 130"/>
                <a:gd name="T45" fmla="*/ 112 h 165"/>
                <a:gd name="T46" fmla="*/ 53 w 130"/>
                <a:gd name="T47" fmla="*/ 105 h 165"/>
                <a:gd name="T48" fmla="*/ 53 w 130"/>
                <a:gd name="T49" fmla="*/ 98 h 165"/>
                <a:gd name="T50" fmla="*/ 51 w 130"/>
                <a:gd name="T51" fmla="*/ 95 h 165"/>
                <a:gd name="T52" fmla="*/ 47 w 130"/>
                <a:gd name="T53" fmla="*/ 93 h 165"/>
                <a:gd name="T54" fmla="*/ 47 w 130"/>
                <a:gd name="T55" fmla="*/ 93 h 165"/>
                <a:gd name="T56" fmla="*/ 42 w 130"/>
                <a:gd name="T57" fmla="*/ 95 h 165"/>
                <a:gd name="T58" fmla="*/ 35 w 130"/>
                <a:gd name="T59" fmla="*/ 100 h 165"/>
                <a:gd name="T60" fmla="*/ 35 w 130"/>
                <a:gd name="T61" fmla="*/ 100 h 165"/>
                <a:gd name="T62" fmla="*/ 42 w 130"/>
                <a:gd name="T63" fmla="*/ 116 h 165"/>
                <a:gd name="T64" fmla="*/ 35 w 130"/>
                <a:gd name="T65" fmla="*/ 125 h 165"/>
                <a:gd name="T66" fmla="*/ 40 w 130"/>
                <a:gd name="T67" fmla="*/ 149 h 165"/>
                <a:gd name="T68" fmla="*/ 19 w 130"/>
                <a:gd name="T69" fmla="*/ 165 h 165"/>
                <a:gd name="T70" fmla="*/ 12 w 130"/>
                <a:gd name="T71" fmla="*/ 165 h 165"/>
                <a:gd name="T72" fmla="*/ 12 w 130"/>
                <a:gd name="T73" fmla="*/ 165 h 165"/>
                <a:gd name="T74" fmla="*/ 14 w 130"/>
                <a:gd name="T75" fmla="*/ 151 h 165"/>
                <a:gd name="T76" fmla="*/ 16 w 130"/>
                <a:gd name="T77" fmla="*/ 139 h 165"/>
                <a:gd name="T78" fmla="*/ 19 w 130"/>
                <a:gd name="T79" fmla="*/ 128 h 165"/>
                <a:gd name="T80" fmla="*/ 16 w 130"/>
                <a:gd name="T81" fmla="*/ 121 h 165"/>
                <a:gd name="T82" fmla="*/ 14 w 130"/>
                <a:gd name="T83" fmla="*/ 114 h 165"/>
                <a:gd name="T84" fmla="*/ 5 w 130"/>
                <a:gd name="T85" fmla="*/ 109 h 165"/>
                <a:gd name="T86" fmla="*/ 0 w 130"/>
                <a:gd name="T87" fmla="*/ 91 h 165"/>
                <a:gd name="T88" fmla="*/ 0 w 130"/>
                <a:gd name="T89" fmla="*/ 91 h 165"/>
                <a:gd name="T90" fmla="*/ 12 w 130"/>
                <a:gd name="T91" fmla="*/ 65 h 165"/>
                <a:gd name="T92" fmla="*/ 26 w 130"/>
                <a:gd name="T93" fmla="*/ 42 h 165"/>
                <a:gd name="T94" fmla="*/ 28 w 130"/>
                <a:gd name="T95" fmla="*/ 26 h 165"/>
                <a:gd name="T96" fmla="*/ 58 w 130"/>
                <a:gd name="T97" fmla="*/ 10 h 165"/>
                <a:gd name="T98" fmla="*/ 97 w 130"/>
                <a:gd name="T99" fmla="*/ 14 h 165"/>
                <a:gd name="T100" fmla="*/ 123 w 130"/>
                <a:gd name="T101" fmla="*/ 0 h 165"/>
                <a:gd name="T102" fmla="*/ 130 w 130"/>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
                <a:gd name="T157" fmla="*/ 0 h 165"/>
                <a:gd name="T158" fmla="*/ 130 w 130"/>
                <a:gd name="T159" fmla="*/ 165 h 1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 h="165">
                  <a:moveTo>
                    <a:pt x="130" y="0"/>
                  </a:moveTo>
                  <a:lnTo>
                    <a:pt x="130" y="0"/>
                  </a:lnTo>
                  <a:lnTo>
                    <a:pt x="128" y="17"/>
                  </a:lnTo>
                  <a:lnTo>
                    <a:pt x="49" y="24"/>
                  </a:lnTo>
                  <a:lnTo>
                    <a:pt x="40" y="35"/>
                  </a:lnTo>
                  <a:lnTo>
                    <a:pt x="35" y="54"/>
                  </a:lnTo>
                  <a:lnTo>
                    <a:pt x="56" y="65"/>
                  </a:lnTo>
                  <a:lnTo>
                    <a:pt x="86" y="47"/>
                  </a:lnTo>
                  <a:lnTo>
                    <a:pt x="93" y="49"/>
                  </a:lnTo>
                  <a:lnTo>
                    <a:pt x="63" y="79"/>
                  </a:lnTo>
                  <a:lnTo>
                    <a:pt x="63" y="81"/>
                  </a:lnTo>
                  <a:lnTo>
                    <a:pt x="84" y="142"/>
                  </a:lnTo>
                  <a:lnTo>
                    <a:pt x="72" y="149"/>
                  </a:lnTo>
                  <a:lnTo>
                    <a:pt x="63" y="153"/>
                  </a:lnTo>
                  <a:lnTo>
                    <a:pt x="60" y="151"/>
                  </a:lnTo>
                  <a:lnTo>
                    <a:pt x="51" y="116"/>
                  </a:lnTo>
                  <a:lnTo>
                    <a:pt x="53" y="112"/>
                  </a:lnTo>
                  <a:lnTo>
                    <a:pt x="53" y="105"/>
                  </a:lnTo>
                  <a:lnTo>
                    <a:pt x="53" y="98"/>
                  </a:lnTo>
                  <a:lnTo>
                    <a:pt x="51" y="95"/>
                  </a:lnTo>
                  <a:lnTo>
                    <a:pt x="47" y="93"/>
                  </a:lnTo>
                  <a:lnTo>
                    <a:pt x="42" y="95"/>
                  </a:lnTo>
                  <a:lnTo>
                    <a:pt x="35" y="100"/>
                  </a:lnTo>
                  <a:lnTo>
                    <a:pt x="42" y="116"/>
                  </a:lnTo>
                  <a:lnTo>
                    <a:pt x="35" y="125"/>
                  </a:lnTo>
                  <a:lnTo>
                    <a:pt x="40" y="149"/>
                  </a:lnTo>
                  <a:lnTo>
                    <a:pt x="19" y="165"/>
                  </a:lnTo>
                  <a:lnTo>
                    <a:pt x="12" y="165"/>
                  </a:lnTo>
                  <a:lnTo>
                    <a:pt x="14" y="151"/>
                  </a:lnTo>
                  <a:lnTo>
                    <a:pt x="16" y="139"/>
                  </a:lnTo>
                  <a:lnTo>
                    <a:pt x="19" y="128"/>
                  </a:lnTo>
                  <a:lnTo>
                    <a:pt x="16" y="121"/>
                  </a:lnTo>
                  <a:lnTo>
                    <a:pt x="14" y="114"/>
                  </a:lnTo>
                  <a:lnTo>
                    <a:pt x="5" y="109"/>
                  </a:lnTo>
                  <a:lnTo>
                    <a:pt x="0" y="91"/>
                  </a:lnTo>
                  <a:lnTo>
                    <a:pt x="12" y="65"/>
                  </a:lnTo>
                  <a:lnTo>
                    <a:pt x="26" y="42"/>
                  </a:lnTo>
                  <a:lnTo>
                    <a:pt x="28" y="26"/>
                  </a:lnTo>
                  <a:lnTo>
                    <a:pt x="58" y="10"/>
                  </a:lnTo>
                  <a:lnTo>
                    <a:pt x="97" y="14"/>
                  </a:lnTo>
                  <a:lnTo>
                    <a:pt x="123" y="0"/>
                  </a:lnTo>
                  <a:lnTo>
                    <a:pt x="130"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4" name="Freeform 258"/>
            <p:cNvSpPr>
              <a:spLocks/>
            </p:cNvSpPr>
            <p:nvPr/>
          </p:nvSpPr>
          <p:spPr bwMode="auto">
            <a:xfrm>
              <a:off x="1102" y="2602"/>
              <a:ext cx="106" cy="151"/>
            </a:xfrm>
            <a:custGeom>
              <a:avLst/>
              <a:gdLst>
                <a:gd name="T0" fmla="*/ 78 w 106"/>
                <a:gd name="T1" fmla="*/ 33 h 151"/>
                <a:gd name="T2" fmla="*/ 101 w 106"/>
                <a:gd name="T3" fmla="*/ 37 h 151"/>
                <a:gd name="T4" fmla="*/ 106 w 106"/>
                <a:gd name="T5" fmla="*/ 72 h 151"/>
                <a:gd name="T6" fmla="*/ 81 w 106"/>
                <a:gd name="T7" fmla="*/ 107 h 151"/>
                <a:gd name="T8" fmla="*/ 81 w 106"/>
                <a:gd name="T9" fmla="*/ 107 h 151"/>
                <a:gd name="T10" fmla="*/ 71 w 106"/>
                <a:gd name="T11" fmla="*/ 112 h 151"/>
                <a:gd name="T12" fmla="*/ 62 w 106"/>
                <a:gd name="T13" fmla="*/ 116 h 151"/>
                <a:gd name="T14" fmla="*/ 57 w 106"/>
                <a:gd name="T15" fmla="*/ 146 h 151"/>
                <a:gd name="T16" fmla="*/ 41 w 106"/>
                <a:gd name="T17" fmla="*/ 151 h 151"/>
                <a:gd name="T18" fmla="*/ 13 w 106"/>
                <a:gd name="T19" fmla="*/ 139 h 151"/>
                <a:gd name="T20" fmla="*/ 11 w 106"/>
                <a:gd name="T21" fmla="*/ 118 h 151"/>
                <a:gd name="T22" fmla="*/ 11 w 106"/>
                <a:gd name="T23" fmla="*/ 118 h 151"/>
                <a:gd name="T24" fmla="*/ 16 w 106"/>
                <a:gd name="T25" fmla="*/ 116 h 151"/>
                <a:gd name="T26" fmla="*/ 20 w 106"/>
                <a:gd name="T27" fmla="*/ 112 h 151"/>
                <a:gd name="T28" fmla="*/ 25 w 106"/>
                <a:gd name="T29" fmla="*/ 105 h 151"/>
                <a:gd name="T30" fmla="*/ 25 w 106"/>
                <a:gd name="T31" fmla="*/ 105 h 151"/>
                <a:gd name="T32" fmla="*/ 23 w 106"/>
                <a:gd name="T33" fmla="*/ 98 h 151"/>
                <a:gd name="T34" fmla="*/ 18 w 106"/>
                <a:gd name="T35" fmla="*/ 93 h 151"/>
                <a:gd name="T36" fmla="*/ 18 w 106"/>
                <a:gd name="T37" fmla="*/ 93 h 151"/>
                <a:gd name="T38" fmla="*/ 11 w 106"/>
                <a:gd name="T39" fmla="*/ 93 h 151"/>
                <a:gd name="T40" fmla="*/ 6 w 106"/>
                <a:gd name="T41" fmla="*/ 93 h 151"/>
                <a:gd name="T42" fmla="*/ 4 w 106"/>
                <a:gd name="T43" fmla="*/ 95 h 151"/>
                <a:gd name="T44" fmla="*/ 4 w 106"/>
                <a:gd name="T45" fmla="*/ 95 h 151"/>
                <a:gd name="T46" fmla="*/ 0 w 106"/>
                <a:gd name="T47" fmla="*/ 70 h 151"/>
                <a:gd name="T48" fmla="*/ 0 w 106"/>
                <a:gd name="T49" fmla="*/ 70 h 151"/>
                <a:gd name="T50" fmla="*/ 2 w 106"/>
                <a:gd name="T51" fmla="*/ 56 h 151"/>
                <a:gd name="T52" fmla="*/ 4 w 106"/>
                <a:gd name="T53" fmla="*/ 42 h 151"/>
                <a:gd name="T54" fmla="*/ 18 w 106"/>
                <a:gd name="T55" fmla="*/ 26 h 151"/>
                <a:gd name="T56" fmla="*/ 20 w 106"/>
                <a:gd name="T57" fmla="*/ 5 h 151"/>
                <a:gd name="T58" fmla="*/ 32 w 106"/>
                <a:gd name="T59" fmla="*/ 0 h 151"/>
                <a:gd name="T60" fmla="*/ 32 w 106"/>
                <a:gd name="T61" fmla="*/ 0 h 151"/>
                <a:gd name="T62" fmla="*/ 55 w 106"/>
                <a:gd name="T63" fmla="*/ 17 h 151"/>
                <a:gd name="T64" fmla="*/ 78 w 106"/>
                <a:gd name="T65" fmla="*/ 33 h 151"/>
                <a:gd name="T66" fmla="*/ 78 w 106"/>
                <a:gd name="T67" fmla="*/ 33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6"/>
                <a:gd name="T103" fmla="*/ 0 h 151"/>
                <a:gd name="T104" fmla="*/ 106 w 106"/>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6" h="151">
                  <a:moveTo>
                    <a:pt x="78" y="33"/>
                  </a:moveTo>
                  <a:lnTo>
                    <a:pt x="101" y="37"/>
                  </a:lnTo>
                  <a:lnTo>
                    <a:pt x="106" y="72"/>
                  </a:lnTo>
                  <a:lnTo>
                    <a:pt x="81" y="107"/>
                  </a:lnTo>
                  <a:lnTo>
                    <a:pt x="71" y="112"/>
                  </a:lnTo>
                  <a:lnTo>
                    <a:pt x="62" y="116"/>
                  </a:lnTo>
                  <a:lnTo>
                    <a:pt x="57" y="146"/>
                  </a:lnTo>
                  <a:lnTo>
                    <a:pt x="41" y="151"/>
                  </a:lnTo>
                  <a:lnTo>
                    <a:pt x="13" y="139"/>
                  </a:lnTo>
                  <a:lnTo>
                    <a:pt x="11" y="118"/>
                  </a:lnTo>
                  <a:lnTo>
                    <a:pt x="16" y="116"/>
                  </a:lnTo>
                  <a:lnTo>
                    <a:pt x="20" y="112"/>
                  </a:lnTo>
                  <a:lnTo>
                    <a:pt x="25" y="105"/>
                  </a:lnTo>
                  <a:lnTo>
                    <a:pt x="23" y="98"/>
                  </a:lnTo>
                  <a:lnTo>
                    <a:pt x="18" y="93"/>
                  </a:lnTo>
                  <a:lnTo>
                    <a:pt x="11" y="93"/>
                  </a:lnTo>
                  <a:lnTo>
                    <a:pt x="6" y="93"/>
                  </a:lnTo>
                  <a:lnTo>
                    <a:pt x="4" y="95"/>
                  </a:lnTo>
                  <a:lnTo>
                    <a:pt x="0" y="70"/>
                  </a:lnTo>
                  <a:lnTo>
                    <a:pt x="2" y="56"/>
                  </a:lnTo>
                  <a:lnTo>
                    <a:pt x="4" y="42"/>
                  </a:lnTo>
                  <a:lnTo>
                    <a:pt x="18" y="26"/>
                  </a:lnTo>
                  <a:lnTo>
                    <a:pt x="20" y="5"/>
                  </a:lnTo>
                  <a:lnTo>
                    <a:pt x="32" y="0"/>
                  </a:lnTo>
                  <a:lnTo>
                    <a:pt x="55" y="17"/>
                  </a:lnTo>
                  <a:lnTo>
                    <a:pt x="78" y="3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5" name="Freeform 259"/>
            <p:cNvSpPr>
              <a:spLocks/>
            </p:cNvSpPr>
            <p:nvPr/>
          </p:nvSpPr>
          <p:spPr bwMode="auto">
            <a:xfrm>
              <a:off x="3379" y="2619"/>
              <a:ext cx="48" cy="64"/>
            </a:xfrm>
            <a:custGeom>
              <a:avLst/>
              <a:gdLst>
                <a:gd name="T0" fmla="*/ 48 w 48"/>
                <a:gd name="T1" fmla="*/ 18 h 64"/>
                <a:gd name="T2" fmla="*/ 48 w 48"/>
                <a:gd name="T3" fmla="*/ 18 h 64"/>
                <a:gd name="T4" fmla="*/ 41 w 48"/>
                <a:gd name="T5" fmla="*/ 32 h 64"/>
                <a:gd name="T6" fmla="*/ 37 w 48"/>
                <a:gd name="T7" fmla="*/ 41 h 64"/>
                <a:gd name="T8" fmla="*/ 30 w 48"/>
                <a:gd name="T9" fmla="*/ 48 h 64"/>
                <a:gd name="T10" fmla="*/ 32 w 48"/>
                <a:gd name="T11" fmla="*/ 58 h 64"/>
                <a:gd name="T12" fmla="*/ 14 w 48"/>
                <a:gd name="T13" fmla="*/ 64 h 64"/>
                <a:gd name="T14" fmla="*/ 14 w 48"/>
                <a:gd name="T15" fmla="*/ 64 h 64"/>
                <a:gd name="T16" fmla="*/ 4 w 48"/>
                <a:gd name="T17" fmla="*/ 62 h 64"/>
                <a:gd name="T18" fmla="*/ 0 w 48"/>
                <a:gd name="T19" fmla="*/ 60 h 64"/>
                <a:gd name="T20" fmla="*/ 0 w 48"/>
                <a:gd name="T21" fmla="*/ 60 h 64"/>
                <a:gd name="T22" fmla="*/ 0 w 48"/>
                <a:gd name="T23" fmla="*/ 37 h 64"/>
                <a:gd name="T24" fmla="*/ 2 w 48"/>
                <a:gd name="T25" fmla="*/ 16 h 64"/>
                <a:gd name="T26" fmla="*/ 7 w 48"/>
                <a:gd name="T27" fmla="*/ 9 h 64"/>
                <a:gd name="T28" fmla="*/ 7 w 48"/>
                <a:gd name="T29" fmla="*/ 9 h 64"/>
                <a:gd name="T30" fmla="*/ 11 w 48"/>
                <a:gd name="T31" fmla="*/ 9 h 64"/>
                <a:gd name="T32" fmla="*/ 16 w 48"/>
                <a:gd name="T33" fmla="*/ 7 h 64"/>
                <a:gd name="T34" fmla="*/ 23 w 48"/>
                <a:gd name="T35" fmla="*/ 0 h 64"/>
                <a:gd name="T36" fmla="*/ 48 w 48"/>
                <a:gd name="T37" fmla="*/ 16 h 64"/>
                <a:gd name="T38" fmla="*/ 48 w 48"/>
                <a:gd name="T39" fmla="*/ 18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4"/>
                <a:gd name="T62" fmla="*/ 48 w 48"/>
                <a:gd name="T63" fmla="*/ 64 h 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4">
                  <a:moveTo>
                    <a:pt x="48" y="18"/>
                  </a:moveTo>
                  <a:lnTo>
                    <a:pt x="48" y="18"/>
                  </a:lnTo>
                  <a:lnTo>
                    <a:pt x="41" y="32"/>
                  </a:lnTo>
                  <a:lnTo>
                    <a:pt x="37" y="41"/>
                  </a:lnTo>
                  <a:lnTo>
                    <a:pt x="30" y="48"/>
                  </a:lnTo>
                  <a:lnTo>
                    <a:pt x="32" y="58"/>
                  </a:lnTo>
                  <a:lnTo>
                    <a:pt x="14" y="64"/>
                  </a:lnTo>
                  <a:lnTo>
                    <a:pt x="4" y="62"/>
                  </a:lnTo>
                  <a:lnTo>
                    <a:pt x="0" y="60"/>
                  </a:lnTo>
                  <a:lnTo>
                    <a:pt x="0" y="37"/>
                  </a:lnTo>
                  <a:lnTo>
                    <a:pt x="2" y="16"/>
                  </a:lnTo>
                  <a:lnTo>
                    <a:pt x="7" y="9"/>
                  </a:lnTo>
                  <a:lnTo>
                    <a:pt x="11" y="9"/>
                  </a:lnTo>
                  <a:lnTo>
                    <a:pt x="16" y="7"/>
                  </a:lnTo>
                  <a:lnTo>
                    <a:pt x="23" y="0"/>
                  </a:lnTo>
                  <a:lnTo>
                    <a:pt x="48" y="16"/>
                  </a:lnTo>
                  <a:lnTo>
                    <a:pt x="48" y="1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6" name="Freeform 260"/>
            <p:cNvSpPr>
              <a:spLocks/>
            </p:cNvSpPr>
            <p:nvPr/>
          </p:nvSpPr>
          <p:spPr bwMode="auto">
            <a:xfrm>
              <a:off x="1092" y="2637"/>
              <a:ext cx="280" cy="440"/>
            </a:xfrm>
            <a:custGeom>
              <a:avLst/>
              <a:gdLst>
                <a:gd name="T0" fmla="*/ 148 w 280"/>
                <a:gd name="T1" fmla="*/ 14 h 440"/>
                <a:gd name="T2" fmla="*/ 169 w 280"/>
                <a:gd name="T3" fmla="*/ 49 h 440"/>
                <a:gd name="T4" fmla="*/ 202 w 280"/>
                <a:gd name="T5" fmla="*/ 53 h 440"/>
                <a:gd name="T6" fmla="*/ 211 w 280"/>
                <a:gd name="T7" fmla="*/ 81 h 440"/>
                <a:gd name="T8" fmla="*/ 229 w 280"/>
                <a:gd name="T9" fmla="*/ 95 h 440"/>
                <a:gd name="T10" fmla="*/ 181 w 280"/>
                <a:gd name="T11" fmla="*/ 130 h 440"/>
                <a:gd name="T12" fmla="*/ 165 w 280"/>
                <a:gd name="T13" fmla="*/ 188 h 440"/>
                <a:gd name="T14" fmla="*/ 216 w 280"/>
                <a:gd name="T15" fmla="*/ 248 h 440"/>
                <a:gd name="T16" fmla="*/ 232 w 280"/>
                <a:gd name="T17" fmla="*/ 248 h 440"/>
                <a:gd name="T18" fmla="*/ 234 w 280"/>
                <a:gd name="T19" fmla="*/ 259 h 440"/>
                <a:gd name="T20" fmla="*/ 257 w 280"/>
                <a:gd name="T21" fmla="*/ 264 h 440"/>
                <a:gd name="T22" fmla="*/ 278 w 280"/>
                <a:gd name="T23" fmla="*/ 310 h 440"/>
                <a:gd name="T24" fmla="*/ 271 w 280"/>
                <a:gd name="T25" fmla="*/ 419 h 440"/>
                <a:gd name="T26" fmla="*/ 257 w 280"/>
                <a:gd name="T27" fmla="*/ 438 h 440"/>
                <a:gd name="T28" fmla="*/ 209 w 280"/>
                <a:gd name="T29" fmla="*/ 401 h 440"/>
                <a:gd name="T30" fmla="*/ 160 w 280"/>
                <a:gd name="T31" fmla="*/ 377 h 440"/>
                <a:gd name="T32" fmla="*/ 158 w 280"/>
                <a:gd name="T33" fmla="*/ 380 h 440"/>
                <a:gd name="T34" fmla="*/ 139 w 280"/>
                <a:gd name="T35" fmla="*/ 359 h 440"/>
                <a:gd name="T36" fmla="*/ 125 w 280"/>
                <a:gd name="T37" fmla="*/ 336 h 440"/>
                <a:gd name="T38" fmla="*/ 128 w 280"/>
                <a:gd name="T39" fmla="*/ 331 h 440"/>
                <a:gd name="T40" fmla="*/ 130 w 280"/>
                <a:gd name="T41" fmla="*/ 322 h 440"/>
                <a:gd name="T42" fmla="*/ 125 w 280"/>
                <a:gd name="T43" fmla="*/ 317 h 440"/>
                <a:gd name="T44" fmla="*/ 70 w 280"/>
                <a:gd name="T45" fmla="*/ 234 h 440"/>
                <a:gd name="T46" fmla="*/ 30 w 280"/>
                <a:gd name="T47" fmla="*/ 169 h 440"/>
                <a:gd name="T48" fmla="*/ 0 w 280"/>
                <a:gd name="T49" fmla="*/ 141 h 440"/>
                <a:gd name="T50" fmla="*/ 12 w 280"/>
                <a:gd name="T51" fmla="*/ 90 h 440"/>
                <a:gd name="T52" fmla="*/ 16 w 280"/>
                <a:gd name="T53" fmla="*/ 88 h 440"/>
                <a:gd name="T54" fmla="*/ 51 w 280"/>
                <a:gd name="T55" fmla="*/ 121 h 440"/>
                <a:gd name="T56" fmla="*/ 70 w 280"/>
                <a:gd name="T57" fmla="*/ 114 h 440"/>
                <a:gd name="T58" fmla="*/ 93 w 280"/>
                <a:gd name="T59" fmla="*/ 77 h 440"/>
                <a:gd name="T60" fmla="*/ 121 w 280"/>
                <a:gd name="T61" fmla="*/ 37 h 440"/>
                <a:gd name="T62" fmla="*/ 116 w 280"/>
                <a:gd name="T63" fmla="*/ 2 h 440"/>
                <a:gd name="T64" fmla="*/ 148 w 280"/>
                <a:gd name="T65" fmla="*/ 14 h 4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440"/>
                <a:gd name="T101" fmla="*/ 280 w 280"/>
                <a:gd name="T102" fmla="*/ 440 h 4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440">
                  <a:moveTo>
                    <a:pt x="148" y="14"/>
                  </a:moveTo>
                  <a:lnTo>
                    <a:pt x="148" y="14"/>
                  </a:lnTo>
                  <a:lnTo>
                    <a:pt x="169" y="49"/>
                  </a:lnTo>
                  <a:lnTo>
                    <a:pt x="190" y="51"/>
                  </a:lnTo>
                  <a:lnTo>
                    <a:pt x="202" y="53"/>
                  </a:lnTo>
                  <a:lnTo>
                    <a:pt x="211" y="58"/>
                  </a:lnTo>
                  <a:lnTo>
                    <a:pt x="211" y="81"/>
                  </a:lnTo>
                  <a:lnTo>
                    <a:pt x="229" y="95"/>
                  </a:lnTo>
                  <a:lnTo>
                    <a:pt x="225" y="109"/>
                  </a:lnTo>
                  <a:lnTo>
                    <a:pt x="181" y="130"/>
                  </a:lnTo>
                  <a:lnTo>
                    <a:pt x="178" y="130"/>
                  </a:lnTo>
                  <a:lnTo>
                    <a:pt x="165" y="188"/>
                  </a:lnTo>
                  <a:lnTo>
                    <a:pt x="216" y="248"/>
                  </a:lnTo>
                  <a:lnTo>
                    <a:pt x="232" y="248"/>
                  </a:lnTo>
                  <a:lnTo>
                    <a:pt x="232" y="255"/>
                  </a:lnTo>
                  <a:lnTo>
                    <a:pt x="234" y="259"/>
                  </a:lnTo>
                  <a:lnTo>
                    <a:pt x="257" y="264"/>
                  </a:lnTo>
                  <a:lnTo>
                    <a:pt x="269" y="287"/>
                  </a:lnTo>
                  <a:lnTo>
                    <a:pt x="278" y="310"/>
                  </a:lnTo>
                  <a:lnTo>
                    <a:pt x="280" y="357"/>
                  </a:lnTo>
                  <a:lnTo>
                    <a:pt x="271" y="419"/>
                  </a:lnTo>
                  <a:lnTo>
                    <a:pt x="257" y="438"/>
                  </a:lnTo>
                  <a:lnTo>
                    <a:pt x="250" y="440"/>
                  </a:lnTo>
                  <a:lnTo>
                    <a:pt x="209" y="401"/>
                  </a:lnTo>
                  <a:lnTo>
                    <a:pt x="188" y="396"/>
                  </a:lnTo>
                  <a:lnTo>
                    <a:pt x="160" y="377"/>
                  </a:lnTo>
                  <a:lnTo>
                    <a:pt x="158" y="380"/>
                  </a:lnTo>
                  <a:lnTo>
                    <a:pt x="139" y="359"/>
                  </a:lnTo>
                  <a:lnTo>
                    <a:pt x="132" y="347"/>
                  </a:lnTo>
                  <a:lnTo>
                    <a:pt x="125" y="336"/>
                  </a:lnTo>
                  <a:lnTo>
                    <a:pt x="128" y="331"/>
                  </a:lnTo>
                  <a:lnTo>
                    <a:pt x="130" y="326"/>
                  </a:lnTo>
                  <a:lnTo>
                    <a:pt x="130" y="322"/>
                  </a:lnTo>
                  <a:lnTo>
                    <a:pt x="130" y="320"/>
                  </a:lnTo>
                  <a:lnTo>
                    <a:pt x="125" y="317"/>
                  </a:lnTo>
                  <a:lnTo>
                    <a:pt x="97" y="283"/>
                  </a:lnTo>
                  <a:lnTo>
                    <a:pt x="70" y="234"/>
                  </a:lnTo>
                  <a:lnTo>
                    <a:pt x="49" y="190"/>
                  </a:lnTo>
                  <a:lnTo>
                    <a:pt x="30" y="169"/>
                  </a:lnTo>
                  <a:lnTo>
                    <a:pt x="7" y="158"/>
                  </a:lnTo>
                  <a:lnTo>
                    <a:pt x="0" y="141"/>
                  </a:lnTo>
                  <a:lnTo>
                    <a:pt x="12" y="90"/>
                  </a:lnTo>
                  <a:lnTo>
                    <a:pt x="16" y="88"/>
                  </a:lnTo>
                  <a:lnTo>
                    <a:pt x="19" y="107"/>
                  </a:lnTo>
                  <a:lnTo>
                    <a:pt x="51" y="121"/>
                  </a:lnTo>
                  <a:lnTo>
                    <a:pt x="70" y="114"/>
                  </a:lnTo>
                  <a:lnTo>
                    <a:pt x="74" y="83"/>
                  </a:lnTo>
                  <a:lnTo>
                    <a:pt x="93" y="77"/>
                  </a:lnTo>
                  <a:lnTo>
                    <a:pt x="121" y="37"/>
                  </a:lnTo>
                  <a:lnTo>
                    <a:pt x="116" y="2"/>
                  </a:lnTo>
                  <a:lnTo>
                    <a:pt x="121" y="0"/>
                  </a:lnTo>
                  <a:lnTo>
                    <a:pt x="148"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7" name="Freeform 261"/>
            <p:cNvSpPr>
              <a:spLocks/>
            </p:cNvSpPr>
            <p:nvPr/>
          </p:nvSpPr>
          <p:spPr bwMode="auto">
            <a:xfrm>
              <a:off x="5385" y="2644"/>
              <a:ext cx="58" cy="51"/>
            </a:xfrm>
            <a:custGeom>
              <a:avLst/>
              <a:gdLst>
                <a:gd name="T0" fmla="*/ 58 w 58"/>
                <a:gd name="T1" fmla="*/ 21 h 51"/>
                <a:gd name="T2" fmla="*/ 58 w 58"/>
                <a:gd name="T3" fmla="*/ 21 h 51"/>
                <a:gd name="T4" fmla="*/ 58 w 58"/>
                <a:gd name="T5" fmla="*/ 37 h 51"/>
                <a:gd name="T6" fmla="*/ 58 w 58"/>
                <a:gd name="T7" fmla="*/ 44 h 51"/>
                <a:gd name="T8" fmla="*/ 53 w 58"/>
                <a:gd name="T9" fmla="*/ 51 h 51"/>
                <a:gd name="T10" fmla="*/ 53 w 58"/>
                <a:gd name="T11" fmla="*/ 51 h 51"/>
                <a:gd name="T12" fmla="*/ 46 w 58"/>
                <a:gd name="T13" fmla="*/ 44 h 51"/>
                <a:gd name="T14" fmla="*/ 42 w 58"/>
                <a:gd name="T15" fmla="*/ 37 h 51"/>
                <a:gd name="T16" fmla="*/ 9 w 58"/>
                <a:gd name="T17" fmla="*/ 35 h 51"/>
                <a:gd name="T18" fmla="*/ 0 w 58"/>
                <a:gd name="T19" fmla="*/ 26 h 51"/>
                <a:gd name="T20" fmla="*/ 7 w 58"/>
                <a:gd name="T21" fmla="*/ 12 h 51"/>
                <a:gd name="T22" fmla="*/ 19 w 58"/>
                <a:gd name="T23" fmla="*/ 12 h 51"/>
                <a:gd name="T24" fmla="*/ 30 w 58"/>
                <a:gd name="T25" fmla="*/ 0 h 51"/>
                <a:gd name="T26" fmla="*/ 30 w 58"/>
                <a:gd name="T27" fmla="*/ 0 h 51"/>
                <a:gd name="T28" fmla="*/ 44 w 58"/>
                <a:gd name="T29" fmla="*/ 9 h 51"/>
                <a:gd name="T30" fmla="*/ 58 w 58"/>
                <a:gd name="T31" fmla="*/ 21 h 51"/>
                <a:gd name="T32" fmla="*/ 58 w 58"/>
                <a:gd name="T33" fmla="*/ 2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1"/>
                <a:gd name="T53" fmla="*/ 58 w 58"/>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1">
                  <a:moveTo>
                    <a:pt x="58" y="21"/>
                  </a:moveTo>
                  <a:lnTo>
                    <a:pt x="58" y="21"/>
                  </a:lnTo>
                  <a:lnTo>
                    <a:pt x="58" y="37"/>
                  </a:lnTo>
                  <a:lnTo>
                    <a:pt x="58" y="44"/>
                  </a:lnTo>
                  <a:lnTo>
                    <a:pt x="53" y="51"/>
                  </a:lnTo>
                  <a:lnTo>
                    <a:pt x="46" y="44"/>
                  </a:lnTo>
                  <a:lnTo>
                    <a:pt x="42" y="37"/>
                  </a:lnTo>
                  <a:lnTo>
                    <a:pt x="9" y="35"/>
                  </a:lnTo>
                  <a:lnTo>
                    <a:pt x="0" y="26"/>
                  </a:lnTo>
                  <a:lnTo>
                    <a:pt x="7" y="12"/>
                  </a:lnTo>
                  <a:lnTo>
                    <a:pt x="19" y="12"/>
                  </a:lnTo>
                  <a:lnTo>
                    <a:pt x="30" y="0"/>
                  </a:lnTo>
                  <a:lnTo>
                    <a:pt x="44" y="9"/>
                  </a:lnTo>
                  <a:lnTo>
                    <a:pt x="58" y="2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8" name="Freeform 262"/>
            <p:cNvSpPr>
              <a:spLocks/>
            </p:cNvSpPr>
            <p:nvPr/>
          </p:nvSpPr>
          <p:spPr bwMode="auto">
            <a:xfrm>
              <a:off x="3342" y="2660"/>
              <a:ext cx="201" cy="236"/>
            </a:xfrm>
            <a:custGeom>
              <a:avLst/>
              <a:gdLst>
                <a:gd name="T0" fmla="*/ 164 w 201"/>
                <a:gd name="T1" fmla="*/ 63 h 236"/>
                <a:gd name="T2" fmla="*/ 178 w 201"/>
                <a:gd name="T3" fmla="*/ 74 h 236"/>
                <a:gd name="T4" fmla="*/ 178 w 201"/>
                <a:gd name="T5" fmla="*/ 74 h 236"/>
                <a:gd name="T6" fmla="*/ 166 w 201"/>
                <a:gd name="T7" fmla="*/ 116 h 236"/>
                <a:gd name="T8" fmla="*/ 182 w 201"/>
                <a:gd name="T9" fmla="*/ 137 h 236"/>
                <a:gd name="T10" fmla="*/ 178 w 201"/>
                <a:gd name="T11" fmla="*/ 160 h 236"/>
                <a:gd name="T12" fmla="*/ 187 w 201"/>
                <a:gd name="T13" fmla="*/ 199 h 236"/>
                <a:gd name="T14" fmla="*/ 187 w 201"/>
                <a:gd name="T15" fmla="*/ 199 h 236"/>
                <a:gd name="T16" fmla="*/ 201 w 201"/>
                <a:gd name="T17" fmla="*/ 229 h 236"/>
                <a:gd name="T18" fmla="*/ 201 w 201"/>
                <a:gd name="T19" fmla="*/ 229 h 236"/>
                <a:gd name="T20" fmla="*/ 176 w 201"/>
                <a:gd name="T21" fmla="*/ 234 h 236"/>
                <a:gd name="T22" fmla="*/ 148 w 201"/>
                <a:gd name="T23" fmla="*/ 236 h 236"/>
                <a:gd name="T24" fmla="*/ 118 w 201"/>
                <a:gd name="T25" fmla="*/ 236 h 236"/>
                <a:gd name="T26" fmla="*/ 90 w 201"/>
                <a:gd name="T27" fmla="*/ 234 h 236"/>
                <a:gd name="T28" fmla="*/ 90 w 201"/>
                <a:gd name="T29" fmla="*/ 234 h 236"/>
                <a:gd name="T30" fmla="*/ 76 w 201"/>
                <a:gd name="T31" fmla="*/ 195 h 236"/>
                <a:gd name="T32" fmla="*/ 76 w 201"/>
                <a:gd name="T33" fmla="*/ 195 h 236"/>
                <a:gd name="T34" fmla="*/ 71 w 201"/>
                <a:gd name="T35" fmla="*/ 192 h 236"/>
                <a:gd name="T36" fmla="*/ 64 w 201"/>
                <a:gd name="T37" fmla="*/ 192 h 236"/>
                <a:gd name="T38" fmla="*/ 25 w 201"/>
                <a:gd name="T39" fmla="*/ 165 h 236"/>
                <a:gd name="T40" fmla="*/ 25 w 201"/>
                <a:gd name="T41" fmla="*/ 151 h 236"/>
                <a:gd name="T42" fmla="*/ 2 w 201"/>
                <a:gd name="T43" fmla="*/ 114 h 236"/>
                <a:gd name="T44" fmla="*/ 0 w 201"/>
                <a:gd name="T45" fmla="*/ 70 h 236"/>
                <a:gd name="T46" fmla="*/ 14 w 201"/>
                <a:gd name="T47" fmla="*/ 49 h 236"/>
                <a:gd name="T48" fmla="*/ 9 w 201"/>
                <a:gd name="T49" fmla="*/ 35 h 236"/>
                <a:gd name="T50" fmla="*/ 9 w 201"/>
                <a:gd name="T51" fmla="*/ 35 h 236"/>
                <a:gd name="T52" fmla="*/ 18 w 201"/>
                <a:gd name="T53" fmla="*/ 30 h 236"/>
                <a:gd name="T54" fmla="*/ 16 w 201"/>
                <a:gd name="T55" fmla="*/ 12 h 236"/>
                <a:gd name="T56" fmla="*/ 32 w 201"/>
                <a:gd name="T57" fmla="*/ 10 h 236"/>
                <a:gd name="T58" fmla="*/ 32 w 201"/>
                <a:gd name="T59" fmla="*/ 10 h 236"/>
                <a:gd name="T60" fmla="*/ 32 w 201"/>
                <a:gd name="T61" fmla="*/ 17 h 236"/>
                <a:gd name="T62" fmla="*/ 32 w 201"/>
                <a:gd name="T63" fmla="*/ 19 h 236"/>
                <a:gd name="T64" fmla="*/ 34 w 201"/>
                <a:gd name="T65" fmla="*/ 21 h 236"/>
                <a:gd name="T66" fmla="*/ 48 w 201"/>
                <a:gd name="T67" fmla="*/ 28 h 236"/>
                <a:gd name="T68" fmla="*/ 48 w 201"/>
                <a:gd name="T69" fmla="*/ 28 h 236"/>
                <a:gd name="T70" fmla="*/ 71 w 201"/>
                <a:gd name="T71" fmla="*/ 19 h 236"/>
                <a:gd name="T72" fmla="*/ 71 w 201"/>
                <a:gd name="T73" fmla="*/ 19 h 236"/>
                <a:gd name="T74" fmla="*/ 71 w 201"/>
                <a:gd name="T75" fmla="*/ 7 h 236"/>
                <a:gd name="T76" fmla="*/ 78 w 201"/>
                <a:gd name="T77" fmla="*/ 0 h 236"/>
                <a:gd name="T78" fmla="*/ 157 w 201"/>
                <a:gd name="T79" fmla="*/ 42 h 236"/>
                <a:gd name="T80" fmla="*/ 164 w 201"/>
                <a:gd name="T81" fmla="*/ 63 h 2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
                <a:gd name="T124" fmla="*/ 0 h 236"/>
                <a:gd name="T125" fmla="*/ 201 w 201"/>
                <a:gd name="T126" fmla="*/ 236 h 2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 h="236">
                  <a:moveTo>
                    <a:pt x="164" y="63"/>
                  </a:moveTo>
                  <a:lnTo>
                    <a:pt x="178" y="74"/>
                  </a:lnTo>
                  <a:lnTo>
                    <a:pt x="166" y="116"/>
                  </a:lnTo>
                  <a:lnTo>
                    <a:pt x="182" y="137"/>
                  </a:lnTo>
                  <a:lnTo>
                    <a:pt x="178" y="160"/>
                  </a:lnTo>
                  <a:lnTo>
                    <a:pt x="187" y="199"/>
                  </a:lnTo>
                  <a:lnTo>
                    <a:pt x="201" y="229"/>
                  </a:lnTo>
                  <a:lnTo>
                    <a:pt x="176" y="234"/>
                  </a:lnTo>
                  <a:lnTo>
                    <a:pt x="148" y="236"/>
                  </a:lnTo>
                  <a:lnTo>
                    <a:pt x="118" y="236"/>
                  </a:lnTo>
                  <a:lnTo>
                    <a:pt x="90" y="234"/>
                  </a:lnTo>
                  <a:lnTo>
                    <a:pt x="76" y="195"/>
                  </a:lnTo>
                  <a:lnTo>
                    <a:pt x="71" y="192"/>
                  </a:lnTo>
                  <a:lnTo>
                    <a:pt x="64" y="192"/>
                  </a:lnTo>
                  <a:lnTo>
                    <a:pt x="25" y="165"/>
                  </a:lnTo>
                  <a:lnTo>
                    <a:pt x="25" y="151"/>
                  </a:lnTo>
                  <a:lnTo>
                    <a:pt x="2" y="114"/>
                  </a:lnTo>
                  <a:lnTo>
                    <a:pt x="0" y="70"/>
                  </a:lnTo>
                  <a:lnTo>
                    <a:pt x="14" y="49"/>
                  </a:lnTo>
                  <a:lnTo>
                    <a:pt x="9" y="35"/>
                  </a:lnTo>
                  <a:lnTo>
                    <a:pt x="18" y="30"/>
                  </a:lnTo>
                  <a:lnTo>
                    <a:pt x="16" y="12"/>
                  </a:lnTo>
                  <a:lnTo>
                    <a:pt x="32" y="10"/>
                  </a:lnTo>
                  <a:lnTo>
                    <a:pt x="32" y="17"/>
                  </a:lnTo>
                  <a:lnTo>
                    <a:pt x="32" y="19"/>
                  </a:lnTo>
                  <a:lnTo>
                    <a:pt x="34" y="21"/>
                  </a:lnTo>
                  <a:lnTo>
                    <a:pt x="48" y="28"/>
                  </a:lnTo>
                  <a:lnTo>
                    <a:pt x="71" y="19"/>
                  </a:lnTo>
                  <a:lnTo>
                    <a:pt x="71" y="7"/>
                  </a:lnTo>
                  <a:lnTo>
                    <a:pt x="78" y="0"/>
                  </a:lnTo>
                  <a:lnTo>
                    <a:pt x="157" y="42"/>
                  </a:lnTo>
                  <a:lnTo>
                    <a:pt x="164" y="6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79" name="Freeform 263"/>
            <p:cNvSpPr>
              <a:spLocks/>
            </p:cNvSpPr>
            <p:nvPr/>
          </p:nvSpPr>
          <p:spPr bwMode="auto">
            <a:xfrm>
              <a:off x="4723" y="2663"/>
              <a:ext cx="10" cy="9"/>
            </a:xfrm>
            <a:custGeom>
              <a:avLst/>
              <a:gdLst>
                <a:gd name="T0" fmla="*/ 7 w 10"/>
                <a:gd name="T1" fmla="*/ 7 h 9"/>
                <a:gd name="T2" fmla="*/ 10 w 10"/>
                <a:gd name="T3" fmla="*/ 7 h 9"/>
                <a:gd name="T4" fmla="*/ 7 w 10"/>
                <a:gd name="T5" fmla="*/ 9 h 9"/>
                <a:gd name="T6" fmla="*/ 0 w 10"/>
                <a:gd name="T7" fmla="*/ 0 h 9"/>
                <a:gd name="T8" fmla="*/ 0 w 10"/>
                <a:gd name="T9" fmla="*/ 0 h 9"/>
                <a:gd name="T10" fmla="*/ 5 w 10"/>
                <a:gd name="T11" fmla="*/ 2 h 9"/>
                <a:gd name="T12" fmla="*/ 7 w 10"/>
                <a:gd name="T13" fmla="*/ 7 h 9"/>
                <a:gd name="T14" fmla="*/ 7 w 10"/>
                <a:gd name="T15" fmla="*/ 7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7" y="7"/>
                  </a:moveTo>
                  <a:lnTo>
                    <a:pt x="10" y="7"/>
                  </a:lnTo>
                  <a:lnTo>
                    <a:pt x="7" y="9"/>
                  </a:lnTo>
                  <a:lnTo>
                    <a:pt x="0" y="0"/>
                  </a:lnTo>
                  <a:lnTo>
                    <a:pt x="5" y="2"/>
                  </a:lnTo>
                  <a:lnTo>
                    <a:pt x="7"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0" name="Freeform 264"/>
            <p:cNvSpPr>
              <a:spLocks/>
            </p:cNvSpPr>
            <p:nvPr/>
          </p:nvSpPr>
          <p:spPr bwMode="auto">
            <a:xfrm>
              <a:off x="5487" y="2663"/>
              <a:ext cx="9" cy="7"/>
            </a:xfrm>
            <a:custGeom>
              <a:avLst/>
              <a:gdLst>
                <a:gd name="T0" fmla="*/ 9 w 9"/>
                <a:gd name="T1" fmla="*/ 0 h 7"/>
                <a:gd name="T2" fmla="*/ 9 w 9"/>
                <a:gd name="T3" fmla="*/ 0 h 7"/>
                <a:gd name="T4" fmla="*/ 5 w 9"/>
                <a:gd name="T5" fmla="*/ 7 h 7"/>
                <a:gd name="T6" fmla="*/ 0 w 9"/>
                <a:gd name="T7" fmla="*/ 4 h 7"/>
                <a:gd name="T8" fmla="*/ 0 w 9"/>
                <a:gd name="T9" fmla="*/ 4 h 7"/>
                <a:gd name="T10" fmla="*/ 5 w 9"/>
                <a:gd name="T11" fmla="*/ 0 h 7"/>
                <a:gd name="T12" fmla="*/ 7 w 9"/>
                <a:gd name="T13" fmla="*/ 0 h 7"/>
                <a:gd name="T14" fmla="*/ 9 w 9"/>
                <a:gd name="T15" fmla="*/ 0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0"/>
                  </a:moveTo>
                  <a:lnTo>
                    <a:pt x="9" y="0"/>
                  </a:lnTo>
                  <a:lnTo>
                    <a:pt x="5" y="7"/>
                  </a:lnTo>
                  <a:lnTo>
                    <a:pt x="0" y="4"/>
                  </a:lnTo>
                  <a:lnTo>
                    <a:pt x="5" y="0"/>
                  </a:lnTo>
                  <a:lnTo>
                    <a:pt x="7" y="0"/>
                  </a:lnTo>
                  <a:lnTo>
                    <a:pt x="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1" name="Freeform 265"/>
            <p:cNvSpPr>
              <a:spLocks/>
            </p:cNvSpPr>
            <p:nvPr/>
          </p:nvSpPr>
          <p:spPr bwMode="auto">
            <a:xfrm>
              <a:off x="3321" y="2667"/>
              <a:ext cx="37" cy="28"/>
            </a:xfrm>
            <a:custGeom>
              <a:avLst/>
              <a:gdLst>
                <a:gd name="T0" fmla="*/ 37 w 37"/>
                <a:gd name="T1" fmla="*/ 21 h 28"/>
                <a:gd name="T2" fmla="*/ 37 w 37"/>
                <a:gd name="T3" fmla="*/ 21 h 28"/>
                <a:gd name="T4" fmla="*/ 18 w 37"/>
                <a:gd name="T5" fmla="*/ 26 h 28"/>
                <a:gd name="T6" fmla="*/ 0 w 37"/>
                <a:gd name="T7" fmla="*/ 28 h 28"/>
                <a:gd name="T8" fmla="*/ 16 w 37"/>
                <a:gd name="T9" fmla="*/ 0 h 28"/>
                <a:gd name="T10" fmla="*/ 32 w 37"/>
                <a:gd name="T11" fmla="*/ 5 h 28"/>
                <a:gd name="T12" fmla="*/ 37 w 37"/>
                <a:gd name="T13" fmla="*/ 21 h 28"/>
                <a:gd name="T14" fmla="*/ 0 60000 65536"/>
                <a:gd name="T15" fmla="*/ 0 60000 65536"/>
                <a:gd name="T16" fmla="*/ 0 60000 65536"/>
                <a:gd name="T17" fmla="*/ 0 60000 65536"/>
                <a:gd name="T18" fmla="*/ 0 60000 65536"/>
                <a:gd name="T19" fmla="*/ 0 60000 65536"/>
                <a:gd name="T20" fmla="*/ 0 60000 65536"/>
                <a:gd name="T21" fmla="*/ 0 w 37"/>
                <a:gd name="T22" fmla="*/ 0 h 28"/>
                <a:gd name="T23" fmla="*/ 37 w 3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8">
                  <a:moveTo>
                    <a:pt x="37" y="21"/>
                  </a:moveTo>
                  <a:lnTo>
                    <a:pt x="37" y="21"/>
                  </a:lnTo>
                  <a:lnTo>
                    <a:pt x="18" y="26"/>
                  </a:lnTo>
                  <a:lnTo>
                    <a:pt x="0" y="28"/>
                  </a:lnTo>
                  <a:lnTo>
                    <a:pt x="16" y="0"/>
                  </a:lnTo>
                  <a:lnTo>
                    <a:pt x="32" y="5"/>
                  </a:lnTo>
                  <a:lnTo>
                    <a:pt x="37" y="2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2" name="Freeform 266"/>
            <p:cNvSpPr>
              <a:spLocks/>
            </p:cNvSpPr>
            <p:nvPr/>
          </p:nvSpPr>
          <p:spPr bwMode="auto">
            <a:xfrm>
              <a:off x="5306" y="2670"/>
              <a:ext cx="12" cy="4"/>
            </a:xfrm>
            <a:custGeom>
              <a:avLst/>
              <a:gdLst>
                <a:gd name="T0" fmla="*/ 12 w 12"/>
                <a:gd name="T1" fmla="*/ 0 h 4"/>
                <a:gd name="T2" fmla="*/ 12 w 12"/>
                <a:gd name="T3" fmla="*/ 0 h 4"/>
                <a:gd name="T4" fmla="*/ 12 w 12"/>
                <a:gd name="T5" fmla="*/ 2 h 4"/>
                <a:gd name="T6" fmla="*/ 10 w 12"/>
                <a:gd name="T7" fmla="*/ 4 h 4"/>
                <a:gd name="T8" fmla="*/ 3 w 12"/>
                <a:gd name="T9" fmla="*/ 4 h 4"/>
                <a:gd name="T10" fmla="*/ 0 w 12"/>
                <a:gd name="T11" fmla="*/ 2 h 4"/>
                <a:gd name="T12" fmla="*/ 0 w 12"/>
                <a:gd name="T13" fmla="*/ 2 h 4"/>
                <a:gd name="T14" fmla="*/ 12 w 12"/>
                <a:gd name="T15" fmla="*/ 0 h 4"/>
                <a:gd name="T16" fmla="*/ 12 w 1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
                <a:gd name="T29" fmla="*/ 12 w 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
                  <a:moveTo>
                    <a:pt x="12" y="0"/>
                  </a:moveTo>
                  <a:lnTo>
                    <a:pt x="12" y="0"/>
                  </a:lnTo>
                  <a:lnTo>
                    <a:pt x="12" y="2"/>
                  </a:lnTo>
                  <a:lnTo>
                    <a:pt x="10" y="4"/>
                  </a:lnTo>
                  <a:lnTo>
                    <a:pt x="3" y="4"/>
                  </a:lnTo>
                  <a:lnTo>
                    <a:pt x="0" y="2"/>
                  </a:lnTo>
                  <a:lnTo>
                    <a:pt x="12"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3" name="Freeform 267"/>
            <p:cNvSpPr>
              <a:spLocks/>
            </p:cNvSpPr>
            <p:nvPr/>
          </p:nvSpPr>
          <p:spPr bwMode="auto">
            <a:xfrm>
              <a:off x="4869" y="2677"/>
              <a:ext cx="19" cy="23"/>
            </a:xfrm>
            <a:custGeom>
              <a:avLst/>
              <a:gdLst>
                <a:gd name="T0" fmla="*/ 19 w 19"/>
                <a:gd name="T1" fmla="*/ 13 h 23"/>
                <a:gd name="T2" fmla="*/ 16 w 19"/>
                <a:gd name="T3" fmla="*/ 23 h 23"/>
                <a:gd name="T4" fmla="*/ 7 w 19"/>
                <a:gd name="T5" fmla="*/ 18 h 23"/>
                <a:gd name="T6" fmla="*/ 7 w 19"/>
                <a:gd name="T7" fmla="*/ 18 h 23"/>
                <a:gd name="T8" fmla="*/ 0 w 19"/>
                <a:gd name="T9" fmla="*/ 9 h 23"/>
                <a:gd name="T10" fmla="*/ 0 w 19"/>
                <a:gd name="T11" fmla="*/ 6 h 23"/>
                <a:gd name="T12" fmla="*/ 2 w 19"/>
                <a:gd name="T13" fmla="*/ 2 h 23"/>
                <a:gd name="T14" fmla="*/ 2 w 19"/>
                <a:gd name="T15" fmla="*/ 2 h 23"/>
                <a:gd name="T16" fmla="*/ 5 w 19"/>
                <a:gd name="T17" fmla="*/ 0 h 23"/>
                <a:gd name="T18" fmla="*/ 7 w 19"/>
                <a:gd name="T19" fmla="*/ 0 h 23"/>
                <a:gd name="T20" fmla="*/ 19 w 19"/>
                <a:gd name="T21" fmla="*/ 13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3"/>
                <a:gd name="T35" fmla="*/ 19 w 19"/>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3">
                  <a:moveTo>
                    <a:pt x="19" y="13"/>
                  </a:moveTo>
                  <a:lnTo>
                    <a:pt x="16" y="23"/>
                  </a:lnTo>
                  <a:lnTo>
                    <a:pt x="7" y="18"/>
                  </a:lnTo>
                  <a:lnTo>
                    <a:pt x="0" y="9"/>
                  </a:lnTo>
                  <a:lnTo>
                    <a:pt x="0" y="6"/>
                  </a:lnTo>
                  <a:lnTo>
                    <a:pt x="2" y="2"/>
                  </a:lnTo>
                  <a:lnTo>
                    <a:pt x="5" y="0"/>
                  </a:lnTo>
                  <a:lnTo>
                    <a:pt x="7" y="0"/>
                  </a:lnTo>
                  <a:lnTo>
                    <a:pt x="19"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4" name="Freeform 268"/>
            <p:cNvSpPr>
              <a:spLocks/>
            </p:cNvSpPr>
            <p:nvPr/>
          </p:nvSpPr>
          <p:spPr bwMode="auto">
            <a:xfrm>
              <a:off x="5279" y="2677"/>
              <a:ext cx="7" cy="6"/>
            </a:xfrm>
            <a:custGeom>
              <a:avLst/>
              <a:gdLst>
                <a:gd name="T0" fmla="*/ 7 w 7"/>
                <a:gd name="T1" fmla="*/ 4 h 6"/>
                <a:gd name="T2" fmla="*/ 7 w 7"/>
                <a:gd name="T3" fmla="*/ 4 h 6"/>
                <a:gd name="T4" fmla="*/ 7 w 7"/>
                <a:gd name="T5" fmla="*/ 4 h 6"/>
                <a:gd name="T6" fmla="*/ 4 w 7"/>
                <a:gd name="T7" fmla="*/ 6 h 6"/>
                <a:gd name="T8" fmla="*/ 4 w 7"/>
                <a:gd name="T9" fmla="*/ 6 h 6"/>
                <a:gd name="T10" fmla="*/ 2 w 7"/>
                <a:gd name="T11" fmla="*/ 6 h 6"/>
                <a:gd name="T12" fmla="*/ 0 w 7"/>
                <a:gd name="T13" fmla="*/ 4 h 6"/>
                <a:gd name="T14" fmla="*/ 0 w 7"/>
                <a:gd name="T15" fmla="*/ 4 h 6"/>
                <a:gd name="T16" fmla="*/ 2 w 7"/>
                <a:gd name="T17" fmla="*/ 2 h 6"/>
                <a:gd name="T18" fmla="*/ 2 w 7"/>
                <a:gd name="T19" fmla="*/ 0 h 6"/>
                <a:gd name="T20" fmla="*/ 2 w 7"/>
                <a:gd name="T21" fmla="*/ 0 h 6"/>
                <a:gd name="T22" fmla="*/ 7 w 7"/>
                <a:gd name="T23" fmla="*/ 2 h 6"/>
                <a:gd name="T24" fmla="*/ 7 w 7"/>
                <a:gd name="T25" fmla="*/ 4 h 6"/>
                <a:gd name="T26" fmla="*/ 7 w 7"/>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6"/>
                <a:gd name="T44" fmla="*/ 7 w 7"/>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6">
                  <a:moveTo>
                    <a:pt x="7" y="4"/>
                  </a:moveTo>
                  <a:lnTo>
                    <a:pt x="7" y="4"/>
                  </a:lnTo>
                  <a:lnTo>
                    <a:pt x="4" y="6"/>
                  </a:lnTo>
                  <a:lnTo>
                    <a:pt x="2" y="6"/>
                  </a:lnTo>
                  <a:lnTo>
                    <a:pt x="0" y="4"/>
                  </a:lnTo>
                  <a:lnTo>
                    <a:pt x="2" y="2"/>
                  </a:lnTo>
                  <a:lnTo>
                    <a:pt x="2" y="0"/>
                  </a:lnTo>
                  <a:lnTo>
                    <a:pt x="7" y="2"/>
                  </a:lnTo>
                  <a:lnTo>
                    <a:pt x="7"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5" name="Freeform 269"/>
            <p:cNvSpPr>
              <a:spLocks/>
            </p:cNvSpPr>
            <p:nvPr/>
          </p:nvSpPr>
          <p:spPr bwMode="auto">
            <a:xfrm>
              <a:off x="5246" y="2677"/>
              <a:ext cx="7" cy="4"/>
            </a:xfrm>
            <a:custGeom>
              <a:avLst/>
              <a:gdLst>
                <a:gd name="T0" fmla="*/ 7 w 7"/>
                <a:gd name="T1" fmla="*/ 0 h 4"/>
                <a:gd name="T2" fmla="*/ 7 w 7"/>
                <a:gd name="T3" fmla="*/ 0 h 4"/>
                <a:gd name="T4" fmla="*/ 7 w 7"/>
                <a:gd name="T5" fmla="*/ 4 h 4"/>
                <a:gd name="T6" fmla="*/ 3 w 7"/>
                <a:gd name="T7" fmla="*/ 4 h 4"/>
                <a:gd name="T8" fmla="*/ 3 w 7"/>
                <a:gd name="T9" fmla="*/ 4 h 4"/>
                <a:gd name="T10" fmla="*/ 0 w 7"/>
                <a:gd name="T11" fmla="*/ 4 h 4"/>
                <a:gd name="T12" fmla="*/ 0 w 7"/>
                <a:gd name="T13" fmla="*/ 2 h 4"/>
                <a:gd name="T14" fmla="*/ 0 w 7"/>
                <a:gd name="T15" fmla="*/ 2 h 4"/>
                <a:gd name="T16" fmla="*/ 7 w 7"/>
                <a:gd name="T17" fmla="*/ 0 h 4"/>
                <a:gd name="T18" fmla="*/ 7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7" y="0"/>
                  </a:moveTo>
                  <a:lnTo>
                    <a:pt x="7" y="0"/>
                  </a:lnTo>
                  <a:lnTo>
                    <a:pt x="7" y="4"/>
                  </a:lnTo>
                  <a:lnTo>
                    <a:pt x="3" y="4"/>
                  </a:lnTo>
                  <a:lnTo>
                    <a:pt x="0" y="4"/>
                  </a:lnTo>
                  <a:lnTo>
                    <a:pt x="0" y="2"/>
                  </a:lnTo>
                  <a:lnTo>
                    <a:pt x="7"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6" name="Freeform 270"/>
            <p:cNvSpPr>
              <a:spLocks/>
            </p:cNvSpPr>
            <p:nvPr/>
          </p:nvSpPr>
          <p:spPr bwMode="auto">
            <a:xfrm>
              <a:off x="5438" y="2681"/>
              <a:ext cx="141" cy="176"/>
            </a:xfrm>
            <a:custGeom>
              <a:avLst/>
              <a:gdLst>
                <a:gd name="T0" fmla="*/ 141 w 141"/>
                <a:gd name="T1" fmla="*/ 26 h 176"/>
                <a:gd name="T2" fmla="*/ 141 w 141"/>
                <a:gd name="T3" fmla="*/ 79 h 176"/>
                <a:gd name="T4" fmla="*/ 137 w 141"/>
                <a:gd name="T5" fmla="*/ 130 h 176"/>
                <a:gd name="T6" fmla="*/ 137 w 141"/>
                <a:gd name="T7" fmla="*/ 130 h 176"/>
                <a:gd name="T8" fmla="*/ 123 w 141"/>
                <a:gd name="T9" fmla="*/ 176 h 176"/>
                <a:gd name="T10" fmla="*/ 123 w 141"/>
                <a:gd name="T11" fmla="*/ 176 h 176"/>
                <a:gd name="T12" fmla="*/ 109 w 141"/>
                <a:gd name="T13" fmla="*/ 167 h 176"/>
                <a:gd name="T14" fmla="*/ 109 w 141"/>
                <a:gd name="T15" fmla="*/ 167 h 176"/>
                <a:gd name="T16" fmla="*/ 102 w 141"/>
                <a:gd name="T17" fmla="*/ 164 h 176"/>
                <a:gd name="T18" fmla="*/ 93 w 141"/>
                <a:gd name="T19" fmla="*/ 164 h 176"/>
                <a:gd name="T20" fmla="*/ 88 w 141"/>
                <a:gd name="T21" fmla="*/ 164 h 176"/>
                <a:gd name="T22" fmla="*/ 86 w 141"/>
                <a:gd name="T23" fmla="*/ 162 h 176"/>
                <a:gd name="T24" fmla="*/ 84 w 141"/>
                <a:gd name="T25" fmla="*/ 158 h 176"/>
                <a:gd name="T26" fmla="*/ 88 w 141"/>
                <a:gd name="T27" fmla="*/ 127 h 176"/>
                <a:gd name="T28" fmla="*/ 79 w 141"/>
                <a:gd name="T29" fmla="*/ 100 h 176"/>
                <a:gd name="T30" fmla="*/ 56 w 141"/>
                <a:gd name="T31" fmla="*/ 83 h 176"/>
                <a:gd name="T32" fmla="*/ 35 w 141"/>
                <a:gd name="T33" fmla="*/ 79 h 176"/>
                <a:gd name="T34" fmla="*/ 35 w 141"/>
                <a:gd name="T35" fmla="*/ 79 h 176"/>
                <a:gd name="T36" fmla="*/ 28 w 141"/>
                <a:gd name="T37" fmla="*/ 72 h 176"/>
                <a:gd name="T38" fmla="*/ 23 w 141"/>
                <a:gd name="T39" fmla="*/ 63 h 176"/>
                <a:gd name="T40" fmla="*/ 17 w 141"/>
                <a:gd name="T41" fmla="*/ 53 h 176"/>
                <a:gd name="T42" fmla="*/ 12 w 141"/>
                <a:gd name="T43" fmla="*/ 51 h 176"/>
                <a:gd name="T44" fmla="*/ 5 w 141"/>
                <a:gd name="T45" fmla="*/ 51 h 176"/>
                <a:gd name="T46" fmla="*/ 5 w 141"/>
                <a:gd name="T47" fmla="*/ 51 h 176"/>
                <a:gd name="T48" fmla="*/ 3 w 141"/>
                <a:gd name="T49" fmla="*/ 42 h 176"/>
                <a:gd name="T50" fmla="*/ 0 w 141"/>
                <a:gd name="T51" fmla="*/ 35 h 176"/>
                <a:gd name="T52" fmla="*/ 0 w 141"/>
                <a:gd name="T53" fmla="*/ 16 h 176"/>
                <a:gd name="T54" fmla="*/ 0 w 141"/>
                <a:gd name="T55" fmla="*/ 16 h 176"/>
                <a:gd name="T56" fmla="*/ 14 w 141"/>
                <a:gd name="T57" fmla="*/ 28 h 176"/>
                <a:gd name="T58" fmla="*/ 28 w 141"/>
                <a:gd name="T59" fmla="*/ 42 h 176"/>
                <a:gd name="T60" fmla="*/ 28 w 141"/>
                <a:gd name="T61" fmla="*/ 42 h 176"/>
                <a:gd name="T62" fmla="*/ 33 w 141"/>
                <a:gd name="T63" fmla="*/ 42 h 176"/>
                <a:gd name="T64" fmla="*/ 35 w 141"/>
                <a:gd name="T65" fmla="*/ 42 h 176"/>
                <a:gd name="T66" fmla="*/ 37 w 141"/>
                <a:gd name="T67" fmla="*/ 39 h 176"/>
                <a:gd name="T68" fmla="*/ 49 w 141"/>
                <a:gd name="T69" fmla="*/ 19 h 176"/>
                <a:gd name="T70" fmla="*/ 77 w 141"/>
                <a:gd name="T71" fmla="*/ 0 h 176"/>
                <a:gd name="T72" fmla="*/ 116 w 141"/>
                <a:gd name="T73" fmla="*/ 26 h 176"/>
                <a:gd name="T74" fmla="*/ 141 w 141"/>
                <a:gd name="T75" fmla="*/ 2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
                <a:gd name="T115" fmla="*/ 0 h 176"/>
                <a:gd name="T116" fmla="*/ 141 w 141"/>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 h="176">
                  <a:moveTo>
                    <a:pt x="141" y="26"/>
                  </a:moveTo>
                  <a:lnTo>
                    <a:pt x="141" y="79"/>
                  </a:lnTo>
                  <a:lnTo>
                    <a:pt x="137" y="130"/>
                  </a:lnTo>
                  <a:lnTo>
                    <a:pt x="123" y="176"/>
                  </a:lnTo>
                  <a:lnTo>
                    <a:pt x="109" y="167"/>
                  </a:lnTo>
                  <a:lnTo>
                    <a:pt x="102" y="164"/>
                  </a:lnTo>
                  <a:lnTo>
                    <a:pt x="93" y="164"/>
                  </a:lnTo>
                  <a:lnTo>
                    <a:pt x="88" y="164"/>
                  </a:lnTo>
                  <a:lnTo>
                    <a:pt x="86" y="162"/>
                  </a:lnTo>
                  <a:lnTo>
                    <a:pt x="84" y="158"/>
                  </a:lnTo>
                  <a:lnTo>
                    <a:pt x="88" y="127"/>
                  </a:lnTo>
                  <a:lnTo>
                    <a:pt x="79" y="100"/>
                  </a:lnTo>
                  <a:lnTo>
                    <a:pt x="56" y="83"/>
                  </a:lnTo>
                  <a:lnTo>
                    <a:pt x="35" y="79"/>
                  </a:lnTo>
                  <a:lnTo>
                    <a:pt x="28" y="72"/>
                  </a:lnTo>
                  <a:lnTo>
                    <a:pt x="23" y="63"/>
                  </a:lnTo>
                  <a:lnTo>
                    <a:pt x="17" y="53"/>
                  </a:lnTo>
                  <a:lnTo>
                    <a:pt x="12" y="51"/>
                  </a:lnTo>
                  <a:lnTo>
                    <a:pt x="5" y="51"/>
                  </a:lnTo>
                  <a:lnTo>
                    <a:pt x="3" y="42"/>
                  </a:lnTo>
                  <a:lnTo>
                    <a:pt x="0" y="35"/>
                  </a:lnTo>
                  <a:lnTo>
                    <a:pt x="0" y="16"/>
                  </a:lnTo>
                  <a:lnTo>
                    <a:pt x="14" y="28"/>
                  </a:lnTo>
                  <a:lnTo>
                    <a:pt x="28" y="42"/>
                  </a:lnTo>
                  <a:lnTo>
                    <a:pt x="33" y="42"/>
                  </a:lnTo>
                  <a:lnTo>
                    <a:pt x="35" y="42"/>
                  </a:lnTo>
                  <a:lnTo>
                    <a:pt x="37" y="39"/>
                  </a:lnTo>
                  <a:lnTo>
                    <a:pt x="49" y="19"/>
                  </a:lnTo>
                  <a:lnTo>
                    <a:pt x="77" y="0"/>
                  </a:lnTo>
                  <a:lnTo>
                    <a:pt x="116" y="26"/>
                  </a:lnTo>
                  <a:lnTo>
                    <a:pt x="141" y="2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7" name="Freeform 271"/>
            <p:cNvSpPr>
              <a:spLocks/>
            </p:cNvSpPr>
            <p:nvPr/>
          </p:nvSpPr>
          <p:spPr bwMode="auto">
            <a:xfrm>
              <a:off x="5360" y="2681"/>
              <a:ext cx="11" cy="5"/>
            </a:xfrm>
            <a:custGeom>
              <a:avLst/>
              <a:gdLst>
                <a:gd name="T0" fmla="*/ 11 w 11"/>
                <a:gd name="T1" fmla="*/ 2 h 5"/>
                <a:gd name="T2" fmla="*/ 11 w 11"/>
                <a:gd name="T3" fmla="*/ 2 h 5"/>
                <a:gd name="T4" fmla="*/ 11 w 11"/>
                <a:gd name="T5" fmla="*/ 5 h 5"/>
                <a:gd name="T6" fmla="*/ 9 w 11"/>
                <a:gd name="T7" fmla="*/ 5 h 5"/>
                <a:gd name="T8" fmla="*/ 7 w 11"/>
                <a:gd name="T9" fmla="*/ 5 h 5"/>
                <a:gd name="T10" fmla="*/ 7 w 11"/>
                <a:gd name="T11" fmla="*/ 5 h 5"/>
                <a:gd name="T12" fmla="*/ 2 w 11"/>
                <a:gd name="T13" fmla="*/ 5 h 5"/>
                <a:gd name="T14" fmla="*/ 0 w 11"/>
                <a:gd name="T15" fmla="*/ 2 h 5"/>
                <a:gd name="T16" fmla="*/ 0 w 11"/>
                <a:gd name="T17" fmla="*/ 0 h 5"/>
                <a:gd name="T18" fmla="*/ 11 w 11"/>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5"/>
                <a:gd name="T32" fmla="*/ 11 w 1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5">
                  <a:moveTo>
                    <a:pt x="11" y="2"/>
                  </a:moveTo>
                  <a:lnTo>
                    <a:pt x="11" y="2"/>
                  </a:lnTo>
                  <a:lnTo>
                    <a:pt x="11" y="5"/>
                  </a:lnTo>
                  <a:lnTo>
                    <a:pt x="9" y="5"/>
                  </a:lnTo>
                  <a:lnTo>
                    <a:pt x="7" y="5"/>
                  </a:lnTo>
                  <a:lnTo>
                    <a:pt x="2" y="5"/>
                  </a:lnTo>
                  <a:lnTo>
                    <a:pt x="0" y="2"/>
                  </a:lnTo>
                  <a:lnTo>
                    <a:pt x="0" y="0"/>
                  </a:lnTo>
                  <a:lnTo>
                    <a:pt x="11"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8" name="Freeform 272"/>
            <p:cNvSpPr>
              <a:spLocks/>
            </p:cNvSpPr>
            <p:nvPr/>
          </p:nvSpPr>
          <p:spPr bwMode="auto">
            <a:xfrm>
              <a:off x="4904" y="2693"/>
              <a:ext cx="11" cy="14"/>
            </a:xfrm>
            <a:custGeom>
              <a:avLst/>
              <a:gdLst>
                <a:gd name="T0" fmla="*/ 9 w 11"/>
                <a:gd name="T1" fmla="*/ 0 h 14"/>
                <a:gd name="T2" fmla="*/ 9 w 11"/>
                <a:gd name="T3" fmla="*/ 0 h 14"/>
                <a:gd name="T4" fmla="*/ 11 w 11"/>
                <a:gd name="T5" fmla="*/ 4 h 14"/>
                <a:gd name="T6" fmla="*/ 9 w 11"/>
                <a:gd name="T7" fmla="*/ 9 h 14"/>
                <a:gd name="T8" fmla="*/ 9 w 11"/>
                <a:gd name="T9" fmla="*/ 9 h 14"/>
                <a:gd name="T10" fmla="*/ 9 w 11"/>
                <a:gd name="T11" fmla="*/ 14 h 14"/>
                <a:gd name="T12" fmla="*/ 4 w 11"/>
                <a:gd name="T13" fmla="*/ 14 h 14"/>
                <a:gd name="T14" fmla="*/ 0 w 11"/>
                <a:gd name="T15" fmla="*/ 11 h 14"/>
                <a:gd name="T16" fmla="*/ 0 w 11"/>
                <a:gd name="T17" fmla="*/ 11 h 14"/>
                <a:gd name="T18" fmla="*/ 0 w 11"/>
                <a:gd name="T19" fmla="*/ 11 h 14"/>
                <a:gd name="T20" fmla="*/ 0 w 11"/>
                <a:gd name="T21" fmla="*/ 0 h 14"/>
                <a:gd name="T22" fmla="*/ 9 w 1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4"/>
                <a:gd name="T38" fmla="*/ 11 w 1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4">
                  <a:moveTo>
                    <a:pt x="9" y="0"/>
                  </a:moveTo>
                  <a:lnTo>
                    <a:pt x="9" y="0"/>
                  </a:lnTo>
                  <a:lnTo>
                    <a:pt x="11" y="4"/>
                  </a:lnTo>
                  <a:lnTo>
                    <a:pt x="9" y="9"/>
                  </a:lnTo>
                  <a:lnTo>
                    <a:pt x="9" y="14"/>
                  </a:lnTo>
                  <a:lnTo>
                    <a:pt x="4" y="14"/>
                  </a:lnTo>
                  <a:lnTo>
                    <a:pt x="0" y="11"/>
                  </a:lnTo>
                  <a:lnTo>
                    <a:pt x="0" y="0"/>
                  </a:lnTo>
                  <a:lnTo>
                    <a:pt x="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89" name="Freeform 273"/>
            <p:cNvSpPr>
              <a:spLocks/>
            </p:cNvSpPr>
            <p:nvPr/>
          </p:nvSpPr>
          <p:spPr bwMode="auto">
            <a:xfrm>
              <a:off x="3321" y="2695"/>
              <a:ext cx="32" cy="32"/>
            </a:xfrm>
            <a:custGeom>
              <a:avLst/>
              <a:gdLst>
                <a:gd name="T0" fmla="*/ 32 w 32"/>
                <a:gd name="T1" fmla="*/ 14 h 32"/>
                <a:gd name="T2" fmla="*/ 32 w 32"/>
                <a:gd name="T3" fmla="*/ 14 h 32"/>
                <a:gd name="T4" fmla="*/ 18 w 32"/>
                <a:gd name="T5" fmla="*/ 32 h 32"/>
                <a:gd name="T6" fmla="*/ 18 w 32"/>
                <a:gd name="T7" fmla="*/ 32 h 32"/>
                <a:gd name="T8" fmla="*/ 2 w 32"/>
                <a:gd name="T9" fmla="*/ 25 h 32"/>
                <a:gd name="T10" fmla="*/ 0 w 32"/>
                <a:gd name="T11" fmla="*/ 5 h 32"/>
                <a:gd name="T12" fmla="*/ 25 w 32"/>
                <a:gd name="T13" fmla="*/ 0 h 32"/>
                <a:gd name="T14" fmla="*/ 25 w 32"/>
                <a:gd name="T15" fmla="*/ 0 h 32"/>
                <a:gd name="T16" fmla="*/ 32 w 32"/>
                <a:gd name="T17" fmla="*/ 14 h 32"/>
                <a:gd name="T18" fmla="*/ 32 w 32"/>
                <a:gd name="T19" fmla="*/ 14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32" y="14"/>
                  </a:moveTo>
                  <a:lnTo>
                    <a:pt x="32" y="14"/>
                  </a:lnTo>
                  <a:lnTo>
                    <a:pt x="18" y="32"/>
                  </a:lnTo>
                  <a:lnTo>
                    <a:pt x="2" y="25"/>
                  </a:lnTo>
                  <a:lnTo>
                    <a:pt x="0" y="5"/>
                  </a:lnTo>
                  <a:lnTo>
                    <a:pt x="25" y="0"/>
                  </a:lnTo>
                  <a:lnTo>
                    <a:pt x="32"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0" name="Freeform 274"/>
            <p:cNvSpPr>
              <a:spLocks/>
            </p:cNvSpPr>
            <p:nvPr/>
          </p:nvSpPr>
          <p:spPr bwMode="auto">
            <a:xfrm>
              <a:off x="5566" y="2707"/>
              <a:ext cx="185" cy="203"/>
            </a:xfrm>
            <a:custGeom>
              <a:avLst/>
              <a:gdLst>
                <a:gd name="T0" fmla="*/ 94 w 185"/>
                <a:gd name="T1" fmla="*/ 48 h 203"/>
                <a:gd name="T2" fmla="*/ 94 w 185"/>
                <a:gd name="T3" fmla="*/ 48 h 203"/>
                <a:gd name="T4" fmla="*/ 108 w 185"/>
                <a:gd name="T5" fmla="*/ 71 h 203"/>
                <a:gd name="T6" fmla="*/ 138 w 185"/>
                <a:gd name="T7" fmla="*/ 92 h 203"/>
                <a:gd name="T8" fmla="*/ 138 w 185"/>
                <a:gd name="T9" fmla="*/ 92 h 203"/>
                <a:gd name="T10" fmla="*/ 141 w 185"/>
                <a:gd name="T11" fmla="*/ 97 h 203"/>
                <a:gd name="T12" fmla="*/ 143 w 185"/>
                <a:gd name="T13" fmla="*/ 101 h 203"/>
                <a:gd name="T14" fmla="*/ 132 w 185"/>
                <a:gd name="T15" fmla="*/ 115 h 203"/>
                <a:gd name="T16" fmla="*/ 132 w 185"/>
                <a:gd name="T17" fmla="*/ 118 h 203"/>
                <a:gd name="T18" fmla="*/ 162 w 185"/>
                <a:gd name="T19" fmla="*/ 162 h 203"/>
                <a:gd name="T20" fmla="*/ 164 w 185"/>
                <a:gd name="T21" fmla="*/ 173 h 203"/>
                <a:gd name="T22" fmla="*/ 185 w 185"/>
                <a:gd name="T23" fmla="*/ 201 h 203"/>
                <a:gd name="T24" fmla="*/ 180 w 185"/>
                <a:gd name="T25" fmla="*/ 203 h 203"/>
                <a:gd name="T26" fmla="*/ 129 w 185"/>
                <a:gd name="T27" fmla="*/ 189 h 203"/>
                <a:gd name="T28" fmla="*/ 111 w 185"/>
                <a:gd name="T29" fmla="*/ 138 h 203"/>
                <a:gd name="T30" fmla="*/ 111 w 185"/>
                <a:gd name="T31" fmla="*/ 138 h 203"/>
                <a:gd name="T32" fmla="*/ 71 w 185"/>
                <a:gd name="T33" fmla="*/ 122 h 203"/>
                <a:gd name="T34" fmla="*/ 60 w 185"/>
                <a:gd name="T35" fmla="*/ 122 h 203"/>
                <a:gd name="T36" fmla="*/ 41 w 185"/>
                <a:gd name="T37" fmla="*/ 143 h 203"/>
                <a:gd name="T38" fmla="*/ 41 w 185"/>
                <a:gd name="T39" fmla="*/ 143 h 203"/>
                <a:gd name="T40" fmla="*/ 44 w 185"/>
                <a:gd name="T41" fmla="*/ 148 h 203"/>
                <a:gd name="T42" fmla="*/ 46 w 185"/>
                <a:gd name="T43" fmla="*/ 155 h 203"/>
                <a:gd name="T44" fmla="*/ 46 w 185"/>
                <a:gd name="T45" fmla="*/ 159 h 203"/>
                <a:gd name="T46" fmla="*/ 44 w 185"/>
                <a:gd name="T47" fmla="*/ 162 h 203"/>
                <a:gd name="T48" fmla="*/ 41 w 185"/>
                <a:gd name="T49" fmla="*/ 164 h 203"/>
                <a:gd name="T50" fmla="*/ 4 w 185"/>
                <a:gd name="T51" fmla="*/ 157 h 203"/>
                <a:gd name="T52" fmla="*/ 4 w 185"/>
                <a:gd name="T53" fmla="*/ 157 h 203"/>
                <a:gd name="T54" fmla="*/ 0 w 185"/>
                <a:gd name="T55" fmla="*/ 155 h 203"/>
                <a:gd name="T56" fmla="*/ 0 w 185"/>
                <a:gd name="T57" fmla="*/ 152 h 203"/>
                <a:gd name="T58" fmla="*/ 0 w 185"/>
                <a:gd name="T59" fmla="*/ 150 h 203"/>
                <a:gd name="T60" fmla="*/ 11 w 185"/>
                <a:gd name="T61" fmla="*/ 101 h 203"/>
                <a:gd name="T62" fmla="*/ 11 w 185"/>
                <a:gd name="T63" fmla="*/ 101 h 203"/>
                <a:gd name="T64" fmla="*/ 18 w 185"/>
                <a:gd name="T65" fmla="*/ 53 h 203"/>
                <a:gd name="T66" fmla="*/ 18 w 185"/>
                <a:gd name="T67" fmla="*/ 0 h 203"/>
                <a:gd name="T68" fmla="*/ 37 w 185"/>
                <a:gd name="T69" fmla="*/ 2 h 203"/>
                <a:gd name="T70" fmla="*/ 94 w 185"/>
                <a:gd name="T71" fmla="*/ 48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203"/>
                <a:gd name="T110" fmla="*/ 185 w 185"/>
                <a:gd name="T111" fmla="*/ 203 h 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203">
                  <a:moveTo>
                    <a:pt x="94" y="48"/>
                  </a:moveTo>
                  <a:lnTo>
                    <a:pt x="94" y="48"/>
                  </a:lnTo>
                  <a:lnTo>
                    <a:pt x="108" y="71"/>
                  </a:lnTo>
                  <a:lnTo>
                    <a:pt x="138" y="92"/>
                  </a:lnTo>
                  <a:lnTo>
                    <a:pt x="141" y="97"/>
                  </a:lnTo>
                  <a:lnTo>
                    <a:pt x="143" y="101"/>
                  </a:lnTo>
                  <a:lnTo>
                    <a:pt x="132" y="115"/>
                  </a:lnTo>
                  <a:lnTo>
                    <a:pt x="132" y="118"/>
                  </a:lnTo>
                  <a:lnTo>
                    <a:pt x="162" y="162"/>
                  </a:lnTo>
                  <a:lnTo>
                    <a:pt x="164" y="173"/>
                  </a:lnTo>
                  <a:lnTo>
                    <a:pt x="185" y="201"/>
                  </a:lnTo>
                  <a:lnTo>
                    <a:pt x="180" y="203"/>
                  </a:lnTo>
                  <a:lnTo>
                    <a:pt x="129" y="189"/>
                  </a:lnTo>
                  <a:lnTo>
                    <a:pt x="111" y="138"/>
                  </a:lnTo>
                  <a:lnTo>
                    <a:pt x="71" y="122"/>
                  </a:lnTo>
                  <a:lnTo>
                    <a:pt x="60" y="122"/>
                  </a:lnTo>
                  <a:lnTo>
                    <a:pt x="41" y="143"/>
                  </a:lnTo>
                  <a:lnTo>
                    <a:pt x="44" y="148"/>
                  </a:lnTo>
                  <a:lnTo>
                    <a:pt x="46" y="155"/>
                  </a:lnTo>
                  <a:lnTo>
                    <a:pt x="46" y="159"/>
                  </a:lnTo>
                  <a:lnTo>
                    <a:pt x="44" y="162"/>
                  </a:lnTo>
                  <a:lnTo>
                    <a:pt x="41" y="164"/>
                  </a:lnTo>
                  <a:lnTo>
                    <a:pt x="4" y="157"/>
                  </a:lnTo>
                  <a:lnTo>
                    <a:pt x="0" y="155"/>
                  </a:lnTo>
                  <a:lnTo>
                    <a:pt x="0" y="152"/>
                  </a:lnTo>
                  <a:lnTo>
                    <a:pt x="0" y="150"/>
                  </a:lnTo>
                  <a:lnTo>
                    <a:pt x="11" y="101"/>
                  </a:lnTo>
                  <a:lnTo>
                    <a:pt x="18" y="53"/>
                  </a:lnTo>
                  <a:lnTo>
                    <a:pt x="18" y="0"/>
                  </a:lnTo>
                  <a:lnTo>
                    <a:pt x="37" y="2"/>
                  </a:lnTo>
                  <a:lnTo>
                    <a:pt x="94" y="4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1" name="Freeform 275"/>
            <p:cNvSpPr>
              <a:spLocks/>
            </p:cNvSpPr>
            <p:nvPr/>
          </p:nvSpPr>
          <p:spPr bwMode="auto">
            <a:xfrm>
              <a:off x="5325" y="2709"/>
              <a:ext cx="44" cy="14"/>
            </a:xfrm>
            <a:custGeom>
              <a:avLst/>
              <a:gdLst>
                <a:gd name="T0" fmla="*/ 44 w 44"/>
                <a:gd name="T1" fmla="*/ 11 h 14"/>
                <a:gd name="T2" fmla="*/ 44 w 44"/>
                <a:gd name="T3" fmla="*/ 14 h 14"/>
                <a:gd name="T4" fmla="*/ 44 w 44"/>
                <a:gd name="T5" fmla="*/ 14 h 14"/>
                <a:gd name="T6" fmla="*/ 23 w 44"/>
                <a:gd name="T7" fmla="*/ 9 h 14"/>
                <a:gd name="T8" fmla="*/ 14 w 44"/>
                <a:gd name="T9" fmla="*/ 9 h 14"/>
                <a:gd name="T10" fmla="*/ 2 w 44"/>
                <a:gd name="T11" fmla="*/ 9 h 14"/>
                <a:gd name="T12" fmla="*/ 0 w 44"/>
                <a:gd name="T13" fmla="*/ 7 h 14"/>
                <a:gd name="T14" fmla="*/ 0 w 44"/>
                <a:gd name="T15" fmla="*/ 7 h 14"/>
                <a:gd name="T16" fmla="*/ 12 w 44"/>
                <a:gd name="T17" fmla="*/ 0 h 14"/>
                <a:gd name="T18" fmla="*/ 12 w 44"/>
                <a:gd name="T19" fmla="*/ 0 h 14"/>
                <a:gd name="T20" fmla="*/ 21 w 44"/>
                <a:gd name="T21" fmla="*/ 2 h 14"/>
                <a:gd name="T22" fmla="*/ 32 w 44"/>
                <a:gd name="T23" fmla="*/ 2 h 14"/>
                <a:gd name="T24" fmla="*/ 39 w 44"/>
                <a:gd name="T25" fmla="*/ 5 h 14"/>
                <a:gd name="T26" fmla="*/ 44 w 44"/>
                <a:gd name="T27" fmla="*/ 7 h 14"/>
                <a:gd name="T28" fmla="*/ 44 w 44"/>
                <a:gd name="T29" fmla="*/ 11 h 14"/>
                <a:gd name="T30" fmla="*/ 44 w 44"/>
                <a:gd name="T31" fmla="*/ 11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14"/>
                <a:gd name="T50" fmla="*/ 44 w 44"/>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14">
                  <a:moveTo>
                    <a:pt x="44" y="11"/>
                  </a:moveTo>
                  <a:lnTo>
                    <a:pt x="44" y="14"/>
                  </a:lnTo>
                  <a:lnTo>
                    <a:pt x="23" y="9"/>
                  </a:lnTo>
                  <a:lnTo>
                    <a:pt x="14" y="9"/>
                  </a:lnTo>
                  <a:lnTo>
                    <a:pt x="2" y="9"/>
                  </a:lnTo>
                  <a:lnTo>
                    <a:pt x="0" y="7"/>
                  </a:lnTo>
                  <a:lnTo>
                    <a:pt x="12" y="0"/>
                  </a:lnTo>
                  <a:lnTo>
                    <a:pt x="21" y="2"/>
                  </a:lnTo>
                  <a:lnTo>
                    <a:pt x="32" y="2"/>
                  </a:lnTo>
                  <a:lnTo>
                    <a:pt x="39" y="5"/>
                  </a:lnTo>
                  <a:lnTo>
                    <a:pt x="44" y="7"/>
                  </a:lnTo>
                  <a:lnTo>
                    <a:pt x="44"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2" name="Freeform 276"/>
            <p:cNvSpPr>
              <a:spLocks/>
            </p:cNvSpPr>
            <p:nvPr/>
          </p:nvSpPr>
          <p:spPr bwMode="auto">
            <a:xfrm>
              <a:off x="5281" y="2711"/>
              <a:ext cx="14" cy="14"/>
            </a:xfrm>
            <a:custGeom>
              <a:avLst/>
              <a:gdLst>
                <a:gd name="T0" fmla="*/ 14 w 14"/>
                <a:gd name="T1" fmla="*/ 3 h 14"/>
                <a:gd name="T2" fmla="*/ 14 w 14"/>
                <a:gd name="T3" fmla="*/ 3 h 14"/>
                <a:gd name="T4" fmla="*/ 14 w 14"/>
                <a:gd name="T5" fmla="*/ 9 h 14"/>
                <a:gd name="T6" fmla="*/ 5 w 14"/>
                <a:gd name="T7" fmla="*/ 14 h 14"/>
                <a:gd name="T8" fmla="*/ 5 w 14"/>
                <a:gd name="T9" fmla="*/ 14 h 14"/>
                <a:gd name="T10" fmla="*/ 0 w 14"/>
                <a:gd name="T11" fmla="*/ 3 h 14"/>
                <a:gd name="T12" fmla="*/ 0 w 14"/>
                <a:gd name="T13" fmla="*/ 3 h 14"/>
                <a:gd name="T14" fmla="*/ 2 w 14"/>
                <a:gd name="T15" fmla="*/ 0 h 14"/>
                <a:gd name="T16" fmla="*/ 7 w 14"/>
                <a:gd name="T17" fmla="*/ 0 h 14"/>
                <a:gd name="T18" fmla="*/ 9 w 14"/>
                <a:gd name="T19" fmla="*/ 0 h 14"/>
                <a:gd name="T20" fmla="*/ 14 w 14"/>
                <a:gd name="T21" fmla="*/ 3 h 14"/>
                <a:gd name="T22" fmla="*/ 14 w 14"/>
                <a:gd name="T23" fmla="*/ 3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4"/>
                <a:gd name="T38" fmla="*/ 14 w 1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4">
                  <a:moveTo>
                    <a:pt x="14" y="3"/>
                  </a:moveTo>
                  <a:lnTo>
                    <a:pt x="14" y="3"/>
                  </a:lnTo>
                  <a:lnTo>
                    <a:pt x="14" y="9"/>
                  </a:lnTo>
                  <a:lnTo>
                    <a:pt x="5" y="14"/>
                  </a:lnTo>
                  <a:lnTo>
                    <a:pt x="0" y="3"/>
                  </a:lnTo>
                  <a:lnTo>
                    <a:pt x="2" y="0"/>
                  </a:lnTo>
                  <a:lnTo>
                    <a:pt x="7" y="0"/>
                  </a:lnTo>
                  <a:lnTo>
                    <a:pt x="9" y="0"/>
                  </a:lnTo>
                  <a:lnTo>
                    <a:pt x="14"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3" name="Freeform 277"/>
            <p:cNvSpPr>
              <a:spLocks/>
            </p:cNvSpPr>
            <p:nvPr/>
          </p:nvSpPr>
          <p:spPr bwMode="auto">
            <a:xfrm>
              <a:off x="5411" y="2711"/>
              <a:ext cx="13" cy="19"/>
            </a:xfrm>
            <a:custGeom>
              <a:avLst/>
              <a:gdLst>
                <a:gd name="T0" fmla="*/ 13 w 13"/>
                <a:gd name="T1" fmla="*/ 5 h 19"/>
                <a:gd name="T2" fmla="*/ 13 w 13"/>
                <a:gd name="T3" fmla="*/ 5 h 19"/>
                <a:gd name="T4" fmla="*/ 13 w 13"/>
                <a:gd name="T5" fmla="*/ 9 h 19"/>
                <a:gd name="T6" fmla="*/ 13 w 13"/>
                <a:gd name="T7" fmla="*/ 16 h 19"/>
                <a:gd name="T8" fmla="*/ 9 w 13"/>
                <a:gd name="T9" fmla="*/ 19 h 19"/>
                <a:gd name="T10" fmla="*/ 0 w 13"/>
                <a:gd name="T11" fmla="*/ 0 h 19"/>
                <a:gd name="T12" fmla="*/ 0 w 13"/>
                <a:gd name="T13" fmla="*/ 0 h 19"/>
                <a:gd name="T14" fmla="*/ 9 w 13"/>
                <a:gd name="T15" fmla="*/ 0 h 19"/>
                <a:gd name="T16" fmla="*/ 11 w 13"/>
                <a:gd name="T17" fmla="*/ 3 h 19"/>
                <a:gd name="T18" fmla="*/ 13 w 13"/>
                <a:gd name="T19" fmla="*/ 5 h 19"/>
                <a:gd name="T20" fmla="*/ 13 w 13"/>
                <a:gd name="T21" fmla="*/ 5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9"/>
                <a:gd name="T35" fmla="*/ 13 w 13"/>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9">
                  <a:moveTo>
                    <a:pt x="13" y="5"/>
                  </a:moveTo>
                  <a:lnTo>
                    <a:pt x="13" y="5"/>
                  </a:lnTo>
                  <a:lnTo>
                    <a:pt x="13" y="9"/>
                  </a:lnTo>
                  <a:lnTo>
                    <a:pt x="13" y="16"/>
                  </a:lnTo>
                  <a:lnTo>
                    <a:pt x="9" y="19"/>
                  </a:lnTo>
                  <a:lnTo>
                    <a:pt x="0" y="0"/>
                  </a:lnTo>
                  <a:lnTo>
                    <a:pt x="9" y="0"/>
                  </a:lnTo>
                  <a:lnTo>
                    <a:pt x="11" y="3"/>
                  </a:lnTo>
                  <a:lnTo>
                    <a:pt x="13"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4" name="Freeform 278"/>
            <p:cNvSpPr>
              <a:spLocks/>
            </p:cNvSpPr>
            <p:nvPr/>
          </p:nvSpPr>
          <p:spPr bwMode="auto">
            <a:xfrm>
              <a:off x="3323" y="2725"/>
              <a:ext cx="40" cy="97"/>
            </a:xfrm>
            <a:custGeom>
              <a:avLst/>
              <a:gdLst>
                <a:gd name="T0" fmla="*/ 19 w 40"/>
                <a:gd name="T1" fmla="*/ 49 h 97"/>
                <a:gd name="T2" fmla="*/ 40 w 40"/>
                <a:gd name="T3" fmla="*/ 88 h 97"/>
                <a:gd name="T4" fmla="*/ 40 w 40"/>
                <a:gd name="T5" fmla="*/ 97 h 97"/>
                <a:gd name="T6" fmla="*/ 26 w 40"/>
                <a:gd name="T7" fmla="*/ 90 h 97"/>
                <a:gd name="T8" fmla="*/ 26 w 40"/>
                <a:gd name="T9" fmla="*/ 90 h 97"/>
                <a:gd name="T10" fmla="*/ 23 w 40"/>
                <a:gd name="T11" fmla="*/ 74 h 97"/>
                <a:gd name="T12" fmla="*/ 7 w 40"/>
                <a:gd name="T13" fmla="*/ 42 h 97"/>
                <a:gd name="T14" fmla="*/ 0 w 40"/>
                <a:gd name="T15" fmla="*/ 0 h 97"/>
                <a:gd name="T16" fmla="*/ 14 w 40"/>
                <a:gd name="T17" fmla="*/ 7 h 97"/>
                <a:gd name="T18" fmla="*/ 19 w 40"/>
                <a:gd name="T19" fmla="*/ 4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97"/>
                <a:gd name="T32" fmla="*/ 40 w 40"/>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97">
                  <a:moveTo>
                    <a:pt x="19" y="49"/>
                  </a:moveTo>
                  <a:lnTo>
                    <a:pt x="40" y="88"/>
                  </a:lnTo>
                  <a:lnTo>
                    <a:pt x="40" y="97"/>
                  </a:lnTo>
                  <a:lnTo>
                    <a:pt x="26" y="90"/>
                  </a:lnTo>
                  <a:lnTo>
                    <a:pt x="23" y="74"/>
                  </a:lnTo>
                  <a:lnTo>
                    <a:pt x="7" y="42"/>
                  </a:lnTo>
                  <a:lnTo>
                    <a:pt x="0" y="0"/>
                  </a:lnTo>
                  <a:lnTo>
                    <a:pt x="14" y="7"/>
                  </a:lnTo>
                  <a:lnTo>
                    <a:pt x="19" y="4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5" name="Freeform 279"/>
            <p:cNvSpPr>
              <a:spLocks/>
            </p:cNvSpPr>
            <p:nvPr/>
          </p:nvSpPr>
          <p:spPr bwMode="auto">
            <a:xfrm>
              <a:off x="2967" y="2762"/>
              <a:ext cx="254" cy="285"/>
            </a:xfrm>
            <a:custGeom>
              <a:avLst/>
              <a:gdLst>
                <a:gd name="T0" fmla="*/ 97 w 254"/>
                <a:gd name="T1" fmla="*/ 5 h 285"/>
                <a:gd name="T2" fmla="*/ 97 w 254"/>
                <a:gd name="T3" fmla="*/ 5 h 285"/>
                <a:gd name="T4" fmla="*/ 115 w 254"/>
                <a:gd name="T5" fmla="*/ 30 h 285"/>
                <a:gd name="T6" fmla="*/ 134 w 254"/>
                <a:gd name="T7" fmla="*/ 56 h 285"/>
                <a:gd name="T8" fmla="*/ 153 w 254"/>
                <a:gd name="T9" fmla="*/ 60 h 285"/>
                <a:gd name="T10" fmla="*/ 171 w 254"/>
                <a:gd name="T11" fmla="*/ 42 h 285"/>
                <a:gd name="T12" fmla="*/ 201 w 254"/>
                <a:gd name="T13" fmla="*/ 56 h 285"/>
                <a:gd name="T14" fmla="*/ 206 w 254"/>
                <a:gd name="T15" fmla="*/ 100 h 285"/>
                <a:gd name="T16" fmla="*/ 206 w 254"/>
                <a:gd name="T17" fmla="*/ 100 h 285"/>
                <a:gd name="T18" fmla="*/ 220 w 254"/>
                <a:gd name="T19" fmla="*/ 134 h 285"/>
                <a:gd name="T20" fmla="*/ 254 w 254"/>
                <a:gd name="T21" fmla="*/ 141 h 285"/>
                <a:gd name="T22" fmla="*/ 254 w 254"/>
                <a:gd name="T23" fmla="*/ 141 h 285"/>
                <a:gd name="T24" fmla="*/ 254 w 254"/>
                <a:gd name="T25" fmla="*/ 167 h 285"/>
                <a:gd name="T26" fmla="*/ 254 w 254"/>
                <a:gd name="T27" fmla="*/ 167 h 285"/>
                <a:gd name="T28" fmla="*/ 220 w 254"/>
                <a:gd name="T29" fmla="*/ 171 h 285"/>
                <a:gd name="T30" fmla="*/ 217 w 254"/>
                <a:gd name="T31" fmla="*/ 171 h 285"/>
                <a:gd name="T32" fmla="*/ 215 w 254"/>
                <a:gd name="T33" fmla="*/ 222 h 285"/>
                <a:gd name="T34" fmla="*/ 234 w 254"/>
                <a:gd name="T35" fmla="*/ 273 h 285"/>
                <a:gd name="T36" fmla="*/ 206 w 254"/>
                <a:gd name="T37" fmla="*/ 285 h 285"/>
                <a:gd name="T38" fmla="*/ 206 w 254"/>
                <a:gd name="T39" fmla="*/ 285 h 285"/>
                <a:gd name="T40" fmla="*/ 173 w 254"/>
                <a:gd name="T41" fmla="*/ 285 h 285"/>
                <a:gd name="T42" fmla="*/ 141 w 254"/>
                <a:gd name="T43" fmla="*/ 285 h 285"/>
                <a:gd name="T44" fmla="*/ 106 w 254"/>
                <a:gd name="T45" fmla="*/ 282 h 285"/>
                <a:gd name="T46" fmla="*/ 74 w 254"/>
                <a:gd name="T47" fmla="*/ 285 h 285"/>
                <a:gd name="T48" fmla="*/ 74 w 254"/>
                <a:gd name="T49" fmla="*/ 285 h 285"/>
                <a:gd name="T50" fmla="*/ 48 w 254"/>
                <a:gd name="T51" fmla="*/ 280 h 285"/>
                <a:gd name="T52" fmla="*/ 25 w 254"/>
                <a:gd name="T53" fmla="*/ 276 h 285"/>
                <a:gd name="T54" fmla="*/ 2 w 254"/>
                <a:gd name="T55" fmla="*/ 280 h 285"/>
                <a:gd name="T56" fmla="*/ 0 w 254"/>
                <a:gd name="T57" fmla="*/ 245 h 285"/>
                <a:gd name="T58" fmla="*/ 4 w 254"/>
                <a:gd name="T59" fmla="*/ 188 h 285"/>
                <a:gd name="T60" fmla="*/ 39 w 254"/>
                <a:gd name="T61" fmla="*/ 130 h 285"/>
                <a:gd name="T62" fmla="*/ 39 w 254"/>
                <a:gd name="T63" fmla="*/ 130 h 285"/>
                <a:gd name="T64" fmla="*/ 34 w 254"/>
                <a:gd name="T65" fmla="*/ 104 h 285"/>
                <a:gd name="T66" fmla="*/ 28 w 254"/>
                <a:gd name="T67" fmla="*/ 86 h 285"/>
                <a:gd name="T68" fmla="*/ 28 w 254"/>
                <a:gd name="T69" fmla="*/ 56 h 285"/>
                <a:gd name="T70" fmla="*/ 16 w 254"/>
                <a:gd name="T71" fmla="*/ 19 h 285"/>
                <a:gd name="T72" fmla="*/ 16 w 254"/>
                <a:gd name="T73" fmla="*/ 19 h 285"/>
                <a:gd name="T74" fmla="*/ 21 w 254"/>
                <a:gd name="T75" fmla="*/ 5 h 285"/>
                <a:gd name="T76" fmla="*/ 21 w 254"/>
                <a:gd name="T77" fmla="*/ 5 h 285"/>
                <a:gd name="T78" fmla="*/ 46 w 254"/>
                <a:gd name="T79" fmla="*/ 2 h 285"/>
                <a:gd name="T80" fmla="*/ 58 w 254"/>
                <a:gd name="T81" fmla="*/ 0 h 285"/>
                <a:gd name="T82" fmla="*/ 72 w 254"/>
                <a:gd name="T83" fmla="*/ 0 h 285"/>
                <a:gd name="T84" fmla="*/ 97 w 254"/>
                <a:gd name="T85" fmla="*/ 5 h 2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85"/>
                <a:gd name="T131" fmla="*/ 254 w 254"/>
                <a:gd name="T132" fmla="*/ 285 h 2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85">
                  <a:moveTo>
                    <a:pt x="97" y="5"/>
                  </a:moveTo>
                  <a:lnTo>
                    <a:pt x="97" y="5"/>
                  </a:lnTo>
                  <a:lnTo>
                    <a:pt x="115" y="30"/>
                  </a:lnTo>
                  <a:lnTo>
                    <a:pt x="134" y="56"/>
                  </a:lnTo>
                  <a:lnTo>
                    <a:pt x="153" y="60"/>
                  </a:lnTo>
                  <a:lnTo>
                    <a:pt x="171" y="42"/>
                  </a:lnTo>
                  <a:lnTo>
                    <a:pt x="201" y="56"/>
                  </a:lnTo>
                  <a:lnTo>
                    <a:pt x="206" y="100"/>
                  </a:lnTo>
                  <a:lnTo>
                    <a:pt x="220" y="134"/>
                  </a:lnTo>
                  <a:lnTo>
                    <a:pt x="254" y="141"/>
                  </a:lnTo>
                  <a:lnTo>
                    <a:pt x="254" y="167"/>
                  </a:lnTo>
                  <a:lnTo>
                    <a:pt x="220" y="171"/>
                  </a:lnTo>
                  <a:lnTo>
                    <a:pt x="217" y="171"/>
                  </a:lnTo>
                  <a:lnTo>
                    <a:pt x="215" y="222"/>
                  </a:lnTo>
                  <a:lnTo>
                    <a:pt x="234" y="273"/>
                  </a:lnTo>
                  <a:lnTo>
                    <a:pt x="206" y="285"/>
                  </a:lnTo>
                  <a:lnTo>
                    <a:pt x="173" y="285"/>
                  </a:lnTo>
                  <a:lnTo>
                    <a:pt x="141" y="285"/>
                  </a:lnTo>
                  <a:lnTo>
                    <a:pt x="106" y="282"/>
                  </a:lnTo>
                  <a:lnTo>
                    <a:pt x="74" y="285"/>
                  </a:lnTo>
                  <a:lnTo>
                    <a:pt x="48" y="280"/>
                  </a:lnTo>
                  <a:lnTo>
                    <a:pt x="25" y="276"/>
                  </a:lnTo>
                  <a:lnTo>
                    <a:pt x="2" y="280"/>
                  </a:lnTo>
                  <a:lnTo>
                    <a:pt x="0" y="245"/>
                  </a:lnTo>
                  <a:lnTo>
                    <a:pt x="4" y="188"/>
                  </a:lnTo>
                  <a:lnTo>
                    <a:pt x="39" y="130"/>
                  </a:lnTo>
                  <a:lnTo>
                    <a:pt x="34" y="104"/>
                  </a:lnTo>
                  <a:lnTo>
                    <a:pt x="28" y="86"/>
                  </a:lnTo>
                  <a:lnTo>
                    <a:pt x="28" y="56"/>
                  </a:lnTo>
                  <a:lnTo>
                    <a:pt x="16" y="19"/>
                  </a:lnTo>
                  <a:lnTo>
                    <a:pt x="21" y="5"/>
                  </a:lnTo>
                  <a:lnTo>
                    <a:pt x="46" y="2"/>
                  </a:lnTo>
                  <a:lnTo>
                    <a:pt x="58" y="0"/>
                  </a:lnTo>
                  <a:lnTo>
                    <a:pt x="72" y="0"/>
                  </a:lnTo>
                  <a:lnTo>
                    <a:pt x="97"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6" name="Freeform 280"/>
            <p:cNvSpPr>
              <a:spLocks/>
            </p:cNvSpPr>
            <p:nvPr/>
          </p:nvSpPr>
          <p:spPr bwMode="auto">
            <a:xfrm>
              <a:off x="4857" y="2771"/>
              <a:ext cx="174" cy="70"/>
            </a:xfrm>
            <a:custGeom>
              <a:avLst/>
              <a:gdLst>
                <a:gd name="T0" fmla="*/ 84 w 174"/>
                <a:gd name="T1" fmla="*/ 19 h 70"/>
                <a:gd name="T2" fmla="*/ 121 w 174"/>
                <a:gd name="T3" fmla="*/ 14 h 70"/>
                <a:gd name="T4" fmla="*/ 121 w 174"/>
                <a:gd name="T5" fmla="*/ 14 h 70"/>
                <a:gd name="T6" fmla="*/ 130 w 174"/>
                <a:gd name="T7" fmla="*/ 21 h 70"/>
                <a:gd name="T8" fmla="*/ 139 w 174"/>
                <a:gd name="T9" fmla="*/ 28 h 70"/>
                <a:gd name="T10" fmla="*/ 146 w 174"/>
                <a:gd name="T11" fmla="*/ 35 h 70"/>
                <a:gd name="T12" fmla="*/ 149 w 174"/>
                <a:gd name="T13" fmla="*/ 40 h 70"/>
                <a:gd name="T14" fmla="*/ 151 w 174"/>
                <a:gd name="T15" fmla="*/ 44 h 70"/>
                <a:gd name="T16" fmla="*/ 151 w 174"/>
                <a:gd name="T17" fmla="*/ 47 h 70"/>
                <a:gd name="T18" fmla="*/ 174 w 174"/>
                <a:gd name="T19" fmla="*/ 58 h 70"/>
                <a:gd name="T20" fmla="*/ 174 w 174"/>
                <a:gd name="T21" fmla="*/ 70 h 70"/>
                <a:gd name="T22" fmla="*/ 174 w 174"/>
                <a:gd name="T23" fmla="*/ 70 h 70"/>
                <a:gd name="T24" fmla="*/ 151 w 174"/>
                <a:gd name="T25" fmla="*/ 65 h 70"/>
                <a:gd name="T26" fmla="*/ 130 w 174"/>
                <a:gd name="T27" fmla="*/ 61 h 70"/>
                <a:gd name="T28" fmla="*/ 88 w 174"/>
                <a:gd name="T29" fmla="*/ 44 h 70"/>
                <a:gd name="T30" fmla="*/ 88 w 174"/>
                <a:gd name="T31" fmla="*/ 44 h 70"/>
                <a:gd name="T32" fmla="*/ 79 w 174"/>
                <a:gd name="T33" fmla="*/ 47 h 70"/>
                <a:gd name="T34" fmla="*/ 70 w 174"/>
                <a:gd name="T35" fmla="*/ 44 h 70"/>
                <a:gd name="T36" fmla="*/ 51 w 174"/>
                <a:gd name="T37" fmla="*/ 42 h 70"/>
                <a:gd name="T38" fmla="*/ 37 w 174"/>
                <a:gd name="T39" fmla="*/ 44 h 70"/>
                <a:gd name="T40" fmla="*/ 14 w 174"/>
                <a:gd name="T41" fmla="*/ 21 h 70"/>
                <a:gd name="T42" fmla="*/ 14 w 174"/>
                <a:gd name="T43" fmla="*/ 21 h 70"/>
                <a:gd name="T44" fmla="*/ 3 w 174"/>
                <a:gd name="T45" fmla="*/ 24 h 70"/>
                <a:gd name="T46" fmla="*/ 0 w 174"/>
                <a:gd name="T47" fmla="*/ 21 h 70"/>
                <a:gd name="T48" fmla="*/ 28 w 174"/>
                <a:gd name="T49" fmla="*/ 0 h 70"/>
                <a:gd name="T50" fmla="*/ 61 w 174"/>
                <a:gd name="T51" fmla="*/ 5 h 70"/>
                <a:gd name="T52" fmla="*/ 84 w 174"/>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4"/>
                <a:gd name="T82" fmla="*/ 0 h 70"/>
                <a:gd name="T83" fmla="*/ 174 w 174"/>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4" h="70">
                  <a:moveTo>
                    <a:pt x="84" y="19"/>
                  </a:moveTo>
                  <a:lnTo>
                    <a:pt x="121" y="14"/>
                  </a:lnTo>
                  <a:lnTo>
                    <a:pt x="130" y="21"/>
                  </a:lnTo>
                  <a:lnTo>
                    <a:pt x="139" y="28"/>
                  </a:lnTo>
                  <a:lnTo>
                    <a:pt x="146" y="35"/>
                  </a:lnTo>
                  <a:lnTo>
                    <a:pt x="149" y="40"/>
                  </a:lnTo>
                  <a:lnTo>
                    <a:pt x="151" y="44"/>
                  </a:lnTo>
                  <a:lnTo>
                    <a:pt x="151" y="47"/>
                  </a:lnTo>
                  <a:lnTo>
                    <a:pt x="174" y="58"/>
                  </a:lnTo>
                  <a:lnTo>
                    <a:pt x="174" y="70"/>
                  </a:lnTo>
                  <a:lnTo>
                    <a:pt x="151" y="65"/>
                  </a:lnTo>
                  <a:lnTo>
                    <a:pt x="130" y="61"/>
                  </a:lnTo>
                  <a:lnTo>
                    <a:pt x="88" y="44"/>
                  </a:lnTo>
                  <a:lnTo>
                    <a:pt x="79" y="47"/>
                  </a:lnTo>
                  <a:lnTo>
                    <a:pt x="70" y="44"/>
                  </a:lnTo>
                  <a:lnTo>
                    <a:pt x="51" y="42"/>
                  </a:lnTo>
                  <a:lnTo>
                    <a:pt x="37" y="44"/>
                  </a:lnTo>
                  <a:lnTo>
                    <a:pt x="14" y="21"/>
                  </a:lnTo>
                  <a:lnTo>
                    <a:pt x="3" y="24"/>
                  </a:lnTo>
                  <a:lnTo>
                    <a:pt x="0" y="21"/>
                  </a:lnTo>
                  <a:lnTo>
                    <a:pt x="28" y="0"/>
                  </a:lnTo>
                  <a:lnTo>
                    <a:pt x="61" y="5"/>
                  </a:lnTo>
                  <a:lnTo>
                    <a:pt x="84"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7" name="Freeform 281"/>
            <p:cNvSpPr>
              <a:spLocks/>
            </p:cNvSpPr>
            <p:nvPr/>
          </p:nvSpPr>
          <p:spPr bwMode="auto">
            <a:xfrm>
              <a:off x="5411" y="2774"/>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4 w 9"/>
                <a:gd name="T11" fmla="*/ 9 h 9"/>
                <a:gd name="T12" fmla="*/ 0 w 9"/>
                <a:gd name="T13" fmla="*/ 7 h 9"/>
                <a:gd name="T14" fmla="*/ 0 w 9"/>
                <a:gd name="T15" fmla="*/ 7 h 9"/>
                <a:gd name="T16" fmla="*/ 0 w 9"/>
                <a:gd name="T17" fmla="*/ 4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9" y="2"/>
                  </a:moveTo>
                  <a:lnTo>
                    <a:pt x="9" y="2"/>
                  </a:lnTo>
                  <a:lnTo>
                    <a:pt x="9" y="7"/>
                  </a:lnTo>
                  <a:lnTo>
                    <a:pt x="7" y="9"/>
                  </a:lnTo>
                  <a:lnTo>
                    <a:pt x="4" y="9"/>
                  </a:lnTo>
                  <a:lnTo>
                    <a:pt x="0" y="7"/>
                  </a:lnTo>
                  <a:lnTo>
                    <a:pt x="0" y="4"/>
                  </a:lnTo>
                  <a:lnTo>
                    <a:pt x="0" y="2"/>
                  </a:lnTo>
                  <a:lnTo>
                    <a:pt x="2" y="0"/>
                  </a:lnTo>
                  <a:lnTo>
                    <a:pt x="7" y="0"/>
                  </a:lnTo>
                  <a:lnTo>
                    <a:pt x="9"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8" name="Freeform 282"/>
            <p:cNvSpPr>
              <a:spLocks/>
            </p:cNvSpPr>
            <p:nvPr/>
          </p:nvSpPr>
          <p:spPr bwMode="auto">
            <a:xfrm>
              <a:off x="3187" y="2818"/>
              <a:ext cx="217" cy="226"/>
            </a:xfrm>
            <a:custGeom>
              <a:avLst/>
              <a:gdLst>
                <a:gd name="T0" fmla="*/ 217 w 217"/>
                <a:gd name="T1" fmla="*/ 39 h 226"/>
                <a:gd name="T2" fmla="*/ 217 w 217"/>
                <a:gd name="T3" fmla="*/ 39 h 226"/>
                <a:gd name="T4" fmla="*/ 215 w 217"/>
                <a:gd name="T5" fmla="*/ 55 h 226"/>
                <a:gd name="T6" fmla="*/ 213 w 217"/>
                <a:gd name="T7" fmla="*/ 71 h 226"/>
                <a:gd name="T8" fmla="*/ 206 w 217"/>
                <a:gd name="T9" fmla="*/ 102 h 226"/>
                <a:gd name="T10" fmla="*/ 210 w 217"/>
                <a:gd name="T11" fmla="*/ 145 h 226"/>
                <a:gd name="T12" fmla="*/ 210 w 217"/>
                <a:gd name="T13" fmla="*/ 145 h 226"/>
                <a:gd name="T14" fmla="*/ 185 w 217"/>
                <a:gd name="T15" fmla="*/ 155 h 226"/>
                <a:gd name="T16" fmla="*/ 159 w 217"/>
                <a:gd name="T17" fmla="*/ 164 h 226"/>
                <a:gd name="T18" fmla="*/ 159 w 217"/>
                <a:gd name="T19" fmla="*/ 173 h 226"/>
                <a:gd name="T20" fmla="*/ 120 w 217"/>
                <a:gd name="T21" fmla="*/ 185 h 226"/>
                <a:gd name="T22" fmla="*/ 120 w 217"/>
                <a:gd name="T23" fmla="*/ 185 h 226"/>
                <a:gd name="T24" fmla="*/ 104 w 217"/>
                <a:gd name="T25" fmla="*/ 220 h 226"/>
                <a:gd name="T26" fmla="*/ 104 w 217"/>
                <a:gd name="T27" fmla="*/ 220 h 226"/>
                <a:gd name="T28" fmla="*/ 99 w 217"/>
                <a:gd name="T29" fmla="*/ 224 h 226"/>
                <a:gd name="T30" fmla="*/ 95 w 217"/>
                <a:gd name="T31" fmla="*/ 226 h 226"/>
                <a:gd name="T32" fmla="*/ 83 w 217"/>
                <a:gd name="T33" fmla="*/ 226 h 226"/>
                <a:gd name="T34" fmla="*/ 69 w 217"/>
                <a:gd name="T35" fmla="*/ 226 h 226"/>
                <a:gd name="T36" fmla="*/ 57 w 217"/>
                <a:gd name="T37" fmla="*/ 226 h 226"/>
                <a:gd name="T38" fmla="*/ 57 w 217"/>
                <a:gd name="T39" fmla="*/ 226 h 226"/>
                <a:gd name="T40" fmla="*/ 46 w 217"/>
                <a:gd name="T41" fmla="*/ 215 h 226"/>
                <a:gd name="T42" fmla="*/ 16 w 217"/>
                <a:gd name="T43" fmla="*/ 215 h 226"/>
                <a:gd name="T44" fmla="*/ 0 w 217"/>
                <a:gd name="T45" fmla="*/ 166 h 226"/>
                <a:gd name="T46" fmla="*/ 2 w 217"/>
                <a:gd name="T47" fmla="*/ 118 h 226"/>
                <a:gd name="T48" fmla="*/ 37 w 217"/>
                <a:gd name="T49" fmla="*/ 113 h 226"/>
                <a:gd name="T50" fmla="*/ 39 w 217"/>
                <a:gd name="T51" fmla="*/ 113 h 226"/>
                <a:gd name="T52" fmla="*/ 39 w 217"/>
                <a:gd name="T53" fmla="*/ 88 h 226"/>
                <a:gd name="T54" fmla="*/ 85 w 217"/>
                <a:gd name="T55" fmla="*/ 106 h 226"/>
                <a:gd name="T56" fmla="*/ 113 w 217"/>
                <a:gd name="T57" fmla="*/ 106 h 226"/>
                <a:gd name="T58" fmla="*/ 113 w 217"/>
                <a:gd name="T59" fmla="*/ 106 h 226"/>
                <a:gd name="T60" fmla="*/ 134 w 217"/>
                <a:gd name="T61" fmla="*/ 139 h 226"/>
                <a:gd name="T62" fmla="*/ 150 w 217"/>
                <a:gd name="T63" fmla="*/ 139 h 226"/>
                <a:gd name="T64" fmla="*/ 150 w 217"/>
                <a:gd name="T65" fmla="*/ 136 h 226"/>
                <a:gd name="T66" fmla="*/ 143 w 217"/>
                <a:gd name="T67" fmla="*/ 92 h 226"/>
                <a:gd name="T68" fmla="*/ 143 w 217"/>
                <a:gd name="T69" fmla="*/ 92 h 226"/>
                <a:gd name="T70" fmla="*/ 136 w 217"/>
                <a:gd name="T71" fmla="*/ 88 h 226"/>
                <a:gd name="T72" fmla="*/ 129 w 217"/>
                <a:gd name="T73" fmla="*/ 85 h 226"/>
                <a:gd name="T74" fmla="*/ 129 w 217"/>
                <a:gd name="T75" fmla="*/ 85 h 226"/>
                <a:gd name="T76" fmla="*/ 127 w 217"/>
                <a:gd name="T77" fmla="*/ 81 h 226"/>
                <a:gd name="T78" fmla="*/ 125 w 217"/>
                <a:gd name="T79" fmla="*/ 74 h 226"/>
                <a:gd name="T80" fmla="*/ 129 w 217"/>
                <a:gd name="T81" fmla="*/ 64 h 226"/>
                <a:gd name="T82" fmla="*/ 134 w 217"/>
                <a:gd name="T83" fmla="*/ 55 h 226"/>
                <a:gd name="T84" fmla="*/ 138 w 217"/>
                <a:gd name="T85" fmla="*/ 44 h 226"/>
                <a:gd name="T86" fmla="*/ 136 w 217"/>
                <a:gd name="T87" fmla="*/ 14 h 226"/>
                <a:gd name="T88" fmla="*/ 159 w 217"/>
                <a:gd name="T89" fmla="*/ 0 h 226"/>
                <a:gd name="T90" fmla="*/ 159 w 217"/>
                <a:gd name="T91" fmla="*/ 0 h 226"/>
                <a:gd name="T92" fmla="*/ 176 w 217"/>
                <a:gd name="T93" fmla="*/ 7 h 226"/>
                <a:gd name="T94" fmla="*/ 189 w 217"/>
                <a:gd name="T95" fmla="*/ 18 h 226"/>
                <a:gd name="T96" fmla="*/ 217 w 217"/>
                <a:gd name="T97" fmla="*/ 39 h 226"/>
                <a:gd name="T98" fmla="*/ 217 w 217"/>
                <a:gd name="T99" fmla="*/ 39 h 2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
                <a:gd name="T151" fmla="*/ 0 h 226"/>
                <a:gd name="T152" fmla="*/ 217 w 217"/>
                <a:gd name="T153" fmla="*/ 226 h 2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 h="226">
                  <a:moveTo>
                    <a:pt x="217" y="39"/>
                  </a:moveTo>
                  <a:lnTo>
                    <a:pt x="217" y="39"/>
                  </a:lnTo>
                  <a:lnTo>
                    <a:pt x="215" y="55"/>
                  </a:lnTo>
                  <a:lnTo>
                    <a:pt x="213" y="71"/>
                  </a:lnTo>
                  <a:lnTo>
                    <a:pt x="206" y="102"/>
                  </a:lnTo>
                  <a:lnTo>
                    <a:pt x="210" y="145"/>
                  </a:lnTo>
                  <a:lnTo>
                    <a:pt x="185" y="155"/>
                  </a:lnTo>
                  <a:lnTo>
                    <a:pt x="159" y="164"/>
                  </a:lnTo>
                  <a:lnTo>
                    <a:pt x="159" y="173"/>
                  </a:lnTo>
                  <a:lnTo>
                    <a:pt x="120" y="185"/>
                  </a:lnTo>
                  <a:lnTo>
                    <a:pt x="104" y="220"/>
                  </a:lnTo>
                  <a:lnTo>
                    <a:pt x="99" y="224"/>
                  </a:lnTo>
                  <a:lnTo>
                    <a:pt x="95" y="226"/>
                  </a:lnTo>
                  <a:lnTo>
                    <a:pt x="83" y="226"/>
                  </a:lnTo>
                  <a:lnTo>
                    <a:pt x="69" y="226"/>
                  </a:lnTo>
                  <a:lnTo>
                    <a:pt x="57" y="226"/>
                  </a:lnTo>
                  <a:lnTo>
                    <a:pt x="46" y="215"/>
                  </a:lnTo>
                  <a:lnTo>
                    <a:pt x="16" y="215"/>
                  </a:lnTo>
                  <a:lnTo>
                    <a:pt x="0" y="166"/>
                  </a:lnTo>
                  <a:lnTo>
                    <a:pt x="2" y="118"/>
                  </a:lnTo>
                  <a:lnTo>
                    <a:pt x="37" y="113"/>
                  </a:lnTo>
                  <a:lnTo>
                    <a:pt x="39" y="113"/>
                  </a:lnTo>
                  <a:lnTo>
                    <a:pt x="39" y="88"/>
                  </a:lnTo>
                  <a:lnTo>
                    <a:pt x="85" y="106"/>
                  </a:lnTo>
                  <a:lnTo>
                    <a:pt x="113" y="106"/>
                  </a:lnTo>
                  <a:lnTo>
                    <a:pt x="134" y="139"/>
                  </a:lnTo>
                  <a:lnTo>
                    <a:pt x="150" y="139"/>
                  </a:lnTo>
                  <a:lnTo>
                    <a:pt x="150" y="136"/>
                  </a:lnTo>
                  <a:lnTo>
                    <a:pt x="143" y="92"/>
                  </a:lnTo>
                  <a:lnTo>
                    <a:pt x="136" y="88"/>
                  </a:lnTo>
                  <a:lnTo>
                    <a:pt x="129" y="85"/>
                  </a:lnTo>
                  <a:lnTo>
                    <a:pt x="127" y="81"/>
                  </a:lnTo>
                  <a:lnTo>
                    <a:pt x="125" y="74"/>
                  </a:lnTo>
                  <a:lnTo>
                    <a:pt x="129" y="64"/>
                  </a:lnTo>
                  <a:lnTo>
                    <a:pt x="134" y="55"/>
                  </a:lnTo>
                  <a:lnTo>
                    <a:pt x="138" y="44"/>
                  </a:lnTo>
                  <a:lnTo>
                    <a:pt x="136" y="14"/>
                  </a:lnTo>
                  <a:lnTo>
                    <a:pt x="159" y="0"/>
                  </a:lnTo>
                  <a:lnTo>
                    <a:pt x="176" y="7"/>
                  </a:lnTo>
                  <a:lnTo>
                    <a:pt x="189" y="18"/>
                  </a:lnTo>
                  <a:lnTo>
                    <a:pt x="217" y="3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899" name="Freeform 283"/>
            <p:cNvSpPr>
              <a:spLocks/>
            </p:cNvSpPr>
            <p:nvPr/>
          </p:nvSpPr>
          <p:spPr bwMode="auto">
            <a:xfrm>
              <a:off x="5267" y="2822"/>
              <a:ext cx="14" cy="7"/>
            </a:xfrm>
            <a:custGeom>
              <a:avLst/>
              <a:gdLst>
                <a:gd name="T0" fmla="*/ 14 w 14"/>
                <a:gd name="T1" fmla="*/ 5 h 7"/>
                <a:gd name="T2" fmla="*/ 14 w 14"/>
                <a:gd name="T3" fmla="*/ 5 h 7"/>
                <a:gd name="T4" fmla="*/ 7 w 14"/>
                <a:gd name="T5" fmla="*/ 7 h 7"/>
                <a:gd name="T6" fmla="*/ 0 w 14"/>
                <a:gd name="T7" fmla="*/ 7 h 7"/>
                <a:gd name="T8" fmla="*/ 2 w 14"/>
                <a:gd name="T9" fmla="*/ 0 h 7"/>
                <a:gd name="T10" fmla="*/ 2 w 14"/>
                <a:gd name="T11" fmla="*/ 0 h 7"/>
                <a:gd name="T12" fmla="*/ 9 w 14"/>
                <a:gd name="T13" fmla="*/ 0 h 7"/>
                <a:gd name="T14" fmla="*/ 12 w 14"/>
                <a:gd name="T15" fmla="*/ 3 h 7"/>
                <a:gd name="T16" fmla="*/ 14 w 14"/>
                <a:gd name="T17" fmla="*/ 5 h 7"/>
                <a:gd name="T18" fmla="*/ 14 w 14"/>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7"/>
                <a:gd name="T32" fmla="*/ 14 w 1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7">
                  <a:moveTo>
                    <a:pt x="14" y="5"/>
                  </a:moveTo>
                  <a:lnTo>
                    <a:pt x="14" y="5"/>
                  </a:lnTo>
                  <a:lnTo>
                    <a:pt x="7" y="7"/>
                  </a:lnTo>
                  <a:lnTo>
                    <a:pt x="0" y="7"/>
                  </a:lnTo>
                  <a:lnTo>
                    <a:pt x="2" y="0"/>
                  </a:lnTo>
                  <a:lnTo>
                    <a:pt x="9" y="0"/>
                  </a:lnTo>
                  <a:lnTo>
                    <a:pt x="12" y="3"/>
                  </a:lnTo>
                  <a:lnTo>
                    <a:pt x="14"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0" name="Freeform 284"/>
            <p:cNvSpPr>
              <a:spLocks/>
            </p:cNvSpPr>
            <p:nvPr/>
          </p:nvSpPr>
          <p:spPr bwMode="auto">
            <a:xfrm>
              <a:off x="5378" y="2822"/>
              <a:ext cx="5" cy="7"/>
            </a:xfrm>
            <a:custGeom>
              <a:avLst/>
              <a:gdLst>
                <a:gd name="T0" fmla="*/ 5 w 5"/>
                <a:gd name="T1" fmla="*/ 0 h 7"/>
                <a:gd name="T2" fmla="*/ 5 w 5"/>
                <a:gd name="T3" fmla="*/ 0 h 7"/>
                <a:gd name="T4" fmla="*/ 5 w 5"/>
                <a:gd name="T5" fmla="*/ 3 h 7"/>
                <a:gd name="T6" fmla="*/ 2 w 5"/>
                <a:gd name="T7" fmla="*/ 5 h 7"/>
                <a:gd name="T8" fmla="*/ 0 w 5"/>
                <a:gd name="T9" fmla="*/ 7 h 7"/>
                <a:gd name="T10" fmla="*/ 0 w 5"/>
                <a:gd name="T11" fmla="*/ 0 h 7"/>
                <a:gd name="T12" fmla="*/ 5 w 5"/>
                <a:gd name="T13" fmla="*/ 0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0"/>
                  </a:moveTo>
                  <a:lnTo>
                    <a:pt x="5" y="0"/>
                  </a:lnTo>
                  <a:lnTo>
                    <a:pt x="5" y="3"/>
                  </a:lnTo>
                  <a:lnTo>
                    <a:pt x="2" y="5"/>
                  </a:lnTo>
                  <a:lnTo>
                    <a:pt x="0" y="7"/>
                  </a:lnTo>
                  <a:lnTo>
                    <a:pt x="0" y="0"/>
                  </a:lnTo>
                  <a:lnTo>
                    <a:pt x="5"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1" name="Freeform 285"/>
            <p:cNvSpPr>
              <a:spLocks/>
            </p:cNvSpPr>
            <p:nvPr/>
          </p:nvSpPr>
          <p:spPr bwMode="auto">
            <a:xfrm>
              <a:off x="5045" y="2832"/>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5 w 9"/>
                <a:gd name="T11" fmla="*/ 9 h 9"/>
                <a:gd name="T12" fmla="*/ 0 w 9"/>
                <a:gd name="T13" fmla="*/ 7 h 9"/>
                <a:gd name="T14" fmla="*/ 0 w 9"/>
                <a:gd name="T15" fmla="*/ 7 h 9"/>
                <a:gd name="T16" fmla="*/ 0 w 9"/>
                <a:gd name="T17" fmla="*/ 2 h 9"/>
                <a:gd name="T18" fmla="*/ 5 w 9"/>
                <a:gd name="T19" fmla="*/ 0 h 9"/>
                <a:gd name="T20" fmla="*/ 5 w 9"/>
                <a:gd name="T21" fmla="*/ 0 h 9"/>
                <a:gd name="T22" fmla="*/ 7 w 9"/>
                <a:gd name="T23" fmla="*/ 0 h 9"/>
                <a:gd name="T24" fmla="*/ 9 w 9"/>
                <a:gd name="T25" fmla="*/ 2 h 9"/>
                <a:gd name="T26" fmla="*/ 9 w 9"/>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9" y="2"/>
                  </a:moveTo>
                  <a:lnTo>
                    <a:pt x="9" y="2"/>
                  </a:lnTo>
                  <a:lnTo>
                    <a:pt x="9" y="7"/>
                  </a:lnTo>
                  <a:lnTo>
                    <a:pt x="7" y="9"/>
                  </a:lnTo>
                  <a:lnTo>
                    <a:pt x="5" y="9"/>
                  </a:lnTo>
                  <a:lnTo>
                    <a:pt x="0" y="7"/>
                  </a:lnTo>
                  <a:lnTo>
                    <a:pt x="0" y="2"/>
                  </a:lnTo>
                  <a:lnTo>
                    <a:pt x="5" y="0"/>
                  </a:lnTo>
                  <a:lnTo>
                    <a:pt x="7" y="0"/>
                  </a:lnTo>
                  <a:lnTo>
                    <a:pt x="9"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2" name="Freeform 286"/>
            <p:cNvSpPr>
              <a:spLocks/>
            </p:cNvSpPr>
            <p:nvPr/>
          </p:nvSpPr>
          <p:spPr bwMode="auto">
            <a:xfrm>
              <a:off x="5503" y="2839"/>
              <a:ext cx="12" cy="4"/>
            </a:xfrm>
            <a:custGeom>
              <a:avLst/>
              <a:gdLst>
                <a:gd name="T0" fmla="*/ 12 w 12"/>
                <a:gd name="T1" fmla="*/ 2 h 4"/>
                <a:gd name="T2" fmla="*/ 12 w 12"/>
                <a:gd name="T3" fmla="*/ 2 h 4"/>
                <a:gd name="T4" fmla="*/ 7 w 12"/>
                <a:gd name="T5" fmla="*/ 4 h 4"/>
                <a:gd name="T6" fmla="*/ 2 w 12"/>
                <a:gd name="T7" fmla="*/ 4 h 4"/>
                <a:gd name="T8" fmla="*/ 0 w 12"/>
                <a:gd name="T9" fmla="*/ 4 h 4"/>
                <a:gd name="T10" fmla="*/ 0 w 12"/>
                <a:gd name="T11" fmla="*/ 0 h 4"/>
                <a:gd name="T12" fmla="*/ 0 w 12"/>
                <a:gd name="T13" fmla="*/ 0 h 4"/>
                <a:gd name="T14" fmla="*/ 12 w 12"/>
                <a:gd name="T15" fmla="*/ 2 h 4"/>
                <a:gd name="T16" fmla="*/ 12 w 12"/>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
                <a:gd name="T29" fmla="*/ 12 w 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
                  <a:moveTo>
                    <a:pt x="12" y="2"/>
                  </a:moveTo>
                  <a:lnTo>
                    <a:pt x="12" y="2"/>
                  </a:lnTo>
                  <a:lnTo>
                    <a:pt x="7" y="4"/>
                  </a:lnTo>
                  <a:lnTo>
                    <a:pt x="2" y="4"/>
                  </a:lnTo>
                  <a:lnTo>
                    <a:pt x="0" y="4"/>
                  </a:lnTo>
                  <a:lnTo>
                    <a:pt x="0" y="0"/>
                  </a:lnTo>
                  <a:lnTo>
                    <a:pt x="12"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3" name="Freeform 287"/>
            <p:cNvSpPr>
              <a:spLocks/>
            </p:cNvSpPr>
            <p:nvPr/>
          </p:nvSpPr>
          <p:spPr bwMode="auto">
            <a:xfrm>
              <a:off x="5107" y="2841"/>
              <a:ext cx="14" cy="11"/>
            </a:xfrm>
            <a:custGeom>
              <a:avLst/>
              <a:gdLst>
                <a:gd name="T0" fmla="*/ 7 w 14"/>
                <a:gd name="T1" fmla="*/ 0 h 11"/>
                <a:gd name="T2" fmla="*/ 7 w 14"/>
                <a:gd name="T3" fmla="*/ 0 h 11"/>
                <a:gd name="T4" fmla="*/ 12 w 14"/>
                <a:gd name="T5" fmla="*/ 4 h 11"/>
                <a:gd name="T6" fmla="*/ 14 w 14"/>
                <a:gd name="T7" fmla="*/ 9 h 11"/>
                <a:gd name="T8" fmla="*/ 12 w 14"/>
                <a:gd name="T9" fmla="*/ 11 h 11"/>
                <a:gd name="T10" fmla="*/ 12 w 14"/>
                <a:gd name="T11" fmla="*/ 11 h 11"/>
                <a:gd name="T12" fmla="*/ 0 w 14"/>
                <a:gd name="T13" fmla="*/ 9 h 11"/>
                <a:gd name="T14" fmla="*/ 0 w 14"/>
                <a:gd name="T15" fmla="*/ 9 h 11"/>
                <a:gd name="T16" fmla="*/ 3 w 14"/>
                <a:gd name="T17" fmla="*/ 2 h 11"/>
                <a:gd name="T18" fmla="*/ 3 w 14"/>
                <a:gd name="T19" fmla="*/ 0 h 11"/>
                <a:gd name="T20" fmla="*/ 7 w 14"/>
                <a:gd name="T21" fmla="*/ 0 h 11"/>
                <a:gd name="T22" fmla="*/ 7 w 14"/>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1"/>
                <a:gd name="T38" fmla="*/ 14 w 14"/>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1">
                  <a:moveTo>
                    <a:pt x="7" y="0"/>
                  </a:moveTo>
                  <a:lnTo>
                    <a:pt x="7" y="0"/>
                  </a:lnTo>
                  <a:lnTo>
                    <a:pt x="12" y="4"/>
                  </a:lnTo>
                  <a:lnTo>
                    <a:pt x="14" y="9"/>
                  </a:lnTo>
                  <a:lnTo>
                    <a:pt x="12" y="11"/>
                  </a:lnTo>
                  <a:lnTo>
                    <a:pt x="0" y="9"/>
                  </a:lnTo>
                  <a:lnTo>
                    <a:pt x="3" y="2"/>
                  </a:lnTo>
                  <a:lnTo>
                    <a:pt x="3" y="0"/>
                  </a:lnTo>
                  <a:lnTo>
                    <a:pt x="7"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4" name="Freeform 288"/>
            <p:cNvSpPr>
              <a:spLocks/>
            </p:cNvSpPr>
            <p:nvPr/>
          </p:nvSpPr>
          <p:spPr bwMode="auto">
            <a:xfrm>
              <a:off x="5144" y="2841"/>
              <a:ext cx="58" cy="16"/>
            </a:xfrm>
            <a:custGeom>
              <a:avLst/>
              <a:gdLst>
                <a:gd name="T0" fmla="*/ 56 w 58"/>
                <a:gd name="T1" fmla="*/ 7 h 16"/>
                <a:gd name="T2" fmla="*/ 19 w 58"/>
                <a:gd name="T3" fmla="*/ 16 h 16"/>
                <a:gd name="T4" fmla="*/ 0 w 58"/>
                <a:gd name="T5" fmla="*/ 7 h 16"/>
                <a:gd name="T6" fmla="*/ 7 w 58"/>
                <a:gd name="T7" fmla="*/ 2 h 16"/>
                <a:gd name="T8" fmla="*/ 7 w 58"/>
                <a:gd name="T9" fmla="*/ 2 h 16"/>
                <a:gd name="T10" fmla="*/ 24 w 58"/>
                <a:gd name="T11" fmla="*/ 2 h 16"/>
                <a:gd name="T12" fmla="*/ 31 w 58"/>
                <a:gd name="T13" fmla="*/ 4 h 16"/>
                <a:gd name="T14" fmla="*/ 37 w 58"/>
                <a:gd name="T15" fmla="*/ 7 h 16"/>
                <a:gd name="T16" fmla="*/ 58 w 58"/>
                <a:gd name="T17" fmla="*/ 0 h 16"/>
                <a:gd name="T18" fmla="*/ 58 w 58"/>
                <a:gd name="T19" fmla="*/ 0 h 16"/>
                <a:gd name="T20" fmla="*/ 58 w 58"/>
                <a:gd name="T21" fmla="*/ 4 h 16"/>
                <a:gd name="T22" fmla="*/ 56 w 58"/>
                <a:gd name="T23" fmla="*/ 7 h 16"/>
                <a:gd name="T24" fmla="*/ 56 w 58"/>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6"/>
                <a:gd name="T41" fmla="*/ 58 w 5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6">
                  <a:moveTo>
                    <a:pt x="56" y="7"/>
                  </a:moveTo>
                  <a:lnTo>
                    <a:pt x="19" y="16"/>
                  </a:lnTo>
                  <a:lnTo>
                    <a:pt x="0" y="7"/>
                  </a:lnTo>
                  <a:lnTo>
                    <a:pt x="7" y="2"/>
                  </a:lnTo>
                  <a:lnTo>
                    <a:pt x="24" y="2"/>
                  </a:lnTo>
                  <a:lnTo>
                    <a:pt x="31" y="4"/>
                  </a:lnTo>
                  <a:lnTo>
                    <a:pt x="37" y="7"/>
                  </a:lnTo>
                  <a:lnTo>
                    <a:pt x="58" y="0"/>
                  </a:lnTo>
                  <a:lnTo>
                    <a:pt x="58" y="4"/>
                  </a:lnTo>
                  <a:lnTo>
                    <a:pt x="56"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5" name="Freeform 289"/>
            <p:cNvSpPr>
              <a:spLocks/>
            </p:cNvSpPr>
            <p:nvPr/>
          </p:nvSpPr>
          <p:spPr bwMode="auto">
            <a:xfrm>
              <a:off x="5087" y="2848"/>
              <a:ext cx="4" cy="7"/>
            </a:xfrm>
            <a:custGeom>
              <a:avLst/>
              <a:gdLst>
                <a:gd name="T0" fmla="*/ 4 w 4"/>
                <a:gd name="T1" fmla="*/ 4 h 7"/>
                <a:gd name="T2" fmla="*/ 0 w 4"/>
                <a:gd name="T3" fmla="*/ 7 h 7"/>
                <a:gd name="T4" fmla="*/ 0 w 4"/>
                <a:gd name="T5" fmla="*/ 0 h 7"/>
                <a:gd name="T6" fmla="*/ 0 w 4"/>
                <a:gd name="T7" fmla="*/ 0 h 7"/>
                <a:gd name="T8" fmla="*/ 4 w 4"/>
                <a:gd name="T9" fmla="*/ 4 h 7"/>
                <a:gd name="T10" fmla="*/ 4 w 4"/>
                <a:gd name="T11" fmla="*/ 4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4" y="4"/>
                  </a:moveTo>
                  <a:lnTo>
                    <a:pt x="0" y="7"/>
                  </a:lnTo>
                  <a:lnTo>
                    <a:pt x="0" y="0"/>
                  </a:lnTo>
                  <a:lnTo>
                    <a:pt x="4"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6" name="Freeform 290"/>
            <p:cNvSpPr>
              <a:spLocks/>
            </p:cNvSpPr>
            <p:nvPr/>
          </p:nvSpPr>
          <p:spPr bwMode="auto">
            <a:xfrm>
              <a:off x="5214" y="2850"/>
              <a:ext cx="72" cy="42"/>
            </a:xfrm>
            <a:custGeom>
              <a:avLst/>
              <a:gdLst>
                <a:gd name="T0" fmla="*/ 51 w 72"/>
                <a:gd name="T1" fmla="*/ 7 h 42"/>
                <a:gd name="T2" fmla="*/ 51 w 72"/>
                <a:gd name="T3" fmla="*/ 7 h 42"/>
                <a:gd name="T4" fmla="*/ 72 w 72"/>
                <a:gd name="T5" fmla="*/ 2 h 42"/>
                <a:gd name="T6" fmla="*/ 72 w 72"/>
                <a:gd name="T7" fmla="*/ 2 h 42"/>
                <a:gd name="T8" fmla="*/ 65 w 72"/>
                <a:gd name="T9" fmla="*/ 9 h 42"/>
                <a:gd name="T10" fmla="*/ 55 w 72"/>
                <a:gd name="T11" fmla="*/ 16 h 42"/>
                <a:gd name="T12" fmla="*/ 39 w 72"/>
                <a:gd name="T13" fmla="*/ 26 h 42"/>
                <a:gd name="T14" fmla="*/ 7 w 72"/>
                <a:gd name="T15" fmla="*/ 42 h 42"/>
                <a:gd name="T16" fmla="*/ 7 w 72"/>
                <a:gd name="T17" fmla="*/ 42 h 42"/>
                <a:gd name="T18" fmla="*/ 2 w 72"/>
                <a:gd name="T19" fmla="*/ 37 h 42"/>
                <a:gd name="T20" fmla="*/ 0 w 72"/>
                <a:gd name="T21" fmla="*/ 30 h 42"/>
                <a:gd name="T22" fmla="*/ 0 w 72"/>
                <a:gd name="T23" fmla="*/ 30 h 42"/>
                <a:gd name="T24" fmla="*/ 14 w 72"/>
                <a:gd name="T25" fmla="*/ 23 h 42"/>
                <a:gd name="T26" fmla="*/ 18 w 72"/>
                <a:gd name="T27" fmla="*/ 21 h 42"/>
                <a:gd name="T28" fmla="*/ 21 w 72"/>
                <a:gd name="T29" fmla="*/ 14 h 42"/>
                <a:gd name="T30" fmla="*/ 21 w 72"/>
                <a:gd name="T31" fmla="*/ 14 h 42"/>
                <a:gd name="T32" fmla="*/ 25 w 72"/>
                <a:gd name="T33" fmla="*/ 7 h 42"/>
                <a:gd name="T34" fmla="*/ 30 w 72"/>
                <a:gd name="T35" fmla="*/ 2 h 42"/>
                <a:gd name="T36" fmla="*/ 35 w 72"/>
                <a:gd name="T37" fmla="*/ 0 h 42"/>
                <a:gd name="T38" fmla="*/ 51 w 72"/>
                <a:gd name="T39" fmla="*/ 7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42"/>
                <a:gd name="T62" fmla="*/ 72 w 7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42">
                  <a:moveTo>
                    <a:pt x="51" y="7"/>
                  </a:moveTo>
                  <a:lnTo>
                    <a:pt x="51" y="7"/>
                  </a:lnTo>
                  <a:lnTo>
                    <a:pt x="72" y="2"/>
                  </a:lnTo>
                  <a:lnTo>
                    <a:pt x="65" y="9"/>
                  </a:lnTo>
                  <a:lnTo>
                    <a:pt x="55" y="16"/>
                  </a:lnTo>
                  <a:lnTo>
                    <a:pt x="39" y="26"/>
                  </a:lnTo>
                  <a:lnTo>
                    <a:pt x="7" y="42"/>
                  </a:lnTo>
                  <a:lnTo>
                    <a:pt x="2" y="37"/>
                  </a:lnTo>
                  <a:lnTo>
                    <a:pt x="0" y="30"/>
                  </a:lnTo>
                  <a:lnTo>
                    <a:pt x="14" y="23"/>
                  </a:lnTo>
                  <a:lnTo>
                    <a:pt x="18" y="21"/>
                  </a:lnTo>
                  <a:lnTo>
                    <a:pt x="21" y="14"/>
                  </a:lnTo>
                  <a:lnTo>
                    <a:pt x="25" y="7"/>
                  </a:lnTo>
                  <a:lnTo>
                    <a:pt x="30" y="2"/>
                  </a:lnTo>
                  <a:lnTo>
                    <a:pt x="35" y="0"/>
                  </a:lnTo>
                  <a:lnTo>
                    <a:pt x="51"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7" name="Freeform 291"/>
            <p:cNvSpPr>
              <a:spLocks/>
            </p:cNvSpPr>
            <p:nvPr/>
          </p:nvSpPr>
          <p:spPr bwMode="auto">
            <a:xfrm>
              <a:off x="3406" y="2857"/>
              <a:ext cx="26" cy="95"/>
            </a:xfrm>
            <a:custGeom>
              <a:avLst/>
              <a:gdLst>
                <a:gd name="T0" fmla="*/ 14 w 26"/>
                <a:gd name="T1" fmla="*/ 16 h 95"/>
                <a:gd name="T2" fmla="*/ 24 w 26"/>
                <a:gd name="T3" fmla="*/ 39 h 95"/>
                <a:gd name="T4" fmla="*/ 24 w 26"/>
                <a:gd name="T5" fmla="*/ 81 h 95"/>
                <a:gd name="T6" fmla="*/ 24 w 26"/>
                <a:gd name="T7" fmla="*/ 81 h 95"/>
                <a:gd name="T8" fmla="*/ 26 w 26"/>
                <a:gd name="T9" fmla="*/ 93 h 95"/>
                <a:gd name="T10" fmla="*/ 17 w 26"/>
                <a:gd name="T11" fmla="*/ 95 h 95"/>
                <a:gd name="T12" fmla="*/ 17 w 26"/>
                <a:gd name="T13" fmla="*/ 95 h 95"/>
                <a:gd name="T14" fmla="*/ 12 w 26"/>
                <a:gd name="T15" fmla="*/ 88 h 95"/>
                <a:gd name="T16" fmla="*/ 5 w 26"/>
                <a:gd name="T17" fmla="*/ 79 h 95"/>
                <a:gd name="T18" fmla="*/ 5 w 26"/>
                <a:gd name="T19" fmla="*/ 79 h 95"/>
                <a:gd name="T20" fmla="*/ 5 w 26"/>
                <a:gd name="T21" fmla="*/ 58 h 95"/>
                <a:gd name="T22" fmla="*/ 3 w 26"/>
                <a:gd name="T23" fmla="*/ 39 h 95"/>
                <a:gd name="T24" fmla="*/ 0 w 26"/>
                <a:gd name="T25" fmla="*/ 19 h 95"/>
                <a:gd name="T26" fmla="*/ 3 w 26"/>
                <a:gd name="T27" fmla="*/ 0 h 95"/>
                <a:gd name="T28" fmla="*/ 3 w 26"/>
                <a:gd name="T29" fmla="*/ 0 h 95"/>
                <a:gd name="T30" fmla="*/ 7 w 26"/>
                <a:gd name="T31" fmla="*/ 0 h 95"/>
                <a:gd name="T32" fmla="*/ 10 w 26"/>
                <a:gd name="T33" fmla="*/ 0 h 95"/>
                <a:gd name="T34" fmla="*/ 12 w 26"/>
                <a:gd name="T35" fmla="*/ 5 h 95"/>
                <a:gd name="T36" fmla="*/ 12 w 26"/>
                <a:gd name="T37" fmla="*/ 9 h 95"/>
                <a:gd name="T38" fmla="*/ 14 w 26"/>
                <a:gd name="T39" fmla="*/ 16 h 95"/>
                <a:gd name="T40" fmla="*/ 14 w 26"/>
                <a:gd name="T41" fmla="*/ 16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95"/>
                <a:gd name="T65" fmla="*/ 26 w 26"/>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95">
                  <a:moveTo>
                    <a:pt x="14" y="16"/>
                  </a:moveTo>
                  <a:lnTo>
                    <a:pt x="24" y="39"/>
                  </a:lnTo>
                  <a:lnTo>
                    <a:pt x="24" y="81"/>
                  </a:lnTo>
                  <a:lnTo>
                    <a:pt x="26" y="93"/>
                  </a:lnTo>
                  <a:lnTo>
                    <a:pt x="17" y="95"/>
                  </a:lnTo>
                  <a:lnTo>
                    <a:pt x="12" y="88"/>
                  </a:lnTo>
                  <a:lnTo>
                    <a:pt x="5" y="79"/>
                  </a:lnTo>
                  <a:lnTo>
                    <a:pt x="5" y="58"/>
                  </a:lnTo>
                  <a:lnTo>
                    <a:pt x="3" y="39"/>
                  </a:lnTo>
                  <a:lnTo>
                    <a:pt x="0" y="19"/>
                  </a:lnTo>
                  <a:lnTo>
                    <a:pt x="3" y="0"/>
                  </a:lnTo>
                  <a:lnTo>
                    <a:pt x="7" y="0"/>
                  </a:lnTo>
                  <a:lnTo>
                    <a:pt x="10" y="0"/>
                  </a:lnTo>
                  <a:lnTo>
                    <a:pt x="12" y="5"/>
                  </a:lnTo>
                  <a:lnTo>
                    <a:pt x="12" y="9"/>
                  </a:lnTo>
                  <a:lnTo>
                    <a:pt x="14"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8" name="Freeform 292"/>
            <p:cNvSpPr>
              <a:spLocks/>
            </p:cNvSpPr>
            <p:nvPr/>
          </p:nvSpPr>
          <p:spPr bwMode="auto">
            <a:xfrm>
              <a:off x="5128" y="2866"/>
              <a:ext cx="23" cy="23"/>
            </a:xfrm>
            <a:custGeom>
              <a:avLst/>
              <a:gdLst>
                <a:gd name="T0" fmla="*/ 19 w 23"/>
                <a:gd name="T1" fmla="*/ 3 h 23"/>
                <a:gd name="T2" fmla="*/ 19 w 23"/>
                <a:gd name="T3" fmla="*/ 3 h 23"/>
                <a:gd name="T4" fmla="*/ 23 w 23"/>
                <a:gd name="T5" fmla="*/ 12 h 23"/>
                <a:gd name="T6" fmla="*/ 23 w 23"/>
                <a:gd name="T7" fmla="*/ 16 h 23"/>
                <a:gd name="T8" fmla="*/ 23 w 23"/>
                <a:gd name="T9" fmla="*/ 21 h 23"/>
                <a:gd name="T10" fmla="*/ 23 w 23"/>
                <a:gd name="T11" fmla="*/ 21 h 23"/>
                <a:gd name="T12" fmla="*/ 19 w 23"/>
                <a:gd name="T13" fmla="*/ 23 h 23"/>
                <a:gd name="T14" fmla="*/ 16 w 23"/>
                <a:gd name="T15" fmla="*/ 23 h 23"/>
                <a:gd name="T16" fmla="*/ 12 w 23"/>
                <a:gd name="T17" fmla="*/ 19 h 23"/>
                <a:gd name="T18" fmla="*/ 0 w 23"/>
                <a:gd name="T19" fmla="*/ 10 h 23"/>
                <a:gd name="T20" fmla="*/ 0 w 23"/>
                <a:gd name="T21" fmla="*/ 10 h 23"/>
                <a:gd name="T22" fmla="*/ 12 w 23"/>
                <a:gd name="T23" fmla="*/ 0 h 23"/>
                <a:gd name="T24" fmla="*/ 19 w 23"/>
                <a:gd name="T25" fmla="*/ 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19" y="3"/>
                  </a:moveTo>
                  <a:lnTo>
                    <a:pt x="19" y="3"/>
                  </a:lnTo>
                  <a:lnTo>
                    <a:pt x="23" y="12"/>
                  </a:lnTo>
                  <a:lnTo>
                    <a:pt x="23" y="16"/>
                  </a:lnTo>
                  <a:lnTo>
                    <a:pt x="23" y="21"/>
                  </a:lnTo>
                  <a:lnTo>
                    <a:pt x="19" y="23"/>
                  </a:lnTo>
                  <a:lnTo>
                    <a:pt x="16" y="23"/>
                  </a:lnTo>
                  <a:lnTo>
                    <a:pt x="12" y="19"/>
                  </a:lnTo>
                  <a:lnTo>
                    <a:pt x="0" y="10"/>
                  </a:lnTo>
                  <a:lnTo>
                    <a:pt x="12" y="0"/>
                  </a:lnTo>
                  <a:lnTo>
                    <a:pt x="19"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09" name="Freeform 293"/>
            <p:cNvSpPr>
              <a:spLocks/>
            </p:cNvSpPr>
            <p:nvPr/>
          </p:nvSpPr>
          <p:spPr bwMode="auto">
            <a:xfrm>
              <a:off x="1354" y="2878"/>
              <a:ext cx="243" cy="294"/>
            </a:xfrm>
            <a:custGeom>
              <a:avLst/>
              <a:gdLst>
                <a:gd name="T0" fmla="*/ 78 w 243"/>
                <a:gd name="T1" fmla="*/ 48 h 294"/>
                <a:gd name="T2" fmla="*/ 81 w 243"/>
                <a:gd name="T3" fmla="*/ 51 h 294"/>
                <a:gd name="T4" fmla="*/ 134 w 243"/>
                <a:gd name="T5" fmla="*/ 67 h 294"/>
                <a:gd name="T6" fmla="*/ 155 w 243"/>
                <a:gd name="T7" fmla="*/ 85 h 294"/>
                <a:gd name="T8" fmla="*/ 180 w 243"/>
                <a:gd name="T9" fmla="*/ 97 h 294"/>
                <a:gd name="T10" fmla="*/ 180 w 243"/>
                <a:gd name="T11" fmla="*/ 97 h 294"/>
                <a:gd name="T12" fmla="*/ 185 w 243"/>
                <a:gd name="T13" fmla="*/ 106 h 294"/>
                <a:gd name="T14" fmla="*/ 187 w 243"/>
                <a:gd name="T15" fmla="*/ 116 h 294"/>
                <a:gd name="T16" fmla="*/ 190 w 243"/>
                <a:gd name="T17" fmla="*/ 136 h 294"/>
                <a:gd name="T18" fmla="*/ 190 w 243"/>
                <a:gd name="T19" fmla="*/ 139 h 294"/>
                <a:gd name="T20" fmla="*/ 222 w 243"/>
                <a:gd name="T21" fmla="*/ 146 h 294"/>
                <a:gd name="T22" fmla="*/ 243 w 243"/>
                <a:gd name="T23" fmla="*/ 238 h 294"/>
                <a:gd name="T24" fmla="*/ 240 w 243"/>
                <a:gd name="T25" fmla="*/ 238 h 294"/>
                <a:gd name="T26" fmla="*/ 192 w 243"/>
                <a:gd name="T27" fmla="*/ 220 h 294"/>
                <a:gd name="T28" fmla="*/ 176 w 243"/>
                <a:gd name="T29" fmla="*/ 222 h 294"/>
                <a:gd name="T30" fmla="*/ 166 w 243"/>
                <a:gd name="T31" fmla="*/ 241 h 294"/>
                <a:gd name="T32" fmla="*/ 166 w 243"/>
                <a:gd name="T33" fmla="*/ 271 h 294"/>
                <a:gd name="T34" fmla="*/ 125 w 243"/>
                <a:gd name="T35" fmla="*/ 280 h 294"/>
                <a:gd name="T36" fmla="*/ 97 w 243"/>
                <a:gd name="T37" fmla="*/ 275 h 294"/>
                <a:gd name="T38" fmla="*/ 97 w 243"/>
                <a:gd name="T39" fmla="*/ 275 h 294"/>
                <a:gd name="T40" fmla="*/ 92 w 243"/>
                <a:gd name="T41" fmla="*/ 280 h 294"/>
                <a:gd name="T42" fmla="*/ 88 w 243"/>
                <a:gd name="T43" fmla="*/ 287 h 294"/>
                <a:gd name="T44" fmla="*/ 83 w 243"/>
                <a:gd name="T45" fmla="*/ 291 h 294"/>
                <a:gd name="T46" fmla="*/ 81 w 243"/>
                <a:gd name="T47" fmla="*/ 294 h 294"/>
                <a:gd name="T48" fmla="*/ 76 w 243"/>
                <a:gd name="T49" fmla="*/ 294 h 294"/>
                <a:gd name="T50" fmla="*/ 62 w 243"/>
                <a:gd name="T51" fmla="*/ 278 h 294"/>
                <a:gd name="T52" fmla="*/ 14 w 243"/>
                <a:gd name="T53" fmla="*/ 178 h 294"/>
                <a:gd name="T54" fmla="*/ 14 w 243"/>
                <a:gd name="T55" fmla="*/ 178 h 294"/>
                <a:gd name="T56" fmla="*/ 21 w 243"/>
                <a:gd name="T57" fmla="*/ 129 h 294"/>
                <a:gd name="T58" fmla="*/ 21 w 243"/>
                <a:gd name="T59" fmla="*/ 104 h 294"/>
                <a:gd name="T60" fmla="*/ 21 w 243"/>
                <a:gd name="T61" fmla="*/ 79 h 294"/>
                <a:gd name="T62" fmla="*/ 21 w 243"/>
                <a:gd name="T63" fmla="*/ 79 h 294"/>
                <a:gd name="T64" fmla="*/ 18 w 243"/>
                <a:gd name="T65" fmla="*/ 69 h 294"/>
                <a:gd name="T66" fmla="*/ 16 w 243"/>
                <a:gd name="T67" fmla="*/ 60 h 294"/>
                <a:gd name="T68" fmla="*/ 9 w 243"/>
                <a:gd name="T69" fmla="*/ 44 h 294"/>
                <a:gd name="T70" fmla="*/ 0 w 243"/>
                <a:gd name="T71" fmla="*/ 21 h 294"/>
                <a:gd name="T72" fmla="*/ 37 w 243"/>
                <a:gd name="T73" fmla="*/ 14 h 294"/>
                <a:gd name="T74" fmla="*/ 51 w 243"/>
                <a:gd name="T75" fmla="*/ 0 h 294"/>
                <a:gd name="T76" fmla="*/ 65 w 243"/>
                <a:gd name="T77" fmla="*/ 2 h 294"/>
                <a:gd name="T78" fmla="*/ 78 w 243"/>
                <a:gd name="T79" fmla="*/ 48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3"/>
                <a:gd name="T121" fmla="*/ 0 h 294"/>
                <a:gd name="T122" fmla="*/ 243 w 243"/>
                <a:gd name="T123" fmla="*/ 294 h 2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3" h="294">
                  <a:moveTo>
                    <a:pt x="78" y="48"/>
                  </a:moveTo>
                  <a:lnTo>
                    <a:pt x="81" y="51"/>
                  </a:lnTo>
                  <a:lnTo>
                    <a:pt x="134" y="67"/>
                  </a:lnTo>
                  <a:lnTo>
                    <a:pt x="155" y="85"/>
                  </a:lnTo>
                  <a:lnTo>
                    <a:pt x="180" y="97"/>
                  </a:lnTo>
                  <a:lnTo>
                    <a:pt x="185" y="106"/>
                  </a:lnTo>
                  <a:lnTo>
                    <a:pt x="187" y="116"/>
                  </a:lnTo>
                  <a:lnTo>
                    <a:pt x="190" y="136"/>
                  </a:lnTo>
                  <a:lnTo>
                    <a:pt x="190" y="139"/>
                  </a:lnTo>
                  <a:lnTo>
                    <a:pt x="222" y="146"/>
                  </a:lnTo>
                  <a:lnTo>
                    <a:pt x="243" y="238"/>
                  </a:lnTo>
                  <a:lnTo>
                    <a:pt x="240" y="238"/>
                  </a:lnTo>
                  <a:lnTo>
                    <a:pt x="192" y="220"/>
                  </a:lnTo>
                  <a:lnTo>
                    <a:pt x="176" y="222"/>
                  </a:lnTo>
                  <a:lnTo>
                    <a:pt x="166" y="241"/>
                  </a:lnTo>
                  <a:lnTo>
                    <a:pt x="166" y="271"/>
                  </a:lnTo>
                  <a:lnTo>
                    <a:pt x="125" y="280"/>
                  </a:lnTo>
                  <a:lnTo>
                    <a:pt x="97" y="275"/>
                  </a:lnTo>
                  <a:lnTo>
                    <a:pt x="92" y="280"/>
                  </a:lnTo>
                  <a:lnTo>
                    <a:pt x="88" y="287"/>
                  </a:lnTo>
                  <a:lnTo>
                    <a:pt x="83" y="291"/>
                  </a:lnTo>
                  <a:lnTo>
                    <a:pt x="81" y="294"/>
                  </a:lnTo>
                  <a:lnTo>
                    <a:pt x="76" y="294"/>
                  </a:lnTo>
                  <a:lnTo>
                    <a:pt x="62" y="278"/>
                  </a:lnTo>
                  <a:lnTo>
                    <a:pt x="14" y="178"/>
                  </a:lnTo>
                  <a:lnTo>
                    <a:pt x="21" y="129"/>
                  </a:lnTo>
                  <a:lnTo>
                    <a:pt x="21" y="104"/>
                  </a:lnTo>
                  <a:lnTo>
                    <a:pt x="21" y="79"/>
                  </a:lnTo>
                  <a:lnTo>
                    <a:pt x="18" y="69"/>
                  </a:lnTo>
                  <a:lnTo>
                    <a:pt x="16" y="60"/>
                  </a:lnTo>
                  <a:lnTo>
                    <a:pt x="9" y="44"/>
                  </a:lnTo>
                  <a:lnTo>
                    <a:pt x="0" y="21"/>
                  </a:lnTo>
                  <a:lnTo>
                    <a:pt x="37" y="14"/>
                  </a:lnTo>
                  <a:lnTo>
                    <a:pt x="51" y="0"/>
                  </a:lnTo>
                  <a:lnTo>
                    <a:pt x="65" y="2"/>
                  </a:lnTo>
                  <a:lnTo>
                    <a:pt x="78" y="4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0" name="Freeform 294"/>
            <p:cNvSpPr>
              <a:spLocks/>
            </p:cNvSpPr>
            <p:nvPr/>
          </p:nvSpPr>
          <p:spPr bwMode="auto">
            <a:xfrm>
              <a:off x="3397" y="2889"/>
              <a:ext cx="49" cy="123"/>
            </a:xfrm>
            <a:custGeom>
              <a:avLst/>
              <a:gdLst>
                <a:gd name="T0" fmla="*/ 23 w 49"/>
                <a:gd name="T1" fmla="*/ 68 h 123"/>
                <a:gd name="T2" fmla="*/ 23 w 49"/>
                <a:gd name="T3" fmla="*/ 68 h 123"/>
                <a:gd name="T4" fmla="*/ 30 w 49"/>
                <a:gd name="T5" fmla="*/ 65 h 123"/>
                <a:gd name="T6" fmla="*/ 40 w 49"/>
                <a:gd name="T7" fmla="*/ 63 h 123"/>
                <a:gd name="T8" fmla="*/ 49 w 49"/>
                <a:gd name="T9" fmla="*/ 72 h 123"/>
                <a:gd name="T10" fmla="*/ 47 w 49"/>
                <a:gd name="T11" fmla="*/ 121 h 123"/>
                <a:gd name="T12" fmla="*/ 44 w 49"/>
                <a:gd name="T13" fmla="*/ 123 h 123"/>
                <a:gd name="T14" fmla="*/ 44 w 49"/>
                <a:gd name="T15" fmla="*/ 123 h 123"/>
                <a:gd name="T16" fmla="*/ 3 w 49"/>
                <a:gd name="T17" fmla="*/ 74 h 123"/>
                <a:gd name="T18" fmla="*/ 0 w 49"/>
                <a:gd name="T19" fmla="*/ 26 h 123"/>
                <a:gd name="T20" fmla="*/ 7 w 49"/>
                <a:gd name="T21" fmla="*/ 0 h 123"/>
                <a:gd name="T22" fmla="*/ 12 w 49"/>
                <a:gd name="T23" fmla="*/ 47 h 123"/>
                <a:gd name="T24" fmla="*/ 23 w 49"/>
                <a:gd name="T25" fmla="*/ 68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123"/>
                <a:gd name="T41" fmla="*/ 49 w 49"/>
                <a:gd name="T42" fmla="*/ 123 h 1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123">
                  <a:moveTo>
                    <a:pt x="23" y="68"/>
                  </a:moveTo>
                  <a:lnTo>
                    <a:pt x="23" y="68"/>
                  </a:lnTo>
                  <a:lnTo>
                    <a:pt x="30" y="65"/>
                  </a:lnTo>
                  <a:lnTo>
                    <a:pt x="40" y="63"/>
                  </a:lnTo>
                  <a:lnTo>
                    <a:pt x="49" y="72"/>
                  </a:lnTo>
                  <a:lnTo>
                    <a:pt x="47" y="121"/>
                  </a:lnTo>
                  <a:lnTo>
                    <a:pt x="44" y="123"/>
                  </a:lnTo>
                  <a:lnTo>
                    <a:pt x="3" y="74"/>
                  </a:lnTo>
                  <a:lnTo>
                    <a:pt x="0" y="26"/>
                  </a:lnTo>
                  <a:lnTo>
                    <a:pt x="7" y="0"/>
                  </a:lnTo>
                  <a:lnTo>
                    <a:pt x="12" y="47"/>
                  </a:lnTo>
                  <a:lnTo>
                    <a:pt x="23" y="68"/>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1" name="Freeform 295"/>
            <p:cNvSpPr>
              <a:spLocks/>
            </p:cNvSpPr>
            <p:nvPr/>
          </p:nvSpPr>
          <p:spPr bwMode="auto">
            <a:xfrm>
              <a:off x="3351" y="2892"/>
              <a:ext cx="197" cy="342"/>
            </a:xfrm>
            <a:custGeom>
              <a:avLst/>
              <a:gdLst>
                <a:gd name="T0" fmla="*/ 194 w 197"/>
                <a:gd name="T1" fmla="*/ 0 h 342"/>
                <a:gd name="T2" fmla="*/ 194 w 197"/>
                <a:gd name="T3" fmla="*/ 0 h 342"/>
                <a:gd name="T4" fmla="*/ 192 w 197"/>
                <a:gd name="T5" fmla="*/ 67 h 342"/>
                <a:gd name="T6" fmla="*/ 197 w 197"/>
                <a:gd name="T7" fmla="*/ 97 h 342"/>
                <a:gd name="T8" fmla="*/ 197 w 197"/>
                <a:gd name="T9" fmla="*/ 97 h 342"/>
                <a:gd name="T10" fmla="*/ 183 w 197"/>
                <a:gd name="T11" fmla="*/ 111 h 342"/>
                <a:gd name="T12" fmla="*/ 167 w 197"/>
                <a:gd name="T13" fmla="*/ 127 h 342"/>
                <a:gd name="T14" fmla="*/ 150 w 197"/>
                <a:gd name="T15" fmla="*/ 139 h 342"/>
                <a:gd name="T16" fmla="*/ 143 w 197"/>
                <a:gd name="T17" fmla="*/ 143 h 342"/>
                <a:gd name="T18" fmla="*/ 132 w 197"/>
                <a:gd name="T19" fmla="*/ 146 h 342"/>
                <a:gd name="T20" fmla="*/ 111 w 197"/>
                <a:gd name="T21" fmla="*/ 152 h 342"/>
                <a:gd name="T22" fmla="*/ 111 w 197"/>
                <a:gd name="T23" fmla="*/ 152 h 342"/>
                <a:gd name="T24" fmla="*/ 72 w 197"/>
                <a:gd name="T25" fmla="*/ 203 h 342"/>
                <a:gd name="T26" fmla="*/ 72 w 197"/>
                <a:gd name="T27" fmla="*/ 203 h 342"/>
                <a:gd name="T28" fmla="*/ 79 w 197"/>
                <a:gd name="T29" fmla="*/ 231 h 342"/>
                <a:gd name="T30" fmla="*/ 81 w 197"/>
                <a:gd name="T31" fmla="*/ 303 h 342"/>
                <a:gd name="T32" fmla="*/ 35 w 197"/>
                <a:gd name="T33" fmla="*/ 326 h 342"/>
                <a:gd name="T34" fmla="*/ 35 w 197"/>
                <a:gd name="T35" fmla="*/ 326 h 342"/>
                <a:gd name="T36" fmla="*/ 28 w 197"/>
                <a:gd name="T37" fmla="*/ 342 h 342"/>
                <a:gd name="T38" fmla="*/ 14 w 197"/>
                <a:gd name="T39" fmla="*/ 254 h 342"/>
                <a:gd name="T40" fmla="*/ 46 w 197"/>
                <a:gd name="T41" fmla="*/ 229 h 342"/>
                <a:gd name="T42" fmla="*/ 53 w 197"/>
                <a:gd name="T43" fmla="*/ 208 h 342"/>
                <a:gd name="T44" fmla="*/ 44 w 197"/>
                <a:gd name="T45" fmla="*/ 187 h 342"/>
                <a:gd name="T46" fmla="*/ 44 w 197"/>
                <a:gd name="T47" fmla="*/ 187 h 342"/>
                <a:gd name="T48" fmla="*/ 49 w 197"/>
                <a:gd name="T49" fmla="*/ 171 h 342"/>
                <a:gd name="T50" fmla="*/ 49 w 197"/>
                <a:gd name="T51" fmla="*/ 157 h 342"/>
                <a:gd name="T52" fmla="*/ 51 w 197"/>
                <a:gd name="T53" fmla="*/ 125 h 342"/>
                <a:gd name="T54" fmla="*/ 49 w 197"/>
                <a:gd name="T55" fmla="*/ 125 h 342"/>
                <a:gd name="T56" fmla="*/ 49 w 197"/>
                <a:gd name="T57" fmla="*/ 125 h 342"/>
                <a:gd name="T58" fmla="*/ 35 w 197"/>
                <a:gd name="T59" fmla="*/ 122 h 342"/>
                <a:gd name="T60" fmla="*/ 23 w 197"/>
                <a:gd name="T61" fmla="*/ 122 h 342"/>
                <a:gd name="T62" fmla="*/ 12 w 197"/>
                <a:gd name="T63" fmla="*/ 118 h 342"/>
                <a:gd name="T64" fmla="*/ 0 w 197"/>
                <a:gd name="T65" fmla="*/ 113 h 342"/>
                <a:gd name="T66" fmla="*/ 0 w 197"/>
                <a:gd name="T67" fmla="*/ 92 h 342"/>
                <a:gd name="T68" fmla="*/ 46 w 197"/>
                <a:gd name="T69" fmla="*/ 76 h 342"/>
                <a:gd name="T70" fmla="*/ 88 w 197"/>
                <a:gd name="T71" fmla="*/ 125 h 342"/>
                <a:gd name="T72" fmla="*/ 88 w 197"/>
                <a:gd name="T73" fmla="*/ 125 h 342"/>
                <a:gd name="T74" fmla="*/ 90 w 197"/>
                <a:gd name="T75" fmla="*/ 122 h 342"/>
                <a:gd name="T76" fmla="*/ 95 w 197"/>
                <a:gd name="T77" fmla="*/ 122 h 342"/>
                <a:gd name="T78" fmla="*/ 95 w 197"/>
                <a:gd name="T79" fmla="*/ 122 h 342"/>
                <a:gd name="T80" fmla="*/ 97 w 197"/>
                <a:gd name="T81" fmla="*/ 69 h 342"/>
                <a:gd name="T82" fmla="*/ 97 w 197"/>
                <a:gd name="T83" fmla="*/ 69 h 342"/>
                <a:gd name="T84" fmla="*/ 88 w 197"/>
                <a:gd name="T85" fmla="*/ 58 h 342"/>
                <a:gd name="T86" fmla="*/ 83 w 197"/>
                <a:gd name="T87" fmla="*/ 53 h 342"/>
                <a:gd name="T88" fmla="*/ 81 w 197"/>
                <a:gd name="T89" fmla="*/ 46 h 342"/>
                <a:gd name="T90" fmla="*/ 81 w 197"/>
                <a:gd name="T91" fmla="*/ 7 h 342"/>
                <a:gd name="T92" fmla="*/ 81 w 197"/>
                <a:gd name="T93" fmla="*/ 7 h 342"/>
                <a:gd name="T94" fmla="*/ 118 w 197"/>
                <a:gd name="T95" fmla="*/ 9 h 342"/>
                <a:gd name="T96" fmla="*/ 134 w 197"/>
                <a:gd name="T97" fmla="*/ 9 h 342"/>
                <a:gd name="T98" fmla="*/ 153 w 197"/>
                <a:gd name="T99" fmla="*/ 7 h 342"/>
                <a:gd name="T100" fmla="*/ 153 w 197"/>
                <a:gd name="T101" fmla="*/ 7 h 342"/>
                <a:gd name="T102" fmla="*/ 194 w 197"/>
                <a:gd name="T103" fmla="*/ 0 h 342"/>
                <a:gd name="T104" fmla="*/ 194 w 197"/>
                <a:gd name="T105" fmla="*/ 0 h 3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342"/>
                <a:gd name="T161" fmla="*/ 197 w 197"/>
                <a:gd name="T162" fmla="*/ 342 h 3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342">
                  <a:moveTo>
                    <a:pt x="194" y="0"/>
                  </a:moveTo>
                  <a:lnTo>
                    <a:pt x="194" y="0"/>
                  </a:lnTo>
                  <a:lnTo>
                    <a:pt x="192" y="67"/>
                  </a:lnTo>
                  <a:lnTo>
                    <a:pt x="197" y="97"/>
                  </a:lnTo>
                  <a:lnTo>
                    <a:pt x="183" y="111"/>
                  </a:lnTo>
                  <a:lnTo>
                    <a:pt x="167" y="127"/>
                  </a:lnTo>
                  <a:lnTo>
                    <a:pt x="150" y="139"/>
                  </a:lnTo>
                  <a:lnTo>
                    <a:pt x="143" y="143"/>
                  </a:lnTo>
                  <a:lnTo>
                    <a:pt x="132" y="146"/>
                  </a:lnTo>
                  <a:lnTo>
                    <a:pt x="111" y="152"/>
                  </a:lnTo>
                  <a:lnTo>
                    <a:pt x="72" y="203"/>
                  </a:lnTo>
                  <a:lnTo>
                    <a:pt x="79" y="231"/>
                  </a:lnTo>
                  <a:lnTo>
                    <a:pt x="81" y="303"/>
                  </a:lnTo>
                  <a:lnTo>
                    <a:pt x="35" y="326"/>
                  </a:lnTo>
                  <a:lnTo>
                    <a:pt x="28" y="342"/>
                  </a:lnTo>
                  <a:lnTo>
                    <a:pt x="14" y="254"/>
                  </a:lnTo>
                  <a:lnTo>
                    <a:pt x="46" y="229"/>
                  </a:lnTo>
                  <a:lnTo>
                    <a:pt x="53" y="208"/>
                  </a:lnTo>
                  <a:lnTo>
                    <a:pt x="44" y="187"/>
                  </a:lnTo>
                  <a:lnTo>
                    <a:pt x="49" y="171"/>
                  </a:lnTo>
                  <a:lnTo>
                    <a:pt x="49" y="157"/>
                  </a:lnTo>
                  <a:lnTo>
                    <a:pt x="51" y="125"/>
                  </a:lnTo>
                  <a:lnTo>
                    <a:pt x="49" y="125"/>
                  </a:lnTo>
                  <a:lnTo>
                    <a:pt x="35" y="122"/>
                  </a:lnTo>
                  <a:lnTo>
                    <a:pt x="23" y="122"/>
                  </a:lnTo>
                  <a:lnTo>
                    <a:pt x="12" y="118"/>
                  </a:lnTo>
                  <a:lnTo>
                    <a:pt x="0" y="113"/>
                  </a:lnTo>
                  <a:lnTo>
                    <a:pt x="0" y="92"/>
                  </a:lnTo>
                  <a:lnTo>
                    <a:pt x="46" y="76"/>
                  </a:lnTo>
                  <a:lnTo>
                    <a:pt x="88" y="125"/>
                  </a:lnTo>
                  <a:lnTo>
                    <a:pt x="90" y="122"/>
                  </a:lnTo>
                  <a:lnTo>
                    <a:pt x="95" y="122"/>
                  </a:lnTo>
                  <a:lnTo>
                    <a:pt x="97" y="69"/>
                  </a:lnTo>
                  <a:lnTo>
                    <a:pt x="88" y="58"/>
                  </a:lnTo>
                  <a:lnTo>
                    <a:pt x="83" y="53"/>
                  </a:lnTo>
                  <a:lnTo>
                    <a:pt x="81" y="46"/>
                  </a:lnTo>
                  <a:lnTo>
                    <a:pt x="81" y="7"/>
                  </a:lnTo>
                  <a:lnTo>
                    <a:pt x="118" y="9"/>
                  </a:lnTo>
                  <a:lnTo>
                    <a:pt x="134" y="9"/>
                  </a:lnTo>
                  <a:lnTo>
                    <a:pt x="153" y="7"/>
                  </a:lnTo>
                  <a:lnTo>
                    <a:pt x="194"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2" name="Freeform 296"/>
            <p:cNvSpPr>
              <a:spLocks/>
            </p:cNvSpPr>
            <p:nvPr/>
          </p:nvSpPr>
          <p:spPr bwMode="auto">
            <a:xfrm>
              <a:off x="3596" y="2899"/>
              <a:ext cx="12" cy="7"/>
            </a:xfrm>
            <a:custGeom>
              <a:avLst/>
              <a:gdLst>
                <a:gd name="T0" fmla="*/ 12 w 12"/>
                <a:gd name="T1" fmla="*/ 4 h 7"/>
                <a:gd name="T2" fmla="*/ 12 w 12"/>
                <a:gd name="T3" fmla="*/ 4 h 7"/>
                <a:gd name="T4" fmla="*/ 7 w 12"/>
                <a:gd name="T5" fmla="*/ 7 h 7"/>
                <a:gd name="T6" fmla="*/ 5 w 12"/>
                <a:gd name="T7" fmla="*/ 7 h 7"/>
                <a:gd name="T8" fmla="*/ 3 w 12"/>
                <a:gd name="T9" fmla="*/ 7 h 7"/>
                <a:gd name="T10" fmla="*/ 3 w 12"/>
                <a:gd name="T11" fmla="*/ 7 h 7"/>
                <a:gd name="T12" fmla="*/ 0 w 12"/>
                <a:gd name="T13" fmla="*/ 4 h 7"/>
                <a:gd name="T14" fmla="*/ 0 w 12"/>
                <a:gd name="T15" fmla="*/ 4 h 7"/>
                <a:gd name="T16" fmla="*/ 0 w 12"/>
                <a:gd name="T17" fmla="*/ 2 h 7"/>
                <a:gd name="T18" fmla="*/ 0 w 12"/>
                <a:gd name="T19" fmla="*/ 0 h 7"/>
                <a:gd name="T20" fmla="*/ 0 w 12"/>
                <a:gd name="T21" fmla="*/ 0 h 7"/>
                <a:gd name="T22" fmla="*/ 12 w 12"/>
                <a:gd name="T23" fmla="*/ 4 h 7"/>
                <a:gd name="T24" fmla="*/ 12 w 12"/>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12" y="4"/>
                  </a:moveTo>
                  <a:lnTo>
                    <a:pt x="12" y="4"/>
                  </a:lnTo>
                  <a:lnTo>
                    <a:pt x="7" y="7"/>
                  </a:lnTo>
                  <a:lnTo>
                    <a:pt x="5" y="7"/>
                  </a:lnTo>
                  <a:lnTo>
                    <a:pt x="3" y="7"/>
                  </a:lnTo>
                  <a:lnTo>
                    <a:pt x="0" y="4"/>
                  </a:lnTo>
                  <a:lnTo>
                    <a:pt x="0" y="2"/>
                  </a:lnTo>
                  <a:lnTo>
                    <a:pt x="0" y="0"/>
                  </a:lnTo>
                  <a:lnTo>
                    <a:pt x="12"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3" name="Freeform 297"/>
            <p:cNvSpPr>
              <a:spLocks/>
            </p:cNvSpPr>
            <p:nvPr/>
          </p:nvSpPr>
          <p:spPr bwMode="auto">
            <a:xfrm>
              <a:off x="3587" y="2910"/>
              <a:ext cx="155" cy="315"/>
            </a:xfrm>
            <a:custGeom>
              <a:avLst/>
              <a:gdLst>
                <a:gd name="T0" fmla="*/ 146 w 155"/>
                <a:gd name="T1" fmla="*/ 33 h 315"/>
                <a:gd name="T2" fmla="*/ 148 w 155"/>
                <a:gd name="T3" fmla="*/ 77 h 315"/>
                <a:gd name="T4" fmla="*/ 148 w 155"/>
                <a:gd name="T5" fmla="*/ 77 h 315"/>
                <a:gd name="T6" fmla="*/ 153 w 155"/>
                <a:gd name="T7" fmla="*/ 84 h 315"/>
                <a:gd name="T8" fmla="*/ 155 w 155"/>
                <a:gd name="T9" fmla="*/ 86 h 315"/>
                <a:gd name="T10" fmla="*/ 155 w 155"/>
                <a:gd name="T11" fmla="*/ 91 h 315"/>
                <a:gd name="T12" fmla="*/ 155 w 155"/>
                <a:gd name="T13" fmla="*/ 91 h 315"/>
                <a:gd name="T14" fmla="*/ 150 w 155"/>
                <a:gd name="T15" fmla="*/ 93 h 315"/>
                <a:gd name="T16" fmla="*/ 148 w 155"/>
                <a:gd name="T17" fmla="*/ 93 h 315"/>
                <a:gd name="T18" fmla="*/ 143 w 155"/>
                <a:gd name="T19" fmla="*/ 91 h 315"/>
                <a:gd name="T20" fmla="*/ 139 w 155"/>
                <a:gd name="T21" fmla="*/ 86 h 315"/>
                <a:gd name="T22" fmla="*/ 132 w 155"/>
                <a:gd name="T23" fmla="*/ 84 h 315"/>
                <a:gd name="T24" fmla="*/ 132 w 155"/>
                <a:gd name="T25" fmla="*/ 84 h 315"/>
                <a:gd name="T26" fmla="*/ 132 w 155"/>
                <a:gd name="T27" fmla="*/ 84 h 315"/>
                <a:gd name="T28" fmla="*/ 130 w 155"/>
                <a:gd name="T29" fmla="*/ 84 h 315"/>
                <a:gd name="T30" fmla="*/ 125 w 155"/>
                <a:gd name="T31" fmla="*/ 107 h 315"/>
                <a:gd name="T32" fmla="*/ 130 w 155"/>
                <a:gd name="T33" fmla="*/ 137 h 315"/>
                <a:gd name="T34" fmla="*/ 83 w 155"/>
                <a:gd name="T35" fmla="*/ 287 h 315"/>
                <a:gd name="T36" fmla="*/ 76 w 155"/>
                <a:gd name="T37" fmla="*/ 296 h 315"/>
                <a:gd name="T38" fmla="*/ 62 w 155"/>
                <a:gd name="T39" fmla="*/ 296 h 315"/>
                <a:gd name="T40" fmla="*/ 44 w 155"/>
                <a:gd name="T41" fmla="*/ 315 h 315"/>
                <a:gd name="T42" fmla="*/ 21 w 155"/>
                <a:gd name="T43" fmla="*/ 313 h 315"/>
                <a:gd name="T44" fmla="*/ 5 w 155"/>
                <a:gd name="T45" fmla="*/ 269 h 315"/>
                <a:gd name="T46" fmla="*/ 0 w 155"/>
                <a:gd name="T47" fmla="*/ 227 h 315"/>
                <a:gd name="T48" fmla="*/ 0 w 155"/>
                <a:gd name="T49" fmla="*/ 227 h 315"/>
                <a:gd name="T50" fmla="*/ 30 w 155"/>
                <a:gd name="T51" fmla="*/ 178 h 315"/>
                <a:gd name="T52" fmla="*/ 23 w 155"/>
                <a:gd name="T53" fmla="*/ 146 h 315"/>
                <a:gd name="T54" fmla="*/ 23 w 155"/>
                <a:gd name="T55" fmla="*/ 146 h 315"/>
                <a:gd name="T56" fmla="*/ 25 w 155"/>
                <a:gd name="T57" fmla="*/ 139 h 315"/>
                <a:gd name="T58" fmla="*/ 25 w 155"/>
                <a:gd name="T59" fmla="*/ 130 h 315"/>
                <a:gd name="T60" fmla="*/ 25 w 155"/>
                <a:gd name="T61" fmla="*/ 114 h 315"/>
                <a:gd name="T62" fmla="*/ 44 w 155"/>
                <a:gd name="T63" fmla="*/ 91 h 315"/>
                <a:gd name="T64" fmla="*/ 44 w 155"/>
                <a:gd name="T65" fmla="*/ 91 h 315"/>
                <a:gd name="T66" fmla="*/ 72 w 155"/>
                <a:gd name="T67" fmla="*/ 77 h 315"/>
                <a:gd name="T68" fmla="*/ 104 w 155"/>
                <a:gd name="T69" fmla="*/ 65 h 315"/>
                <a:gd name="T70" fmla="*/ 104 w 155"/>
                <a:gd name="T71" fmla="*/ 65 h 315"/>
                <a:gd name="T72" fmla="*/ 109 w 155"/>
                <a:gd name="T73" fmla="*/ 56 h 315"/>
                <a:gd name="T74" fmla="*/ 111 w 155"/>
                <a:gd name="T75" fmla="*/ 47 h 315"/>
                <a:gd name="T76" fmla="*/ 116 w 155"/>
                <a:gd name="T77" fmla="*/ 28 h 315"/>
                <a:gd name="T78" fmla="*/ 123 w 155"/>
                <a:gd name="T79" fmla="*/ 23 h 315"/>
                <a:gd name="T80" fmla="*/ 130 w 155"/>
                <a:gd name="T81" fmla="*/ 0 h 315"/>
                <a:gd name="T82" fmla="*/ 132 w 155"/>
                <a:gd name="T83" fmla="*/ 0 h 315"/>
                <a:gd name="T84" fmla="*/ 146 w 155"/>
                <a:gd name="T85" fmla="*/ 33 h 3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15"/>
                <a:gd name="T131" fmla="*/ 155 w 155"/>
                <a:gd name="T132" fmla="*/ 315 h 3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15">
                  <a:moveTo>
                    <a:pt x="146" y="33"/>
                  </a:moveTo>
                  <a:lnTo>
                    <a:pt x="148" y="77"/>
                  </a:lnTo>
                  <a:lnTo>
                    <a:pt x="153" y="84"/>
                  </a:lnTo>
                  <a:lnTo>
                    <a:pt x="155" y="86"/>
                  </a:lnTo>
                  <a:lnTo>
                    <a:pt x="155" y="91"/>
                  </a:lnTo>
                  <a:lnTo>
                    <a:pt x="150" y="93"/>
                  </a:lnTo>
                  <a:lnTo>
                    <a:pt x="148" y="93"/>
                  </a:lnTo>
                  <a:lnTo>
                    <a:pt x="143" y="91"/>
                  </a:lnTo>
                  <a:lnTo>
                    <a:pt x="139" y="86"/>
                  </a:lnTo>
                  <a:lnTo>
                    <a:pt x="132" y="84"/>
                  </a:lnTo>
                  <a:lnTo>
                    <a:pt x="130" y="84"/>
                  </a:lnTo>
                  <a:lnTo>
                    <a:pt x="125" y="107"/>
                  </a:lnTo>
                  <a:lnTo>
                    <a:pt x="130" y="137"/>
                  </a:lnTo>
                  <a:lnTo>
                    <a:pt x="83" y="287"/>
                  </a:lnTo>
                  <a:lnTo>
                    <a:pt x="76" y="296"/>
                  </a:lnTo>
                  <a:lnTo>
                    <a:pt x="62" y="296"/>
                  </a:lnTo>
                  <a:lnTo>
                    <a:pt x="44" y="315"/>
                  </a:lnTo>
                  <a:lnTo>
                    <a:pt x="21" y="313"/>
                  </a:lnTo>
                  <a:lnTo>
                    <a:pt x="5" y="269"/>
                  </a:lnTo>
                  <a:lnTo>
                    <a:pt x="0" y="227"/>
                  </a:lnTo>
                  <a:lnTo>
                    <a:pt x="30" y="178"/>
                  </a:lnTo>
                  <a:lnTo>
                    <a:pt x="23" y="146"/>
                  </a:lnTo>
                  <a:lnTo>
                    <a:pt x="25" y="139"/>
                  </a:lnTo>
                  <a:lnTo>
                    <a:pt x="25" y="130"/>
                  </a:lnTo>
                  <a:lnTo>
                    <a:pt x="25" y="114"/>
                  </a:lnTo>
                  <a:lnTo>
                    <a:pt x="44" y="91"/>
                  </a:lnTo>
                  <a:lnTo>
                    <a:pt x="72" y="77"/>
                  </a:lnTo>
                  <a:lnTo>
                    <a:pt x="104" y="65"/>
                  </a:lnTo>
                  <a:lnTo>
                    <a:pt x="109" y="56"/>
                  </a:lnTo>
                  <a:lnTo>
                    <a:pt x="111" y="47"/>
                  </a:lnTo>
                  <a:lnTo>
                    <a:pt x="116" y="28"/>
                  </a:lnTo>
                  <a:lnTo>
                    <a:pt x="123" y="23"/>
                  </a:lnTo>
                  <a:lnTo>
                    <a:pt x="130" y="0"/>
                  </a:lnTo>
                  <a:lnTo>
                    <a:pt x="132" y="0"/>
                  </a:lnTo>
                  <a:lnTo>
                    <a:pt x="146" y="3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4" name="Freeform 298"/>
            <p:cNvSpPr>
              <a:spLocks/>
            </p:cNvSpPr>
            <p:nvPr/>
          </p:nvSpPr>
          <p:spPr bwMode="auto">
            <a:xfrm>
              <a:off x="4894" y="2915"/>
              <a:ext cx="794" cy="717"/>
            </a:xfrm>
            <a:custGeom>
              <a:avLst/>
              <a:gdLst>
                <a:gd name="T0" fmla="*/ 709 w 794"/>
                <a:gd name="T1" fmla="*/ 53 h 717"/>
                <a:gd name="T2" fmla="*/ 713 w 794"/>
                <a:gd name="T3" fmla="*/ 95 h 717"/>
                <a:gd name="T4" fmla="*/ 725 w 794"/>
                <a:gd name="T5" fmla="*/ 164 h 717"/>
                <a:gd name="T6" fmla="*/ 766 w 794"/>
                <a:gd name="T7" fmla="*/ 248 h 717"/>
                <a:gd name="T8" fmla="*/ 755 w 794"/>
                <a:gd name="T9" fmla="*/ 271 h 717"/>
                <a:gd name="T10" fmla="*/ 783 w 794"/>
                <a:gd name="T11" fmla="*/ 308 h 717"/>
                <a:gd name="T12" fmla="*/ 776 w 794"/>
                <a:gd name="T13" fmla="*/ 326 h 717"/>
                <a:gd name="T14" fmla="*/ 792 w 794"/>
                <a:gd name="T15" fmla="*/ 410 h 717"/>
                <a:gd name="T16" fmla="*/ 755 w 794"/>
                <a:gd name="T17" fmla="*/ 488 h 717"/>
                <a:gd name="T18" fmla="*/ 695 w 794"/>
                <a:gd name="T19" fmla="*/ 562 h 717"/>
                <a:gd name="T20" fmla="*/ 679 w 794"/>
                <a:gd name="T21" fmla="*/ 578 h 717"/>
                <a:gd name="T22" fmla="*/ 581 w 794"/>
                <a:gd name="T23" fmla="*/ 687 h 717"/>
                <a:gd name="T24" fmla="*/ 510 w 794"/>
                <a:gd name="T25" fmla="*/ 713 h 717"/>
                <a:gd name="T26" fmla="*/ 489 w 794"/>
                <a:gd name="T27" fmla="*/ 706 h 717"/>
                <a:gd name="T28" fmla="*/ 477 w 794"/>
                <a:gd name="T29" fmla="*/ 690 h 717"/>
                <a:gd name="T30" fmla="*/ 408 w 794"/>
                <a:gd name="T31" fmla="*/ 673 h 717"/>
                <a:gd name="T32" fmla="*/ 387 w 794"/>
                <a:gd name="T33" fmla="*/ 618 h 717"/>
                <a:gd name="T34" fmla="*/ 405 w 794"/>
                <a:gd name="T35" fmla="*/ 595 h 717"/>
                <a:gd name="T36" fmla="*/ 436 w 794"/>
                <a:gd name="T37" fmla="*/ 551 h 717"/>
                <a:gd name="T38" fmla="*/ 410 w 794"/>
                <a:gd name="T39" fmla="*/ 578 h 717"/>
                <a:gd name="T40" fmla="*/ 364 w 794"/>
                <a:gd name="T41" fmla="*/ 546 h 717"/>
                <a:gd name="T42" fmla="*/ 348 w 794"/>
                <a:gd name="T43" fmla="*/ 521 h 717"/>
                <a:gd name="T44" fmla="*/ 324 w 794"/>
                <a:gd name="T45" fmla="*/ 511 h 717"/>
                <a:gd name="T46" fmla="*/ 167 w 794"/>
                <a:gd name="T47" fmla="*/ 560 h 717"/>
                <a:gd name="T48" fmla="*/ 88 w 794"/>
                <a:gd name="T49" fmla="*/ 565 h 717"/>
                <a:gd name="T50" fmla="*/ 14 w 794"/>
                <a:gd name="T51" fmla="*/ 578 h 717"/>
                <a:gd name="T52" fmla="*/ 0 w 794"/>
                <a:gd name="T53" fmla="*/ 555 h 717"/>
                <a:gd name="T54" fmla="*/ 40 w 794"/>
                <a:gd name="T55" fmla="*/ 497 h 717"/>
                <a:gd name="T56" fmla="*/ 42 w 794"/>
                <a:gd name="T57" fmla="*/ 363 h 717"/>
                <a:gd name="T58" fmla="*/ 54 w 794"/>
                <a:gd name="T59" fmla="*/ 303 h 717"/>
                <a:gd name="T60" fmla="*/ 68 w 794"/>
                <a:gd name="T61" fmla="*/ 254 h 717"/>
                <a:gd name="T62" fmla="*/ 135 w 794"/>
                <a:gd name="T63" fmla="*/ 224 h 717"/>
                <a:gd name="T64" fmla="*/ 220 w 794"/>
                <a:gd name="T65" fmla="*/ 208 h 717"/>
                <a:gd name="T66" fmla="*/ 260 w 794"/>
                <a:gd name="T67" fmla="*/ 157 h 717"/>
                <a:gd name="T68" fmla="*/ 287 w 794"/>
                <a:gd name="T69" fmla="*/ 153 h 717"/>
                <a:gd name="T70" fmla="*/ 297 w 794"/>
                <a:gd name="T71" fmla="*/ 134 h 717"/>
                <a:gd name="T72" fmla="*/ 338 w 794"/>
                <a:gd name="T73" fmla="*/ 95 h 717"/>
                <a:gd name="T74" fmla="*/ 364 w 794"/>
                <a:gd name="T75" fmla="*/ 74 h 717"/>
                <a:gd name="T76" fmla="*/ 382 w 794"/>
                <a:gd name="T77" fmla="*/ 102 h 717"/>
                <a:gd name="T78" fmla="*/ 396 w 794"/>
                <a:gd name="T79" fmla="*/ 99 h 717"/>
                <a:gd name="T80" fmla="*/ 422 w 794"/>
                <a:gd name="T81" fmla="*/ 106 h 717"/>
                <a:gd name="T82" fmla="*/ 447 w 794"/>
                <a:gd name="T83" fmla="*/ 44 h 717"/>
                <a:gd name="T84" fmla="*/ 482 w 794"/>
                <a:gd name="T85" fmla="*/ 30 h 717"/>
                <a:gd name="T86" fmla="*/ 482 w 794"/>
                <a:gd name="T87" fmla="*/ 9 h 717"/>
                <a:gd name="T88" fmla="*/ 503 w 794"/>
                <a:gd name="T89" fmla="*/ 16 h 717"/>
                <a:gd name="T90" fmla="*/ 528 w 794"/>
                <a:gd name="T91" fmla="*/ 18 h 717"/>
                <a:gd name="T92" fmla="*/ 554 w 794"/>
                <a:gd name="T93" fmla="*/ 30 h 717"/>
                <a:gd name="T94" fmla="*/ 565 w 794"/>
                <a:gd name="T95" fmla="*/ 28 h 717"/>
                <a:gd name="T96" fmla="*/ 544 w 794"/>
                <a:gd name="T97" fmla="*/ 92 h 717"/>
                <a:gd name="T98" fmla="*/ 577 w 794"/>
                <a:gd name="T99" fmla="*/ 153 h 717"/>
                <a:gd name="T100" fmla="*/ 600 w 794"/>
                <a:gd name="T101" fmla="*/ 171 h 717"/>
                <a:gd name="T102" fmla="*/ 639 w 794"/>
                <a:gd name="T103" fmla="*/ 155 h 717"/>
                <a:gd name="T104" fmla="*/ 683 w 794"/>
                <a:gd name="T105" fmla="*/ 28 h 717"/>
                <a:gd name="T106" fmla="*/ 695 w 794"/>
                <a:gd name="T107" fmla="*/ 0 h 717"/>
                <a:gd name="T108" fmla="*/ 706 w 794"/>
                <a:gd name="T109" fmla="*/ 30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94"/>
                <a:gd name="T166" fmla="*/ 0 h 717"/>
                <a:gd name="T167" fmla="*/ 794 w 794"/>
                <a:gd name="T168" fmla="*/ 717 h 7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94" h="717">
                  <a:moveTo>
                    <a:pt x="706" y="30"/>
                  </a:moveTo>
                  <a:lnTo>
                    <a:pt x="706" y="30"/>
                  </a:lnTo>
                  <a:lnTo>
                    <a:pt x="704" y="39"/>
                  </a:lnTo>
                  <a:lnTo>
                    <a:pt x="706" y="46"/>
                  </a:lnTo>
                  <a:lnTo>
                    <a:pt x="709" y="53"/>
                  </a:lnTo>
                  <a:lnTo>
                    <a:pt x="709" y="60"/>
                  </a:lnTo>
                  <a:lnTo>
                    <a:pt x="704" y="95"/>
                  </a:lnTo>
                  <a:lnTo>
                    <a:pt x="713" y="95"/>
                  </a:lnTo>
                  <a:lnTo>
                    <a:pt x="720" y="95"/>
                  </a:lnTo>
                  <a:lnTo>
                    <a:pt x="732" y="113"/>
                  </a:lnTo>
                  <a:lnTo>
                    <a:pt x="720" y="153"/>
                  </a:lnTo>
                  <a:lnTo>
                    <a:pt x="725" y="164"/>
                  </a:lnTo>
                  <a:lnTo>
                    <a:pt x="727" y="171"/>
                  </a:lnTo>
                  <a:lnTo>
                    <a:pt x="727" y="176"/>
                  </a:lnTo>
                  <a:lnTo>
                    <a:pt x="723" y="194"/>
                  </a:lnTo>
                  <a:lnTo>
                    <a:pt x="727" y="208"/>
                  </a:lnTo>
                  <a:lnTo>
                    <a:pt x="766" y="248"/>
                  </a:lnTo>
                  <a:lnTo>
                    <a:pt x="766" y="254"/>
                  </a:lnTo>
                  <a:lnTo>
                    <a:pt x="764" y="259"/>
                  </a:lnTo>
                  <a:lnTo>
                    <a:pt x="755" y="271"/>
                  </a:lnTo>
                  <a:lnTo>
                    <a:pt x="760" y="287"/>
                  </a:lnTo>
                  <a:lnTo>
                    <a:pt x="760" y="296"/>
                  </a:lnTo>
                  <a:lnTo>
                    <a:pt x="757" y="303"/>
                  </a:lnTo>
                  <a:lnTo>
                    <a:pt x="760" y="305"/>
                  </a:lnTo>
                  <a:lnTo>
                    <a:pt x="783" y="308"/>
                  </a:lnTo>
                  <a:lnTo>
                    <a:pt x="783" y="312"/>
                  </a:lnTo>
                  <a:lnTo>
                    <a:pt x="780" y="317"/>
                  </a:lnTo>
                  <a:lnTo>
                    <a:pt x="776" y="326"/>
                  </a:lnTo>
                  <a:lnTo>
                    <a:pt x="773" y="331"/>
                  </a:lnTo>
                  <a:lnTo>
                    <a:pt x="773" y="335"/>
                  </a:lnTo>
                  <a:lnTo>
                    <a:pt x="794" y="400"/>
                  </a:lnTo>
                  <a:lnTo>
                    <a:pt x="792" y="410"/>
                  </a:lnTo>
                  <a:lnTo>
                    <a:pt x="787" y="419"/>
                  </a:lnTo>
                  <a:lnTo>
                    <a:pt x="776" y="433"/>
                  </a:lnTo>
                  <a:lnTo>
                    <a:pt x="769" y="472"/>
                  </a:lnTo>
                  <a:lnTo>
                    <a:pt x="755" y="488"/>
                  </a:lnTo>
                  <a:lnTo>
                    <a:pt x="741" y="504"/>
                  </a:lnTo>
                  <a:lnTo>
                    <a:pt x="729" y="521"/>
                  </a:lnTo>
                  <a:lnTo>
                    <a:pt x="725" y="530"/>
                  </a:lnTo>
                  <a:lnTo>
                    <a:pt x="723" y="539"/>
                  </a:lnTo>
                  <a:lnTo>
                    <a:pt x="695" y="562"/>
                  </a:lnTo>
                  <a:lnTo>
                    <a:pt x="690" y="565"/>
                  </a:lnTo>
                  <a:lnTo>
                    <a:pt x="685" y="565"/>
                  </a:lnTo>
                  <a:lnTo>
                    <a:pt x="681" y="572"/>
                  </a:lnTo>
                  <a:lnTo>
                    <a:pt x="679" y="578"/>
                  </a:lnTo>
                  <a:lnTo>
                    <a:pt x="674" y="585"/>
                  </a:lnTo>
                  <a:lnTo>
                    <a:pt x="586" y="678"/>
                  </a:lnTo>
                  <a:lnTo>
                    <a:pt x="584" y="685"/>
                  </a:lnTo>
                  <a:lnTo>
                    <a:pt x="581" y="687"/>
                  </a:lnTo>
                  <a:lnTo>
                    <a:pt x="572" y="692"/>
                  </a:lnTo>
                  <a:lnTo>
                    <a:pt x="563" y="692"/>
                  </a:lnTo>
                  <a:lnTo>
                    <a:pt x="556" y="696"/>
                  </a:lnTo>
                  <a:lnTo>
                    <a:pt x="530" y="696"/>
                  </a:lnTo>
                  <a:lnTo>
                    <a:pt x="510" y="713"/>
                  </a:lnTo>
                  <a:lnTo>
                    <a:pt x="510" y="717"/>
                  </a:lnTo>
                  <a:lnTo>
                    <a:pt x="498" y="717"/>
                  </a:lnTo>
                  <a:lnTo>
                    <a:pt x="489" y="706"/>
                  </a:lnTo>
                  <a:lnTo>
                    <a:pt x="484" y="699"/>
                  </a:lnTo>
                  <a:lnTo>
                    <a:pt x="484" y="692"/>
                  </a:lnTo>
                  <a:lnTo>
                    <a:pt x="477" y="690"/>
                  </a:lnTo>
                  <a:lnTo>
                    <a:pt x="468" y="699"/>
                  </a:lnTo>
                  <a:lnTo>
                    <a:pt x="461" y="710"/>
                  </a:lnTo>
                  <a:lnTo>
                    <a:pt x="426" y="696"/>
                  </a:lnTo>
                  <a:lnTo>
                    <a:pt x="422" y="685"/>
                  </a:lnTo>
                  <a:lnTo>
                    <a:pt x="408" y="673"/>
                  </a:lnTo>
                  <a:lnTo>
                    <a:pt x="417" y="629"/>
                  </a:lnTo>
                  <a:lnTo>
                    <a:pt x="408" y="613"/>
                  </a:lnTo>
                  <a:lnTo>
                    <a:pt x="387" y="618"/>
                  </a:lnTo>
                  <a:lnTo>
                    <a:pt x="387" y="606"/>
                  </a:lnTo>
                  <a:lnTo>
                    <a:pt x="399" y="602"/>
                  </a:lnTo>
                  <a:lnTo>
                    <a:pt x="403" y="599"/>
                  </a:lnTo>
                  <a:lnTo>
                    <a:pt x="405" y="595"/>
                  </a:lnTo>
                  <a:lnTo>
                    <a:pt x="408" y="585"/>
                  </a:lnTo>
                  <a:lnTo>
                    <a:pt x="415" y="578"/>
                  </a:lnTo>
                  <a:lnTo>
                    <a:pt x="431" y="567"/>
                  </a:lnTo>
                  <a:lnTo>
                    <a:pt x="436" y="551"/>
                  </a:lnTo>
                  <a:lnTo>
                    <a:pt x="433" y="548"/>
                  </a:lnTo>
                  <a:lnTo>
                    <a:pt x="431" y="548"/>
                  </a:lnTo>
                  <a:lnTo>
                    <a:pt x="424" y="551"/>
                  </a:lnTo>
                  <a:lnTo>
                    <a:pt x="410" y="578"/>
                  </a:lnTo>
                  <a:lnTo>
                    <a:pt x="378" y="590"/>
                  </a:lnTo>
                  <a:lnTo>
                    <a:pt x="375" y="553"/>
                  </a:lnTo>
                  <a:lnTo>
                    <a:pt x="364" y="546"/>
                  </a:lnTo>
                  <a:lnTo>
                    <a:pt x="364" y="528"/>
                  </a:lnTo>
                  <a:lnTo>
                    <a:pt x="357" y="521"/>
                  </a:lnTo>
                  <a:lnTo>
                    <a:pt x="352" y="518"/>
                  </a:lnTo>
                  <a:lnTo>
                    <a:pt x="348" y="521"/>
                  </a:lnTo>
                  <a:lnTo>
                    <a:pt x="343" y="521"/>
                  </a:lnTo>
                  <a:lnTo>
                    <a:pt x="338" y="521"/>
                  </a:lnTo>
                  <a:lnTo>
                    <a:pt x="331" y="518"/>
                  </a:lnTo>
                  <a:lnTo>
                    <a:pt x="324" y="511"/>
                  </a:lnTo>
                  <a:lnTo>
                    <a:pt x="315" y="507"/>
                  </a:lnTo>
                  <a:lnTo>
                    <a:pt x="262" y="514"/>
                  </a:lnTo>
                  <a:lnTo>
                    <a:pt x="181" y="541"/>
                  </a:lnTo>
                  <a:lnTo>
                    <a:pt x="167" y="560"/>
                  </a:lnTo>
                  <a:lnTo>
                    <a:pt x="135" y="562"/>
                  </a:lnTo>
                  <a:lnTo>
                    <a:pt x="119" y="560"/>
                  </a:lnTo>
                  <a:lnTo>
                    <a:pt x="102" y="558"/>
                  </a:lnTo>
                  <a:lnTo>
                    <a:pt x="88" y="565"/>
                  </a:lnTo>
                  <a:lnTo>
                    <a:pt x="75" y="572"/>
                  </a:lnTo>
                  <a:lnTo>
                    <a:pt x="56" y="572"/>
                  </a:lnTo>
                  <a:lnTo>
                    <a:pt x="31" y="585"/>
                  </a:lnTo>
                  <a:lnTo>
                    <a:pt x="14" y="578"/>
                  </a:lnTo>
                  <a:lnTo>
                    <a:pt x="10" y="567"/>
                  </a:lnTo>
                  <a:lnTo>
                    <a:pt x="5" y="562"/>
                  </a:lnTo>
                  <a:lnTo>
                    <a:pt x="0" y="558"/>
                  </a:lnTo>
                  <a:lnTo>
                    <a:pt x="0" y="555"/>
                  </a:lnTo>
                  <a:lnTo>
                    <a:pt x="17" y="546"/>
                  </a:lnTo>
                  <a:lnTo>
                    <a:pt x="14" y="534"/>
                  </a:lnTo>
                  <a:lnTo>
                    <a:pt x="26" y="523"/>
                  </a:lnTo>
                  <a:lnTo>
                    <a:pt x="31" y="509"/>
                  </a:lnTo>
                  <a:lnTo>
                    <a:pt x="40" y="497"/>
                  </a:lnTo>
                  <a:lnTo>
                    <a:pt x="38" y="456"/>
                  </a:lnTo>
                  <a:lnTo>
                    <a:pt x="47" y="433"/>
                  </a:lnTo>
                  <a:lnTo>
                    <a:pt x="35" y="370"/>
                  </a:lnTo>
                  <a:lnTo>
                    <a:pt x="42" y="363"/>
                  </a:lnTo>
                  <a:lnTo>
                    <a:pt x="49" y="361"/>
                  </a:lnTo>
                  <a:lnTo>
                    <a:pt x="56" y="359"/>
                  </a:lnTo>
                  <a:lnTo>
                    <a:pt x="54" y="303"/>
                  </a:lnTo>
                  <a:lnTo>
                    <a:pt x="61" y="282"/>
                  </a:lnTo>
                  <a:lnTo>
                    <a:pt x="63" y="271"/>
                  </a:lnTo>
                  <a:lnTo>
                    <a:pt x="65" y="257"/>
                  </a:lnTo>
                  <a:lnTo>
                    <a:pt x="68" y="254"/>
                  </a:lnTo>
                  <a:lnTo>
                    <a:pt x="70" y="254"/>
                  </a:lnTo>
                  <a:lnTo>
                    <a:pt x="77" y="268"/>
                  </a:lnTo>
                  <a:lnTo>
                    <a:pt x="79" y="268"/>
                  </a:lnTo>
                  <a:lnTo>
                    <a:pt x="135" y="224"/>
                  </a:lnTo>
                  <a:lnTo>
                    <a:pt x="209" y="215"/>
                  </a:lnTo>
                  <a:lnTo>
                    <a:pt x="209" y="210"/>
                  </a:lnTo>
                  <a:lnTo>
                    <a:pt x="213" y="208"/>
                  </a:lnTo>
                  <a:lnTo>
                    <a:pt x="220" y="208"/>
                  </a:lnTo>
                  <a:lnTo>
                    <a:pt x="237" y="204"/>
                  </a:lnTo>
                  <a:lnTo>
                    <a:pt x="262" y="171"/>
                  </a:lnTo>
                  <a:lnTo>
                    <a:pt x="260" y="157"/>
                  </a:lnTo>
                  <a:lnTo>
                    <a:pt x="260" y="150"/>
                  </a:lnTo>
                  <a:lnTo>
                    <a:pt x="262" y="146"/>
                  </a:lnTo>
                  <a:lnTo>
                    <a:pt x="269" y="141"/>
                  </a:lnTo>
                  <a:lnTo>
                    <a:pt x="287" y="153"/>
                  </a:lnTo>
                  <a:lnTo>
                    <a:pt x="290" y="143"/>
                  </a:lnTo>
                  <a:lnTo>
                    <a:pt x="292" y="132"/>
                  </a:lnTo>
                  <a:lnTo>
                    <a:pt x="297" y="134"/>
                  </a:lnTo>
                  <a:lnTo>
                    <a:pt x="304" y="136"/>
                  </a:lnTo>
                  <a:lnTo>
                    <a:pt x="318" y="120"/>
                  </a:lnTo>
                  <a:lnTo>
                    <a:pt x="322" y="104"/>
                  </a:lnTo>
                  <a:lnTo>
                    <a:pt x="338" y="95"/>
                  </a:lnTo>
                  <a:lnTo>
                    <a:pt x="341" y="90"/>
                  </a:lnTo>
                  <a:lnTo>
                    <a:pt x="341" y="86"/>
                  </a:lnTo>
                  <a:lnTo>
                    <a:pt x="359" y="83"/>
                  </a:lnTo>
                  <a:lnTo>
                    <a:pt x="364" y="74"/>
                  </a:lnTo>
                  <a:lnTo>
                    <a:pt x="368" y="72"/>
                  </a:lnTo>
                  <a:lnTo>
                    <a:pt x="373" y="69"/>
                  </a:lnTo>
                  <a:lnTo>
                    <a:pt x="385" y="90"/>
                  </a:lnTo>
                  <a:lnTo>
                    <a:pt x="382" y="102"/>
                  </a:lnTo>
                  <a:lnTo>
                    <a:pt x="385" y="104"/>
                  </a:lnTo>
                  <a:lnTo>
                    <a:pt x="387" y="104"/>
                  </a:lnTo>
                  <a:lnTo>
                    <a:pt x="394" y="102"/>
                  </a:lnTo>
                  <a:lnTo>
                    <a:pt x="396" y="99"/>
                  </a:lnTo>
                  <a:lnTo>
                    <a:pt x="399" y="99"/>
                  </a:lnTo>
                  <a:lnTo>
                    <a:pt x="405" y="99"/>
                  </a:lnTo>
                  <a:lnTo>
                    <a:pt x="417" y="109"/>
                  </a:lnTo>
                  <a:lnTo>
                    <a:pt x="422" y="106"/>
                  </a:lnTo>
                  <a:lnTo>
                    <a:pt x="426" y="104"/>
                  </a:lnTo>
                  <a:lnTo>
                    <a:pt x="422" y="79"/>
                  </a:lnTo>
                  <a:lnTo>
                    <a:pt x="447" y="51"/>
                  </a:lnTo>
                  <a:lnTo>
                    <a:pt x="447" y="44"/>
                  </a:lnTo>
                  <a:lnTo>
                    <a:pt x="463" y="35"/>
                  </a:lnTo>
                  <a:lnTo>
                    <a:pt x="473" y="30"/>
                  </a:lnTo>
                  <a:lnTo>
                    <a:pt x="482" y="30"/>
                  </a:lnTo>
                  <a:lnTo>
                    <a:pt x="486" y="23"/>
                  </a:lnTo>
                  <a:lnTo>
                    <a:pt x="486" y="21"/>
                  </a:lnTo>
                  <a:lnTo>
                    <a:pt x="486" y="18"/>
                  </a:lnTo>
                  <a:lnTo>
                    <a:pt x="482" y="9"/>
                  </a:lnTo>
                  <a:lnTo>
                    <a:pt x="486" y="7"/>
                  </a:lnTo>
                  <a:lnTo>
                    <a:pt x="489" y="7"/>
                  </a:lnTo>
                  <a:lnTo>
                    <a:pt x="496" y="11"/>
                  </a:lnTo>
                  <a:lnTo>
                    <a:pt x="503" y="16"/>
                  </a:lnTo>
                  <a:lnTo>
                    <a:pt x="510" y="21"/>
                  </a:lnTo>
                  <a:lnTo>
                    <a:pt x="519" y="21"/>
                  </a:lnTo>
                  <a:lnTo>
                    <a:pt x="528" y="18"/>
                  </a:lnTo>
                  <a:lnTo>
                    <a:pt x="535" y="30"/>
                  </a:lnTo>
                  <a:lnTo>
                    <a:pt x="544" y="25"/>
                  </a:lnTo>
                  <a:lnTo>
                    <a:pt x="551" y="25"/>
                  </a:lnTo>
                  <a:lnTo>
                    <a:pt x="554" y="30"/>
                  </a:lnTo>
                  <a:lnTo>
                    <a:pt x="556" y="30"/>
                  </a:lnTo>
                  <a:lnTo>
                    <a:pt x="561" y="30"/>
                  </a:lnTo>
                  <a:lnTo>
                    <a:pt x="565" y="28"/>
                  </a:lnTo>
                  <a:lnTo>
                    <a:pt x="558" y="53"/>
                  </a:lnTo>
                  <a:lnTo>
                    <a:pt x="547" y="60"/>
                  </a:lnTo>
                  <a:lnTo>
                    <a:pt x="544" y="92"/>
                  </a:lnTo>
                  <a:lnTo>
                    <a:pt x="540" y="99"/>
                  </a:lnTo>
                  <a:lnTo>
                    <a:pt x="537" y="106"/>
                  </a:lnTo>
                  <a:lnTo>
                    <a:pt x="570" y="132"/>
                  </a:lnTo>
                  <a:lnTo>
                    <a:pt x="577" y="153"/>
                  </a:lnTo>
                  <a:lnTo>
                    <a:pt x="584" y="157"/>
                  </a:lnTo>
                  <a:lnTo>
                    <a:pt x="591" y="160"/>
                  </a:lnTo>
                  <a:lnTo>
                    <a:pt x="598" y="164"/>
                  </a:lnTo>
                  <a:lnTo>
                    <a:pt x="600" y="169"/>
                  </a:lnTo>
                  <a:lnTo>
                    <a:pt x="600" y="171"/>
                  </a:lnTo>
                  <a:lnTo>
                    <a:pt x="602" y="176"/>
                  </a:lnTo>
                  <a:lnTo>
                    <a:pt x="607" y="178"/>
                  </a:lnTo>
                  <a:lnTo>
                    <a:pt x="614" y="178"/>
                  </a:lnTo>
                  <a:lnTo>
                    <a:pt x="639" y="155"/>
                  </a:lnTo>
                  <a:lnTo>
                    <a:pt x="660" y="111"/>
                  </a:lnTo>
                  <a:lnTo>
                    <a:pt x="660" y="79"/>
                  </a:lnTo>
                  <a:lnTo>
                    <a:pt x="676" y="28"/>
                  </a:lnTo>
                  <a:lnTo>
                    <a:pt x="683" y="28"/>
                  </a:lnTo>
                  <a:lnTo>
                    <a:pt x="685" y="25"/>
                  </a:lnTo>
                  <a:lnTo>
                    <a:pt x="688" y="23"/>
                  </a:lnTo>
                  <a:lnTo>
                    <a:pt x="692" y="5"/>
                  </a:lnTo>
                  <a:lnTo>
                    <a:pt x="695" y="0"/>
                  </a:lnTo>
                  <a:lnTo>
                    <a:pt x="699" y="7"/>
                  </a:lnTo>
                  <a:lnTo>
                    <a:pt x="702" y="16"/>
                  </a:lnTo>
                  <a:lnTo>
                    <a:pt x="702" y="23"/>
                  </a:lnTo>
                  <a:lnTo>
                    <a:pt x="706" y="3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5" name="Freeform 299"/>
            <p:cNvSpPr>
              <a:spLocks/>
            </p:cNvSpPr>
            <p:nvPr/>
          </p:nvSpPr>
          <p:spPr bwMode="auto">
            <a:xfrm>
              <a:off x="3612" y="2917"/>
              <a:ext cx="10" cy="7"/>
            </a:xfrm>
            <a:custGeom>
              <a:avLst/>
              <a:gdLst>
                <a:gd name="T0" fmla="*/ 10 w 10"/>
                <a:gd name="T1" fmla="*/ 3 h 7"/>
                <a:gd name="T2" fmla="*/ 10 w 10"/>
                <a:gd name="T3" fmla="*/ 3 h 7"/>
                <a:gd name="T4" fmla="*/ 10 w 10"/>
                <a:gd name="T5" fmla="*/ 5 h 7"/>
                <a:gd name="T6" fmla="*/ 10 w 10"/>
                <a:gd name="T7" fmla="*/ 5 h 7"/>
                <a:gd name="T8" fmla="*/ 10 w 10"/>
                <a:gd name="T9" fmla="*/ 5 h 7"/>
                <a:gd name="T10" fmla="*/ 5 w 10"/>
                <a:gd name="T11" fmla="*/ 7 h 7"/>
                <a:gd name="T12" fmla="*/ 3 w 10"/>
                <a:gd name="T13" fmla="*/ 5 h 7"/>
                <a:gd name="T14" fmla="*/ 3 w 10"/>
                <a:gd name="T15" fmla="*/ 5 h 7"/>
                <a:gd name="T16" fmla="*/ 0 w 10"/>
                <a:gd name="T17" fmla="*/ 3 h 7"/>
                <a:gd name="T18" fmla="*/ 3 w 10"/>
                <a:gd name="T19" fmla="*/ 0 h 7"/>
                <a:gd name="T20" fmla="*/ 3 w 10"/>
                <a:gd name="T21" fmla="*/ 0 h 7"/>
                <a:gd name="T22" fmla="*/ 7 w 10"/>
                <a:gd name="T23" fmla="*/ 0 h 7"/>
                <a:gd name="T24" fmla="*/ 10 w 10"/>
                <a:gd name="T25" fmla="*/ 3 h 7"/>
                <a:gd name="T26" fmla="*/ 10 w 10"/>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10" y="3"/>
                  </a:moveTo>
                  <a:lnTo>
                    <a:pt x="10" y="3"/>
                  </a:lnTo>
                  <a:lnTo>
                    <a:pt x="10" y="5"/>
                  </a:lnTo>
                  <a:lnTo>
                    <a:pt x="5" y="7"/>
                  </a:lnTo>
                  <a:lnTo>
                    <a:pt x="3" y="5"/>
                  </a:lnTo>
                  <a:lnTo>
                    <a:pt x="0" y="3"/>
                  </a:lnTo>
                  <a:lnTo>
                    <a:pt x="3" y="0"/>
                  </a:lnTo>
                  <a:lnTo>
                    <a:pt x="7" y="0"/>
                  </a:lnTo>
                  <a:lnTo>
                    <a:pt x="10" y="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6" name="Freeform 300"/>
            <p:cNvSpPr>
              <a:spLocks/>
            </p:cNvSpPr>
            <p:nvPr/>
          </p:nvSpPr>
          <p:spPr bwMode="auto">
            <a:xfrm>
              <a:off x="5341" y="2917"/>
              <a:ext cx="12" cy="12"/>
            </a:xfrm>
            <a:custGeom>
              <a:avLst/>
              <a:gdLst>
                <a:gd name="T0" fmla="*/ 12 w 12"/>
                <a:gd name="T1" fmla="*/ 5 h 12"/>
                <a:gd name="T2" fmla="*/ 2 w 12"/>
                <a:gd name="T3" fmla="*/ 12 h 12"/>
                <a:gd name="T4" fmla="*/ 0 w 12"/>
                <a:gd name="T5" fmla="*/ 7 h 12"/>
                <a:gd name="T6" fmla="*/ 2 w 12"/>
                <a:gd name="T7" fmla="*/ 0 h 12"/>
                <a:gd name="T8" fmla="*/ 2 w 12"/>
                <a:gd name="T9" fmla="*/ 0 h 12"/>
                <a:gd name="T10" fmla="*/ 12 w 12"/>
                <a:gd name="T11" fmla="*/ 5 h 12"/>
                <a:gd name="T12" fmla="*/ 12 w 12"/>
                <a:gd name="T13" fmla="*/ 5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5"/>
                  </a:moveTo>
                  <a:lnTo>
                    <a:pt x="2" y="12"/>
                  </a:lnTo>
                  <a:lnTo>
                    <a:pt x="0" y="7"/>
                  </a:lnTo>
                  <a:lnTo>
                    <a:pt x="2" y="0"/>
                  </a:lnTo>
                  <a:lnTo>
                    <a:pt x="12"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7" name="Freeform 301"/>
            <p:cNvSpPr>
              <a:spLocks/>
            </p:cNvSpPr>
            <p:nvPr/>
          </p:nvSpPr>
          <p:spPr bwMode="auto">
            <a:xfrm>
              <a:off x="3247" y="2996"/>
              <a:ext cx="155" cy="146"/>
            </a:xfrm>
            <a:custGeom>
              <a:avLst/>
              <a:gdLst>
                <a:gd name="T0" fmla="*/ 99 w 155"/>
                <a:gd name="T1" fmla="*/ 0 h 146"/>
                <a:gd name="T2" fmla="*/ 99 w 155"/>
                <a:gd name="T3" fmla="*/ 0 h 146"/>
                <a:gd name="T4" fmla="*/ 99 w 155"/>
                <a:gd name="T5" fmla="*/ 9 h 146"/>
                <a:gd name="T6" fmla="*/ 102 w 155"/>
                <a:gd name="T7" fmla="*/ 11 h 146"/>
                <a:gd name="T8" fmla="*/ 104 w 155"/>
                <a:gd name="T9" fmla="*/ 14 h 146"/>
                <a:gd name="T10" fmla="*/ 104 w 155"/>
                <a:gd name="T11" fmla="*/ 14 h 146"/>
                <a:gd name="T12" fmla="*/ 116 w 155"/>
                <a:gd name="T13" fmla="*/ 18 h 146"/>
                <a:gd name="T14" fmla="*/ 127 w 155"/>
                <a:gd name="T15" fmla="*/ 21 h 146"/>
                <a:gd name="T16" fmla="*/ 150 w 155"/>
                <a:gd name="T17" fmla="*/ 23 h 146"/>
                <a:gd name="T18" fmla="*/ 150 w 155"/>
                <a:gd name="T19" fmla="*/ 23 h 146"/>
                <a:gd name="T20" fmla="*/ 150 w 155"/>
                <a:gd name="T21" fmla="*/ 53 h 146"/>
                <a:gd name="T22" fmla="*/ 148 w 155"/>
                <a:gd name="T23" fmla="*/ 69 h 146"/>
                <a:gd name="T24" fmla="*/ 146 w 155"/>
                <a:gd name="T25" fmla="*/ 83 h 146"/>
                <a:gd name="T26" fmla="*/ 155 w 155"/>
                <a:gd name="T27" fmla="*/ 104 h 146"/>
                <a:gd name="T28" fmla="*/ 155 w 155"/>
                <a:gd name="T29" fmla="*/ 104 h 146"/>
                <a:gd name="T30" fmla="*/ 150 w 155"/>
                <a:gd name="T31" fmla="*/ 116 h 146"/>
                <a:gd name="T32" fmla="*/ 146 w 155"/>
                <a:gd name="T33" fmla="*/ 123 h 146"/>
                <a:gd name="T34" fmla="*/ 141 w 155"/>
                <a:gd name="T35" fmla="*/ 127 h 146"/>
                <a:gd name="T36" fmla="*/ 116 w 155"/>
                <a:gd name="T37" fmla="*/ 146 h 146"/>
                <a:gd name="T38" fmla="*/ 69 w 155"/>
                <a:gd name="T39" fmla="*/ 134 h 146"/>
                <a:gd name="T40" fmla="*/ 18 w 155"/>
                <a:gd name="T41" fmla="*/ 95 h 146"/>
                <a:gd name="T42" fmla="*/ 14 w 155"/>
                <a:gd name="T43" fmla="*/ 67 h 146"/>
                <a:gd name="T44" fmla="*/ 0 w 155"/>
                <a:gd name="T45" fmla="*/ 53 h 146"/>
                <a:gd name="T46" fmla="*/ 35 w 155"/>
                <a:gd name="T47" fmla="*/ 51 h 146"/>
                <a:gd name="T48" fmla="*/ 46 w 155"/>
                <a:gd name="T49" fmla="*/ 46 h 146"/>
                <a:gd name="T50" fmla="*/ 46 w 155"/>
                <a:gd name="T51" fmla="*/ 46 h 146"/>
                <a:gd name="T52" fmla="*/ 65 w 155"/>
                <a:gd name="T53" fmla="*/ 11 h 146"/>
                <a:gd name="T54" fmla="*/ 65 w 155"/>
                <a:gd name="T55" fmla="*/ 11 h 146"/>
                <a:gd name="T56" fmla="*/ 99 w 155"/>
                <a:gd name="T57" fmla="*/ 0 h 146"/>
                <a:gd name="T58" fmla="*/ 99 w 155"/>
                <a:gd name="T59" fmla="*/ 0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5"/>
                <a:gd name="T91" fmla="*/ 0 h 146"/>
                <a:gd name="T92" fmla="*/ 155 w 155"/>
                <a:gd name="T93" fmla="*/ 146 h 1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5" h="146">
                  <a:moveTo>
                    <a:pt x="99" y="0"/>
                  </a:moveTo>
                  <a:lnTo>
                    <a:pt x="99" y="0"/>
                  </a:lnTo>
                  <a:lnTo>
                    <a:pt x="99" y="9"/>
                  </a:lnTo>
                  <a:lnTo>
                    <a:pt x="102" y="11"/>
                  </a:lnTo>
                  <a:lnTo>
                    <a:pt x="104" y="14"/>
                  </a:lnTo>
                  <a:lnTo>
                    <a:pt x="116" y="18"/>
                  </a:lnTo>
                  <a:lnTo>
                    <a:pt x="127" y="21"/>
                  </a:lnTo>
                  <a:lnTo>
                    <a:pt x="150" y="23"/>
                  </a:lnTo>
                  <a:lnTo>
                    <a:pt x="150" y="53"/>
                  </a:lnTo>
                  <a:lnTo>
                    <a:pt x="148" y="69"/>
                  </a:lnTo>
                  <a:lnTo>
                    <a:pt x="146" y="83"/>
                  </a:lnTo>
                  <a:lnTo>
                    <a:pt x="155" y="104"/>
                  </a:lnTo>
                  <a:lnTo>
                    <a:pt x="150" y="116"/>
                  </a:lnTo>
                  <a:lnTo>
                    <a:pt x="146" y="123"/>
                  </a:lnTo>
                  <a:lnTo>
                    <a:pt x="141" y="127"/>
                  </a:lnTo>
                  <a:lnTo>
                    <a:pt x="116" y="146"/>
                  </a:lnTo>
                  <a:lnTo>
                    <a:pt x="69" y="134"/>
                  </a:lnTo>
                  <a:lnTo>
                    <a:pt x="18" y="95"/>
                  </a:lnTo>
                  <a:lnTo>
                    <a:pt x="14" y="67"/>
                  </a:lnTo>
                  <a:lnTo>
                    <a:pt x="0" y="53"/>
                  </a:lnTo>
                  <a:lnTo>
                    <a:pt x="35" y="51"/>
                  </a:lnTo>
                  <a:lnTo>
                    <a:pt x="46" y="46"/>
                  </a:lnTo>
                  <a:lnTo>
                    <a:pt x="65" y="11"/>
                  </a:lnTo>
                  <a:lnTo>
                    <a:pt x="9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8" name="Freeform 302"/>
            <p:cNvSpPr>
              <a:spLocks/>
            </p:cNvSpPr>
            <p:nvPr/>
          </p:nvSpPr>
          <p:spPr bwMode="auto">
            <a:xfrm>
              <a:off x="2969" y="3038"/>
              <a:ext cx="271" cy="256"/>
            </a:xfrm>
            <a:custGeom>
              <a:avLst/>
              <a:gdLst>
                <a:gd name="T0" fmla="*/ 271 w 271"/>
                <a:gd name="T1" fmla="*/ 9 h 256"/>
                <a:gd name="T2" fmla="*/ 248 w 271"/>
                <a:gd name="T3" fmla="*/ 16 h 256"/>
                <a:gd name="T4" fmla="*/ 234 w 271"/>
                <a:gd name="T5" fmla="*/ 11 h 256"/>
                <a:gd name="T6" fmla="*/ 234 w 271"/>
                <a:gd name="T7" fmla="*/ 11 h 256"/>
                <a:gd name="T8" fmla="*/ 194 w 271"/>
                <a:gd name="T9" fmla="*/ 23 h 256"/>
                <a:gd name="T10" fmla="*/ 194 w 271"/>
                <a:gd name="T11" fmla="*/ 23 h 256"/>
                <a:gd name="T12" fmla="*/ 194 w 271"/>
                <a:gd name="T13" fmla="*/ 23 h 256"/>
                <a:gd name="T14" fmla="*/ 192 w 271"/>
                <a:gd name="T15" fmla="*/ 64 h 256"/>
                <a:gd name="T16" fmla="*/ 192 w 271"/>
                <a:gd name="T17" fmla="*/ 85 h 256"/>
                <a:gd name="T18" fmla="*/ 188 w 271"/>
                <a:gd name="T19" fmla="*/ 104 h 256"/>
                <a:gd name="T20" fmla="*/ 188 w 271"/>
                <a:gd name="T21" fmla="*/ 104 h 256"/>
                <a:gd name="T22" fmla="*/ 164 w 271"/>
                <a:gd name="T23" fmla="*/ 108 h 256"/>
                <a:gd name="T24" fmla="*/ 164 w 271"/>
                <a:gd name="T25" fmla="*/ 108 h 256"/>
                <a:gd name="T26" fmla="*/ 171 w 271"/>
                <a:gd name="T27" fmla="*/ 168 h 256"/>
                <a:gd name="T28" fmla="*/ 171 w 271"/>
                <a:gd name="T29" fmla="*/ 168 h 256"/>
                <a:gd name="T30" fmla="*/ 164 w 271"/>
                <a:gd name="T31" fmla="*/ 210 h 256"/>
                <a:gd name="T32" fmla="*/ 162 w 271"/>
                <a:gd name="T33" fmla="*/ 233 h 256"/>
                <a:gd name="T34" fmla="*/ 162 w 271"/>
                <a:gd name="T35" fmla="*/ 254 h 256"/>
                <a:gd name="T36" fmla="*/ 127 w 271"/>
                <a:gd name="T37" fmla="*/ 256 h 256"/>
                <a:gd name="T38" fmla="*/ 127 w 271"/>
                <a:gd name="T39" fmla="*/ 256 h 256"/>
                <a:gd name="T40" fmla="*/ 113 w 271"/>
                <a:gd name="T41" fmla="*/ 245 h 256"/>
                <a:gd name="T42" fmla="*/ 113 w 271"/>
                <a:gd name="T43" fmla="*/ 245 h 256"/>
                <a:gd name="T44" fmla="*/ 100 w 271"/>
                <a:gd name="T45" fmla="*/ 245 h 256"/>
                <a:gd name="T46" fmla="*/ 93 w 271"/>
                <a:gd name="T47" fmla="*/ 247 h 256"/>
                <a:gd name="T48" fmla="*/ 88 w 271"/>
                <a:gd name="T49" fmla="*/ 254 h 256"/>
                <a:gd name="T50" fmla="*/ 70 w 271"/>
                <a:gd name="T51" fmla="*/ 238 h 256"/>
                <a:gd name="T52" fmla="*/ 70 w 271"/>
                <a:gd name="T53" fmla="*/ 238 h 256"/>
                <a:gd name="T54" fmla="*/ 65 w 271"/>
                <a:gd name="T55" fmla="*/ 222 h 256"/>
                <a:gd name="T56" fmla="*/ 63 w 271"/>
                <a:gd name="T57" fmla="*/ 201 h 256"/>
                <a:gd name="T58" fmla="*/ 60 w 271"/>
                <a:gd name="T59" fmla="*/ 162 h 256"/>
                <a:gd name="T60" fmla="*/ 49 w 271"/>
                <a:gd name="T61" fmla="*/ 134 h 256"/>
                <a:gd name="T62" fmla="*/ 46 w 271"/>
                <a:gd name="T63" fmla="*/ 104 h 256"/>
                <a:gd name="T64" fmla="*/ 46 w 271"/>
                <a:gd name="T65" fmla="*/ 104 h 256"/>
                <a:gd name="T66" fmla="*/ 35 w 271"/>
                <a:gd name="T67" fmla="*/ 76 h 256"/>
                <a:gd name="T68" fmla="*/ 26 w 271"/>
                <a:gd name="T69" fmla="*/ 46 h 256"/>
                <a:gd name="T70" fmla="*/ 2 w 271"/>
                <a:gd name="T71" fmla="*/ 18 h 256"/>
                <a:gd name="T72" fmla="*/ 2 w 271"/>
                <a:gd name="T73" fmla="*/ 18 h 256"/>
                <a:gd name="T74" fmla="*/ 0 w 271"/>
                <a:gd name="T75" fmla="*/ 9 h 256"/>
                <a:gd name="T76" fmla="*/ 0 w 271"/>
                <a:gd name="T77" fmla="*/ 9 h 256"/>
                <a:gd name="T78" fmla="*/ 16 w 271"/>
                <a:gd name="T79" fmla="*/ 6 h 256"/>
                <a:gd name="T80" fmla="*/ 23 w 271"/>
                <a:gd name="T81" fmla="*/ 4 h 256"/>
                <a:gd name="T82" fmla="*/ 30 w 271"/>
                <a:gd name="T83" fmla="*/ 6 h 256"/>
                <a:gd name="T84" fmla="*/ 70 w 271"/>
                <a:gd name="T85" fmla="*/ 13 h 256"/>
                <a:gd name="T86" fmla="*/ 70 w 271"/>
                <a:gd name="T87" fmla="*/ 13 h 256"/>
                <a:gd name="T88" fmla="*/ 102 w 271"/>
                <a:gd name="T89" fmla="*/ 11 h 256"/>
                <a:gd name="T90" fmla="*/ 137 w 271"/>
                <a:gd name="T91" fmla="*/ 13 h 256"/>
                <a:gd name="T92" fmla="*/ 171 w 271"/>
                <a:gd name="T93" fmla="*/ 13 h 256"/>
                <a:gd name="T94" fmla="*/ 204 w 271"/>
                <a:gd name="T95" fmla="*/ 13 h 256"/>
                <a:gd name="T96" fmla="*/ 234 w 271"/>
                <a:gd name="T97" fmla="*/ 0 h 256"/>
                <a:gd name="T98" fmla="*/ 234 w 271"/>
                <a:gd name="T99" fmla="*/ 0 h 256"/>
                <a:gd name="T100" fmla="*/ 243 w 271"/>
                <a:gd name="T101" fmla="*/ 0 h 256"/>
                <a:gd name="T102" fmla="*/ 255 w 271"/>
                <a:gd name="T103" fmla="*/ 0 h 256"/>
                <a:gd name="T104" fmla="*/ 264 w 271"/>
                <a:gd name="T105" fmla="*/ 0 h 256"/>
                <a:gd name="T106" fmla="*/ 266 w 271"/>
                <a:gd name="T107" fmla="*/ 4 h 256"/>
                <a:gd name="T108" fmla="*/ 271 w 271"/>
                <a:gd name="T109" fmla="*/ 9 h 256"/>
                <a:gd name="T110" fmla="*/ 271 w 271"/>
                <a:gd name="T111" fmla="*/ 9 h 2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1"/>
                <a:gd name="T169" fmla="*/ 0 h 256"/>
                <a:gd name="T170" fmla="*/ 271 w 271"/>
                <a:gd name="T171" fmla="*/ 256 h 2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1" h="256">
                  <a:moveTo>
                    <a:pt x="271" y="9"/>
                  </a:moveTo>
                  <a:lnTo>
                    <a:pt x="248" y="16"/>
                  </a:lnTo>
                  <a:lnTo>
                    <a:pt x="234" y="11"/>
                  </a:lnTo>
                  <a:lnTo>
                    <a:pt x="194" y="23"/>
                  </a:lnTo>
                  <a:lnTo>
                    <a:pt x="192" y="64"/>
                  </a:lnTo>
                  <a:lnTo>
                    <a:pt x="192" y="85"/>
                  </a:lnTo>
                  <a:lnTo>
                    <a:pt x="188" y="104"/>
                  </a:lnTo>
                  <a:lnTo>
                    <a:pt x="164" y="108"/>
                  </a:lnTo>
                  <a:lnTo>
                    <a:pt x="171" y="168"/>
                  </a:lnTo>
                  <a:lnTo>
                    <a:pt x="164" y="210"/>
                  </a:lnTo>
                  <a:lnTo>
                    <a:pt x="162" y="233"/>
                  </a:lnTo>
                  <a:lnTo>
                    <a:pt x="162" y="254"/>
                  </a:lnTo>
                  <a:lnTo>
                    <a:pt x="127" y="256"/>
                  </a:lnTo>
                  <a:lnTo>
                    <a:pt x="113" y="245"/>
                  </a:lnTo>
                  <a:lnTo>
                    <a:pt x="100" y="245"/>
                  </a:lnTo>
                  <a:lnTo>
                    <a:pt x="93" y="247"/>
                  </a:lnTo>
                  <a:lnTo>
                    <a:pt x="88" y="254"/>
                  </a:lnTo>
                  <a:lnTo>
                    <a:pt x="70" y="238"/>
                  </a:lnTo>
                  <a:lnTo>
                    <a:pt x="65" y="222"/>
                  </a:lnTo>
                  <a:lnTo>
                    <a:pt x="63" y="201"/>
                  </a:lnTo>
                  <a:lnTo>
                    <a:pt x="60" y="162"/>
                  </a:lnTo>
                  <a:lnTo>
                    <a:pt x="49" y="134"/>
                  </a:lnTo>
                  <a:lnTo>
                    <a:pt x="46" y="104"/>
                  </a:lnTo>
                  <a:lnTo>
                    <a:pt x="35" y="76"/>
                  </a:lnTo>
                  <a:lnTo>
                    <a:pt x="26" y="46"/>
                  </a:lnTo>
                  <a:lnTo>
                    <a:pt x="2" y="18"/>
                  </a:lnTo>
                  <a:lnTo>
                    <a:pt x="0" y="9"/>
                  </a:lnTo>
                  <a:lnTo>
                    <a:pt x="16" y="6"/>
                  </a:lnTo>
                  <a:lnTo>
                    <a:pt x="23" y="4"/>
                  </a:lnTo>
                  <a:lnTo>
                    <a:pt x="30" y="6"/>
                  </a:lnTo>
                  <a:lnTo>
                    <a:pt x="70" y="13"/>
                  </a:lnTo>
                  <a:lnTo>
                    <a:pt x="102" y="11"/>
                  </a:lnTo>
                  <a:lnTo>
                    <a:pt x="137" y="13"/>
                  </a:lnTo>
                  <a:lnTo>
                    <a:pt x="171" y="13"/>
                  </a:lnTo>
                  <a:lnTo>
                    <a:pt x="204" y="13"/>
                  </a:lnTo>
                  <a:lnTo>
                    <a:pt x="234" y="0"/>
                  </a:lnTo>
                  <a:lnTo>
                    <a:pt x="243" y="0"/>
                  </a:lnTo>
                  <a:lnTo>
                    <a:pt x="255" y="0"/>
                  </a:lnTo>
                  <a:lnTo>
                    <a:pt x="264" y="0"/>
                  </a:lnTo>
                  <a:lnTo>
                    <a:pt x="266" y="4"/>
                  </a:lnTo>
                  <a:lnTo>
                    <a:pt x="271" y="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19" name="Freeform 303"/>
            <p:cNvSpPr>
              <a:spLocks/>
            </p:cNvSpPr>
            <p:nvPr/>
          </p:nvSpPr>
          <p:spPr bwMode="auto">
            <a:xfrm>
              <a:off x="3136" y="3049"/>
              <a:ext cx="178" cy="190"/>
            </a:xfrm>
            <a:custGeom>
              <a:avLst/>
              <a:gdLst>
                <a:gd name="T0" fmla="*/ 122 w 178"/>
                <a:gd name="T1" fmla="*/ 16 h 190"/>
                <a:gd name="T2" fmla="*/ 122 w 178"/>
                <a:gd name="T3" fmla="*/ 16 h 190"/>
                <a:gd name="T4" fmla="*/ 125 w 178"/>
                <a:gd name="T5" fmla="*/ 26 h 190"/>
                <a:gd name="T6" fmla="*/ 125 w 178"/>
                <a:gd name="T7" fmla="*/ 35 h 190"/>
                <a:gd name="T8" fmla="*/ 127 w 178"/>
                <a:gd name="T9" fmla="*/ 42 h 190"/>
                <a:gd name="T10" fmla="*/ 132 w 178"/>
                <a:gd name="T11" fmla="*/ 49 h 190"/>
                <a:gd name="T12" fmla="*/ 178 w 178"/>
                <a:gd name="T13" fmla="*/ 83 h 190"/>
                <a:gd name="T14" fmla="*/ 164 w 178"/>
                <a:gd name="T15" fmla="*/ 109 h 190"/>
                <a:gd name="T16" fmla="*/ 166 w 178"/>
                <a:gd name="T17" fmla="*/ 118 h 190"/>
                <a:gd name="T18" fmla="*/ 166 w 178"/>
                <a:gd name="T19" fmla="*/ 118 h 190"/>
                <a:gd name="T20" fmla="*/ 155 w 178"/>
                <a:gd name="T21" fmla="*/ 123 h 190"/>
                <a:gd name="T22" fmla="*/ 148 w 178"/>
                <a:gd name="T23" fmla="*/ 125 h 190"/>
                <a:gd name="T24" fmla="*/ 139 w 178"/>
                <a:gd name="T25" fmla="*/ 125 h 190"/>
                <a:gd name="T26" fmla="*/ 139 w 178"/>
                <a:gd name="T27" fmla="*/ 125 h 190"/>
                <a:gd name="T28" fmla="*/ 115 w 178"/>
                <a:gd name="T29" fmla="*/ 169 h 190"/>
                <a:gd name="T30" fmla="*/ 85 w 178"/>
                <a:gd name="T31" fmla="*/ 178 h 190"/>
                <a:gd name="T32" fmla="*/ 85 w 178"/>
                <a:gd name="T33" fmla="*/ 178 h 190"/>
                <a:gd name="T34" fmla="*/ 71 w 178"/>
                <a:gd name="T35" fmla="*/ 176 h 190"/>
                <a:gd name="T36" fmla="*/ 58 w 178"/>
                <a:gd name="T37" fmla="*/ 171 h 190"/>
                <a:gd name="T38" fmla="*/ 25 w 178"/>
                <a:gd name="T39" fmla="*/ 190 h 190"/>
                <a:gd name="T40" fmla="*/ 18 w 178"/>
                <a:gd name="T41" fmla="*/ 190 h 190"/>
                <a:gd name="T42" fmla="*/ 14 w 178"/>
                <a:gd name="T43" fmla="*/ 171 h 190"/>
                <a:gd name="T44" fmla="*/ 14 w 178"/>
                <a:gd name="T45" fmla="*/ 171 h 190"/>
                <a:gd name="T46" fmla="*/ 11 w 178"/>
                <a:gd name="T47" fmla="*/ 169 h 190"/>
                <a:gd name="T48" fmla="*/ 9 w 178"/>
                <a:gd name="T49" fmla="*/ 169 h 190"/>
                <a:gd name="T50" fmla="*/ 7 w 178"/>
                <a:gd name="T51" fmla="*/ 167 h 190"/>
                <a:gd name="T52" fmla="*/ 4 w 178"/>
                <a:gd name="T53" fmla="*/ 164 h 190"/>
                <a:gd name="T54" fmla="*/ 7 w 178"/>
                <a:gd name="T55" fmla="*/ 157 h 190"/>
                <a:gd name="T56" fmla="*/ 0 w 178"/>
                <a:gd name="T57" fmla="*/ 100 h 190"/>
                <a:gd name="T58" fmla="*/ 23 w 178"/>
                <a:gd name="T59" fmla="*/ 95 h 190"/>
                <a:gd name="T60" fmla="*/ 25 w 178"/>
                <a:gd name="T61" fmla="*/ 95 h 190"/>
                <a:gd name="T62" fmla="*/ 25 w 178"/>
                <a:gd name="T63" fmla="*/ 95 h 190"/>
                <a:gd name="T64" fmla="*/ 27 w 178"/>
                <a:gd name="T65" fmla="*/ 76 h 190"/>
                <a:gd name="T66" fmla="*/ 30 w 178"/>
                <a:gd name="T67" fmla="*/ 56 h 190"/>
                <a:gd name="T68" fmla="*/ 30 w 178"/>
                <a:gd name="T69" fmla="*/ 14 h 190"/>
                <a:gd name="T70" fmla="*/ 65 w 178"/>
                <a:gd name="T71" fmla="*/ 5 h 190"/>
                <a:gd name="T72" fmla="*/ 81 w 178"/>
                <a:gd name="T73" fmla="*/ 9 h 190"/>
                <a:gd name="T74" fmla="*/ 81 w 178"/>
                <a:gd name="T75" fmla="*/ 9 h 190"/>
                <a:gd name="T76" fmla="*/ 106 w 178"/>
                <a:gd name="T77" fmla="*/ 0 h 190"/>
                <a:gd name="T78" fmla="*/ 122 w 178"/>
                <a:gd name="T79" fmla="*/ 16 h 1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8"/>
                <a:gd name="T121" fmla="*/ 0 h 190"/>
                <a:gd name="T122" fmla="*/ 178 w 178"/>
                <a:gd name="T123" fmla="*/ 190 h 1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8" h="190">
                  <a:moveTo>
                    <a:pt x="122" y="16"/>
                  </a:moveTo>
                  <a:lnTo>
                    <a:pt x="122" y="16"/>
                  </a:lnTo>
                  <a:lnTo>
                    <a:pt x="125" y="26"/>
                  </a:lnTo>
                  <a:lnTo>
                    <a:pt x="125" y="35"/>
                  </a:lnTo>
                  <a:lnTo>
                    <a:pt x="127" y="42"/>
                  </a:lnTo>
                  <a:lnTo>
                    <a:pt x="132" y="49"/>
                  </a:lnTo>
                  <a:lnTo>
                    <a:pt x="178" y="83"/>
                  </a:lnTo>
                  <a:lnTo>
                    <a:pt x="164" y="109"/>
                  </a:lnTo>
                  <a:lnTo>
                    <a:pt x="166" y="118"/>
                  </a:lnTo>
                  <a:lnTo>
                    <a:pt x="155" y="123"/>
                  </a:lnTo>
                  <a:lnTo>
                    <a:pt x="148" y="125"/>
                  </a:lnTo>
                  <a:lnTo>
                    <a:pt x="139" y="125"/>
                  </a:lnTo>
                  <a:lnTo>
                    <a:pt x="115" y="169"/>
                  </a:lnTo>
                  <a:lnTo>
                    <a:pt x="85" y="178"/>
                  </a:lnTo>
                  <a:lnTo>
                    <a:pt x="71" y="176"/>
                  </a:lnTo>
                  <a:lnTo>
                    <a:pt x="58" y="171"/>
                  </a:lnTo>
                  <a:lnTo>
                    <a:pt x="25" y="190"/>
                  </a:lnTo>
                  <a:lnTo>
                    <a:pt x="18" y="190"/>
                  </a:lnTo>
                  <a:lnTo>
                    <a:pt x="14" y="171"/>
                  </a:lnTo>
                  <a:lnTo>
                    <a:pt x="11" y="169"/>
                  </a:lnTo>
                  <a:lnTo>
                    <a:pt x="9" y="169"/>
                  </a:lnTo>
                  <a:lnTo>
                    <a:pt x="7" y="167"/>
                  </a:lnTo>
                  <a:lnTo>
                    <a:pt x="4" y="164"/>
                  </a:lnTo>
                  <a:lnTo>
                    <a:pt x="7" y="157"/>
                  </a:lnTo>
                  <a:lnTo>
                    <a:pt x="0" y="100"/>
                  </a:lnTo>
                  <a:lnTo>
                    <a:pt x="23" y="95"/>
                  </a:lnTo>
                  <a:lnTo>
                    <a:pt x="25" y="95"/>
                  </a:lnTo>
                  <a:lnTo>
                    <a:pt x="27" y="76"/>
                  </a:lnTo>
                  <a:lnTo>
                    <a:pt x="30" y="56"/>
                  </a:lnTo>
                  <a:lnTo>
                    <a:pt x="30" y="14"/>
                  </a:lnTo>
                  <a:lnTo>
                    <a:pt x="65" y="5"/>
                  </a:lnTo>
                  <a:lnTo>
                    <a:pt x="81" y="9"/>
                  </a:lnTo>
                  <a:lnTo>
                    <a:pt x="106" y="0"/>
                  </a:lnTo>
                  <a:lnTo>
                    <a:pt x="122" y="1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0" name="Freeform 304"/>
            <p:cNvSpPr>
              <a:spLocks/>
            </p:cNvSpPr>
            <p:nvPr/>
          </p:nvSpPr>
          <p:spPr bwMode="auto">
            <a:xfrm>
              <a:off x="1342" y="3061"/>
              <a:ext cx="287" cy="861"/>
            </a:xfrm>
            <a:custGeom>
              <a:avLst/>
              <a:gdLst>
                <a:gd name="T0" fmla="*/ 72 w 287"/>
                <a:gd name="T1" fmla="*/ 97 h 861"/>
                <a:gd name="T2" fmla="*/ 81 w 287"/>
                <a:gd name="T3" fmla="*/ 108 h 861"/>
                <a:gd name="T4" fmla="*/ 93 w 287"/>
                <a:gd name="T5" fmla="*/ 113 h 861"/>
                <a:gd name="T6" fmla="*/ 95 w 287"/>
                <a:gd name="T7" fmla="*/ 113 h 861"/>
                <a:gd name="T8" fmla="*/ 104 w 287"/>
                <a:gd name="T9" fmla="*/ 120 h 861"/>
                <a:gd name="T10" fmla="*/ 100 w 287"/>
                <a:gd name="T11" fmla="*/ 141 h 861"/>
                <a:gd name="T12" fmla="*/ 84 w 287"/>
                <a:gd name="T13" fmla="*/ 238 h 861"/>
                <a:gd name="T14" fmla="*/ 102 w 287"/>
                <a:gd name="T15" fmla="*/ 386 h 861"/>
                <a:gd name="T16" fmla="*/ 137 w 287"/>
                <a:gd name="T17" fmla="*/ 604 h 861"/>
                <a:gd name="T18" fmla="*/ 146 w 287"/>
                <a:gd name="T19" fmla="*/ 641 h 861"/>
                <a:gd name="T20" fmla="*/ 160 w 287"/>
                <a:gd name="T21" fmla="*/ 650 h 861"/>
                <a:gd name="T22" fmla="*/ 185 w 287"/>
                <a:gd name="T23" fmla="*/ 706 h 861"/>
                <a:gd name="T24" fmla="*/ 188 w 287"/>
                <a:gd name="T25" fmla="*/ 722 h 861"/>
                <a:gd name="T26" fmla="*/ 188 w 287"/>
                <a:gd name="T27" fmla="*/ 756 h 861"/>
                <a:gd name="T28" fmla="*/ 197 w 287"/>
                <a:gd name="T29" fmla="*/ 768 h 861"/>
                <a:gd name="T30" fmla="*/ 213 w 287"/>
                <a:gd name="T31" fmla="*/ 775 h 861"/>
                <a:gd name="T32" fmla="*/ 225 w 287"/>
                <a:gd name="T33" fmla="*/ 798 h 861"/>
                <a:gd name="T34" fmla="*/ 246 w 287"/>
                <a:gd name="T35" fmla="*/ 803 h 861"/>
                <a:gd name="T36" fmla="*/ 273 w 287"/>
                <a:gd name="T37" fmla="*/ 800 h 861"/>
                <a:gd name="T38" fmla="*/ 283 w 287"/>
                <a:gd name="T39" fmla="*/ 800 h 861"/>
                <a:gd name="T40" fmla="*/ 287 w 287"/>
                <a:gd name="T41" fmla="*/ 807 h 861"/>
                <a:gd name="T42" fmla="*/ 287 w 287"/>
                <a:gd name="T43" fmla="*/ 810 h 861"/>
                <a:gd name="T44" fmla="*/ 283 w 287"/>
                <a:gd name="T45" fmla="*/ 814 h 861"/>
                <a:gd name="T46" fmla="*/ 252 w 287"/>
                <a:gd name="T47" fmla="*/ 828 h 861"/>
                <a:gd name="T48" fmla="*/ 252 w 287"/>
                <a:gd name="T49" fmla="*/ 840 h 861"/>
                <a:gd name="T50" fmla="*/ 248 w 287"/>
                <a:gd name="T51" fmla="*/ 847 h 861"/>
                <a:gd name="T52" fmla="*/ 243 w 287"/>
                <a:gd name="T53" fmla="*/ 849 h 861"/>
                <a:gd name="T54" fmla="*/ 236 w 287"/>
                <a:gd name="T55" fmla="*/ 861 h 861"/>
                <a:gd name="T56" fmla="*/ 232 w 287"/>
                <a:gd name="T57" fmla="*/ 856 h 861"/>
                <a:gd name="T58" fmla="*/ 234 w 287"/>
                <a:gd name="T59" fmla="*/ 851 h 861"/>
                <a:gd name="T60" fmla="*/ 220 w 287"/>
                <a:gd name="T61" fmla="*/ 831 h 861"/>
                <a:gd name="T62" fmla="*/ 218 w 287"/>
                <a:gd name="T63" fmla="*/ 831 h 861"/>
                <a:gd name="T64" fmla="*/ 213 w 287"/>
                <a:gd name="T65" fmla="*/ 831 h 861"/>
                <a:gd name="T66" fmla="*/ 211 w 287"/>
                <a:gd name="T67" fmla="*/ 821 h 861"/>
                <a:gd name="T68" fmla="*/ 222 w 287"/>
                <a:gd name="T69" fmla="*/ 807 h 861"/>
                <a:gd name="T70" fmla="*/ 220 w 287"/>
                <a:gd name="T71" fmla="*/ 796 h 861"/>
                <a:gd name="T72" fmla="*/ 211 w 287"/>
                <a:gd name="T73" fmla="*/ 796 h 861"/>
                <a:gd name="T74" fmla="*/ 204 w 287"/>
                <a:gd name="T75" fmla="*/ 800 h 861"/>
                <a:gd name="T76" fmla="*/ 169 w 287"/>
                <a:gd name="T77" fmla="*/ 759 h 861"/>
                <a:gd name="T78" fmla="*/ 171 w 287"/>
                <a:gd name="T79" fmla="*/ 754 h 861"/>
                <a:gd name="T80" fmla="*/ 165 w 287"/>
                <a:gd name="T81" fmla="*/ 747 h 861"/>
                <a:gd name="T82" fmla="*/ 153 w 287"/>
                <a:gd name="T83" fmla="*/ 740 h 861"/>
                <a:gd name="T84" fmla="*/ 151 w 287"/>
                <a:gd name="T85" fmla="*/ 722 h 861"/>
                <a:gd name="T86" fmla="*/ 160 w 287"/>
                <a:gd name="T87" fmla="*/ 710 h 861"/>
                <a:gd name="T88" fmla="*/ 111 w 287"/>
                <a:gd name="T89" fmla="*/ 687 h 861"/>
                <a:gd name="T90" fmla="*/ 111 w 287"/>
                <a:gd name="T91" fmla="*/ 666 h 861"/>
                <a:gd name="T92" fmla="*/ 118 w 287"/>
                <a:gd name="T93" fmla="*/ 671 h 861"/>
                <a:gd name="T94" fmla="*/ 128 w 287"/>
                <a:gd name="T95" fmla="*/ 673 h 861"/>
                <a:gd name="T96" fmla="*/ 134 w 287"/>
                <a:gd name="T97" fmla="*/ 666 h 861"/>
                <a:gd name="T98" fmla="*/ 128 w 287"/>
                <a:gd name="T99" fmla="*/ 634 h 861"/>
                <a:gd name="T100" fmla="*/ 109 w 287"/>
                <a:gd name="T101" fmla="*/ 569 h 861"/>
                <a:gd name="T102" fmla="*/ 104 w 287"/>
                <a:gd name="T103" fmla="*/ 562 h 861"/>
                <a:gd name="T104" fmla="*/ 95 w 287"/>
                <a:gd name="T105" fmla="*/ 557 h 861"/>
                <a:gd name="T106" fmla="*/ 70 w 287"/>
                <a:gd name="T107" fmla="*/ 541 h 861"/>
                <a:gd name="T108" fmla="*/ 74 w 287"/>
                <a:gd name="T109" fmla="*/ 530 h 861"/>
                <a:gd name="T110" fmla="*/ 47 w 287"/>
                <a:gd name="T111" fmla="*/ 460 h 861"/>
                <a:gd name="T112" fmla="*/ 60 w 287"/>
                <a:gd name="T113" fmla="*/ 349 h 861"/>
                <a:gd name="T114" fmla="*/ 42 w 287"/>
                <a:gd name="T115" fmla="*/ 275 h 861"/>
                <a:gd name="T116" fmla="*/ 40 w 287"/>
                <a:gd name="T117" fmla="*/ 201 h 861"/>
                <a:gd name="T118" fmla="*/ 23 w 287"/>
                <a:gd name="T119" fmla="*/ 111 h 861"/>
                <a:gd name="T120" fmla="*/ 0 w 287"/>
                <a:gd name="T121" fmla="*/ 18 h 861"/>
                <a:gd name="T122" fmla="*/ 23 w 287"/>
                <a:gd name="T123" fmla="*/ 0 h 8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7"/>
                <a:gd name="T187" fmla="*/ 0 h 861"/>
                <a:gd name="T188" fmla="*/ 287 w 287"/>
                <a:gd name="T189" fmla="*/ 861 h 8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7" h="861">
                  <a:moveTo>
                    <a:pt x="72" y="97"/>
                  </a:moveTo>
                  <a:lnTo>
                    <a:pt x="72" y="97"/>
                  </a:lnTo>
                  <a:lnTo>
                    <a:pt x="77" y="104"/>
                  </a:lnTo>
                  <a:lnTo>
                    <a:pt x="81" y="108"/>
                  </a:lnTo>
                  <a:lnTo>
                    <a:pt x="86" y="113"/>
                  </a:lnTo>
                  <a:lnTo>
                    <a:pt x="93" y="113"/>
                  </a:lnTo>
                  <a:lnTo>
                    <a:pt x="95" y="113"/>
                  </a:lnTo>
                  <a:lnTo>
                    <a:pt x="100" y="115"/>
                  </a:lnTo>
                  <a:lnTo>
                    <a:pt x="104" y="120"/>
                  </a:lnTo>
                  <a:lnTo>
                    <a:pt x="100" y="141"/>
                  </a:lnTo>
                  <a:lnTo>
                    <a:pt x="81" y="150"/>
                  </a:lnTo>
                  <a:lnTo>
                    <a:pt x="84" y="238"/>
                  </a:lnTo>
                  <a:lnTo>
                    <a:pt x="81" y="333"/>
                  </a:lnTo>
                  <a:lnTo>
                    <a:pt x="102" y="386"/>
                  </a:lnTo>
                  <a:lnTo>
                    <a:pt x="107" y="488"/>
                  </a:lnTo>
                  <a:lnTo>
                    <a:pt x="137" y="604"/>
                  </a:lnTo>
                  <a:lnTo>
                    <a:pt x="146" y="620"/>
                  </a:lnTo>
                  <a:lnTo>
                    <a:pt x="146" y="641"/>
                  </a:lnTo>
                  <a:lnTo>
                    <a:pt x="160" y="650"/>
                  </a:lnTo>
                  <a:lnTo>
                    <a:pt x="167" y="675"/>
                  </a:lnTo>
                  <a:lnTo>
                    <a:pt x="185" y="706"/>
                  </a:lnTo>
                  <a:lnTo>
                    <a:pt x="188" y="722"/>
                  </a:lnTo>
                  <a:lnTo>
                    <a:pt x="188" y="740"/>
                  </a:lnTo>
                  <a:lnTo>
                    <a:pt x="188" y="756"/>
                  </a:lnTo>
                  <a:lnTo>
                    <a:pt x="192" y="763"/>
                  </a:lnTo>
                  <a:lnTo>
                    <a:pt x="197" y="768"/>
                  </a:lnTo>
                  <a:lnTo>
                    <a:pt x="213" y="775"/>
                  </a:lnTo>
                  <a:lnTo>
                    <a:pt x="218" y="787"/>
                  </a:lnTo>
                  <a:lnTo>
                    <a:pt x="225" y="798"/>
                  </a:lnTo>
                  <a:lnTo>
                    <a:pt x="246" y="803"/>
                  </a:lnTo>
                  <a:lnTo>
                    <a:pt x="264" y="800"/>
                  </a:lnTo>
                  <a:lnTo>
                    <a:pt x="273" y="800"/>
                  </a:lnTo>
                  <a:lnTo>
                    <a:pt x="283" y="800"/>
                  </a:lnTo>
                  <a:lnTo>
                    <a:pt x="285" y="805"/>
                  </a:lnTo>
                  <a:lnTo>
                    <a:pt x="287" y="807"/>
                  </a:lnTo>
                  <a:lnTo>
                    <a:pt x="287" y="810"/>
                  </a:lnTo>
                  <a:lnTo>
                    <a:pt x="285" y="812"/>
                  </a:lnTo>
                  <a:lnTo>
                    <a:pt x="283" y="814"/>
                  </a:lnTo>
                  <a:lnTo>
                    <a:pt x="273" y="817"/>
                  </a:lnTo>
                  <a:lnTo>
                    <a:pt x="252" y="828"/>
                  </a:lnTo>
                  <a:lnTo>
                    <a:pt x="252" y="840"/>
                  </a:lnTo>
                  <a:lnTo>
                    <a:pt x="250" y="847"/>
                  </a:lnTo>
                  <a:lnTo>
                    <a:pt x="248" y="847"/>
                  </a:lnTo>
                  <a:lnTo>
                    <a:pt x="246" y="849"/>
                  </a:lnTo>
                  <a:lnTo>
                    <a:pt x="243" y="849"/>
                  </a:lnTo>
                  <a:lnTo>
                    <a:pt x="246" y="861"/>
                  </a:lnTo>
                  <a:lnTo>
                    <a:pt x="236" y="861"/>
                  </a:lnTo>
                  <a:lnTo>
                    <a:pt x="232" y="856"/>
                  </a:lnTo>
                  <a:lnTo>
                    <a:pt x="234" y="851"/>
                  </a:lnTo>
                  <a:lnTo>
                    <a:pt x="236" y="847"/>
                  </a:lnTo>
                  <a:lnTo>
                    <a:pt x="220" y="831"/>
                  </a:lnTo>
                  <a:lnTo>
                    <a:pt x="218" y="831"/>
                  </a:lnTo>
                  <a:lnTo>
                    <a:pt x="213" y="831"/>
                  </a:lnTo>
                  <a:lnTo>
                    <a:pt x="211" y="828"/>
                  </a:lnTo>
                  <a:lnTo>
                    <a:pt x="211" y="821"/>
                  </a:lnTo>
                  <a:lnTo>
                    <a:pt x="222" y="807"/>
                  </a:lnTo>
                  <a:lnTo>
                    <a:pt x="222" y="800"/>
                  </a:lnTo>
                  <a:lnTo>
                    <a:pt x="220" y="796"/>
                  </a:lnTo>
                  <a:lnTo>
                    <a:pt x="211" y="796"/>
                  </a:lnTo>
                  <a:lnTo>
                    <a:pt x="206" y="796"/>
                  </a:lnTo>
                  <a:lnTo>
                    <a:pt x="204" y="800"/>
                  </a:lnTo>
                  <a:lnTo>
                    <a:pt x="192" y="793"/>
                  </a:lnTo>
                  <a:lnTo>
                    <a:pt x="169" y="759"/>
                  </a:lnTo>
                  <a:lnTo>
                    <a:pt x="171" y="754"/>
                  </a:lnTo>
                  <a:lnTo>
                    <a:pt x="169" y="750"/>
                  </a:lnTo>
                  <a:lnTo>
                    <a:pt x="165" y="747"/>
                  </a:lnTo>
                  <a:lnTo>
                    <a:pt x="158" y="745"/>
                  </a:lnTo>
                  <a:lnTo>
                    <a:pt x="153" y="740"/>
                  </a:lnTo>
                  <a:lnTo>
                    <a:pt x="151" y="722"/>
                  </a:lnTo>
                  <a:lnTo>
                    <a:pt x="155" y="717"/>
                  </a:lnTo>
                  <a:lnTo>
                    <a:pt x="160" y="710"/>
                  </a:lnTo>
                  <a:lnTo>
                    <a:pt x="141" y="687"/>
                  </a:lnTo>
                  <a:lnTo>
                    <a:pt x="111" y="687"/>
                  </a:lnTo>
                  <a:lnTo>
                    <a:pt x="109" y="669"/>
                  </a:lnTo>
                  <a:lnTo>
                    <a:pt x="111" y="666"/>
                  </a:lnTo>
                  <a:lnTo>
                    <a:pt x="118" y="671"/>
                  </a:lnTo>
                  <a:lnTo>
                    <a:pt x="123" y="673"/>
                  </a:lnTo>
                  <a:lnTo>
                    <a:pt x="128" y="673"/>
                  </a:lnTo>
                  <a:lnTo>
                    <a:pt x="134" y="666"/>
                  </a:lnTo>
                  <a:lnTo>
                    <a:pt x="128" y="648"/>
                  </a:lnTo>
                  <a:lnTo>
                    <a:pt x="128" y="634"/>
                  </a:lnTo>
                  <a:lnTo>
                    <a:pt x="114" y="613"/>
                  </a:lnTo>
                  <a:lnTo>
                    <a:pt x="109" y="569"/>
                  </a:lnTo>
                  <a:lnTo>
                    <a:pt x="104" y="562"/>
                  </a:lnTo>
                  <a:lnTo>
                    <a:pt x="95" y="557"/>
                  </a:lnTo>
                  <a:lnTo>
                    <a:pt x="86" y="564"/>
                  </a:lnTo>
                  <a:lnTo>
                    <a:pt x="70" y="541"/>
                  </a:lnTo>
                  <a:lnTo>
                    <a:pt x="74" y="530"/>
                  </a:lnTo>
                  <a:lnTo>
                    <a:pt x="74" y="516"/>
                  </a:lnTo>
                  <a:lnTo>
                    <a:pt x="47" y="460"/>
                  </a:lnTo>
                  <a:lnTo>
                    <a:pt x="58" y="437"/>
                  </a:lnTo>
                  <a:lnTo>
                    <a:pt x="60" y="349"/>
                  </a:lnTo>
                  <a:lnTo>
                    <a:pt x="40" y="305"/>
                  </a:lnTo>
                  <a:lnTo>
                    <a:pt x="42" y="275"/>
                  </a:lnTo>
                  <a:lnTo>
                    <a:pt x="35" y="257"/>
                  </a:lnTo>
                  <a:lnTo>
                    <a:pt x="40" y="201"/>
                  </a:lnTo>
                  <a:lnTo>
                    <a:pt x="16" y="129"/>
                  </a:lnTo>
                  <a:lnTo>
                    <a:pt x="23" y="111"/>
                  </a:lnTo>
                  <a:lnTo>
                    <a:pt x="3" y="21"/>
                  </a:lnTo>
                  <a:lnTo>
                    <a:pt x="0" y="18"/>
                  </a:lnTo>
                  <a:lnTo>
                    <a:pt x="7" y="18"/>
                  </a:lnTo>
                  <a:lnTo>
                    <a:pt x="23" y="0"/>
                  </a:lnTo>
                  <a:lnTo>
                    <a:pt x="72" y="9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1" name="Freeform 305"/>
            <p:cNvSpPr>
              <a:spLocks/>
            </p:cNvSpPr>
            <p:nvPr/>
          </p:nvSpPr>
          <p:spPr bwMode="auto">
            <a:xfrm>
              <a:off x="1525" y="3102"/>
              <a:ext cx="169" cy="179"/>
            </a:xfrm>
            <a:custGeom>
              <a:avLst/>
              <a:gdLst>
                <a:gd name="T0" fmla="*/ 72 w 169"/>
                <a:gd name="T1" fmla="*/ 19 h 179"/>
                <a:gd name="T2" fmla="*/ 72 w 169"/>
                <a:gd name="T3" fmla="*/ 19 h 179"/>
                <a:gd name="T4" fmla="*/ 74 w 169"/>
                <a:gd name="T5" fmla="*/ 26 h 179"/>
                <a:gd name="T6" fmla="*/ 74 w 169"/>
                <a:gd name="T7" fmla="*/ 30 h 179"/>
                <a:gd name="T8" fmla="*/ 74 w 169"/>
                <a:gd name="T9" fmla="*/ 44 h 179"/>
                <a:gd name="T10" fmla="*/ 86 w 169"/>
                <a:gd name="T11" fmla="*/ 51 h 179"/>
                <a:gd name="T12" fmla="*/ 134 w 169"/>
                <a:gd name="T13" fmla="*/ 58 h 179"/>
                <a:gd name="T14" fmla="*/ 139 w 169"/>
                <a:gd name="T15" fmla="*/ 88 h 179"/>
                <a:gd name="T16" fmla="*/ 139 w 169"/>
                <a:gd name="T17" fmla="*/ 88 h 179"/>
                <a:gd name="T18" fmla="*/ 150 w 169"/>
                <a:gd name="T19" fmla="*/ 95 h 179"/>
                <a:gd name="T20" fmla="*/ 162 w 169"/>
                <a:gd name="T21" fmla="*/ 104 h 179"/>
                <a:gd name="T22" fmla="*/ 169 w 169"/>
                <a:gd name="T23" fmla="*/ 142 h 179"/>
                <a:gd name="T24" fmla="*/ 155 w 169"/>
                <a:gd name="T25" fmla="*/ 172 h 179"/>
                <a:gd name="T26" fmla="*/ 155 w 169"/>
                <a:gd name="T27" fmla="*/ 172 h 179"/>
                <a:gd name="T28" fmla="*/ 141 w 169"/>
                <a:gd name="T29" fmla="*/ 174 h 179"/>
                <a:gd name="T30" fmla="*/ 130 w 169"/>
                <a:gd name="T31" fmla="*/ 176 h 179"/>
                <a:gd name="T32" fmla="*/ 116 w 169"/>
                <a:gd name="T33" fmla="*/ 179 h 179"/>
                <a:gd name="T34" fmla="*/ 109 w 169"/>
                <a:gd name="T35" fmla="*/ 179 h 179"/>
                <a:gd name="T36" fmla="*/ 102 w 169"/>
                <a:gd name="T37" fmla="*/ 174 h 179"/>
                <a:gd name="T38" fmla="*/ 100 w 169"/>
                <a:gd name="T39" fmla="*/ 128 h 179"/>
                <a:gd name="T40" fmla="*/ 72 w 169"/>
                <a:gd name="T41" fmla="*/ 104 h 179"/>
                <a:gd name="T42" fmla="*/ 49 w 169"/>
                <a:gd name="T43" fmla="*/ 100 h 179"/>
                <a:gd name="T44" fmla="*/ 49 w 169"/>
                <a:gd name="T45" fmla="*/ 100 h 179"/>
                <a:gd name="T46" fmla="*/ 37 w 169"/>
                <a:gd name="T47" fmla="*/ 88 h 179"/>
                <a:gd name="T48" fmla="*/ 28 w 169"/>
                <a:gd name="T49" fmla="*/ 77 h 179"/>
                <a:gd name="T50" fmla="*/ 16 w 169"/>
                <a:gd name="T51" fmla="*/ 65 h 179"/>
                <a:gd name="T52" fmla="*/ 12 w 169"/>
                <a:gd name="T53" fmla="*/ 61 h 179"/>
                <a:gd name="T54" fmla="*/ 5 w 169"/>
                <a:gd name="T55" fmla="*/ 56 h 179"/>
                <a:gd name="T56" fmla="*/ 5 w 169"/>
                <a:gd name="T57" fmla="*/ 56 h 179"/>
                <a:gd name="T58" fmla="*/ 0 w 169"/>
                <a:gd name="T59" fmla="*/ 49 h 179"/>
                <a:gd name="T60" fmla="*/ 0 w 169"/>
                <a:gd name="T61" fmla="*/ 37 h 179"/>
                <a:gd name="T62" fmla="*/ 0 w 169"/>
                <a:gd name="T63" fmla="*/ 19 h 179"/>
                <a:gd name="T64" fmla="*/ 9 w 169"/>
                <a:gd name="T65" fmla="*/ 0 h 179"/>
                <a:gd name="T66" fmla="*/ 9 w 169"/>
                <a:gd name="T67" fmla="*/ 0 h 179"/>
                <a:gd name="T68" fmla="*/ 16 w 169"/>
                <a:gd name="T69" fmla="*/ 0 h 179"/>
                <a:gd name="T70" fmla="*/ 23 w 169"/>
                <a:gd name="T71" fmla="*/ 0 h 179"/>
                <a:gd name="T72" fmla="*/ 72 w 169"/>
                <a:gd name="T73" fmla="*/ 19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179"/>
                <a:gd name="T113" fmla="*/ 169 w 169"/>
                <a:gd name="T114" fmla="*/ 179 h 1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179">
                  <a:moveTo>
                    <a:pt x="72" y="19"/>
                  </a:moveTo>
                  <a:lnTo>
                    <a:pt x="72" y="19"/>
                  </a:lnTo>
                  <a:lnTo>
                    <a:pt x="74" y="26"/>
                  </a:lnTo>
                  <a:lnTo>
                    <a:pt x="74" y="30"/>
                  </a:lnTo>
                  <a:lnTo>
                    <a:pt x="74" y="44"/>
                  </a:lnTo>
                  <a:lnTo>
                    <a:pt x="86" y="51"/>
                  </a:lnTo>
                  <a:lnTo>
                    <a:pt x="134" y="58"/>
                  </a:lnTo>
                  <a:lnTo>
                    <a:pt x="139" y="88"/>
                  </a:lnTo>
                  <a:lnTo>
                    <a:pt x="150" y="95"/>
                  </a:lnTo>
                  <a:lnTo>
                    <a:pt x="162" y="104"/>
                  </a:lnTo>
                  <a:lnTo>
                    <a:pt x="169" y="142"/>
                  </a:lnTo>
                  <a:lnTo>
                    <a:pt x="155" y="172"/>
                  </a:lnTo>
                  <a:lnTo>
                    <a:pt x="141" y="174"/>
                  </a:lnTo>
                  <a:lnTo>
                    <a:pt x="130" y="176"/>
                  </a:lnTo>
                  <a:lnTo>
                    <a:pt x="116" y="179"/>
                  </a:lnTo>
                  <a:lnTo>
                    <a:pt x="109" y="179"/>
                  </a:lnTo>
                  <a:lnTo>
                    <a:pt x="102" y="174"/>
                  </a:lnTo>
                  <a:lnTo>
                    <a:pt x="100" y="128"/>
                  </a:lnTo>
                  <a:lnTo>
                    <a:pt x="72" y="104"/>
                  </a:lnTo>
                  <a:lnTo>
                    <a:pt x="49" y="100"/>
                  </a:lnTo>
                  <a:lnTo>
                    <a:pt x="37" y="88"/>
                  </a:lnTo>
                  <a:lnTo>
                    <a:pt x="28" y="77"/>
                  </a:lnTo>
                  <a:lnTo>
                    <a:pt x="16" y="65"/>
                  </a:lnTo>
                  <a:lnTo>
                    <a:pt x="12" y="61"/>
                  </a:lnTo>
                  <a:lnTo>
                    <a:pt x="5" y="56"/>
                  </a:lnTo>
                  <a:lnTo>
                    <a:pt x="0" y="49"/>
                  </a:lnTo>
                  <a:lnTo>
                    <a:pt x="0" y="37"/>
                  </a:lnTo>
                  <a:lnTo>
                    <a:pt x="0" y="19"/>
                  </a:lnTo>
                  <a:lnTo>
                    <a:pt x="9" y="0"/>
                  </a:lnTo>
                  <a:lnTo>
                    <a:pt x="16" y="0"/>
                  </a:lnTo>
                  <a:lnTo>
                    <a:pt x="23" y="0"/>
                  </a:lnTo>
                  <a:lnTo>
                    <a:pt x="72" y="19"/>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2" name="Freeform 306"/>
            <p:cNvSpPr>
              <a:spLocks/>
            </p:cNvSpPr>
            <p:nvPr/>
          </p:nvSpPr>
          <p:spPr bwMode="auto">
            <a:xfrm>
              <a:off x="3059" y="3135"/>
              <a:ext cx="320" cy="294"/>
            </a:xfrm>
            <a:custGeom>
              <a:avLst/>
              <a:gdLst>
                <a:gd name="T0" fmla="*/ 304 w 320"/>
                <a:gd name="T1" fmla="*/ 11 h 294"/>
                <a:gd name="T2" fmla="*/ 304 w 320"/>
                <a:gd name="T3" fmla="*/ 14 h 294"/>
                <a:gd name="T4" fmla="*/ 315 w 320"/>
                <a:gd name="T5" fmla="*/ 109 h 294"/>
                <a:gd name="T6" fmla="*/ 320 w 320"/>
                <a:gd name="T7" fmla="*/ 132 h 294"/>
                <a:gd name="T8" fmla="*/ 313 w 320"/>
                <a:gd name="T9" fmla="*/ 150 h 294"/>
                <a:gd name="T10" fmla="*/ 239 w 320"/>
                <a:gd name="T11" fmla="*/ 236 h 294"/>
                <a:gd name="T12" fmla="*/ 239 w 320"/>
                <a:gd name="T13" fmla="*/ 236 h 294"/>
                <a:gd name="T14" fmla="*/ 192 w 320"/>
                <a:gd name="T15" fmla="*/ 264 h 294"/>
                <a:gd name="T16" fmla="*/ 169 w 320"/>
                <a:gd name="T17" fmla="*/ 264 h 294"/>
                <a:gd name="T18" fmla="*/ 142 w 320"/>
                <a:gd name="T19" fmla="*/ 282 h 294"/>
                <a:gd name="T20" fmla="*/ 74 w 320"/>
                <a:gd name="T21" fmla="*/ 284 h 294"/>
                <a:gd name="T22" fmla="*/ 74 w 320"/>
                <a:gd name="T23" fmla="*/ 284 h 294"/>
                <a:gd name="T24" fmla="*/ 61 w 320"/>
                <a:gd name="T25" fmla="*/ 294 h 294"/>
                <a:gd name="T26" fmla="*/ 61 w 320"/>
                <a:gd name="T27" fmla="*/ 294 h 294"/>
                <a:gd name="T28" fmla="*/ 26 w 320"/>
                <a:gd name="T29" fmla="*/ 275 h 294"/>
                <a:gd name="T30" fmla="*/ 26 w 320"/>
                <a:gd name="T31" fmla="*/ 233 h 294"/>
                <a:gd name="T32" fmla="*/ 0 w 320"/>
                <a:gd name="T33" fmla="*/ 159 h 294"/>
                <a:gd name="T34" fmla="*/ 0 w 320"/>
                <a:gd name="T35" fmla="*/ 159 h 294"/>
                <a:gd name="T36" fmla="*/ 5 w 320"/>
                <a:gd name="T37" fmla="*/ 155 h 294"/>
                <a:gd name="T38" fmla="*/ 10 w 320"/>
                <a:gd name="T39" fmla="*/ 152 h 294"/>
                <a:gd name="T40" fmla="*/ 23 w 320"/>
                <a:gd name="T41" fmla="*/ 150 h 294"/>
                <a:gd name="T42" fmla="*/ 23 w 320"/>
                <a:gd name="T43" fmla="*/ 150 h 294"/>
                <a:gd name="T44" fmla="*/ 35 w 320"/>
                <a:gd name="T45" fmla="*/ 164 h 294"/>
                <a:gd name="T46" fmla="*/ 74 w 320"/>
                <a:gd name="T47" fmla="*/ 162 h 294"/>
                <a:gd name="T48" fmla="*/ 77 w 320"/>
                <a:gd name="T49" fmla="*/ 162 h 294"/>
                <a:gd name="T50" fmla="*/ 77 w 320"/>
                <a:gd name="T51" fmla="*/ 162 h 294"/>
                <a:gd name="T52" fmla="*/ 74 w 320"/>
                <a:gd name="T53" fmla="*/ 141 h 294"/>
                <a:gd name="T54" fmla="*/ 77 w 320"/>
                <a:gd name="T55" fmla="*/ 122 h 294"/>
                <a:gd name="T56" fmla="*/ 81 w 320"/>
                <a:gd name="T57" fmla="*/ 85 h 294"/>
                <a:gd name="T58" fmla="*/ 81 w 320"/>
                <a:gd name="T59" fmla="*/ 85 h 294"/>
                <a:gd name="T60" fmla="*/ 86 w 320"/>
                <a:gd name="T61" fmla="*/ 88 h 294"/>
                <a:gd name="T62" fmla="*/ 93 w 320"/>
                <a:gd name="T63" fmla="*/ 109 h 294"/>
                <a:gd name="T64" fmla="*/ 93 w 320"/>
                <a:gd name="T65" fmla="*/ 109 h 294"/>
                <a:gd name="T66" fmla="*/ 98 w 320"/>
                <a:gd name="T67" fmla="*/ 109 h 294"/>
                <a:gd name="T68" fmla="*/ 104 w 320"/>
                <a:gd name="T69" fmla="*/ 109 h 294"/>
                <a:gd name="T70" fmla="*/ 135 w 320"/>
                <a:gd name="T71" fmla="*/ 90 h 294"/>
                <a:gd name="T72" fmla="*/ 135 w 320"/>
                <a:gd name="T73" fmla="*/ 90 h 294"/>
                <a:gd name="T74" fmla="*/ 162 w 320"/>
                <a:gd name="T75" fmla="*/ 97 h 294"/>
                <a:gd name="T76" fmla="*/ 162 w 320"/>
                <a:gd name="T77" fmla="*/ 97 h 294"/>
                <a:gd name="T78" fmla="*/ 192 w 320"/>
                <a:gd name="T79" fmla="*/ 88 h 294"/>
                <a:gd name="T80" fmla="*/ 195 w 320"/>
                <a:gd name="T81" fmla="*/ 85 h 294"/>
                <a:gd name="T82" fmla="*/ 218 w 320"/>
                <a:gd name="T83" fmla="*/ 44 h 294"/>
                <a:gd name="T84" fmla="*/ 218 w 320"/>
                <a:gd name="T85" fmla="*/ 44 h 294"/>
                <a:gd name="T86" fmla="*/ 227 w 320"/>
                <a:gd name="T87" fmla="*/ 44 h 294"/>
                <a:gd name="T88" fmla="*/ 234 w 320"/>
                <a:gd name="T89" fmla="*/ 41 h 294"/>
                <a:gd name="T90" fmla="*/ 248 w 320"/>
                <a:gd name="T91" fmla="*/ 34 h 294"/>
                <a:gd name="T92" fmla="*/ 248 w 320"/>
                <a:gd name="T93" fmla="*/ 34 h 294"/>
                <a:gd name="T94" fmla="*/ 248 w 320"/>
                <a:gd name="T95" fmla="*/ 32 h 294"/>
                <a:gd name="T96" fmla="*/ 248 w 320"/>
                <a:gd name="T97" fmla="*/ 30 h 294"/>
                <a:gd name="T98" fmla="*/ 246 w 320"/>
                <a:gd name="T99" fmla="*/ 23 h 294"/>
                <a:gd name="T100" fmla="*/ 257 w 320"/>
                <a:gd name="T101" fmla="*/ 0 h 294"/>
                <a:gd name="T102" fmla="*/ 257 w 320"/>
                <a:gd name="T103" fmla="*/ 0 h 294"/>
                <a:gd name="T104" fmla="*/ 304 w 320"/>
                <a:gd name="T105" fmla="*/ 11 h 294"/>
                <a:gd name="T106" fmla="*/ 304 w 320"/>
                <a:gd name="T107" fmla="*/ 11 h 2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0"/>
                <a:gd name="T163" fmla="*/ 0 h 294"/>
                <a:gd name="T164" fmla="*/ 320 w 320"/>
                <a:gd name="T165" fmla="*/ 294 h 29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0" h="294">
                  <a:moveTo>
                    <a:pt x="304" y="11"/>
                  </a:moveTo>
                  <a:lnTo>
                    <a:pt x="304" y="14"/>
                  </a:lnTo>
                  <a:lnTo>
                    <a:pt x="315" y="109"/>
                  </a:lnTo>
                  <a:lnTo>
                    <a:pt x="320" y="132"/>
                  </a:lnTo>
                  <a:lnTo>
                    <a:pt x="313" y="150"/>
                  </a:lnTo>
                  <a:lnTo>
                    <a:pt x="239" y="236"/>
                  </a:lnTo>
                  <a:lnTo>
                    <a:pt x="192" y="264"/>
                  </a:lnTo>
                  <a:lnTo>
                    <a:pt x="169" y="264"/>
                  </a:lnTo>
                  <a:lnTo>
                    <a:pt x="142" y="282"/>
                  </a:lnTo>
                  <a:lnTo>
                    <a:pt x="74" y="284"/>
                  </a:lnTo>
                  <a:lnTo>
                    <a:pt x="61" y="294"/>
                  </a:lnTo>
                  <a:lnTo>
                    <a:pt x="26" y="275"/>
                  </a:lnTo>
                  <a:lnTo>
                    <a:pt x="26" y="233"/>
                  </a:lnTo>
                  <a:lnTo>
                    <a:pt x="0" y="159"/>
                  </a:lnTo>
                  <a:lnTo>
                    <a:pt x="5" y="155"/>
                  </a:lnTo>
                  <a:lnTo>
                    <a:pt x="10" y="152"/>
                  </a:lnTo>
                  <a:lnTo>
                    <a:pt x="23" y="150"/>
                  </a:lnTo>
                  <a:lnTo>
                    <a:pt x="35" y="164"/>
                  </a:lnTo>
                  <a:lnTo>
                    <a:pt x="74" y="162"/>
                  </a:lnTo>
                  <a:lnTo>
                    <a:pt x="77" y="162"/>
                  </a:lnTo>
                  <a:lnTo>
                    <a:pt x="74" y="141"/>
                  </a:lnTo>
                  <a:lnTo>
                    <a:pt x="77" y="122"/>
                  </a:lnTo>
                  <a:lnTo>
                    <a:pt x="81" y="85"/>
                  </a:lnTo>
                  <a:lnTo>
                    <a:pt x="86" y="88"/>
                  </a:lnTo>
                  <a:lnTo>
                    <a:pt x="93" y="109"/>
                  </a:lnTo>
                  <a:lnTo>
                    <a:pt x="98" y="109"/>
                  </a:lnTo>
                  <a:lnTo>
                    <a:pt x="104" y="109"/>
                  </a:lnTo>
                  <a:lnTo>
                    <a:pt x="135" y="90"/>
                  </a:lnTo>
                  <a:lnTo>
                    <a:pt x="162" y="97"/>
                  </a:lnTo>
                  <a:lnTo>
                    <a:pt x="192" y="88"/>
                  </a:lnTo>
                  <a:lnTo>
                    <a:pt x="195" y="85"/>
                  </a:lnTo>
                  <a:lnTo>
                    <a:pt x="218" y="44"/>
                  </a:lnTo>
                  <a:lnTo>
                    <a:pt x="227" y="44"/>
                  </a:lnTo>
                  <a:lnTo>
                    <a:pt x="234" y="41"/>
                  </a:lnTo>
                  <a:lnTo>
                    <a:pt x="248" y="34"/>
                  </a:lnTo>
                  <a:lnTo>
                    <a:pt x="248" y="32"/>
                  </a:lnTo>
                  <a:lnTo>
                    <a:pt x="248" y="30"/>
                  </a:lnTo>
                  <a:lnTo>
                    <a:pt x="246" y="23"/>
                  </a:lnTo>
                  <a:lnTo>
                    <a:pt x="257" y="0"/>
                  </a:lnTo>
                  <a:lnTo>
                    <a:pt x="304" y="11"/>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3" name="Freeform 307"/>
            <p:cNvSpPr>
              <a:spLocks/>
            </p:cNvSpPr>
            <p:nvPr/>
          </p:nvSpPr>
          <p:spPr bwMode="auto">
            <a:xfrm>
              <a:off x="1426" y="3151"/>
              <a:ext cx="280" cy="710"/>
            </a:xfrm>
            <a:custGeom>
              <a:avLst/>
              <a:gdLst>
                <a:gd name="T0" fmla="*/ 94 w 280"/>
                <a:gd name="T1" fmla="*/ 0 h 710"/>
                <a:gd name="T2" fmla="*/ 97 w 280"/>
                <a:gd name="T3" fmla="*/ 9 h 710"/>
                <a:gd name="T4" fmla="*/ 111 w 280"/>
                <a:gd name="T5" fmla="*/ 18 h 710"/>
                <a:gd name="T6" fmla="*/ 143 w 280"/>
                <a:gd name="T7" fmla="*/ 55 h 710"/>
                <a:gd name="T8" fmla="*/ 157 w 280"/>
                <a:gd name="T9" fmla="*/ 58 h 710"/>
                <a:gd name="T10" fmla="*/ 196 w 280"/>
                <a:gd name="T11" fmla="*/ 81 h 710"/>
                <a:gd name="T12" fmla="*/ 199 w 280"/>
                <a:gd name="T13" fmla="*/ 127 h 710"/>
                <a:gd name="T14" fmla="*/ 256 w 280"/>
                <a:gd name="T15" fmla="*/ 125 h 710"/>
                <a:gd name="T16" fmla="*/ 263 w 280"/>
                <a:gd name="T17" fmla="*/ 111 h 710"/>
                <a:gd name="T18" fmla="*/ 270 w 280"/>
                <a:gd name="T19" fmla="*/ 97 h 710"/>
                <a:gd name="T20" fmla="*/ 280 w 280"/>
                <a:gd name="T21" fmla="*/ 102 h 710"/>
                <a:gd name="T22" fmla="*/ 277 w 280"/>
                <a:gd name="T23" fmla="*/ 111 h 710"/>
                <a:gd name="T24" fmla="*/ 217 w 280"/>
                <a:gd name="T25" fmla="*/ 199 h 710"/>
                <a:gd name="T26" fmla="*/ 222 w 280"/>
                <a:gd name="T27" fmla="*/ 292 h 710"/>
                <a:gd name="T28" fmla="*/ 254 w 280"/>
                <a:gd name="T29" fmla="*/ 315 h 710"/>
                <a:gd name="T30" fmla="*/ 256 w 280"/>
                <a:gd name="T31" fmla="*/ 324 h 710"/>
                <a:gd name="T32" fmla="*/ 259 w 280"/>
                <a:gd name="T33" fmla="*/ 338 h 710"/>
                <a:gd name="T34" fmla="*/ 263 w 280"/>
                <a:gd name="T35" fmla="*/ 342 h 710"/>
                <a:gd name="T36" fmla="*/ 273 w 280"/>
                <a:gd name="T37" fmla="*/ 356 h 710"/>
                <a:gd name="T38" fmla="*/ 224 w 280"/>
                <a:gd name="T39" fmla="*/ 386 h 710"/>
                <a:gd name="T40" fmla="*/ 194 w 280"/>
                <a:gd name="T41" fmla="*/ 403 h 710"/>
                <a:gd name="T42" fmla="*/ 180 w 280"/>
                <a:gd name="T43" fmla="*/ 398 h 710"/>
                <a:gd name="T44" fmla="*/ 175 w 280"/>
                <a:gd name="T45" fmla="*/ 405 h 710"/>
                <a:gd name="T46" fmla="*/ 187 w 280"/>
                <a:gd name="T47" fmla="*/ 426 h 710"/>
                <a:gd name="T48" fmla="*/ 182 w 280"/>
                <a:gd name="T49" fmla="*/ 447 h 710"/>
                <a:gd name="T50" fmla="*/ 175 w 280"/>
                <a:gd name="T51" fmla="*/ 454 h 710"/>
                <a:gd name="T52" fmla="*/ 159 w 280"/>
                <a:gd name="T53" fmla="*/ 449 h 710"/>
                <a:gd name="T54" fmla="*/ 157 w 280"/>
                <a:gd name="T55" fmla="*/ 465 h 710"/>
                <a:gd name="T56" fmla="*/ 164 w 280"/>
                <a:gd name="T57" fmla="*/ 470 h 710"/>
                <a:gd name="T58" fmla="*/ 178 w 280"/>
                <a:gd name="T59" fmla="*/ 481 h 710"/>
                <a:gd name="T60" fmla="*/ 185 w 280"/>
                <a:gd name="T61" fmla="*/ 481 h 710"/>
                <a:gd name="T62" fmla="*/ 187 w 280"/>
                <a:gd name="T63" fmla="*/ 481 h 710"/>
                <a:gd name="T64" fmla="*/ 189 w 280"/>
                <a:gd name="T65" fmla="*/ 491 h 710"/>
                <a:gd name="T66" fmla="*/ 168 w 280"/>
                <a:gd name="T67" fmla="*/ 548 h 710"/>
                <a:gd name="T68" fmla="*/ 152 w 280"/>
                <a:gd name="T69" fmla="*/ 558 h 710"/>
                <a:gd name="T70" fmla="*/ 152 w 280"/>
                <a:gd name="T71" fmla="*/ 579 h 710"/>
                <a:gd name="T72" fmla="*/ 196 w 280"/>
                <a:gd name="T73" fmla="*/ 620 h 710"/>
                <a:gd name="T74" fmla="*/ 182 w 280"/>
                <a:gd name="T75" fmla="*/ 646 h 710"/>
                <a:gd name="T76" fmla="*/ 187 w 280"/>
                <a:gd name="T77" fmla="*/ 662 h 710"/>
                <a:gd name="T78" fmla="*/ 178 w 280"/>
                <a:gd name="T79" fmla="*/ 664 h 710"/>
                <a:gd name="T80" fmla="*/ 178 w 280"/>
                <a:gd name="T81" fmla="*/ 685 h 710"/>
                <a:gd name="T82" fmla="*/ 164 w 280"/>
                <a:gd name="T83" fmla="*/ 710 h 710"/>
                <a:gd name="T84" fmla="*/ 134 w 280"/>
                <a:gd name="T85" fmla="*/ 685 h 710"/>
                <a:gd name="T86" fmla="*/ 115 w 280"/>
                <a:gd name="T87" fmla="*/ 676 h 710"/>
                <a:gd name="T88" fmla="*/ 104 w 280"/>
                <a:gd name="T89" fmla="*/ 613 h 710"/>
                <a:gd name="T90" fmla="*/ 81 w 280"/>
                <a:gd name="T91" fmla="*/ 558 h 710"/>
                <a:gd name="T92" fmla="*/ 74 w 280"/>
                <a:gd name="T93" fmla="*/ 553 h 710"/>
                <a:gd name="T94" fmla="*/ 67 w 280"/>
                <a:gd name="T95" fmla="*/ 528 h 710"/>
                <a:gd name="T96" fmla="*/ 62 w 280"/>
                <a:gd name="T97" fmla="*/ 523 h 710"/>
                <a:gd name="T98" fmla="*/ 53 w 280"/>
                <a:gd name="T99" fmla="*/ 502 h 710"/>
                <a:gd name="T100" fmla="*/ 46 w 280"/>
                <a:gd name="T101" fmla="*/ 470 h 710"/>
                <a:gd name="T102" fmla="*/ 20 w 280"/>
                <a:gd name="T103" fmla="*/ 296 h 710"/>
                <a:gd name="T104" fmla="*/ 4 w 280"/>
                <a:gd name="T105" fmla="*/ 125 h 710"/>
                <a:gd name="T106" fmla="*/ 18 w 280"/>
                <a:gd name="T107" fmla="*/ 53 h 710"/>
                <a:gd name="T108" fmla="*/ 25 w 280"/>
                <a:gd name="T109" fmla="*/ 28 h 710"/>
                <a:gd name="T110" fmla="*/ 16 w 280"/>
                <a:gd name="T111" fmla="*/ 21 h 710"/>
                <a:gd name="T112" fmla="*/ 55 w 280"/>
                <a:gd name="T113" fmla="*/ 9 h 710"/>
                <a:gd name="T114" fmla="*/ 94 w 280"/>
                <a:gd name="T115" fmla="*/ 0 h 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0"/>
                <a:gd name="T175" fmla="*/ 0 h 710"/>
                <a:gd name="T176" fmla="*/ 280 w 280"/>
                <a:gd name="T177" fmla="*/ 710 h 7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0" h="710">
                  <a:moveTo>
                    <a:pt x="94" y="0"/>
                  </a:moveTo>
                  <a:lnTo>
                    <a:pt x="94" y="0"/>
                  </a:lnTo>
                  <a:lnTo>
                    <a:pt x="97" y="5"/>
                  </a:lnTo>
                  <a:lnTo>
                    <a:pt x="97" y="9"/>
                  </a:lnTo>
                  <a:lnTo>
                    <a:pt x="104" y="14"/>
                  </a:lnTo>
                  <a:lnTo>
                    <a:pt x="111" y="18"/>
                  </a:lnTo>
                  <a:lnTo>
                    <a:pt x="118" y="23"/>
                  </a:lnTo>
                  <a:lnTo>
                    <a:pt x="143" y="55"/>
                  </a:lnTo>
                  <a:lnTo>
                    <a:pt x="157" y="58"/>
                  </a:lnTo>
                  <a:lnTo>
                    <a:pt x="171" y="58"/>
                  </a:lnTo>
                  <a:lnTo>
                    <a:pt x="196" y="81"/>
                  </a:lnTo>
                  <a:lnTo>
                    <a:pt x="199" y="127"/>
                  </a:lnTo>
                  <a:lnTo>
                    <a:pt x="217" y="134"/>
                  </a:lnTo>
                  <a:lnTo>
                    <a:pt x="256" y="125"/>
                  </a:lnTo>
                  <a:lnTo>
                    <a:pt x="263" y="111"/>
                  </a:lnTo>
                  <a:lnTo>
                    <a:pt x="270" y="97"/>
                  </a:lnTo>
                  <a:lnTo>
                    <a:pt x="277" y="99"/>
                  </a:lnTo>
                  <a:lnTo>
                    <a:pt x="280" y="102"/>
                  </a:lnTo>
                  <a:lnTo>
                    <a:pt x="280" y="104"/>
                  </a:lnTo>
                  <a:lnTo>
                    <a:pt x="277" y="111"/>
                  </a:lnTo>
                  <a:lnTo>
                    <a:pt x="224" y="178"/>
                  </a:lnTo>
                  <a:lnTo>
                    <a:pt x="217" y="199"/>
                  </a:lnTo>
                  <a:lnTo>
                    <a:pt x="217" y="275"/>
                  </a:lnTo>
                  <a:lnTo>
                    <a:pt x="222" y="292"/>
                  </a:lnTo>
                  <a:lnTo>
                    <a:pt x="254" y="315"/>
                  </a:lnTo>
                  <a:lnTo>
                    <a:pt x="256" y="324"/>
                  </a:lnTo>
                  <a:lnTo>
                    <a:pt x="256" y="333"/>
                  </a:lnTo>
                  <a:lnTo>
                    <a:pt x="259" y="338"/>
                  </a:lnTo>
                  <a:lnTo>
                    <a:pt x="261" y="342"/>
                  </a:lnTo>
                  <a:lnTo>
                    <a:pt x="263" y="342"/>
                  </a:lnTo>
                  <a:lnTo>
                    <a:pt x="270" y="342"/>
                  </a:lnTo>
                  <a:lnTo>
                    <a:pt x="273" y="356"/>
                  </a:lnTo>
                  <a:lnTo>
                    <a:pt x="238" y="396"/>
                  </a:lnTo>
                  <a:lnTo>
                    <a:pt x="224" y="386"/>
                  </a:lnTo>
                  <a:lnTo>
                    <a:pt x="194" y="403"/>
                  </a:lnTo>
                  <a:lnTo>
                    <a:pt x="185" y="398"/>
                  </a:lnTo>
                  <a:lnTo>
                    <a:pt x="180" y="398"/>
                  </a:lnTo>
                  <a:lnTo>
                    <a:pt x="175" y="403"/>
                  </a:lnTo>
                  <a:lnTo>
                    <a:pt x="175" y="405"/>
                  </a:lnTo>
                  <a:lnTo>
                    <a:pt x="187" y="426"/>
                  </a:lnTo>
                  <a:lnTo>
                    <a:pt x="185" y="440"/>
                  </a:lnTo>
                  <a:lnTo>
                    <a:pt x="182" y="447"/>
                  </a:lnTo>
                  <a:lnTo>
                    <a:pt x="175" y="454"/>
                  </a:lnTo>
                  <a:lnTo>
                    <a:pt x="166" y="451"/>
                  </a:lnTo>
                  <a:lnTo>
                    <a:pt x="159" y="449"/>
                  </a:lnTo>
                  <a:lnTo>
                    <a:pt x="157" y="449"/>
                  </a:lnTo>
                  <a:lnTo>
                    <a:pt x="157" y="465"/>
                  </a:lnTo>
                  <a:lnTo>
                    <a:pt x="164" y="470"/>
                  </a:lnTo>
                  <a:lnTo>
                    <a:pt x="171" y="477"/>
                  </a:lnTo>
                  <a:lnTo>
                    <a:pt x="178" y="481"/>
                  </a:lnTo>
                  <a:lnTo>
                    <a:pt x="180" y="481"/>
                  </a:lnTo>
                  <a:lnTo>
                    <a:pt x="185" y="481"/>
                  </a:lnTo>
                  <a:lnTo>
                    <a:pt x="187" y="481"/>
                  </a:lnTo>
                  <a:lnTo>
                    <a:pt x="187" y="484"/>
                  </a:lnTo>
                  <a:lnTo>
                    <a:pt x="189" y="491"/>
                  </a:lnTo>
                  <a:lnTo>
                    <a:pt x="173" y="502"/>
                  </a:lnTo>
                  <a:lnTo>
                    <a:pt x="168" y="548"/>
                  </a:lnTo>
                  <a:lnTo>
                    <a:pt x="152" y="558"/>
                  </a:lnTo>
                  <a:lnTo>
                    <a:pt x="152" y="579"/>
                  </a:lnTo>
                  <a:lnTo>
                    <a:pt x="192" y="606"/>
                  </a:lnTo>
                  <a:lnTo>
                    <a:pt x="196" y="620"/>
                  </a:lnTo>
                  <a:lnTo>
                    <a:pt x="182" y="646"/>
                  </a:lnTo>
                  <a:lnTo>
                    <a:pt x="187" y="662"/>
                  </a:lnTo>
                  <a:lnTo>
                    <a:pt x="182" y="662"/>
                  </a:lnTo>
                  <a:lnTo>
                    <a:pt x="178" y="664"/>
                  </a:lnTo>
                  <a:lnTo>
                    <a:pt x="178" y="685"/>
                  </a:lnTo>
                  <a:lnTo>
                    <a:pt x="180" y="706"/>
                  </a:lnTo>
                  <a:lnTo>
                    <a:pt x="164" y="710"/>
                  </a:lnTo>
                  <a:lnTo>
                    <a:pt x="143" y="703"/>
                  </a:lnTo>
                  <a:lnTo>
                    <a:pt x="134" y="685"/>
                  </a:lnTo>
                  <a:lnTo>
                    <a:pt x="115" y="676"/>
                  </a:lnTo>
                  <a:lnTo>
                    <a:pt x="108" y="664"/>
                  </a:lnTo>
                  <a:lnTo>
                    <a:pt x="104" y="613"/>
                  </a:lnTo>
                  <a:lnTo>
                    <a:pt x="85" y="583"/>
                  </a:lnTo>
                  <a:lnTo>
                    <a:pt x="81" y="558"/>
                  </a:lnTo>
                  <a:lnTo>
                    <a:pt x="74" y="553"/>
                  </a:lnTo>
                  <a:lnTo>
                    <a:pt x="67" y="551"/>
                  </a:lnTo>
                  <a:lnTo>
                    <a:pt x="67" y="528"/>
                  </a:lnTo>
                  <a:lnTo>
                    <a:pt x="62" y="523"/>
                  </a:lnTo>
                  <a:lnTo>
                    <a:pt x="57" y="516"/>
                  </a:lnTo>
                  <a:lnTo>
                    <a:pt x="53" y="502"/>
                  </a:lnTo>
                  <a:lnTo>
                    <a:pt x="50" y="486"/>
                  </a:lnTo>
                  <a:lnTo>
                    <a:pt x="46" y="470"/>
                  </a:lnTo>
                  <a:lnTo>
                    <a:pt x="27" y="396"/>
                  </a:lnTo>
                  <a:lnTo>
                    <a:pt x="20" y="296"/>
                  </a:lnTo>
                  <a:lnTo>
                    <a:pt x="0" y="241"/>
                  </a:lnTo>
                  <a:lnTo>
                    <a:pt x="4" y="125"/>
                  </a:lnTo>
                  <a:lnTo>
                    <a:pt x="0" y="62"/>
                  </a:lnTo>
                  <a:lnTo>
                    <a:pt x="18" y="53"/>
                  </a:lnTo>
                  <a:lnTo>
                    <a:pt x="25" y="28"/>
                  </a:lnTo>
                  <a:lnTo>
                    <a:pt x="16" y="21"/>
                  </a:lnTo>
                  <a:lnTo>
                    <a:pt x="27" y="5"/>
                  </a:lnTo>
                  <a:lnTo>
                    <a:pt x="55" y="9"/>
                  </a:lnTo>
                  <a:lnTo>
                    <a:pt x="94"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4" name="Freeform 308"/>
            <p:cNvSpPr>
              <a:spLocks/>
            </p:cNvSpPr>
            <p:nvPr/>
          </p:nvSpPr>
          <p:spPr bwMode="auto">
            <a:xfrm>
              <a:off x="1645" y="3350"/>
              <a:ext cx="95" cy="102"/>
            </a:xfrm>
            <a:custGeom>
              <a:avLst/>
              <a:gdLst>
                <a:gd name="T0" fmla="*/ 28 w 95"/>
                <a:gd name="T1" fmla="*/ 0 h 102"/>
                <a:gd name="T2" fmla="*/ 28 w 95"/>
                <a:gd name="T3" fmla="*/ 0 h 102"/>
                <a:gd name="T4" fmla="*/ 42 w 95"/>
                <a:gd name="T5" fmla="*/ 14 h 102"/>
                <a:gd name="T6" fmla="*/ 49 w 95"/>
                <a:gd name="T7" fmla="*/ 18 h 102"/>
                <a:gd name="T8" fmla="*/ 54 w 95"/>
                <a:gd name="T9" fmla="*/ 21 h 102"/>
                <a:gd name="T10" fmla="*/ 58 w 95"/>
                <a:gd name="T11" fmla="*/ 21 h 102"/>
                <a:gd name="T12" fmla="*/ 91 w 95"/>
                <a:gd name="T13" fmla="*/ 39 h 102"/>
                <a:gd name="T14" fmla="*/ 91 w 95"/>
                <a:gd name="T15" fmla="*/ 39 h 102"/>
                <a:gd name="T16" fmla="*/ 91 w 95"/>
                <a:gd name="T17" fmla="*/ 51 h 102"/>
                <a:gd name="T18" fmla="*/ 88 w 95"/>
                <a:gd name="T19" fmla="*/ 62 h 102"/>
                <a:gd name="T20" fmla="*/ 91 w 95"/>
                <a:gd name="T21" fmla="*/ 74 h 102"/>
                <a:gd name="T22" fmla="*/ 91 w 95"/>
                <a:gd name="T23" fmla="*/ 81 h 102"/>
                <a:gd name="T24" fmla="*/ 95 w 95"/>
                <a:gd name="T25" fmla="*/ 86 h 102"/>
                <a:gd name="T26" fmla="*/ 79 w 95"/>
                <a:gd name="T27" fmla="*/ 102 h 102"/>
                <a:gd name="T28" fmla="*/ 40 w 95"/>
                <a:gd name="T29" fmla="*/ 97 h 102"/>
                <a:gd name="T30" fmla="*/ 0 w 95"/>
                <a:gd name="T31" fmla="*/ 74 h 102"/>
                <a:gd name="T32" fmla="*/ 0 w 95"/>
                <a:gd name="T33" fmla="*/ 2 h 102"/>
                <a:gd name="T34" fmla="*/ 0 w 95"/>
                <a:gd name="T35" fmla="*/ 2 h 102"/>
                <a:gd name="T36" fmla="*/ 14 w 95"/>
                <a:gd name="T37" fmla="*/ 2 h 102"/>
                <a:gd name="T38" fmla="*/ 28 w 95"/>
                <a:gd name="T39" fmla="*/ 0 h 102"/>
                <a:gd name="T40" fmla="*/ 28 w 95"/>
                <a:gd name="T41" fmla="*/ 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102"/>
                <a:gd name="T65" fmla="*/ 95 w 95"/>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102">
                  <a:moveTo>
                    <a:pt x="28" y="0"/>
                  </a:moveTo>
                  <a:lnTo>
                    <a:pt x="28" y="0"/>
                  </a:lnTo>
                  <a:lnTo>
                    <a:pt x="42" y="14"/>
                  </a:lnTo>
                  <a:lnTo>
                    <a:pt x="49" y="18"/>
                  </a:lnTo>
                  <a:lnTo>
                    <a:pt x="54" y="21"/>
                  </a:lnTo>
                  <a:lnTo>
                    <a:pt x="58" y="21"/>
                  </a:lnTo>
                  <a:lnTo>
                    <a:pt x="91" y="39"/>
                  </a:lnTo>
                  <a:lnTo>
                    <a:pt x="91" y="51"/>
                  </a:lnTo>
                  <a:lnTo>
                    <a:pt x="88" y="62"/>
                  </a:lnTo>
                  <a:lnTo>
                    <a:pt x="91" y="74"/>
                  </a:lnTo>
                  <a:lnTo>
                    <a:pt x="91" y="81"/>
                  </a:lnTo>
                  <a:lnTo>
                    <a:pt x="95" y="86"/>
                  </a:lnTo>
                  <a:lnTo>
                    <a:pt x="79" y="102"/>
                  </a:lnTo>
                  <a:lnTo>
                    <a:pt x="40" y="97"/>
                  </a:lnTo>
                  <a:lnTo>
                    <a:pt x="0" y="74"/>
                  </a:lnTo>
                  <a:lnTo>
                    <a:pt x="0" y="2"/>
                  </a:lnTo>
                  <a:lnTo>
                    <a:pt x="14" y="2"/>
                  </a:lnTo>
                  <a:lnTo>
                    <a:pt x="28"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5" name="Freeform 309"/>
            <p:cNvSpPr>
              <a:spLocks/>
            </p:cNvSpPr>
            <p:nvPr/>
          </p:nvSpPr>
          <p:spPr bwMode="auto">
            <a:xfrm>
              <a:off x="5311" y="3468"/>
              <a:ext cx="14" cy="21"/>
            </a:xfrm>
            <a:custGeom>
              <a:avLst/>
              <a:gdLst>
                <a:gd name="T0" fmla="*/ 12 w 14"/>
                <a:gd name="T1" fmla="*/ 12 h 21"/>
                <a:gd name="T2" fmla="*/ 0 w 14"/>
                <a:gd name="T3" fmla="*/ 21 h 21"/>
                <a:gd name="T4" fmla="*/ 9 w 14"/>
                <a:gd name="T5" fmla="*/ 2 h 21"/>
                <a:gd name="T6" fmla="*/ 9 w 14"/>
                <a:gd name="T7" fmla="*/ 2 h 21"/>
                <a:gd name="T8" fmla="*/ 14 w 14"/>
                <a:gd name="T9" fmla="*/ 0 h 21"/>
                <a:gd name="T10" fmla="*/ 12 w 14"/>
                <a:gd name="T11" fmla="*/ 12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12" y="12"/>
                  </a:moveTo>
                  <a:lnTo>
                    <a:pt x="0" y="21"/>
                  </a:lnTo>
                  <a:lnTo>
                    <a:pt x="9" y="2"/>
                  </a:lnTo>
                  <a:lnTo>
                    <a:pt x="14" y="0"/>
                  </a:lnTo>
                  <a:lnTo>
                    <a:pt x="12"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6" name="Freeform 310"/>
            <p:cNvSpPr>
              <a:spLocks/>
            </p:cNvSpPr>
            <p:nvPr/>
          </p:nvSpPr>
          <p:spPr bwMode="auto">
            <a:xfrm>
              <a:off x="5258" y="3510"/>
              <a:ext cx="7" cy="7"/>
            </a:xfrm>
            <a:custGeom>
              <a:avLst/>
              <a:gdLst>
                <a:gd name="T0" fmla="*/ 4 w 7"/>
                <a:gd name="T1" fmla="*/ 7 h 7"/>
                <a:gd name="T2" fmla="*/ 2 w 7"/>
                <a:gd name="T3" fmla="*/ 7 h 7"/>
                <a:gd name="T4" fmla="*/ 2 w 7"/>
                <a:gd name="T5" fmla="*/ 7 h 7"/>
                <a:gd name="T6" fmla="*/ 0 w 7"/>
                <a:gd name="T7" fmla="*/ 2 h 7"/>
                <a:gd name="T8" fmla="*/ 7 w 7"/>
                <a:gd name="T9" fmla="*/ 0 h 7"/>
                <a:gd name="T10" fmla="*/ 7 w 7"/>
                <a:gd name="T11" fmla="*/ 0 h 7"/>
                <a:gd name="T12" fmla="*/ 4 w 7"/>
                <a:gd name="T13" fmla="*/ 7 h 7"/>
                <a:gd name="T14" fmla="*/ 4 w 7"/>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4" y="7"/>
                  </a:moveTo>
                  <a:lnTo>
                    <a:pt x="2" y="7"/>
                  </a:lnTo>
                  <a:lnTo>
                    <a:pt x="0" y="2"/>
                  </a:lnTo>
                  <a:lnTo>
                    <a:pt x="7" y="0"/>
                  </a:lnTo>
                  <a:lnTo>
                    <a:pt x="4"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7" name="Freeform 311"/>
            <p:cNvSpPr>
              <a:spLocks/>
            </p:cNvSpPr>
            <p:nvPr/>
          </p:nvSpPr>
          <p:spPr bwMode="auto">
            <a:xfrm>
              <a:off x="5267" y="3537"/>
              <a:ext cx="16" cy="14"/>
            </a:xfrm>
            <a:custGeom>
              <a:avLst/>
              <a:gdLst>
                <a:gd name="T0" fmla="*/ 16 w 16"/>
                <a:gd name="T1" fmla="*/ 12 h 14"/>
                <a:gd name="T2" fmla="*/ 7 w 16"/>
                <a:gd name="T3" fmla="*/ 14 h 14"/>
                <a:gd name="T4" fmla="*/ 7 w 16"/>
                <a:gd name="T5" fmla="*/ 14 h 14"/>
                <a:gd name="T6" fmla="*/ 2 w 16"/>
                <a:gd name="T7" fmla="*/ 10 h 14"/>
                <a:gd name="T8" fmla="*/ 0 w 16"/>
                <a:gd name="T9" fmla="*/ 5 h 14"/>
                <a:gd name="T10" fmla="*/ 0 w 16"/>
                <a:gd name="T11" fmla="*/ 5 h 14"/>
                <a:gd name="T12" fmla="*/ 12 w 16"/>
                <a:gd name="T13" fmla="*/ 0 h 14"/>
                <a:gd name="T14" fmla="*/ 16 w 16"/>
                <a:gd name="T15" fmla="*/ 12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16" y="12"/>
                  </a:moveTo>
                  <a:lnTo>
                    <a:pt x="7" y="14"/>
                  </a:lnTo>
                  <a:lnTo>
                    <a:pt x="2" y="10"/>
                  </a:lnTo>
                  <a:lnTo>
                    <a:pt x="0" y="5"/>
                  </a:lnTo>
                  <a:lnTo>
                    <a:pt x="12" y="0"/>
                  </a:lnTo>
                  <a:lnTo>
                    <a:pt x="16" y="1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8" name="Freeform 312"/>
            <p:cNvSpPr>
              <a:spLocks/>
            </p:cNvSpPr>
            <p:nvPr/>
          </p:nvSpPr>
          <p:spPr bwMode="auto">
            <a:xfrm>
              <a:off x="5337" y="3644"/>
              <a:ext cx="6" cy="9"/>
            </a:xfrm>
            <a:custGeom>
              <a:avLst/>
              <a:gdLst>
                <a:gd name="T0" fmla="*/ 6 w 6"/>
                <a:gd name="T1" fmla="*/ 2 h 9"/>
                <a:gd name="T2" fmla="*/ 6 w 6"/>
                <a:gd name="T3" fmla="*/ 2 h 9"/>
                <a:gd name="T4" fmla="*/ 6 w 6"/>
                <a:gd name="T5" fmla="*/ 5 h 9"/>
                <a:gd name="T6" fmla="*/ 6 w 6"/>
                <a:gd name="T7" fmla="*/ 7 h 9"/>
                <a:gd name="T8" fmla="*/ 6 w 6"/>
                <a:gd name="T9" fmla="*/ 7 h 9"/>
                <a:gd name="T10" fmla="*/ 4 w 6"/>
                <a:gd name="T11" fmla="*/ 9 h 9"/>
                <a:gd name="T12" fmla="*/ 2 w 6"/>
                <a:gd name="T13" fmla="*/ 9 h 9"/>
                <a:gd name="T14" fmla="*/ 2 w 6"/>
                <a:gd name="T15" fmla="*/ 9 h 9"/>
                <a:gd name="T16" fmla="*/ 0 w 6"/>
                <a:gd name="T17" fmla="*/ 5 h 9"/>
                <a:gd name="T18" fmla="*/ 0 w 6"/>
                <a:gd name="T19" fmla="*/ 2 h 9"/>
                <a:gd name="T20" fmla="*/ 0 w 6"/>
                <a:gd name="T21" fmla="*/ 2 h 9"/>
                <a:gd name="T22" fmla="*/ 0 w 6"/>
                <a:gd name="T23" fmla="*/ 0 h 9"/>
                <a:gd name="T24" fmla="*/ 2 w 6"/>
                <a:gd name="T25" fmla="*/ 0 h 9"/>
                <a:gd name="T26" fmla="*/ 6 w 6"/>
                <a:gd name="T27" fmla="*/ 2 h 9"/>
                <a:gd name="T28" fmla="*/ 6 w 6"/>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9"/>
                <a:gd name="T47" fmla="*/ 6 w 6"/>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9">
                  <a:moveTo>
                    <a:pt x="6" y="2"/>
                  </a:moveTo>
                  <a:lnTo>
                    <a:pt x="6" y="2"/>
                  </a:lnTo>
                  <a:lnTo>
                    <a:pt x="6" y="5"/>
                  </a:lnTo>
                  <a:lnTo>
                    <a:pt x="6" y="7"/>
                  </a:lnTo>
                  <a:lnTo>
                    <a:pt x="4" y="9"/>
                  </a:lnTo>
                  <a:lnTo>
                    <a:pt x="2" y="9"/>
                  </a:lnTo>
                  <a:lnTo>
                    <a:pt x="0" y="5"/>
                  </a:lnTo>
                  <a:lnTo>
                    <a:pt x="0" y="2"/>
                  </a:lnTo>
                  <a:lnTo>
                    <a:pt x="0" y="0"/>
                  </a:lnTo>
                  <a:lnTo>
                    <a:pt x="2" y="0"/>
                  </a:lnTo>
                  <a:lnTo>
                    <a:pt x="6"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29" name="Freeform 313"/>
            <p:cNvSpPr>
              <a:spLocks/>
            </p:cNvSpPr>
            <p:nvPr/>
          </p:nvSpPr>
          <p:spPr bwMode="auto">
            <a:xfrm>
              <a:off x="1432" y="3646"/>
              <a:ext cx="7" cy="14"/>
            </a:xfrm>
            <a:custGeom>
              <a:avLst/>
              <a:gdLst>
                <a:gd name="T0" fmla="*/ 7 w 7"/>
                <a:gd name="T1" fmla="*/ 14 h 14"/>
                <a:gd name="T2" fmla="*/ 7 w 7"/>
                <a:gd name="T3" fmla="*/ 14 h 14"/>
                <a:gd name="T4" fmla="*/ 5 w 7"/>
                <a:gd name="T5" fmla="*/ 14 h 14"/>
                <a:gd name="T6" fmla="*/ 0 w 7"/>
                <a:gd name="T7" fmla="*/ 0 h 14"/>
                <a:gd name="T8" fmla="*/ 3 w 7"/>
                <a:gd name="T9" fmla="*/ 0 h 14"/>
                <a:gd name="T10" fmla="*/ 3 w 7"/>
                <a:gd name="T11" fmla="*/ 0 h 14"/>
                <a:gd name="T12" fmla="*/ 7 w 7"/>
                <a:gd name="T13" fmla="*/ 14 h 14"/>
                <a:gd name="T14" fmla="*/ 7 w 7"/>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4"/>
                <a:gd name="T26" fmla="*/ 7 w 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4">
                  <a:moveTo>
                    <a:pt x="7" y="14"/>
                  </a:moveTo>
                  <a:lnTo>
                    <a:pt x="7" y="14"/>
                  </a:lnTo>
                  <a:lnTo>
                    <a:pt x="5" y="14"/>
                  </a:lnTo>
                  <a:lnTo>
                    <a:pt x="0" y="0"/>
                  </a:lnTo>
                  <a:lnTo>
                    <a:pt x="3" y="0"/>
                  </a:lnTo>
                  <a:lnTo>
                    <a:pt x="7"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0" name="Freeform 314"/>
            <p:cNvSpPr>
              <a:spLocks/>
            </p:cNvSpPr>
            <p:nvPr/>
          </p:nvSpPr>
          <p:spPr bwMode="auto">
            <a:xfrm>
              <a:off x="5397" y="3653"/>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5 h 9"/>
                <a:gd name="T18" fmla="*/ 0 w 7"/>
                <a:gd name="T19" fmla="*/ 2 h 9"/>
                <a:gd name="T20" fmla="*/ 0 w 7"/>
                <a:gd name="T21" fmla="*/ 2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9"/>
                <a:gd name="T47" fmla="*/ 7 w 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9">
                  <a:moveTo>
                    <a:pt x="7" y="2"/>
                  </a:moveTo>
                  <a:lnTo>
                    <a:pt x="7" y="2"/>
                  </a:lnTo>
                  <a:lnTo>
                    <a:pt x="7" y="7"/>
                  </a:lnTo>
                  <a:lnTo>
                    <a:pt x="4" y="9"/>
                  </a:lnTo>
                  <a:lnTo>
                    <a:pt x="2" y="9"/>
                  </a:lnTo>
                  <a:lnTo>
                    <a:pt x="0" y="7"/>
                  </a:lnTo>
                  <a:lnTo>
                    <a:pt x="0" y="5"/>
                  </a:lnTo>
                  <a:lnTo>
                    <a:pt x="0" y="2"/>
                  </a:lnTo>
                  <a:lnTo>
                    <a:pt x="2" y="0"/>
                  </a:lnTo>
                  <a:lnTo>
                    <a:pt x="4" y="0"/>
                  </a:lnTo>
                  <a:lnTo>
                    <a:pt x="7" y="2"/>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1" name="Freeform 315"/>
            <p:cNvSpPr>
              <a:spLocks/>
            </p:cNvSpPr>
            <p:nvPr/>
          </p:nvSpPr>
          <p:spPr bwMode="auto">
            <a:xfrm>
              <a:off x="5320" y="3674"/>
              <a:ext cx="79" cy="72"/>
            </a:xfrm>
            <a:custGeom>
              <a:avLst/>
              <a:gdLst>
                <a:gd name="T0" fmla="*/ 35 w 79"/>
                <a:gd name="T1" fmla="*/ 14 h 72"/>
                <a:gd name="T2" fmla="*/ 79 w 79"/>
                <a:gd name="T3" fmla="*/ 14 h 72"/>
                <a:gd name="T4" fmla="*/ 79 w 79"/>
                <a:gd name="T5" fmla="*/ 14 h 72"/>
                <a:gd name="T6" fmla="*/ 79 w 79"/>
                <a:gd name="T7" fmla="*/ 23 h 72"/>
                <a:gd name="T8" fmla="*/ 77 w 79"/>
                <a:gd name="T9" fmla="*/ 28 h 72"/>
                <a:gd name="T10" fmla="*/ 74 w 79"/>
                <a:gd name="T11" fmla="*/ 32 h 72"/>
                <a:gd name="T12" fmla="*/ 74 w 79"/>
                <a:gd name="T13" fmla="*/ 32 h 72"/>
                <a:gd name="T14" fmla="*/ 49 w 79"/>
                <a:gd name="T15" fmla="*/ 46 h 72"/>
                <a:gd name="T16" fmla="*/ 37 w 79"/>
                <a:gd name="T17" fmla="*/ 56 h 72"/>
                <a:gd name="T18" fmla="*/ 26 w 79"/>
                <a:gd name="T19" fmla="*/ 65 h 72"/>
                <a:gd name="T20" fmla="*/ 5 w 79"/>
                <a:gd name="T21" fmla="*/ 72 h 72"/>
                <a:gd name="T22" fmla="*/ 5 w 79"/>
                <a:gd name="T23" fmla="*/ 72 h 72"/>
                <a:gd name="T24" fmla="*/ 0 w 79"/>
                <a:gd name="T25" fmla="*/ 69 h 72"/>
                <a:gd name="T26" fmla="*/ 7 w 79"/>
                <a:gd name="T27" fmla="*/ 0 h 72"/>
                <a:gd name="T28" fmla="*/ 7 w 79"/>
                <a:gd name="T29" fmla="*/ 0 h 72"/>
                <a:gd name="T30" fmla="*/ 14 w 79"/>
                <a:gd name="T31" fmla="*/ 0 h 72"/>
                <a:gd name="T32" fmla="*/ 14 w 79"/>
                <a:gd name="T33" fmla="*/ 0 h 72"/>
                <a:gd name="T34" fmla="*/ 17 w 79"/>
                <a:gd name="T35" fmla="*/ 0 h 72"/>
                <a:gd name="T36" fmla="*/ 35 w 79"/>
                <a:gd name="T37" fmla="*/ 1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72"/>
                <a:gd name="T59" fmla="*/ 79 w 79"/>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72">
                  <a:moveTo>
                    <a:pt x="35" y="14"/>
                  </a:moveTo>
                  <a:lnTo>
                    <a:pt x="79" y="14"/>
                  </a:lnTo>
                  <a:lnTo>
                    <a:pt x="79" y="23"/>
                  </a:lnTo>
                  <a:lnTo>
                    <a:pt x="77" y="28"/>
                  </a:lnTo>
                  <a:lnTo>
                    <a:pt x="74" y="32"/>
                  </a:lnTo>
                  <a:lnTo>
                    <a:pt x="49" y="46"/>
                  </a:lnTo>
                  <a:lnTo>
                    <a:pt x="37" y="56"/>
                  </a:lnTo>
                  <a:lnTo>
                    <a:pt x="26" y="65"/>
                  </a:lnTo>
                  <a:lnTo>
                    <a:pt x="5" y="72"/>
                  </a:lnTo>
                  <a:lnTo>
                    <a:pt x="0" y="69"/>
                  </a:lnTo>
                  <a:lnTo>
                    <a:pt x="7" y="0"/>
                  </a:lnTo>
                  <a:lnTo>
                    <a:pt x="14" y="0"/>
                  </a:lnTo>
                  <a:lnTo>
                    <a:pt x="17" y="0"/>
                  </a:lnTo>
                  <a:lnTo>
                    <a:pt x="35" y="1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2" name="Freeform 316"/>
            <p:cNvSpPr>
              <a:spLocks/>
            </p:cNvSpPr>
            <p:nvPr/>
          </p:nvSpPr>
          <p:spPr bwMode="auto">
            <a:xfrm>
              <a:off x="1449" y="3709"/>
              <a:ext cx="1" cy="7"/>
            </a:xfrm>
            <a:custGeom>
              <a:avLst/>
              <a:gdLst>
                <a:gd name="T0" fmla="*/ 0 w 1"/>
                <a:gd name="T1" fmla="*/ 7 h 7"/>
                <a:gd name="T2" fmla="*/ 0 w 1"/>
                <a:gd name="T3" fmla="*/ 7 h 7"/>
                <a:gd name="T4" fmla="*/ 0 w 1"/>
                <a:gd name="T5" fmla="*/ 2 h 7"/>
                <a:gd name="T6" fmla="*/ 0 w 1"/>
                <a:gd name="T7" fmla="*/ 0 h 7"/>
                <a:gd name="T8" fmla="*/ 0 w 1"/>
                <a:gd name="T9" fmla="*/ 0 h 7"/>
                <a:gd name="T10" fmla="*/ 0 w 1"/>
                <a:gd name="T11" fmla="*/ 2 h 7"/>
                <a:gd name="T12" fmla="*/ 0 w 1"/>
                <a:gd name="T13" fmla="*/ 7 h 7"/>
                <a:gd name="T14" fmla="*/ 0 w 1"/>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
                <a:gd name="T26" fmla="*/ 1 w 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
                  <a:moveTo>
                    <a:pt x="0" y="7"/>
                  </a:moveTo>
                  <a:lnTo>
                    <a:pt x="0" y="7"/>
                  </a:lnTo>
                  <a:lnTo>
                    <a:pt x="0" y="2"/>
                  </a:lnTo>
                  <a:lnTo>
                    <a:pt x="0" y="0"/>
                  </a:lnTo>
                  <a:lnTo>
                    <a:pt x="0" y="2"/>
                  </a:lnTo>
                  <a:lnTo>
                    <a:pt x="0" y="7"/>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3" name="Freeform 317"/>
            <p:cNvSpPr>
              <a:spLocks/>
            </p:cNvSpPr>
            <p:nvPr/>
          </p:nvSpPr>
          <p:spPr bwMode="auto">
            <a:xfrm>
              <a:off x="1465" y="3783"/>
              <a:ext cx="5" cy="7"/>
            </a:xfrm>
            <a:custGeom>
              <a:avLst/>
              <a:gdLst>
                <a:gd name="T0" fmla="*/ 5 w 5"/>
                <a:gd name="T1" fmla="*/ 4 h 7"/>
                <a:gd name="T2" fmla="*/ 2 w 5"/>
                <a:gd name="T3" fmla="*/ 7 h 7"/>
                <a:gd name="T4" fmla="*/ 2 w 5"/>
                <a:gd name="T5" fmla="*/ 7 h 7"/>
                <a:gd name="T6" fmla="*/ 0 w 5"/>
                <a:gd name="T7" fmla="*/ 2 h 7"/>
                <a:gd name="T8" fmla="*/ 0 w 5"/>
                <a:gd name="T9" fmla="*/ 2 h 7"/>
                <a:gd name="T10" fmla="*/ 2 w 5"/>
                <a:gd name="T11" fmla="*/ 0 h 7"/>
                <a:gd name="T12" fmla="*/ 2 w 5"/>
                <a:gd name="T13" fmla="*/ 2 h 7"/>
                <a:gd name="T14" fmla="*/ 5 w 5"/>
                <a:gd name="T15" fmla="*/ 4 h 7"/>
                <a:gd name="T16" fmla="*/ 5 w 5"/>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4"/>
                  </a:moveTo>
                  <a:lnTo>
                    <a:pt x="2" y="7"/>
                  </a:lnTo>
                  <a:lnTo>
                    <a:pt x="0" y="2"/>
                  </a:lnTo>
                  <a:lnTo>
                    <a:pt x="2" y="0"/>
                  </a:lnTo>
                  <a:lnTo>
                    <a:pt x="2" y="2"/>
                  </a:lnTo>
                  <a:lnTo>
                    <a:pt x="5" y="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4" name="Freeform 318"/>
            <p:cNvSpPr>
              <a:spLocks/>
            </p:cNvSpPr>
            <p:nvPr/>
          </p:nvSpPr>
          <p:spPr bwMode="auto">
            <a:xfrm>
              <a:off x="1486" y="3804"/>
              <a:ext cx="7" cy="13"/>
            </a:xfrm>
            <a:custGeom>
              <a:avLst/>
              <a:gdLst>
                <a:gd name="T0" fmla="*/ 7 w 7"/>
                <a:gd name="T1" fmla="*/ 13 h 13"/>
                <a:gd name="T2" fmla="*/ 7 w 7"/>
                <a:gd name="T3" fmla="*/ 13 h 13"/>
                <a:gd name="T4" fmla="*/ 7 w 7"/>
                <a:gd name="T5" fmla="*/ 13 h 13"/>
                <a:gd name="T6" fmla="*/ 7 w 7"/>
                <a:gd name="T7" fmla="*/ 13 h 13"/>
                <a:gd name="T8" fmla="*/ 0 w 7"/>
                <a:gd name="T9" fmla="*/ 4 h 13"/>
                <a:gd name="T10" fmla="*/ 0 w 7"/>
                <a:gd name="T11" fmla="*/ 4 h 13"/>
                <a:gd name="T12" fmla="*/ 7 w 7"/>
                <a:gd name="T13" fmla="*/ 0 h 13"/>
                <a:gd name="T14" fmla="*/ 7 w 7"/>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3"/>
                <a:gd name="T26" fmla="*/ 7 w 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3">
                  <a:moveTo>
                    <a:pt x="7" y="13"/>
                  </a:moveTo>
                  <a:lnTo>
                    <a:pt x="7" y="13"/>
                  </a:lnTo>
                  <a:lnTo>
                    <a:pt x="0" y="4"/>
                  </a:lnTo>
                  <a:lnTo>
                    <a:pt x="7" y="0"/>
                  </a:lnTo>
                  <a:lnTo>
                    <a:pt x="7" y="13"/>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5" name="Freeform 319"/>
            <p:cNvSpPr>
              <a:spLocks/>
            </p:cNvSpPr>
            <p:nvPr/>
          </p:nvSpPr>
          <p:spPr bwMode="auto">
            <a:xfrm>
              <a:off x="1518" y="3859"/>
              <a:ext cx="5" cy="5"/>
            </a:xfrm>
            <a:custGeom>
              <a:avLst/>
              <a:gdLst>
                <a:gd name="T0" fmla="*/ 5 w 5"/>
                <a:gd name="T1" fmla="*/ 5 h 5"/>
                <a:gd name="T2" fmla="*/ 2 w 5"/>
                <a:gd name="T3" fmla="*/ 5 h 5"/>
                <a:gd name="T4" fmla="*/ 0 w 5"/>
                <a:gd name="T5" fmla="*/ 0 h 5"/>
                <a:gd name="T6" fmla="*/ 0 w 5"/>
                <a:gd name="T7" fmla="*/ 0 h 5"/>
                <a:gd name="T8" fmla="*/ 5 w 5"/>
                <a:gd name="T9" fmla="*/ 5 h 5"/>
                <a:gd name="T10" fmla="*/ 5 w 5"/>
                <a:gd name="T11" fmla="*/ 5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5"/>
                  </a:moveTo>
                  <a:lnTo>
                    <a:pt x="2" y="5"/>
                  </a:lnTo>
                  <a:lnTo>
                    <a:pt x="0" y="0"/>
                  </a:lnTo>
                  <a:lnTo>
                    <a:pt x="5" y="5"/>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6" name="Freeform 320"/>
            <p:cNvSpPr>
              <a:spLocks/>
            </p:cNvSpPr>
            <p:nvPr/>
          </p:nvSpPr>
          <p:spPr bwMode="auto">
            <a:xfrm>
              <a:off x="1618" y="3878"/>
              <a:ext cx="83" cy="67"/>
            </a:xfrm>
            <a:custGeom>
              <a:avLst/>
              <a:gdLst>
                <a:gd name="T0" fmla="*/ 69 w 83"/>
                <a:gd name="T1" fmla="*/ 46 h 67"/>
                <a:gd name="T2" fmla="*/ 69 w 83"/>
                <a:gd name="T3" fmla="*/ 46 h 67"/>
                <a:gd name="T4" fmla="*/ 76 w 83"/>
                <a:gd name="T5" fmla="*/ 48 h 67"/>
                <a:gd name="T6" fmla="*/ 83 w 83"/>
                <a:gd name="T7" fmla="*/ 53 h 67"/>
                <a:gd name="T8" fmla="*/ 60 w 83"/>
                <a:gd name="T9" fmla="*/ 53 h 67"/>
                <a:gd name="T10" fmla="*/ 60 w 83"/>
                <a:gd name="T11" fmla="*/ 53 h 67"/>
                <a:gd name="T12" fmla="*/ 55 w 83"/>
                <a:gd name="T13" fmla="*/ 60 h 67"/>
                <a:gd name="T14" fmla="*/ 53 w 83"/>
                <a:gd name="T15" fmla="*/ 67 h 67"/>
                <a:gd name="T16" fmla="*/ 39 w 83"/>
                <a:gd name="T17" fmla="*/ 67 h 67"/>
                <a:gd name="T18" fmla="*/ 39 w 83"/>
                <a:gd name="T19" fmla="*/ 67 h 67"/>
                <a:gd name="T20" fmla="*/ 37 w 83"/>
                <a:gd name="T21" fmla="*/ 62 h 67"/>
                <a:gd name="T22" fmla="*/ 34 w 83"/>
                <a:gd name="T23" fmla="*/ 57 h 67"/>
                <a:gd name="T24" fmla="*/ 34 w 83"/>
                <a:gd name="T25" fmla="*/ 57 h 67"/>
                <a:gd name="T26" fmla="*/ 23 w 83"/>
                <a:gd name="T27" fmla="*/ 55 h 67"/>
                <a:gd name="T28" fmla="*/ 18 w 83"/>
                <a:gd name="T29" fmla="*/ 55 h 67"/>
                <a:gd name="T30" fmla="*/ 16 w 83"/>
                <a:gd name="T31" fmla="*/ 51 h 67"/>
                <a:gd name="T32" fmla="*/ 23 w 83"/>
                <a:gd name="T33" fmla="*/ 41 h 67"/>
                <a:gd name="T34" fmla="*/ 23 w 83"/>
                <a:gd name="T35" fmla="*/ 41 h 67"/>
                <a:gd name="T36" fmla="*/ 20 w 83"/>
                <a:gd name="T37" fmla="*/ 37 h 67"/>
                <a:gd name="T38" fmla="*/ 16 w 83"/>
                <a:gd name="T39" fmla="*/ 32 h 67"/>
                <a:gd name="T40" fmla="*/ 18 w 83"/>
                <a:gd name="T41" fmla="*/ 18 h 67"/>
                <a:gd name="T42" fmla="*/ 18 w 83"/>
                <a:gd name="T43" fmla="*/ 18 h 67"/>
                <a:gd name="T44" fmla="*/ 9 w 83"/>
                <a:gd name="T45" fmla="*/ 14 h 67"/>
                <a:gd name="T46" fmla="*/ 2 w 83"/>
                <a:gd name="T47" fmla="*/ 9 h 67"/>
                <a:gd name="T48" fmla="*/ 2 w 83"/>
                <a:gd name="T49" fmla="*/ 9 h 67"/>
                <a:gd name="T50" fmla="*/ 0 w 83"/>
                <a:gd name="T51" fmla="*/ 2 h 67"/>
                <a:gd name="T52" fmla="*/ 11 w 83"/>
                <a:gd name="T53" fmla="*/ 0 h 67"/>
                <a:gd name="T54" fmla="*/ 69 w 83"/>
                <a:gd name="T55" fmla="*/ 46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
                <a:gd name="T85" fmla="*/ 0 h 67"/>
                <a:gd name="T86" fmla="*/ 83 w 83"/>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 h="67">
                  <a:moveTo>
                    <a:pt x="69" y="46"/>
                  </a:moveTo>
                  <a:lnTo>
                    <a:pt x="69" y="46"/>
                  </a:lnTo>
                  <a:lnTo>
                    <a:pt x="76" y="48"/>
                  </a:lnTo>
                  <a:lnTo>
                    <a:pt x="83" y="53"/>
                  </a:lnTo>
                  <a:lnTo>
                    <a:pt x="60" y="53"/>
                  </a:lnTo>
                  <a:lnTo>
                    <a:pt x="55" y="60"/>
                  </a:lnTo>
                  <a:lnTo>
                    <a:pt x="53" y="67"/>
                  </a:lnTo>
                  <a:lnTo>
                    <a:pt x="39" y="67"/>
                  </a:lnTo>
                  <a:lnTo>
                    <a:pt x="37" y="62"/>
                  </a:lnTo>
                  <a:lnTo>
                    <a:pt x="34" y="57"/>
                  </a:lnTo>
                  <a:lnTo>
                    <a:pt x="23" y="55"/>
                  </a:lnTo>
                  <a:lnTo>
                    <a:pt x="18" y="55"/>
                  </a:lnTo>
                  <a:lnTo>
                    <a:pt x="16" y="51"/>
                  </a:lnTo>
                  <a:lnTo>
                    <a:pt x="23" y="41"/>
                  </a:lnTo>
                  <a:lnTo>
                    <a:pt x="20" y="37"/>
                  </a:lnTo>
                  <a:lnTo>
                    <a:pt x="16" y="32"/>
                  </a:lnTo>
                  <a:lnTo>
                    <a:pt x="18" y="18"/>
                  </a:lnTo>
                  <a:lnTo>
                    <a:pt x="9" y="14"/>
                  </a:lnTo>
                  <a:lnTo>
                    <a:pt x="2" y="9"/>
                  </a:lnTo>
                  <a:lnTo>
                    <a:pt x="0" y="2"/>
                  </a:lnTo>
                  <a:lnTo>
                    <a:pt x="11" y="0"/>
                  </a:lnTo>
                  <a:lnTo>
                    <a:pt x="69" y="46"/>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7" name="Freeform 321"/>
            <p:cNvSpPr>
              <a:spLocks/>
            </p:cNvSpPr>
            <p:nvPr/>
          </p:nvSpPr>
          <p:spPr bwMode="auto">
            <a:xfrm>
              <a:off x="1544" y="3898"/>
              <a:ext cx="9" cy="7"/>
            </a:xfrm>
            <a:custGeom>
              <a:avLst/>
              <a:gdLst>
                <a:gd name="T0" fmla="*/ 9 w 9"/>
                <a:gd name="T1" fmla="*/ 0 h 7"/>
                <a:gd name="T2" fmla="*/ 9 w 9"/>
                <a:gd name="T3" fmla="*/ 0 h 7"/>
                <a:gd name="T4" fmla="*/ 9 w 9"/>
                <a:gd name="T5" fmla="*/ 5 h 7"/>
                <a:gd name="T6" fmla="*/ 9 w 9"/>
                <a:gd name="T7" fmla="*/ 5 h 7"/>
                <a:gd name="T8" fmla="*/ 4 w 9"/>
                <a:gd name="T9" fmla="*/ 7 h 7"/>
                <a:gd name="T10" fmla="*/ 4 w 9"/>
                <a:gd name="T11" fmla="*/ 7 h 7"/>
                <a:gd name="T12" fmla="*/ 0 w 9"/>
                <a:gd name="T13" fmla="*/ 3 h 7"/>
                <a:gd name="T14" fmla="*/ 0 w 9"/>
                <a:gd name="T15" fmla="*/ 3 h 7"/>
                <a:gd name="T16" fmla="*/ 9 w 9"/>
                <a:gd name="T17" fmla="*/ 0 h 7"/>
                <a:gd name="T18" fmla="*/ 9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9" y="0"/>
                  </a:moveTo>
                  <a:lnTo>
                    <a:pt x="9" y="0"/>
                  </a:lnTo>
                  <a:lnTo>
                    <a:pt x="9" y="5"/>
                  </a:lnTo>
                  <a:lnTo>
                    <a:pt x="4" y="7"/>
                  </a:lnTo>
                  <a:lnTo>
                    <a:pt x="0" y="3"/>
                  </a:lnTo>
                  <a:lnTo>
                    <a:pt x="9" y="0"/>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1938" name="Freeform 322"/>
            <p:cNvSpPr>
              <a:spLocks/>
            </p:cNvSpPr>
            <p:nvPr/>
          </p:nvSpPr>
          <p:spPr bwMode="auto">
            <a:xfrm>
              <a:off x="3589" y="1313"/>
              <a:ext cx="660" cy="352"/>
            </a:xfrm>
            <a:custGeom>
              <a:avLst/>
              <a:gdLst>
                <a:gd name="T0" fmla="*/ 641 w 660"/>
                <a:gd name="T1" fmla="*/ 155 h 352"/>
                <a:gd name="T2" fmla="*/ 567 w 660"/>
                <a:gd name="T3" fmla="*/ 125 h 352"/>
                <a:gd name="T4" fmla="*/ 505 w 660"/>
                <a:gd name="T5" fmla="*/ 102 h 352"/>
                <a:gd name="T6" fmla="*/ 357 w 660"/>
                <a:gd name="T7" fmla="*/ 30 h 352"/>
                <a:gd name="T8" fmla="*/ 338 w 660"/>
                <a:gd name="T9" fmla="*/ 28 h 352"/>
                <a:gd name="T10" fmla="*/ 306 w 660"/>
                <a:gd name="T11" fmla="*/ 28 h 352"/>
                <a:gd name="T12" fmla="*/ 253 w 660"/>
                <a:gd name="T13" fmla="*/ 0 h 352"/>
                <a:gd name="T14" fmla="*/ 165 w 660"/>
                <a:gd name="T15" fmla="*/ 70 h 352"/>
                <a:gd name="T16" fmla="*/ 172 w 660"/>
                <a:gd name="T17" fmla="*/ 79 h 352"/>
                <a:gd name="T18" fmla="*/ 174 w 660"/>
                <a:gd name="T19" fmla="*/ 88 h 352"/>
                <a:gd name="T20" fmla="*/ 185 w 660"/>
                <a:gd name="T21" fmla="*/ 111 h 352"/>
                <a:gd name="T22" fmla="*/ 100 w 660"/>
                <a:gd name="T23" fmla="*/ 135 h 352"/>
                <a:gd name="T24" fmla="*/ 28 w 660"/>
                <a:gd name="T25" fmla="*/ 146 h 352"/>
                <a:gd name="T26" fmla="*/ 3 w 660"/>
                <a:gd name="T27" fmla="*/ 179 h 352"/>
                <a:gd name="T28" fmla="*/ 35 w 660"/>
                <a:gd name="T29" fmla="*/ 227 h 352"/>
                <a:gd name="T30" fmla="*/ 70 w 660"/>
                <a:gd name="T31" fmla="*/ 232 h 352"/>
                <a:gd name="T32" fmla="*/ 95 w 660"/>
                <a:gd name="T33" fmla="*/ 260 h 352"/>
                <a:gd name="T34" fmla="*/ 88 w 660"/>
                <a:gd name="T35" fmla="*/ 267 h 352"/>
                <a:gd name="T36" fmla="*/ 81 w 660"/>
                <a:gd name="T37" fmla="*/ 299 h 352"/>
                <a:gd name="T38" fmla="*/ 84 w 660"/>
                <a:gd name="T39" fmla="*/ 308 h 352"/>
                <a:gd name="T40" fmla="*/ 109 w 660"/>
                <a:gd name="T41" fmla="*/ 329 h 352"/>
                <a:gd name="T42" fmla="*/ 114 w 660"/>
                <a:gd name="T43" fmla="*/ 343 h 352"/>
                <a:gd name="T44" fmla="*/ 121 w 660"/>
                <a:gd name="T45" fmla="*/ 352 h 352"/>
                <a:gd name="T46" fmla="*/ 125 w 660"/>
                <a:gd name="T47" fmla="*/ 350 h 352"/>
                <a:gd name="T48" fmla="*/ 132 w 660"/>
                <a:gd name="T49" fmla="*/ 341 h 352"/>
                <a:gd name="T50" fmla="*/ 137 w 660"/>
                <a:gd name="T51" fmla="*/ 341 h 352"/>
                <a:gd name="T52" fmla="*/ 144 w 660"/>
                <a:gd name="T53" fmla="*/ 334 h 352"/>
                <a:gd name="T54" fmla="*/ 165 w 660"/>
                <a:gd name="T55" fmla="*/ 341 h 352"/>
                <a:gd name="T56" fmla="*/ 181 w 660"/>
                <a:gd name="T57" fmla="*/ 336 h 352"/>
                <a:gd name="T58" fmla="*/ 165 w 660"/>
                <a:gd name="T59" fmla="*/ 290 h 352"/>
                <a:gd name="T60" fmla="*/ 195 w 660"/>
                <a:gd name="T61" fmla="*/ 257 h 352"/>
                <a:gd name="T62" fmla="*/ 197 w 660"/>
                <a:gd name="T63" fmla="*/ 257 h 352"/>
                <a:gd name="T64" fmla="*/ 218 w 660"/>
                <a:gd name="T65" fmla="*/ 246 h 352"/>
                <a:gd name="T66" fmla="*/ 227 w 660"/>
                <a:gd name="T67" fmla="*/ 230 h 352"/>
                <a:gd name="T68" fmla="*/ 259 w 660"/>
                <a:gd name="T69" fmla="*/ 232 h 352"/>
                <a:gd name="T70" fmla="*/ 259 w 660"/>
                <a:gd name="T71" fmla="*/ 260 h 352"/>
                <a:gd name="T72" fmla="*/ 301 w 660"/>
                <a:gd name="T73" fmla="*/ 283 h 352"/>
                <a:gd name="T74" fmla="*/ 359 w 660"/>
                <a:gd name="T75" fmla="*/ 292 h 352"/>
                <a:gd name="T76" fmla="*/ 403 w 660"/>
                <a:gd name="T77" fmla="*/ 338 h 352"/>
                <a:gd name="T78" fmla="*/ 459 w 660"/>
                <a:gd name="T79" fmla="*/ 320 h 352"/>
                <a:gd name="T80" fmla="*/ 526 w 660"/>
                <a:gd name="T81" fmla="*/ 292 h 352"/>
                <a:gd name="T82" fmla="*/ 604 w 660"/>
                <a:gd name="T83" fmla="*/ 285 h 352"/>
                <a:gd name="T84" fmla="*/ 597 w 660"/>
                <a:gd name="T85" fmla="*/ 278 h 352"/>
                <a:gd name="T86" fmla="*/ 595 w 660"/>
                <a:gd name="T87" fmla="*/ 267 h 352"/>
                <a:gd name="T88" fmla="*/ 609 w 660"/>
                <a:gd name="T89" fmla="*/ 250 h 352"/>
                <a:gd name="T90" fmla="*/ 618 w 660"/>
                <a:gd name="T91" fmla="*/ 216 h 352"/>
                <a:gd name="T92" fmla="*/ 653 w 660"/>
                <a:gd name="T93" fmla="*/ 218 h 352"/>
                <a:gd name="T94" fmla="*/ 660 w 660"/>
                <a:gd name="T95" fmla="*/ 179 h 3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0"/>
                <a:gd name="T145" fmla="*/ 0 h 352"/>
                <a:gd name="T146" fmla="*/ 660 w 660"/>
                <a:gd name="T147" fmla="*/ 352 h 3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0" h="352">
                  <a:moveTo>
                    <a:pt x="655" y="174"/>
                  </a:moveTo>
                  <a:lnTo>
                    <a:pt x="641" y="155"/>
                  </a:lnTo>
                  <a:lnTo>
                    <a:pt x="630" y="153"/>
                  </a:lnTo>
                  <a:lnTo>
                    <a:pt x="567" y="125"/>
                  </a:lnTo>
                  <a:lnTo>
                    <a:pt x="565" y="116"/>
                  </a:lnTo>
                  <a:lnTo>
                    <a:pt x="505" y="102"/>
                  </a:lnTo>
                  <a:lnTo>
                    <a:pt x="380" y="17"/>
                  </a:lnTo>
                  <a:lnTo>
                    <a:pt x="357" y="30"/>
                  </a:lnTo>
                  <a:lnTo>
                    <a:pt x="338" y="28"/>
                  </a:lnTo>
                  <a:lnTo>
                    <a:pt x="322" y="26"/>
                  </a:lnTo>
                  <a:lnTo>
                    <a:pt x="306" y="28"/>
                  </a:lnTo>
                  <a:lnTo>
                    <a:pt x="278" y="3"/>
                  </a:lnTo>
                  <a:lnTo>
                    <a:pt x="253" y="0"/>
                  </a:lnTo>
                  <a:lnTo>
                    <a:pt x="248" y="7"/>
                  </a:lnTo>
                  <a:lnTo>
                    <a:pt x="165" y="70"/>
                  </a:lnTo>
                  <a:lnTo>
                    <a:pt x="172" y="79"/>
                  </a:lnTo>
                  <a:lnTo>
                    <a:pt x="174" y="84"/>
                  </a:lnTo>
                  <a:lnTo>
                    <a:pt x="174" y="88"/>
                  </a:lnTo>
                  <a:lnTo>
                    <a:pt x="172" y="91"/>
                  </a:lnTo>
                  <a:lnTo>
                    <a:pt x="185" y="111"/>
                  </a:lnTo>
                  <a:lnTo>
                    <a:pt x="185" y="116"/>
                  </a:lnTo>
                  <a:lnTo>
                    <a:pt x="100" y="135"/>
                  </a:lnTo>
                  <a:lnTo>
                    <a:pt x="56" y="155"/>
                  </a:lnTo>
                  <a:lnTo>
                    <a:pt x="28" y="146"/>
                  </a:lnTo>
                  <a:lnTo>
                    <a:pt x="19" y="151"/>
                  </a:lnTo>
                  <a:lnTo>
                    <a:pt x="3" y="179"/>
                  </a:lnTo>
                  <a:lnTo>
                    <a:pt x="0" y="202"/>
                  </a:lnTo>
                  <a:lnTo>
                    <a:pt x="35" y="227"/>
                  </a:lnTo>
                  <a:lnTo>
                    <a:pt x="40" y="236"/>
                  </a:lnTo>
                  <a:lnTo>
                    <a:pt x="70" y="232"/>
                  </a:lnTo>
                  <a:lnTo>
                    <a:pt x="91" y="243"/>
                  </a:lnTo>
                  <a:lnTo>
                    <a:pt x="95" y="260"/>
                  </a:lnTo>
                  <a:lnTo>
                    <a:pt x="95" y="264"/>
                  </a:lnTo>
                  <a:lnTo>
                    <a:pt x="88" y="267"/>
                  </a:lnTo>
                  <a:lnTo>
                    <a:pt x="70" y="290"/>
                  </a:lnTo>
                  <a:lnTo>
                    <a:pt x="81" y="299"/>
                  </a:lnTo>
                  <a:lnTo>
                    <a:pt x="84" y="308"/>
                  </a:lnTo>
                  <a:lnTo>
                    <a:pt x="86" y="313"/>
                  </a:lnTo>
                  <a:lnTo>
                    <a:pt x="109" y="329"/>
                  </a:lnTo>
                  <a:lnTo>
                    <a:pt x="114" y="343"/>
                  </a:lnTo>
                  <a:lnTo>
                    <a:pt x="118" y="348"/>
                  </a:lnTo>
                  <a:lnTo>
                    <a:pt x="121" y="352"/>
                  </a:lnTo>
                  <a:lnTo>
                    <a:pt x="125" y="350"/>
                  </a:lnTo>
                  <a:lnTo>
                    <a:pt x="130" y="343"/>
                  </a:lnTo>
                  <a:lnTo>
                    <a:pt x="132" y="341"/>
                  </a:lnTo>
                  <a:lnTo>
                    <a:pt x="137" y="341"/>
                  </a:lnTo>
                  <a:lnTo>
                    <a:pt x="141" y="336"/>
                  </a:lnTo>
                  <a:lnTo>
                    <a:pt x="144" y="334"/>
                  </a:lnTo>
                  <a:lnTo>
                    <a:pt x="148" y="334"/>
                  </a:lnTo>
                  <a:lnTo>
                    <a:pt x="165" y="341"/>
                  </a:lnTo>
                  <a:lnTo>
                    <a:pt x="181" y="336"/>
                  </a:lnTo>
                  <a:lnTo>
                    <a:pt x="176" y="317"/>
                  </a:lnTo>
                  <a:lnTo>
                    <a:pt x="165" y="290"/>
                  </a:lnTo>
                  <a:lnTo>
                    <a:pt x="169" y="273"/>
                  </a:lnTo>
                  <a:lnTo>
                    <a:pt x="195" y="257"/>
                  </a:lnTo>
                  <a:lnTo>
                    <a:pt x="197" y="257"/>
                  </a:lnTo>
                  <a:lnTo>
                    <a:pt x="206" y="255"/>
                  </a:lnTo>
                  <a:lnTo>
                    <a:pt x="218" y="246"/>
                  </a:lnTo>
                  <a:lnTo>
                    <a:pt x="222" y="239"/>
                  </a:lnTo>
                  <a:lnTo>
                    <a:pt x="227" y="230"/>
                  </a:lnTo>
                  <a:lnTo>
                    <a:pt x="232" y="225"/>
                  </a:lnTo>
                  <a:lnTo>
                    <a:pt x="259" y="232"/>
                  </a:lnTo>
                  <a:lnTo>
                    <a:pt x="257" y="253"/>
                  </a:lnTo>
                  <a:lnTo>
                    <a:pt x="259" y="260"/>
                  </a:lnTo>
                  <a:lnTo>
                    <a:pt x="280" y="262"/>
                  </a:lnTo>
                  <a:lnTo>
                    <a:pt x="301" y="283"/>
                  </a:lnTo>
                  <a:lnTo>
                    <a:pt x="331" y="278"/>
                  </a:lnTo>
                  <a:lnTo>
                    <a:pt x="359" y="292"/>
                  </a:lnTo>
                  <a:lnTo>
                    <a:pt x="378" y="334"/>
                  </a:lnTo>
                  <a:lnTo>
                    <a:pt x="403" y="338"/>
                  </a:lnTo>
                  <a:lnTo>
                    <a:pt x="459" y="329"/>
                  </a:lnTo>
                  <a:lnTo>
                    <a:pt x="459" y="320"/>
                  </a:lnTo>
                  <a:lnTo>
                    <a:pt x="468" y="306"/>
                  </a:lnTo>
                  <a:lnTo>
                    <a:pt x="526" y="292"/>
                  </a:lnTo>
                  <a:lnTo>
                    <a:pt x="614" y="308"/>
                  </a:lnTo>
                  <a:lnTo>
                    <a:pt x="604" y="285"/>
                  </a:lnTo>
                  <a:lnTo>
                    <a:pt x="597" y="278"/>
                  </a:lnTo>
                  <a:lnTo>
                    <a:pt x="595" y="271"/>
                  </a:lnTo>
                  <a:lnTo>
                    <a:pt x="595" y="267"/>
                  </a:lnTo>
                  <a:lnTo>
                    <a:pt x="597" y="264"/>
                  </a:lnTo>
                  <a:lnTo>
                    <a:pt x="609" y="250"/>
                  </a:lnTo>
                  <a:lnTo>
                    <a:pt x="611" y="225"/>
                  </a:lnTo>
                  <a:lnTo>
                    <a:pt x="618" y="216"/>
                  </a:lnTo>
                  <a:lnTo>
                    <a:pt x="627" y="216"/>
                  </a:lnTo>
                  <a:lnTo>
                    <a:pt x="653" y="218"/>
                  </a:lnTo>
                  <a:lnTo>
                    <a:pt x="660" y="209"/>
                  </a:lnTo>
                  <a:lnTo>
                    <a:pt x="660" y="179"/>
                  </a:lnTo>
                  <a:lnTo>
                    <a:pt x="655" y="174"/>
                  </a:lnTo>
                  <a:close/>
                </a:path>
              </a:pathLst>
            </a:custGeom>
            <a:solidFill>
              <a:srgbClr val="4B94FF">
                <a:alpha val="50195"/>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The Reality of the Internet</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No Borders</a:t>
            </a:r>
          </a:p>
        </p:txBody>
      </p:sp>
      <p:grpSp>
        <p:nvGrpSpPr>
          <p:cNvPr id="112643" name="Group 3"/>
          <p:cNvGrpSpPr>
            <a:grpSpLocks/>
          </p:cNvGrpSpPr>
          <p:nvPr/>
        </p:nvGrpSpPr>
        <p:grpSpPr bwMode="auto">
          <a:xfrm>
            <a:off x="2317750" y="2298700"/>
            <a:ext cx="4508500" cy="2538413"/>
            <a:chOff x="1627" y="1448"/>
            <a:chExt cx="2840" cy="1599"/>
          </a:xfrm>
        </p:grpSpPr>
        <p:sp>
          <p:nvSpPr>
            <p:cNvPr id="112648" name="Freeform 4"/>
            <p:cNvSpPr>
              <a:spLocks/>
            </p:cNvSpPr>
            <p:nvPr/>
          </p:nvSpPr>
          <p:spPr bwMode="auto">
            <a:xfrm>
              <a:off x="2065" y="1448"/>
              <a:ext cx="72" cy="65"/>
            </a:xfrm>
            <a:custGeom>
              <a:avLst/>
              <a:gdLst>
                <a:gd name="T0" fmla="*/ 72 w 72"/>
                <a:gd name="T1" fmla="*/ 10 h 65"/>
                <a:gd name="T2" fmla="*/ 72 w 72"/>
                <a:gd name="T3" fmla="*/ 10 h 65"/>
                <a:gd name="T4" fmla="*/ 67 w 72"/>
                <a:gd name="T5" fmla="*/ 21 h 65"/>
                <a:gd name="T6" fmla="*/ 62 w 72"/>
                <a:gd name="T7" fmla="*/ 35 h 65"/>
                <a:gd name="T8" fmla="*/ 55 w 72"/>
                <a:gd name="T9" fmla="*/ 60 h 65"/>
                <a:gd name="T10" fmla="*/ 55 w 72"/>
                <a:gd name="T11" fmla="*/ 60 h 65"/>
                <a:gd name="T12" fmla="*/ 53 w 72"/>
                <a:gd name="T13" fmla="*/ 63 h 65"/>
                <a:gd name="T14" fmla="*/ 48 w 72"/>
                <a:gd name="T15" fmla="*/ 65 h 65"/>
                <a:gd name="T16" fmla="*/ 48 w 72"/>
                <a:gd name="T17" fmla="*/ 65 h 65"/>
                <a:gd name="T18" fmla="*/ 44 w 72"/>
                <a:gd name="T19" fmla="*/ 58 h 65"/>
                <a:gd name="T20" fmla="*/ 41 w 72"/>
                <a:gd name="T21" fmla="*/ 56 h 65"/>
                <a:gd name="T22" fmla="*/ 32 w 72"/>
                <a:gd name="T23" fmla="*/ 51 h 65"/>
                <a:gd name="T24" fmla="*/ 21 w 72"/>
                <a:gd name="T25" fmla="*/ 47 h 65"/>
                <a:gd name="T26" fmla="*/ 11 w 72"/>
                <a:gd name="T27" fmla="*/ 44 h 65"/>
                <a:gd name="T28" fmla="*/ 11 w 72"/>
                <a:gd name="T29" fmla="*/ 44 h 65"/>
                <a:gd name="T30" fmla="*/ 18 w 72"/>
                <a:gd name="T31" fmla="*/ 26 h 65"/>
                <a:gd name="T32" fmla="*/ 18 w 72"/>
                <a:gd name="T33" fmla="*/ 26 h 65"/>
                <a:gd name="T34" fmla="*/ 11 w 72"/>
                <a:gd name="T35" fmla="*/ 23 h 65"/>
                <a:gd name="T36" fmla="*/ 2 w 72"/>
                <a:gd name="T37" fmla="*/ 21 h 65"/>
                <a:gd name="T38" fmla="*/ 2 w 72"/>
                <a:gd name="T39" fmla="*/ 21 h 65"/>
                <a:gd name="T40" fmla="*/ 2 w 72"/>
                <a:gd name="T41" fmla="*/ 16 h 65"/>
                <a:gd name="T42" fmla="*/ 0 w 72"/>
                <a:gd name="T43" fmla="*/ 12 h 65"/>
                <a:gd name="T44" fmla="*/ 0 w 72"/>
                <a:gd name="T45" fmla="*/ 7 h 65"/>
                <a:gd name="T46" fmla="*/ 2 w 72"/>
                <a:gd name="T47" fmla="*/ 5 h 65"/>
                <a:gd name="T48" fmla="*/ 2 w 72"/>
                <a:gd name="T49" fmla="*/ 5 h 65"/>
                <a:gd name="T50" fmla="*/ 11 w 72"/>
                <a:gd name="T51" fmla="*/ 5 h 65"/>
                <a:gd name="T52" fmla="*/ 21 w 72"/>
                <a:gd name="T53" fmla="*/ 5 h 65"/>
                <a:gd name="T54" fmla="*/ 28 w 72"/>
                <a:gd name="T55" fmla="*/ 14 h 65"/>
                <a:gd name="T56" fmla="*/ 28 w 72"/>
                <a:gd name="T57" fmla="*/ 14 h 65"/>
                <a:gd name="T58" fmla="*/ 60 w 72"/>
                <a:gd name="T59" fmla="*/ 0 h 65"/>
                <a:gd name="T60" fmla="*/ 60 w 72"/>
                <a:gd name="T61" fmla="*/ 0 h 65"/>
                <a:gd name="T62" fmla="*/ 67 w 72"/>
                <a:gd name="T63" fmla="*/ 5 h 65"/>
                <a:gd name="T64" fmla="*/ 72 w 72"/>
                <a:gd name="T65" fmla="*/ 10 h 65"/>
                <a:gd name="T66" fmla="*/ 72 w 72"/>
                <a:gd name="T67" fmla="*/ 10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65"/>
                <a:gd name="T104" fmla="*/ 72 w 72"/>
                <a:gd name="T105" fmla="*/ 65 h 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65">
                  <a:moveTo>
                    <a:pt x="72" y="10"/>
                  </a:moveTo>
                  <a:lnTo>
                    <a:pt x="72" y="10"/>
                  </a:lnTo>
                  <a:lnTo>
                    <a:pt x="67" y="21"/>
                  </a:lnTo>
                  <a:lnTo>
                    <a:pt x="62" y="35"/>
                  </a:lnTo>
                  <a:lnTo>
                    <a:pt x="55" y="60"/>
                  </a:lnTo>
                  <a:lnTo>
                    <a:pt x="53" y="63"/>
                  </a:lnTo>
                  <a:lnTo>
                    <a:pt x="48" y="65"/>
                  </a:lnTo>
                  <a:lnTo>
                    <a:pt x="44" y="58"/>
                  </a:lnTo>
                  <a:lnTo>
                    <a:pt x="41" y="56"/>
                  </a:lnTo>
                  <a:lnTo>
                    <a:pt x="32" y="51"/>
                  </a:lnTo>
                  <a:lnTo>
                    <a:pt x="21" y="47"/>
                  </a:lnTo>
                  <a:lnTo>
                    <a:pt x="11" y="44"/>
                  </a:lnTo>
                  <a:lnTo>
                    <a:pt x="18" y="26"/>
                  </a:lnTo>
                  <a:lnTo>
                    <a:pt x="11" y="23"/>
                  </a:lnTo>
                  <a:lnTo>
                    <a:pt x="2" y="21"/>
                  </a:lnTo>
                  <a:lnTo>
                    <a:pt x="2" y="16"/>
                  </a:lnTo>
                  <a:lnTo>
                    <a:pt x="0" y="12"/>
                  </a:lnTo>
                  <a:lnTo>
                    <a:pt x="0" y="7"/>
                  </a:lnTo>
                  <a:lnTo>
                    <a:pt x="2" y="5"/>
                  </a:lnTo>
                  <a:lnTo>
                    <a:pt x="11" y="5"/>
                  </a:lnTo>
                  <a:lnTo>
                    <a:pt x="21" y="5"/>
                  </a:lnTo>
                  <a:lnTo>
                    <a:pt x="28" y="14"/>
                  </a:lnTo>
                  <a:lnTo>
                    <a:pt x="60" y="0"/>
                  </a:lnTo>
                  <a:lnTo>
                    <a:pt x="67" y="5"/>
                  </a:lnTo>
                  <a:lnTo>
                    <a:pt x="72" y="1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49" name="Freeform 5"/>
            <p:cNvSpPr>
              <a:spLocks/>
            </p:cNvSpPr>
            <p:nvPr/>
          </p:nvSpPr>
          <p:spPr bwMode="auto">
            <a:xfrm>
              <a:off x="1892" y="1614"/>
              <a:ext cx="68" cy="30"/>
            </a:xfrm>
            <a:custGeom>
              <a:avLst/>
              <a:gdLst>
                <a:gd name="T0" fmla="*/ 61 w 68"/>
                <a:gd name="T1" fmla="*/ 4 h 30"/>
                <a:gd name="T2" fmla="*/ 68 w 68"/>
                <a:gd name="T3" fmla="*/ 13 h 30"/>
                <a:gd name="T4" fmla="*/ 68 w 68"/>
                <a:gd name="T5" fmla="*/ 13 h 30"/>
                <a:gd name="T6" fmla="*/ 63 w 68"/>
                <a:gd name="T7" fmla="*/ 30 h 30"/>
                <a:gd name="T8" fmla="*/ 63 w 68"/>
                <a:gd name="T9" fmla="*/ 30 h 30"/>
                <a:gd name="T10" fmla="*/ 0 w 68"/>
                <a:gd name="T11" fmla="*/ 25 h 30"/>
                <a:gd name="T12" fmla="*/ 0 w 68"/>
                <a:gd name="T13" fmla="*/ 7 h 30"/>
                <a:gd name="T14" fmla="*/ 14 w 68"/>
                <a:gd name="T15" fmla="*/ 0 h 30"/>
                <a:gd name="T16" fmla="*/ 14 w 68"/>
                <a:gd name="T17" fmla="*/ 0 h 30"/>
                <a:gd name="T18" fmla="*/ 26 w 68"/>
                <a:gd name="T19" fmla="*/ 2 h 30"/>
                <a:gd name="T20" fmla="*/ 37 w 68"/>
                <a:gd name="T21" fmla="*/ 7 h 30"/>
                <a:gd name="T22" fmla="*/ 49 w 68"/>
                <a:gd name="T23" fmla="*/ 9 h 30"/>
                <a:gd name="T24" fmla="*/ 54 w 68"/>
                <a:gd name="T25" fmla="*/ 7 h 30"/>
                <a:gd name="T26" fmla="*/ 61 w 68"/>
                <a:gd name="T27" fmla="*/ 4 h 30"/>
                <a:gd name="T28" fmla="*/ 61 w 68"/>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30"/>
                <a:gd name="T47" fmla="*/ 68 w 68"/>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30">
                  <a:moveTo>
                    <a:pt x="61" y="4"/>
                  </a:moveTo>
                  <a:lnTo>
                    <a:pt x="68" y="13"/>
                  </a:lnTo>
                  <a:lnTo>
                    <a:pt x="63" y="30"/>
                  </a:lnTo>
                  <a:lnTo>
                    <a:pt x="0" y="25"/>
                  </a:lnTo>
                  <a:lnTo>
                    <a:pt x="0" y="7"/>
                  </a:lnTo>
                  <a:lnTo>
                    <a:pt x="14" y="0"/>
                  </a:lnTo>
                  <a:lnTo>
                    <a:pt x="26" y="2"/>
                  </a:lnTo>
                  <a:lnTo>
                    <a:pt x="37" y="7"/>
                  </a:lnTo>
                  <a:lnTo>
                    <a:pt x="49" y="9"/>
                  </a:lnTo>
                  <a:lnTo>
                    <a:pt x="54" y="7"/>
                  </a:lnTo>
                  <a:lnTo>
                    <a:pt x="61"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0" name="Freeform 6"/>
            <p:cNvSpPr>
              <a:spLocks/>
            </p:cNvSpPr>
            <p:nvPr/>
          </p:nvSpPr>
          <p:spPr bwMode="auto">
            <a:xfrm>
              <a:off x="2417" y="2315"/>
              <a:ext cx="107" cy="53"/>
            </a:xfrm>
            <a:custGeom>
              <a:avLst/>
              <a:gdLst>
                <a:gd name="T0" fmla="*/ 67 w 107"/>
                <a:gd name="T1" fmla="*/ 5 h 53"/>
                <a:gd name="T2" fmla="*/ 67 w 107"/>
                <a:gd name="T3" fmla="*/ 5 h 53"/>
                <a:gd name="T4" fmla="*/ 70 w 107"/>
                <a:gd name="T5" fmla="*/ 12 h 53"/>
                <a:gd name="T6" fmla="*/ 72 w 107"/>
                <a:gd name="T7" fmla="*/ 14 h 53"/>
                <a:gd name="T8" fmla="*/ 74 w 107"/>
                <a:gd name="T9" fmla="*/ 16 h 53"/>
                <a:gd name="T10" fmla="*/ 83 w 107"/>
                <a:gd name="T11" fmla="*/ 19 h 53"/>
                <a:gd name="T12" fmla="*/ 102 w 107"/>
                <a:gd name="T13" fmla="*/ 3 h 53"/>
                <a:gd name="T14" fmla="*/ 107 w 107"/>
                <a:gd name="T15" fmla="*/ 3 h 53"/>
                <a:gd name="T16" fmla="*/ 107 w 107"/>
                <a:gd name="T17" fmla="*/ 3 h 53"/>
                <a:gd name="T18" fmla="*/ 100 w 107"/>
                <a:gd name="T19" fmla="*/ 28 h 53"/>
                <a:gd name="T20" fmla="*/ 100 w 107"/>
                <a:gd name="T21" fmla="*/ 28 h 53"/>
                <a:gd name="T22" fmla="*/ 102 w 107"/>
                <a:gd name="T23" fmla="*/ 35 h 53"/>
                <a:gd name="T24" fmla="*/ 102 w 107"/>
                <a:gd name="T25" fmla="*/ 35 h 53"/>
                <a:gd name="T26" fmla="*/ 93 w 107"/>
                <a:gd name="T27" fmla="*/ 42 h 53"/>
                <a:gd name="T28" fmla="*/ 42 w 107"/>
                <a:gd name="T29" fmla="*/ 44 h 53"/>
                <a:gd name="T30" fmla="*/ 5 w 107"/>
                <a:gd name="T31" fmla="*/ 53 h 53"/>
                <a:gd name="T32" fmla="*/ 5 w 107"/>
                <a:gd name="T33" fmla="*/ 53 h 53"/>
                <a:gd name="T34" fmla="*/ 0 w 107"/>
                <a:gd name="T35" fmla="*/ 51 h 53"/>
                <a:gd name="T36" fmla="*/ 14 w 107"/>
                <a:gd name="T37" fmla="*/ 42 h 53"/>
                <a:gd name="T38" fmla="*/ 28 w 107"/>
                <a:gd name="T39" fmla="*/ 42 h 53"/>
                <a:gd name="T40" fmla="*/ 37 w 107"/>
                <a:gd name="T41" fmla="*/ 33 h 53"/>
                <a:gd name="T42" fmla="*/ 37 w 107"/>
                <a:gd name="T43" fmla="*/ 33 h 53"/>
                <a:gd name="T44" fmla="*/ 37 w 107"/>
                <a:gd name="T45" fmla="*/ 30 h 53"/>
                <a:gd name="T46" fmla="*/ 35 w 107"/>
                <a:gd name="T47" fmla="*/ 30 h 53"/>
                <a:gd name="T48" fmla="*/ 30 w 107"/>
                <a:gd name="T49" fmla="*/ 28 h 53"/>
                <a:gd name="T50" fmla="*/ 30 w 107"/>
                <a:gd name="T51" fmla="*/ 28 h 53"/>
                <a:gd name="T52" fmla="*/ 26 w 107"/>
                <a:gd name="T53" fmla="*/ 23 h 53"/>
                <a:gd name="T54" fmla="*/ 19 w 107"/>
                <a:gd name="T55" fmla="*/ 23 h 53"/>
                <a:gd name="T56" fmla="*/ 5 w 107"/>
                <a:gd name="T57" fmla="*/ 23 h 53"/>
                <a:gd name="T58" fmla="*/ 28 w 107"/>
                <a:gd name="T59" fmla="*/ 0 h 53"/>
                <a:gd name="T60" fmla="*/ 67 w 107"/>
                <a:gd name="T61" fmla="*/ 5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53"/>
                <a:gd name="T95" fmla="*/ 107 w 107"/>
                <a:gd name="T96" fmla="*/ 53 h 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53">
                  <a:moveTo>
                    <a:pt x="67" y="5"/>
                  </a:moveTo>
                  <a:lnTo>
                    <a:pt x="67" y="5"/>
                  </a:lnTo>
                  <a:lnTo>
                    <a:pt x="70" y="12"/>
                  </a:lnTo>
                  <a:lnTo>
                    <a:pt x="72" y="14"/>
                  </a:lnTo>
                  <a:lnTo>
                    <a:pt x="74" y="16"/>
                  </a:lnTo>
                  <a:lnTo>
                    <a:pt x="83" y="19"/>
                  </a:lnTo>
                  <a:lnTo>
                    <a:pt x="102" y="3"/>
                  </a:lnTo>
                  <a:lnTo>
                    <a:pt x="107" y="3"/>
                  </a:lnTo>
                  <a:lnTo>
                    <a:pt x="100" y="28"/>
                  </a:lnTo>
                  <a:lnTo>
                    <a:pt x="102" y="35"/>
                  </a:lnTo>
                  <a:lnTo>
                    <a:pt x="93" y="42"/>
                  </a:lnTo>
                  <a:lnTo>
                    <a:pt x="42" y="44"/>
                  </a:lnTo>
                  <a:lnTo>
                    <a:pt x="5" y="53"/>
                  </a:lnTo>
                  <a:lnTo>
                    <a:pt x="0" y="51"/>
                  </a:lnTo>
                  <a:lnTo>
                    <a:pt x="14" y="42"/>
                  </a:lnTo>
                  <a:lnTo>
                    <a:pt x="28" y="42"/>
                  </a:lnTo>
                  <a:lnTo>
                    <a:pt x="37" y="33"/>
                  </a:lnTo>
                  <a:lnTo>
                    <a:pt x="37" y="30"/>
                  </a:lnTo>
                  <a:lnTo>
                    <a:pt x="35" y="30"/>
                  </a:lnTo>
                  <a:lnTo>
                    <a:pt x="30" y="28"/>
                  </a:lnTo>
                  <a:lnTo>
                    <a:pt x="26" y="23"/>
                  </a:lnTo>
                  <a:lnTo>
                    <a:pt x="19" y="23"/>
                  </a:lnTo>
                  <a:lnTo>
                    <a:pt x="5" y="23"/>
                  </a:lnTo>
                  <a:lnTo>
                    <a:pt x="28" y="0"/>
                  </a:lnTo>
                  <a:lnTo>
                    <a:pt x="67"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1" name="Freeform 7"/>
            <p:cNvSpPr>
              <a:spLocks/>
            </p:cNvSpPr>
            <p:nvPr/>
          </p:nvSpPr>
          <p:spPr bwMode="auto">
            <a:xfrm>
              <a:off x="2688" y="2322"/>
              <a:ext cx="190" cy="60"/>
            </a:xfrm>
            <a:custGeom>
              <a:avLst/>
              <a:gdLst>
                <a:gd name="T0" fmla="*/ 190 w 190"/>
                <a:gd name="T1" fmla="*/ 21 h 60"/>
                <a:gd name="T2" fmla="*/ 190 w 190"/>
                <a:gd name="T3" fmla="*/ 21 h 60"/>
                <a:gd name="T4" fmla="*/ 187 w 190"/>
                <a:gd name="T5" fmla="*/ 33 h 60"/>
                <a:gd name="T6" fmla="*/ 183 w 190"/>
                <a:gd name="T7" fmla="*/ 37 h 60"/>
                <a:gd name="T8" fmla="*/ 178 w 190"/>
                <a:gd name="T9" fmla="*/ 39 h 60"/>
                <a:gd name="T10" fmla="*/ 178 w 190"/>
                <a:gd name="T11" fmla="*/ 39 h 60"/>
                <a:gd name="T12" fmla="*/ 146 w 190"/>
                <a:gd name="T13" fmla="*/ 33 h 60"/>
                <a:gd name="T14" fmla="*/ 146 w 190"/>
                <a:gd name="T15" fmla="*/ 33 h 60"/>
                <a:gd name="T16" fmla="*/ 146 w 190"/>
                <a:gd name="T17" fmla="*/ 35 h 60"/>
                <a:gd name="T18" fmla="*/ 150 w 190"/>
                <a:gd name="T19" fmla="*/ 49 h 60"/>
                <a:gd name="T20" fmla="*/ 150 w 190"/>
                <a:gd name="T21" fmla="*/ 49 h 60"/>
                <a:gd name="T22" fmla="*/ 129 w 190"/>
                <a:gd name="T23" fmla="*/ 53 h 60"/>
                <a:gd name="T24" fmla="*/ 129 w 190"/>
                <a:gd name="T25" fmla="*/ 53 h 60"/>
                <a:gd name="T26" fmla="*/ 127 w 190"/>
                <a:gd name="T27" fmla="*/ 58 h 60"/>
                <a:gd name="T28" fmla="*/ 127 w 190"/>
                <a:gd name="T29" fmla="*/ 58 h 60"/>
                <a:gd name="T30" fmla="*/ 125 w 190"/>
                <a:gd name="T31" fmla="*/ 58 h 60"/>
                <a:gd name="T32" fmla="*/ 102 w 190"/>
                <a:gd name="T33" fmla="*/ 51 h 60"/>
                <a:gd name="T34" fmla="*/ 60 w 190"/>
                <a:gd name="T35" fmla="*/ 60 h 60"/>
                <a:gd name="T36" fmla="*/ 0 w 190"/>
                <a:gd name="T37" fmla="*/ 51 h 60"/>
                <a:gd name="T38" fmla="*/ 0 w 190"/>
                <a:gd name="T39" fmla="*/ 51 h 60"/>
                <a:gd name="T40" fmla="*/ 2 w 190"/>
                <a:gd name="T41" fmla="*/ 39 h 60"/>
                <a:gd name="T42" fmla="*/ 5 w 190"/>
                <a:gd name="T43" fmla="*/ 28 h 60"/>
                <a:gd name="T44" fmla="*/ 5 w 190"/>
                <a:gd name="T45" fmla="*/ 19 h 60"/>
                <a:gd name="T46" fmla="*/ 5 w 190"/>
                <a:gd name="T47" fmla="*/ 12 h 60"/>
                <a:gd name="T48" fmla="*/ 0 w 190"/>
                <a:gd name="T49" fmla="*/ 7 h 60"/>
                <a:gd name="T50" fmla="*/ 7 w 190"/>
                <a:gd name="T51" fmla="*/ 0 h 60"/>
                <a:gd name="T52" fmla="*/ 7 w 190"/>
                <a:gd name="T53" fmla="*/ 0 h 60"/>
                <a:gd name="T54" fmla="*/ 14 w 190"/>
                <a:gd name="T55" fmla="*/ 2 h 60"/>
                <a:gd name="T56" fmla="*/ 18 w 190"/>
                <a:gd name="T57" fmla="*/ 5 h 60"/>
                <a:gd name="T58" fmla="*/ 25 w 190"/>
                <a:gd name="T59" fmla="*/ 9 h 60"/>
                <a:gd name="T60" fmla="*/ 30 w 190"/>
                <a:gd name="T61" fmla="*/ 9 h 60"/>
                <a:gd name="T62" fmla="*/ 30 w 190"/>
                <a:gd name="T63" fmla="*/ 9 h 60"/>
                <a:gd name="T64" fmla="*/ 28 w 190"/>
                <a:gd name="T65" fmla="*/ 35 h 60"/>
                <a:gd name="T66" fmla="*/ 28 w 190"/>
                <a:gd name="T67" fmla="*/ 37 h 60"/>
                <a:gd name="T68" fmla="*/ 90 w 190"/>
                <a:gd name="T69" fmla="*/ 42 h 60"/>
                <a:gd name="T70" fmla="*/ 139 w 190"/>
                <a:gd name="T71" fmla="*/ 37 h 60"/>
                <a:gd name="T72" fmla="*/ 141 w 190"/>
                <a:gd name="T73" fmla="*/ 35 h 60"/>
                <a:gd name="T74" fmla="*/ 141 w 190"/>
                <a:gd name="T75" fmla="*/ 35 h 60"/>
                <a:gd name="T76" fmla="*/ 139 w 190"/>
                <a:gd name="T77" fmla="*/ 23 h 60"/>
                <a:gd name="T78" fmla="*/ 136 w 190"/>
                <a:gd name="T79" fmla="*/ 12 h 60"/>
                <a:gd name="T80" fmla="*/ 111 w 190"/>
                <a:gd name="T81" fmla="*/ 12 h 60"/>
                <a:gd name="T82" fmla="*/ 92 w 190"/>
                <a:gd name="T83" fmla="*/ 21 h 60"/>
                <a:gd name="T84" fmla="*/ 92 w 190"/>
                <a:gd name="T85" fmla="*/ 21 h 60"/>
                <a:gd name="T86" fmla="*/ 76 w 190"/>
                <a:gd name="T87" fmla="*/ 14 h 60"/>
                <a:gd name="T88" fmla="*/ 76 w 190"/>
                <a:gd name="T89" fmla="*/ 14 h 60"/>
                <a:gd name="T90" fmla="*/ 81 w 190"/>
                <a:gd name="T91" fmla="*/ 12 h 60"/>
                <a:gd name="T92" fmla="*/ 81 w 190"/>
                <a:gd name="T93" fmla="*/ 7 h 60"/>
                <a:gd name="T94" fmla="*/ 83 w 190"/>
                <a:gd name="T95" fmla="*/ 0 h 60"/>
                <a:gd name="T96" fmla="*/ 185 w 190"/>
                <a:gd name="T97" fmla="*/ 0 h 60"/>
                <a:gd name="T98" fmla="*/ 190 w 190"/>
                <a:gd name="T99" fmla="*/ 21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
                <a:gd name="T151" fmla="*/ 0 h 60"/>
                <a:gd name="T152" fmla="*/ 190 w 190"/>
                <a:gd name="T153" fmla="*/ 60 h 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 h="60">
                  <a:moveTo>
                    <a:pt x="190" y="21"/>
                  </a:moveTo>
                  <a:lnTo>
                    <a:pt x="190" y="21"/>
                  </a:lnTo>
                  <a:lnTo>
                    <a:pt x="187" y="33"/>
                  </a:lnTo>
                  <a:lnTo>
                    <a:pt x="183" y="37"/>
                  </a:lnTo>
                  <a:lnTo>
                    <a:pt x="178" y="39"/>
                  </a:lnTo>
                  <a:lnTo>
                    <a:pt x="146" y="33"/>
                  </a:lnTo>
                  <a:lnTo>
                    <a:pt x="146" y="35"/>
                  </a:lnTo>
                  <a:lnTo>
                    <a:pt x="150" y="49"/>
                  </a:lnTo>
                  <a:lnTo>
                    <a:pt x="129" y="53"/>
                  </a:lnTo>
                  <a:lnTo>
                    <a:pt x="127" y="58"/>
                  </a:lnTo>
                  <a:lnTo>
                    <a:pt x="125" y="58"/>
                  </a:lnTo>
                  <a:lnTo>
                    <a:pt x="102" y="51"/>
                  </a:lnTo>
                  <a:lnTo>
                    <a:pt x="60" y="60"/>
                  </a:lnTo>
                  <a:lnTo>
                    <a:pt x="0" y="51"/>
                  </a:lnTo>
                  <a:lnTo>
                    <a:pt x="2" y="39"/>
                  </a:lnTo>
                  <a:lnTo>
                    <a:pt x="5" y="28"/>
                  </a:lnTo>
                  <a:lnTo>
                    <a:pt x="5" y="19"/>
                  </a:lnTo>
                  <a:lnTo>
                    <a:pt x="5" y="12"/>
                  </a:lnTo>
                  <a:lnTo>
                    <a:pt x="0" y="7"/>
                  </a:lnTo>
                  <a:lnTo>
                    <a:pt x="7" y="0"/>
                  </a:lnTo>
                  <a:lnTo>
                    <a:pt x="14" y="2"/>
                  </a:lnTo>
                  <a:lnTo>
                    <a:pt x="18" y="5"/>
                  </a:lnTo>
                  <a:lnTo>
                    <a:pt x="25" y="9"/>
                  </a:lnTo>
                  <a:lnTo>
                    <a:pt x="30" y="9"/>
                  </a:lnTo>
                  <a:lnTo>
                    <a:pt x="28" y="35"/>
                  </a:lnTo>
                  <a:lnTo>
                    <a:pt x="28" y="37"/>
                  </a:lnTo>
                  <a:lnTo>
                    <a:pt x="90" y="42"/>
                  </a:lnTo>
                  <a:lnTo>
                    <a:pt x="139" y="37"/>
                  </a:lnTo>
                  <a:lnTo>
                    <a:pt x="141" y="35"/>
                  </a:lnTo>
                  <a:lnTo>
                    <a:pt x="139" y="23"/>
                  </a:lnTo>
                  <a:lnTo>
                    <a:pt x="136" y="12"/>
                  </a:lnTo>
                  <a:lnTo>
                    <a:pt x="111" y="12"/>
                  </a:lnTo>
                  <a:lnTo>
                    <a:pt x="92" y="21"/>
                  </a:lnTo>
                  <a:lnTo>
                    <a:pt x="76" y="14"/>
                  </a:lnTo>
                  <a:lnTo>
                    <a:pt x="81" y="12"/>
                  </a:lnTo>
                  <a:lnTo>
                    <a:pt x="81" y="7"/>
                  </a:lnTo>
                  <a:lnTo>
                    <a:pt x="83" y="0"/>
                  </a:lnTo>
                  <a:lnTo>
                    <a:pt x="185" y="0"/>
                  </a:lnTo>
                  <a:lnTo>
                    <a:pt x="190" y="2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2" name="Freeform 8"/>
            <p:cNvSpPr>
              <a:spLocks/>
            </p:cNvSpPr>
            <p:nvPr/>
          </p:nvSpPr>
          <p:spPr bwMode="auto">
            <a:xfrm>
              <a:off x="1994" y="1625"/>
              <a:ext cx="51" cy="12"/>
            </a:xfrm>
            <a:custGeom>
              <a:avLst/>
              <a:gdLst>
                <a:gd name="T0" fmla="*/ 49 w 51"/>
                <a:gd name="T1" fmla="*/ 7 h 12"/>
                <a:gd name="T2" fmla="*/ 49 w 51"/>
                <a:gd name="T3" fmla="*/ 7 h 12"/>
                <a:gd name="T4" fmla="*/ 26 w 51"/>
                <a:gd name="T5" fmla="*/ 12 h 12"/>
                <a:gd name="T6" fmla="*/ 14 w 51"/>
                <a:gd name="T7" fmla="*/ 12 h 12"/>
                <a:gd name="T8" fmla="*/ 3 w 51"/>
                <a:gd name="T9" fmla="*/ 12 h 12"/>
                <a:gd name="T10" fmla="*/ 3 w 51"/>
                <a:gd name="T11" fmla="*/ 12 h 12"/>
                <a:gd name="T12" fmla="*/ 0 w 51"/>
                <a:gd name="T13" fmla="*/ 2 h 12"/>
                <a:gd name="T14" fmla="*/ 5 w 51"/>
                <a:gd name="T15" fmla="*/ 0 h 12"/>
                <a:gd name="T16" fmla="*/ 51 w 51"/>
                <a:gd name="T17" fmla="*/ 5 h 12"/>
                <a:gd name="T18" fmla="*/ 49 w 51"/>
                <a:gd name="T19" fmla="*/ 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2"/>
                <a:gd name="T32" fmla="*/ 51 w 5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2">
                  <a:moveTo>
                    <a:pt x="49" y="7"/>
                  </a:moveTo>
                  <a:lnTo>
                    <a:pt x="49" y="7"/>
                  </a:lnTo>
                  <a:lnTo>
                    <a:pt x="26" y="12"/>
                  </a:lnTo>
                  <a:lnTo>
                    <a:pt x="14" y="12"/>
                  </a:lnTo>
                  <a:lnTo>
                    <a:pt x="3" y="12"/>
                  </a:lnTo>
                  <a:lnTo>
                    <a:pt x="0" y="2"/>
                  </a:lnTo>
                  <a:lnTo>
                    <a:pt x="5" y="0"/>
                  </a:lnTo>
                  <a:lnTo>
                    <a:pt x="51" y="5"/>
                  </a:lnTo>
                  <a:lnTo>
                    <a:pt x="49"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3" name="Freeform 9"/>
            <p:cNvSpPr>
              <a:spLocks/>
            </p:cNvSpPr>
            <p:nvPr/>
          </p:nvSpPr>
          <p:spPr bwMode="auto">
            <a:xfrm>
              <a:off x="2584" y="2324"/>
              <a:ext cx="53" cy="35"/>
            </a:xfrm>
            <a:custGeom>
              <a:avLst/>
              <a:gdLst>
                <a:gd name="T0" fmla="*/ 53 w 53"/>
                <a:gd name="T1" fmla="*/ 7 h 35"/>
                <a:gd name="T2" fmla="*/ 53 w 53"/>
                <a:gd name="T3" fmla="*/ 7 h 35"/>
                <a:gd name="T4" fmla="*/ 48 w 53"/>
                <a:gd name="T5" fmla="*/ 17 h 35"/>
                <a:gd name="T6" fmla="*/ 16 w 53"/>
                <a:gd name="T7" fmla="*/ 35 h 35"/>
                <a:gd name="T8" fmla="*/ 16 w 53"/>
                <a:gd name="T9" fmla="*/ 35 h 35"/>
                <a:gd name="T10" fmla="*/ 7 w 53"/>
                <a:gd name="T11" fmla="*/ 33 h 35"/>
                <a:gd name="T12" fmla="*/ 2 w 53"/>
                <a:gd name="T13" fmla="*/ 31 h 35"/>
                <a:gd name="T14" fmla="*/ 0 w 53"/>
                <a:gd name="T15" fmla="*/ 26 h 35"/>
                <a:gd name="T16" fmla="*/ 0 w 53"/>
                <a:gd name="T17" fmla="*/ 26 h 35"/>
                <a:gd name="T18" fmla="*/ 9 w 53"/>
                <a:gd name="T19" fmla="*/ 17 h 35"/>
                <a:gd name="T20" fmla="*/ 18 w 53"/>
                <a:gd name="T21" fmla="*/ 10 h 35"/>
                <a:gd name="T22" fmla="*/ 37 w 53"/>
                <a:gd name="T23" fmla="*/ 0 h 35"/>
                <a:gd name="T24" fmla="*/ 37 w 53"/>
                <a:gd name="T25" fmla="*/ 0 h 35"/>
                <a:gd name="T26" fmla="*/ 46 w 53"/>
                <a:gd name="T27" fmla="*/ 3 h 35"/>
                <a:gd name="T28" fmla="*/ 53 w 53"/>
                <a:gd name="T29" fmla="*/ 7 h 35"/>
                <a:gd name="T30" fmla="*/ 53 w 53"/>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5"/>
                <a:gd name="T50" fmla="*/ 53 w 53"/>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5">
                  <a:moveTo>
                    <a:pt x="53" y="7"/>
                  </a:moveTo>
                  <a:lnTo>
                    <a:pt x="53" y="7"/>
                  </a:lnTo>
                  <a:lnTo>
                    <a:pt x="48" y="17"/>
                  </a:lnTo>
                  <a:lnTo>
                    <a:pt x="16" y="35"/>
                  </a:lnTo>
                  <a:lnTo>
                    <a:pt x="7" y="33"/>
                  </a:lnTo>
                  <a:lnTo>
                    <a:pt x="2" y="31"/>
                  </a:lnTo>
                  <a:lnTo>
                    <a:pt x="0" y="26"/>
                  </a:lnTo>
                  <a:lnTo>
                    <a:pt x="9" y="17"/>
                  </a:lnTo>
                  <a:lnTo>
                    <a:pt x="18" y="10"/>
                  </a:lnTo>
                  <a:lnTo>
                    <a:pt x="37" y="0"/>
                  </a:lnTo>
                  <a:lnTo>
                    <a:pt x="46" y="3"/>
                  </a:lnTo>
                  <a:lnTo>
                    <a:pt x="53"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4" name="Freeform 10"/>
            <p:cNvSpPr>
              <a:spLocks/>
            </p:cNvSpPr>
            <p:nvPr/>
          </p:nvSpPr>
          <p:spPr bwMode="auto">
            <a:xfrm>
              <a:off x="2604" y="1929"/>
              <a:ext cx="641" cy="417"/>
            </a:xfrm>
            <a:custGeom>
              <a:avLst/>
              <a:gdLst>
                <a:gd name="T0" fmla="*/ 551 w 641"/>
                <a:gd name="T1" fmla="*/ 28 h 417"/>
                <a:gd name="T2" fmla="*/ 553 w 641"/>
                <a:gd name="T3" fmla="*/ 42 h 417"/>
                <a:gd name="T4" fmla="*/ 562 w 641"/>
                <a:gd name="T5" fmla="*/ 49 h 417"/>
                <a:gd name="T6" fmla="*/ 618 w 641"/>
                <a:gd name="T7" fmla="*/ 24 h 417"/>
                <a:gd name="T8" fmla="*/ 597 w 641"/>
                <a:gd name="T9" fmla="*/ 49 h 417"/>
                <a:gd name="T10" fmla="*/ 608 w 641"/>
                <a:gd name="T11" fmla="*/ 88 h 417"/>
                <a:gd name="T12" fmla="*/ 590 w 641"/>
                <a:gd name="T13" fmla="*/ 84 h 417"/>
                <a:gd name="T14" fmla="*/ 583 w 641"/>
                <a:gd name="T15" fmla="*/ 81 h 417"/>
                <a:gd name="T16" fmla="*/ 590 w 641"/>
                <a:gd name="T17" fmla="*/ 128 h 417"/>
                <a:gd name="T18" fmla="*/ 555 w 641"/>
                <a:gd name="T19" fmla="*/ 118 h 417"/>
                <a:gd name="T20" fmla="*/ 532 w 641"/>
                <a:gd name="T21" fmla="*/ 123 h 417"/>
                <a:gd name="T22" fmla="*/ 511 w 641"/>
                <a:gd name="T23" fmla="*/ 128 h 417"/>
                <a:gd name="T24" fmla="*/ 514 w 641"/>
                <a:gd name="T25" fmla="*/ 153 h 417"/>
                <a:gd name="T26" fmla="*/ 537 w 641"/>
                <a:gd name="T27" fmla="*/ 181 h 417"/>
                <a:gd name="T28" fmla="*/ 502 w 641"/>
                <a:gd name="T29" fmla="*/ 162 h 417"/>
                <a:gd name="T30" fmla="*/ 493 w 641"/>
                <a:gd name="T31" fmla="*/ 149 h 417"/>
                <a:gd name="T32" fmla="*/ 479 w 641"/>
                <a:gd name="T33" fmla="*/ 151 h 417"/>
                <a:gd name="T34" fmla="*/ 472 w 641"/>
                <a:gd name="T35" fmla="*/ 162 h 417"/>
                <a:gd name="T36" fmla="*/ 495 w 641"/>
                <a:gd name="T37" fmla="*/ 169 h 417"/>
                <a:gd name="T38" fmla="*/ 453 w 641"/>
                <a:gd name="T39" fmla="*/ 190 h 417"/>
                <a:gd name="T40" fmla="*/ 467 w 641"/>
                <a:gd name="T41" fmla="*/ 206 h 417"/>
                <a:gd name="T42" fmla="*/ 537 w 641"/>
                <a:gd name="T43" fmla="*/ 213 h 417"/>
                <a:gd name="T44" fmla="*/ 426 w 641"/>
                <a:gd name="T45" fmla="*/ 230 h 417"/>
                <a:gd name="T46" fmla="*/ 328 w 641"/>
                <a:gd name="T47" fmla="*/ 283 h 417"/>
                <a:gd name="T48" fmla="*/ 301 w 641"/>
                <a:gd name="T49" fmla="*/ 287 h 417"/>
                <a:gd name="T50" fmla="*/ 285 w 641"/>
                <a:gd name="T51" fmla="*/ 285 h 417"/>
                <a:gd name="T52" fmla="*/ 273 w 641"/>
                <a:gd name="T53" fmla="*/ 280 h 417"/>
                <a:gd name="T54" fmla="*/ 241 w 641"/>
                <a:gd name="T55" fmla="*/ 301 h 417"/>
                <a:gd name="T56" fmla="*/ 238 w 641"/>
                <a:gd name="T57" fmla="*/ 315 h 417"/>
                <a:gd name="T58" fmla="*/ 241 w 641"/>
                <a:gd name="T59" fmla="*/ 334 h 417"/>
                <a:gd name="T60" fmla="*/ 199 w 641"/>
                <a:gd name="T61" fmla="*/ 364 h 417"/>
                <a:gd name="T62" fmla="*/ 190 w 641"/>
                <a:gd name="T63" fmla="*/ 375 h 417"/>
                <a:gd name="T64" fmla="*/ 141 w 641"/>
                <a:gd name="T65" fmla="*/ 417 h 417"/>
                <a:gd name="T66" fmla="*/ 136 w 641"/>
                <a:gd name="T67" fmla="*/ 396 h 417"/>
                <a:gd name="T68" fmla="*/ 125 w 641"/>
                <a:gd name="T69" fmla="*/ 378 h 417"/>
                <a:gd name="T70" fmla="*/ 111 w 641"/>
                <a:gd name="T71" fmla="*/ 385 h 417"/>
                <a:gd name="T72" fmla="*/ 85 w 641"/>
                <a:gd name="T73" fmla="*/ 378 h 417"/>
                <a:gd name="T74" fmla="*/ 83 w 641"/>
                <a:gd name="T75" fmla="*/ 361 h 417"/>
                <a:gd name="T76" fmla="*/ 83 w 641"/>
                <a:gd name="T77" fmla="*/ 334 h 417"/>
                <a:gd name="T78" fmla="*/ 83 w 641"/>
                <a:gd name="T79" fmla="*/ 315 h 417"/>
                <a:gd name="T80" fmla="*/ 79 w 641"/>
                <a:gd name="T81" fmla="*/ 306 h 417"/>
                <a:gd name="T82" fmla="*/ 81 w 641"/>
                <a:gd name="T83" fmla="*/ 274 h 417"/>
                <a:gd name="T84" fmla="*/ 90 w 641"/>
                <a:gd name="T85" fmla="*/ 253 h 417"/>
                <a:gd name="T86" fmla="*/ 95 w 641"/>
                <a:gd name="T87" fmla="*/ 232 h 417"/>
                <a:gd name="T88" fmla="*/ 123 w 641"/>
                <a:gd name="T89" fmla="*/ 227 h 417"/>
                <a:gd name="T90" fmla="*/ 155 w 641"/>
                <a:gd name="T91" fmla="*/ 156 h 417"/>
                <a:gd name="T92" fmla="*/ 157 w 641"/>
                <a:gd name="T93" fmla="*/ 149 h 417"/>
                <a:gd name="T94" fmla="*/ 155 w 641"/>
                <a:gd name="T95" fmla="*/ 132 h 417"/>
                <a:gd name="T96" fmla="*/ 148 w 641"/>
                <a:gd name="T97" fmla="*/ 123 h 417"/>
                <a:gd name="T98" fmla="*/ 136 w 641"/>
                <a:gd name="T99" fmla="*/ 84 h 417"/>
                <a:gd name="T100" fmla="*/ 23 w 641"/>
                <a:gd name="T101" fmla="*/ 35 h 417"/>
                <a:gd name="T102" fmla="*/ 0 w 641"/>
                <a:gd name="T103" fmla="*/ 17 h 417"/>
                <a:gd name="T104" fmla="*/ 46 w 641"/>
                <a:gd name="T105" fmla="*/ 17 h 417"/>
                <a:gd name="T106" fmla="*/ 55 w 641"/>
                <a:gd name="T107" fmla="*/ 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1"/>
                <a:gd name="T163" fmla="*/ 0 h 417"/>
                <a:gd name="T164" fmla="*/ 641 w 641"/>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1" h="417">
                  <a:moveTo>
                    <a:pt x="641" y="3"/>
                  </a:moveTo>
                  <a:lnTo>
                    <a:pt x="634" y="7"/>
                  </a:lnTo>
                  <a:lnTo>
                    <a:pt x="588" y="3"/>
                  </a:lnTo>
                  <a:lnTo>
                    <a:pt x="551" y="28"/>
                  </a:lnTo>
                  <a:lnTo>
                    <a:pt x="551" y="35"/>
                  </a:lnTo>
                  <a:lnTo>
                    <a:pt x="553" y="42"/>
                  </a:lnTo>
                  <a:lnTo>
                    <a:pt x="558" y="47"/>
                  </a:lnTo>
                  <a:lnTo>
                    <a:pt x="560" y="49"/>
                  </a:lnTo>
                  <a:lnTo>
                    <a:pt x="562" y="49"/>
                  </a:lnTo>
                  <a:lnTo>
                    <a:pt x="583" y="37"/>
                  </a:lnTo>
                  <a:lnTo>
                    <a:pt x="595" y="31"/>
                  </a:lnTo>
                  <a:lnTo>
                    <a:pt x="604" y="24"/>
                  </a:lnTo>
                  <a:lnTo>
                    <a:pt x="618" y="24"/>
                  </a:lnTo>
                  <a:lnTo>
                    <a:pt x="618" y="33"/>
                  </a:lnTo>
                  <a:lnTo>
                    <a:pt x="597" y="49"/>
                  </a:lnTo>
                  <a:lnTo>
                    <a:pt x="602" y="58"/>
                  </a:lnTo>
                  <a:lnTo>
                    <a:pt x="606" y="65"/>
                  </a:lnTo>
                  <a:lnTo>
                    <a:pt x="608" y="88"/>
                  </a:lnTo>
                  <a:lnTo>
                    <a:pt x="604" y="91"/>
                  </a:lnTo>
                  <a:lnTo>
                    <a:pt x="602" y="91"/>
                  </a:lnTo>
                  <a:lnTo>
                    <a:pt x="595" y="88"/>
                  </a:lnTo>
                  <a:lnTo>
                    <a:pt x="590" y="84"/>
                  </a:lnTo>
                  <a:lnTo>
                    <a:pt x="585" y="81"/>
                  </a:lnTo>
                  <a:lnTo>
                    <a:pt x="583" y="81"/>
                  </a:lnTo>
                  <a:lnTo>
                    <a:pt x="581" y="95"/>
                  </a:lnTo>
                  <a:lnTo>
                    <a:pt x="583" y="105"/>
                  </a:lnTo>
                  <a:lnTo>
                    <a:pt x="590" y="128"/>
                  </a:lnTo>
                  <a:lnTo>
                    <a:pt x="588" y="130"/>
                  </a:lnTo>
                  <a:lnTo>
                    <a:pt x="565" y="114"/>
                  </a:lnTo>
                  <a:lnTo>
                    <a:pt x="555" y="118"/>
                  </a:lnTo>
                  <a:lnTo>
                    <a:pt x="560" y="139"/>
                  </a:lnTo>
                  <a:lnTo>
                    <a:pt x="555" y="142"/>
                  </a:lnTo>
                  <a:lnTo>
                    <a:pt x="532" y="123"/>
                  </a:lnTo>
                  <a:lnTo>
                    <a:pt x="525" y="123"/>
                  </a:lnTo>
                  <a:lnTo>
                    <a:pt x="518" y="125"/>
                  </a:lnTo>
                  <a:lnTo>
                    <a:pt x="511" y="128"/>
                  </a:lnTo>
                  <a:lnTo>
                    <a:pt x="509" y="135"/>
                  </a:lnTo>
                  <a:lnTo>
                    <a:pt x="514" y="153"/>
                  </a:lnTo>
                  <a:lnTo>
                    <a:pt x="548" y="176"/>
                  </a:lnTo>
                  <a:lnTo>
                    <a:pt x="548" y="186"/>
                  </a:lnTo>
                  <a:lnTo>
                    <a:pt x="537" y="181"/>
                  </a:lnTo>
                  <a:lnTo>
                    <a:pt x="523" y="179"/>
                  </a:lnTo>
                  <a:lnTo>
                    <a:pt x="511" y="174"/>
                  </a:lnTo>
                  <a:lnTo>
                    <a:pt x="507" y="169"/>
                  </a:lnTo>
                  <a:lnTo>
                    <a:pt x="502" y="162"/>
                  </a:lnTo>
                  <a:lnTo>
                    <a:pt x="500" y="158"/>
                  </a:lnTo>
                  <a:lnTo>
                    <a:pt x="497" y="153"/>
                  </a:lnTo>
                  <a:lnTo>
                    <a:pt x="493" y="149"/>
                  </a:lnTo>
                  <a:lnTo>
                    <a:pt x="490" y="149"/>
                  </a:lnTo>
                  <a:lnTo>
                    <a:pt x="486" y="151"/>
                  </a:lnTo>
                  <a:lnTo>
                    <a:pt x="479" y="151"/>
                  </a:lnTo>
                  <a:lnTo>
                    <a:pt x="472" y="153"/>
                  </a:lnTo>
                  <a:lnTo>
                    <a:pt x="472" y="158"/>
                  </a:lnTo>
                  <a:lnTo>
                    <a:pt x="472" y="162"/>
                  </a:lnTo>
                  <a:lnTo>
                    <a:pt x="474" y="165"/>
                  </a:lnTo>
                  <a:lnTo>
                    <a:pt x="479" y="165"/>
                  </a:lnTo>
                  <a:lnTo>
                    <a:pt x="488" y="167"/>
                  </a:lnTo>
                  <a:lnTo>
                    <a:pt x="495" y="169"/>
                  </a:lnTo>
                  <a:lnTo>
                    <a:pt x="488" y="181"/>
                  </a:lnTo>
                  <a:lnTo>
                    <a:pt x="458" y="186"/>
                  </a:lnTo>
                  <a:lnTo>
                    <a:pt x="453" y="190"/>
                  </a:lnTo>
                  <a:lnTo>
                    <a:pt x="451" y="199"/>
                  </a:lnTo>
                  <a:lnTo>
                    <a:pt x="463" y="206"/>
                  </a:lnTo>
                  <a:lnTo>
                    <a:pt x="467" y="206"/>
                  </a:lnTo>
                  <a:lnTo>
                    <a:pt x="474" y="204"/>
                  </a:lnTo>
                  <a:lnTo>
                    <a:pt x="504" y="197"/>
                  </a:lnTo>
                  <a:lnTo>
                    <a:pt x="537" y="202"/>
                  </a:lnTo>
                  <a:lnTo>
                    <a:pt x="537" y="213"/>
                  </a:lnTo>
                  <a:lnTo>
                    <a:pt x="518" y="223"/>
                  </a:lnTo>
                  <a:lnTo>
                    <a:pt x="453" y="225"/>
                  </a:lnTo>
                  <a:lnTo>
                    <a:pt x="426" y="230"/>
                  </a:lnTo>
                  <a:lnTo>
                    <a:pt x="398" y="234"/>
                  </a:lnTo>
                  <a:lnTo>
                    <a:pt x="356" y="257"/>
                  </a:lnTo>
                  <a:lnTo>
                    <a:pt x="328" y="283"/>
                  </a:lnTo>
                  <a:lnTo>
                    <a:pt x="322" y="280"/>
                  </a:lnTo>
                  <a:lnTo>
                    <a:pt x="312" y="278"/>
                  </a:lnTo>
                  <a:lnTo>
                    <a:pt x="301" y="287"/>
                  </a:lnTo>
                  <a:lnTo>
                    <a:pt x="296" y="285"/>
                  </a:lnTo>
                  <a:lnTo>
                    <a:pt x="289" y="283"/>
                  </a:lnTo>
                  <a:lnTo>
                    <a:pt x="285" y="285"/>
                  </a:lnTo>
                  <a:lnTo>
                    <a:pt x="282" y="285"/>
                  </a:lnTo>
                  <a:lnTo>
                    <a:pt x="278" y="283"/>
                  </a:lnTo>
                  <a:lnTo>
                    <a:pt x="273" y="280"/>
                  </a:lnTo>
                  <a:lnTo>
                    <a:pt x="259" y="294"/>
                  </a:lnTo>
                  <a:lnTo>
                    <a:pt x="250" y="301"/>
                  </a:lnTo>
                  <a:lnTo>
                    <a:pt x="247" y="301"/>
                  </a:lnTo>
                  <a:lnTo>
                    <a:pt x="241" y="301"/>
                  </a:lnTo>
                  <a:lnTo>
                    <a:pt x="238" y="308"/>
                  </a:lnTo>
                  <a:lnTo>
                    <a:pt x="238" y="315"/>
                  </a:lnTo>
                  <a:lnTo>
                    <a:pt x="236" y="320"/>
                  </a:lnTo>
                  <a:lnTo>
                    <a:pt x="234" y="324"/>
                  </a:lnTo>
                  <a:lnTo>
                    <a:pt x="241" y="334"/>
                  </a:lnTo>
                  <a:lnTo>
                    <a:pt x="229" y="341"/>
                  </a:lnTo>
                  <a:lnTo>
                    <a:pt x="217" y="348"/>
                  </a:lnTo>
                  <a:lnTo>
                    <a:pt x="208" y="355"/>
                  </a:lnTo>
                  <a:lnTo>
                    <a:pt x="199" y="364"/>
                  </a:lnTo>
                  <a:lnTo>
                    <a:pt x="199" y="371"/>
                  </a:lnTo>
                  <a:lnTo>
                    <a:pt x="194" y="373"/>
                  </a:lnTo>
                  <a:lnTo>
                    <a:pt x="190" y="375"/>
                  </a:lnTo>
                  <a:lnTo>
                    <a:pt x="185" y="378"/>
                  </a:lnTo>
                  <a:lnTo>
                    <a:pt x="187" y="387"/>
                  </a:lnTo>
                  <a:lnTo>
                    <a:pt x="141" y="417"/>
                  </a:lnTo>
                  <a:lnTo>
                    <a:pt x="134" y="408"/>
                  </a:lnTo>
                  <a:lnTo>
                    <a:pt x="139" y="401"/>
                  </a:lnTo>
                  <a:lnTo>
                    <a:pt x="136" y="396"/>
                  </a:lnTo>
                  <a:lnTo>
                    <a:pt x="136" y="392"/>
                  </a:lnTo>
                  <a:lnTo>
                    <a:pt x="141" y="380"/>
                  </a:lnTo>
                  <a:lnTo>
                    <a:pt x="141" y="378"/>
                  </a:lnTo>
                  <a:lnTo>
                    <a:pt x="125" y="378"/>
                  </a:lnTo>
                  <a:lnTo>
                    <a:pt x="118" y="382"/>
                  </a:lnTo>
                  <a:lnTo>
                    <a:pt x="111" y="385"/>
                  </a:lnTo>
                  <a:lnTo>
                    <a:pt x="99" y="380"/>
                  </a:lnTo>
                  <a:lnTo>
                    <a:pt x="92" y="378"/>
                  </a:lnTo>
                  <a:lnTo>
                    <a:pt x="85" y="378"/>
                  </a:lnTo>
                  <a:lnTo>
                    <a:pt x="88" y="371"/>
                  </a:lnTo>
                  <a:lnTo>
                    <a:pt x="85" y="366"/>
                  </a:lnTo>
                  <a:lnTo>
                    <a:pt x="83" y="361"/>
                  </a:lnTo>
                  <a:lnTo>
                    <a:pt x="88" y="350"/>
                  </a:lnTo>
                  <a:lnTo>
                    <a:pt x="79" y="341"/>
                  </a:lnTo>
                  <a:lnTo>
                    <a:pt x="83" y="334"/>
                  </a:lnTo>
                  <a:lnTo>
                    <a:pt x="85" y="329"/>
                  </a:lnTo>
                  <a:lnTo>
                    <a:pt x="81" y="322"/>
                  </a:lnTo>
                  <a:lnTo>
                    <a:pt x="83" y="315"/>
                  </a:lnTo>
                  <a:lnTo>
                    <a:pt x="83" y="313"/>
                  </a:lnTo>
                  <a:lnTo>
                    <a:pt x="83" y="311"/>
                  </a:lnTo>
                  <a:lnTo>
                    <a:pt x="79" y="306"/>
                  </a:lnTo>
                  <a:lnTo>
                    <a:pt x="76" y="299"/>
                  </a:lnTo>
                  <a:lnTo>
                    <a:pt x="88" y="283"/>
                  </a:lnTo>
                  <a:lnTo>
                    <a:pt x="81" y="274"/>
                  </a:lnTo>
                  <a:lnTo>
                    <a:pt x="83" y="262"/>
                  </a:lnTo>
                  <a:lnTo>
                    <a:pt x="85" y="257"/>
                  </a:lnTo>
                  <a:lnTo>
                    <a:pt x="90" y="253"/>
                  </a:lnTo>
                  <a:lnTo>
                    <a:pt x="85" y="237"/>
                  </a:lnTo>
                  <a:lnTo>
                    <a:pt x="95" y="232"/>
                  </a:lnTo>
                  <a:lnTo>
                    <a:pt x="102" y="230"/>
                  </a:lnTo>
                  <a:lnTo>
                    <a:pt x="120" y="230"/>
                  </a:lnTo>
                  <a:lnTo>
                    <a:pt x="123" y="227"/>
                  </a:lnTo>
                  <a:lnTo>
                    <a:pt x="127" y="213"/>
                  </a:lnTo>
                  <a:lnTo>
                    <a:pt x="136" y="202"/>
                  </a:lnTo>
                  <a:lnTo>
                    <a:pt x="157" y="181"/>
                  </a:lnTo>
                  <a:lnTo>
                    <a:pt x="155" y="156"/>
                  </a:lnTo>
                  <a:lnTo>
                    <a:pt x="157" y="153"/>
                  </a:lnTo>
                  <a:lnTo>
                    <a:pt x="157" y="151"/>
                  </a:lnTo>
                  <a:lnTo>
                    <a:pt x="157" y="149"/>
                  </a:lnTo>
                  <a:lnTo>
                    <a:pt x="153" y="139"/>
                  </a:lnTo>
                  <a:lnTo>
                    <a:pt x="153" y="137"/>
                  </a:lnTo>
                  <a:lnTo>
                    <a:pt x="155" y="132"/>
                  </a:lnTo>
                  <a:lnTo>
                    <a:pt x="153" y="128"/>
                  </a:lnTo>
                  <a:lnTo>
                    <a:pt x="148" y="123"/>
                  </a:lnTo>
                  <a:lnTo>
                    <a:pt x="125" y="137"/>
                  </a:lnTo>
                  <a:lnTo>
                    <a:pt x="125" y="135"/>
                  </a:lnTo>
                  <a:lnTo>
                    <a:pt x="141" y="98"/>
                  </a:lnTo>
                  <a:lnTo>
                    <a:pt x="136" y="84"/>
                  </a:lnTo>
                  <a:lnTo>
                    <a:pt x="136" y="61"/>
                  </a:lnTo>
                  <a:lnTo>
                    <a:pt x="111" y="37"/>
                  </a:lnTo>
                  <a:lnTo>
                    <a:pt x="23" y="35"/>
                  </a:lnTo>
                  <a:lnTo>
                    <a:pt x="23" y="28"/>
                  </a:lnTo>
                  <a:lnTo>
                    <a:pt x="21" y="24"/>
                  </a:lnTo>
                  <a:lnTo>
                    <a:pt x="0" y="19"/>
                  </a:lnTo>
                  <a:lnTo>
                    <a:pt x="0" y="17"/>
                  </a:lnTo>
                  <a:lnTo>
                    <a:pt x="23" y="17"/>
                  </a:lnTo>
                  <a:lnTo>
                    <a:pt x="35" y="17"/>
                  </a:lnTo>
                  <a:lnTo>
                    <a:pt x="46" y="17"/>
                  </a:lnTo>
                  <a:lnTo>
                    <a:pt x="58" y="5"/>
                  </a:lnTo>
                  <a:lnTo>
                    <a:pt x="55" y="3"/>
                  </a:lnTo>
                  <a:lnTo>
                    <a:pt x="51" y="0"/>
                  </a:lnTo>
                  <a:lnTo>
                    <a:pt x="641" y="0"/>
                  </a:lnTo>
                  <a:lnTo>
                    <a:pt x="641"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5" name="Freeform 11"/>
            <p:cNvSpPr>
              <a:spLocks/>
            </p:cNvSpPr>
            <p:nvPr/>
          </p:nvSpPr>
          <p:spPr bwMode="auto">
            <a:xfrm>
              <a:off x="2301" y="1467"/>
              <a:ext cx="2166" cy="844"/>
            </a:xfrm>
            <a:custGeom>
              <a:avLst/>
              <a:gdLst>
                <a:gd name="T0" fmla="*/ 997 w 2166"/>
                <a:gd name="T1" fmla="*/ 25 h 844"/>
                <a:gd name="T2" fmla="*/ 1016 w 2166"/>
                <a:gd name="T3" fmla="*/ 72 h 844"/>
                <a:gd name="T4" fmla="*/ 1057 w 2166"/>
                <a:gd name="T5" fmla="*/ 67 h 844"/>
                <a:gd name="T6" fmla="*/ 1187 w 2166"/>
                <a:gd name="T7" fmla="*/ 58 h 844"/>
                <a:gd name="T8" fmla="*/ 1365 w 2166"/>
                <a:gd name="T9" fmla="*/ 95 h 844"/>
                <a:gd name="T10" fmla="*/ 1405 w 2166"/>
                <a:gd name="T11" fmla="*/ 72 h 844"/>
                <a:gd name="T12" fmla="*/ 1479 w 2166"/>
                <a:gd name="T13" fmla="*/ 74 h 844"/>
                <a:gd name="T14" fmla="*/ 1673 w 2166"/>
                <a:gd name="T15" fmla="*/ 74 h 844"/>
                <a:gd name="T16" fmla="*/ 1851 w 2166"/>
                <a:gd name="T17" fmla="*/ 106 h 844"/>
                <a:gd name="T18" fmla="*/ 2085 w 2166"/>
                <a:gd name="T19" fmla="*/ 102 h 844"/>
                <a:gd name="T20" fmla="*/ 2145 w 2166"/>
                <a:gd name="T21" fmla="*/ 106 h 844"/>
                <a:gd name="T22" fmla="*/ 2115 w 2166"/>
                <a:gd name="T23" fmla="*/ 127 h 844"/>
                <a:gd name="T24" fmla="*/ 2064 w 2166"/>
                <a:gd name="T25" fmla="*/ 153 h 844"/>
                <a:gd name="T26" fmla="*/ 2143 w 2166"/>
                <a:gd name="T27" fmla="*/ 201 h 844"/>
                <a:gd name="T28" fmla="*/ 2048 w 2166"/>
                <a:gd name="T29" fmla="*/ 284 h 844"/>
                <a:gd name="T30" fmla="*/ 2131 w 2166"/>
                <a:gd name="T31" fmla="*/ 409 h 844"/>
                <a:gd name="T32" fmla="*/ 2134 w 2166"/>
                <a:gd name="T33" fmla="*/ 456 h 844"/>
                <a:gd name="T34" fmla="*/ 1995 w 2166"/>
                <a:gd name="T35" fmla="*/ 340 h 844"/>
                <a:gd name="T36" fmla="*/ 1946 w 2166"/>
                <a:gd name="T37" fmla="*/ 250 h 844"/>
                <a:gd name="T38" fmla="*/ 1930 w 2166"/>
                <a:gd name="T39" fmla="*/ 326 h 844"/>
                <a:gd name="T40" fmla="*/ 1756 w 2166"/>
                <a:gd name="T41" fmla="*/ 430 h 844"/>
                <a:gd name="T42" fmla="*/ 1782 w 2166"/>
                <a:gd name="T43" fmla="*/ 470 h 844"/>
                <a:gd name="T44" fmla="*/ 1916 w 2166"/>
                <a:gd name="T45" fmla="*/ 747 h 844"/>
                <a:gd name="T46" fmla="*/ 1870 w 2166"/>
                <a:gd name="T47" fmla="*/ 696 h 844"/>
                <a:gd name="T48" fmla="*/ 1819 w 2166"/>
                <a:gd name="T49" fmla="*/ 620 h 844"/>
                <a:gd name="T50" fmla="*/ 1564 w 2166"/>
                <a:gd name="T51" fmla="*/ 502 h 844"/>
                <a:gd name="T52" fmla="*/ 1525 w 2166"/>
                <a:gd name="T53" fmla="*/ 611 h 844"/>
                <a:gd name="T54" fmla="*/ 1245 w 2166"/>
                <a:gd name="T55" fmla="*/ 578 h 844"/>
                <a:gd name="T56" fmla="*/ 1166 w 2166"/>
                <a:gd name="T57" fmla="*/ 615 h 844"/>
                <a:gd name="T58" fmla="*/ 1041 w 2166"/>
                <a:gd name="T59" fmla="*/ 659 h 844"/>
                <a:gd name="T60" fmla="*/ 766 w 2166"/>
                <a:gd name="T61" fmla="*/ 502 h 844"/>
                <a:gd name="T62" fmla="*/ 629 w 2166"/>
                <a:gd name="T63" fmla="*/ 497 h 844"/>
                <a:gd name="T64" fmla="*/ 486 w 2166"/>
                <a:gd name="T65" fmla="*/ 622 h 844"/>
                <a:gd name="T66" fmla="*/ 419 w 2166"/>
                <a:gd name="T67" fmla="*/ 738 h 844"/>
                <a:gd name="T68" fmla="*/ 220 w 2166"/>
                <a:gd name="T69" fmla="*/ 775 h 844"/>
                <a:gd name="T70" fmla="*/ 227 w 2166"/>
                <a:gd name="T71" fmla="*/ 740 h 844"/>
                <a:gd name="T72" fmla="*/ 229 w 2166"/>
                <a:gd name="T73" fmla="*/ 701 h 844"/>
                <a:gd name="T74" fmla="*/ 118 w 2166"/>
                <a:gd name="T75" fmla="*/ 599 h 844"/>
                <a:gd name="T76" fmla="*/ 81 w 2166"/>
                <a:gd name="T77" fmla="*/ 569 h 844"/>
                <a:gd name="T78" fmla="*/ 18 w 2166"/>
                <a:gd name="T79" fmla="*/ 437 h 844"/>
                <a:gd name="T80" fmla="*/ 60 w 2166"/>
                <a:gd name="T81" fmla="*/ 368 h 844"/>
                <a:gd name="T82" fmla="*/ 18 w 2166"/>
                <a:gd name="T83" fmla="*/ 222 h 844"/>
                <a:gd name="T84" fmla="*/ 171 w 2166"/>
                <a:gd name="T85" fmla="*/ 268 h 844"/>
                <a:gd name="T86" fmla="*/ 150 w 2166"/>
                <a:gd name="T87" fmla="*/ 340 h 844"/>
                <a:gd name="T88" fmla="*/ 192 w 2166"/>
                <a:gd name="T89" fmla="*/ 280 h 844"/>
                <a:gd name="T90" fmla="*/ 215 w 2166"/>
                <a:gd name="T91" fmla="*/ 231 h 844"/>
                <a:gd name="T92" fmla="*/ 254 w 2166"/>
                <a:gd name="T93" fmla="*/ 264 h 844"/>
                <a:gd name="T94" fmla="*/ 352 w 2166"/>
                <a:gd name="T95" fmla="*/ 222 h 844"/>
                <a:gd name="T96" fmla="*/ 372 w 2166"/>
                <a:gd name="T97" fmla="*/ 217 h 844"/>
                <a:gd name="T98" fmla="*/ 437 w 2166"/>
                <a:gd name="T99" fmla="*/ 222 h 844"/>
                <a:gd name="T100" fmla="*/ 502 w 2166"/>
                <a:gd name="T101" fmla="*/ 210 h 844"/>
                <a:gd name="T102" fmla="*/ 507 w 2166"/>
                <a:gd name="T103" fmla="*/ 162 h 844"/>
                <a:gd name="T104" fmla="*/ 558 w 2166"/>
                <a:gd name="T105" fmla="*/ 118 h 844"/>
                <a:gd name="T106" fmla="*/ 578 w 2166"/>
                <a:gd name="T107" fmla="*/ 264 h 844"/>
                <a:gd name="T108" fmla="*/ 650 w 2166"/>
                <a:gd name="T109" fmla="*/ 217 h 844"/>
                <a:gd name="T110" fmla="*/ 687 w 2166"/>
                <a:gd name="T111" fmla="*/ 213 h 844"/>
                <a:gd name="T112" fmla="*/ 599 w 2166"/>
                <a:gd name="T113" fmla="*/ 120 h 844"/>
                <a:gd name="T114" fmla="*/ 634 w 2166"/>
                <a:gd name="T115" fmla="*/ 134 h 844"/>
                <a:gd name="T116" fmla="*/ 731 w 2166"/>
                <a:gd name="T117" fmla="*/ 155 h 844"/>
                <a:gd name="T118" fmla="*/ 791 w 2166"/>
                <a:gd name="T119" fmla="*/ 25 h 844"/>
                <a:gd name="T120" fmla="*/ 872 w 2166"/>
                <a:gd name="T121" fmla="*/ 0 h 8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6"/>
                <a:gd name="T184" fmla="*/ 0 h 844"/>
                <a:gd name="T185" fmla="*/ 2166 w 2166"/>
                <a:gd name="T186" fmla="*/ 844 h 8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6" h="844">
                  <a:moveTo>
                    <a:pt x="898" y="4"/>
                  </a:moveTo>
                  <a:lnTo>
                    <a:pt x="919" y="14"/>
                  </a:lnTo>
                  <a:lnTo>
                    <a:pt x="981" y="2"/>
                  </a:lnTo>
                  <a:lnTo>
                    <a:pt x="993" y="9"/>
                  </a:lnTo>
                  <a:lnTo>
                    <a:pt x="997" y="11"/>
                  </a:lnTo>
                  <a:lnTo>
                    <a:pt x="1002" y="16"/>
                  </a:lnTo>
                  <a:lnTo>
                    <a:pt x="1000" y="21"/>
                  </a:lnTo>
                  <a:lnTo>
                    <a:pt x="997" y="25"/>
                  </a:lnTo>
                  <a:lnTo>
                    <a:pt x="1013" y="37"/>
                  </a:lnTo>
                  <a:lnTo>
                    <a:pt x="979" y="72"/>
                  </a:lnTo>
                  <a:lnTo>
                    <a:pt x="965" y="74"/>
                  </a:lnTo>
                  <a:lnTo>
                    <a:pt x="953" y="76"/>
                  </a:lnTo>
                  <a:lnTo>
                    <a:pt x="956" y="78"/>
                  </a:lnTo>
                  <a:lnTo>
                    <a:pt x="958" y="83"/>
                  </a:lnTo>
                  <a:lnTo>
                    <a:pt x="988" y="81"/>
                  </a:lnTo>
                  <a:lnTo>
                    <a:pt x="1016" y="72"/>
                  </a:lnTo>
                  <a:lnTo>
                    <a:pt x="1018" y="69"/>
                  </a:lnTo>
                  <a:lnTo>
                    <a:pt x="1016" y="53"/>
                  </a:lnTo>
                  <a:lnTo>
                    <a:pt x="1030" y="55"/>
                  </a:lnTo>
                  <a:lnTo>
                    <a:pt x="1034" y="58"/>
                  </a:lnTo>
                  <a:lnTo>
                    <a:pt x="1041" y="55"/>
                  </a:lnTo>
                  <a:lnTo>
                    <a:pt x="1048" y="58"/>
                  </a:lnTo>
                  <a:lnTo>
                    <a:pt x="1048" y="65"/>
                  </a:lnTo>
                  <a:lnTo>
                    <a:pt x="1057" y="67"/>
                  </a:lnTo>
                  <a:lnTo>
                    <a:pt x="1067" y="55"/>
                  </a:lnTo>
                  <a:lnTo>
                    <a:pt x="1120" y="65"/>
                  </a:lnTo>
                  <a:lnTo>
                    <a:pt x="1141" y="76"/>
                  </a:lnTo>
                  <a:lnTo>
                    <a:pt x="1162" y="72"/>
                  </a:lnTo>
                  <a:lnTo>
                    <a:pt x="1173" y="69"/>
                  </a:lnTo>
                  <a:lnTo>
                    <a:pt x="1185" y="69"/>
                  </a:lnTo>
                  <a:lnTo>
                    <a:pt x="1187" y="67"/>
                  </a:lnTo>
                  <a:lnTo>
                    <a:pt x="1187" y="65"/>
                  </a:lnTo>
                  <a:lnTo>
                    <a:pt x="1187" y="58"/>
                  </a:lnTo>
                  <a:lnTo>
                    <a:pt x="1254" y="62"/>
                  </a:lnTo>
                  <a:lnTo>
                    <a:pt x="1270" y="83"/>
                  </a:lnTo>
                  <a:lnTo>
                    <a:pt x="1347" y="104"/>
                  </a:lnTo>
                  <a:lnTo>
                    <a:pt x="1347" y="99"/>
                  </a:lnTo>
                  <a:lnTo>
                    <a:pt x="1347" y="95"/>
                  </a:lnTo>
                  <a:lnTo>
                    <a:pt x="1356" y="95"/>
                  </a:lnTo>
                  <a:lnTo>
                    <a:pt x="1365" y="95"/>
                  </a:lnTo>
                  <a:lnTo>
                    <a:pt x="1374" y="95"/>
                  </a:lnTo>
                  <a:lnTo>
                    <a:pt x="1377" y="92"/>
                  </a:lnTo>
                  <a:lnTo>
                    <a:pt x="1379" y="88"/>
                  </a:lnTo>
                  <a:lnTo>
                    <a:pt x="1381" y="88"/>
                  </a:lnTo>
                  <a:lnTo>
                    <a:pt x="1402" y="90"/>
                  </a:lnTo>
                  <a:lnTo>
                    <a:pt x="1405" y="90"/>
                  </a:lnTo>
                  <a:lnTo>
                    <a:pt x="1407" y="88"/>
                  </a:lnTo>
                  <a:lnTo>
                    <a:pt x="1407" y="83"/>
                  </a:lnTo>
                  <a:lnTo>
                    <a:pt x="1405" y="76"/>
                  </a:lnTo>
                  <a:lnTo>
                    <a:pt x="1405" y="72"/>
                  </a:lnTo>
                  <a:lnTo>
                    <a:pt x="1402" y="69"/>
                  </a:lnTo>
                  <a:lnTo>
                    <a:pt x="1398" y="67"/>
                  </a:lnTo>
                  <a:lnTo>
                    <a:pt x="1395" y="62"/>
                  </a:lnTo>
                  <a:lnTo>
                    <a:pt x="1395" y="58"/>
                  </a:lnTo>
                  <a:lnTo>
                    <a:pt x="1462" y="58"/>
                  </a:lnTo>
                  <a:lnTo>
                    <a:pt x="1462" y="62"/>
                  </a:lnTo>
                  <a:lnTo>
                    <a:pt x="1462" y="67"/>
                  </a:lnTo>
                  <a:lnTo>
                    <a:pt x="1469" y="72"/>
                  </a:lnTo>
                  <a:lnTo>
                    <a:pt x="1479" y="74"/>
                  </a:lnTo>
                  <a:lnTo>
                    <a:pt x="1486" y="76"/>
                  </a:lnTo>
                  <a:lnTo>
                    <a:pt x="1490" y="67"/>
                  </a:lnTo>
                  <a:lnTo>
                    <a:pt x="1492" y="60"/>
                  </a:lnTo>
                  <a:lnTo>
                    <a:pt x="1527" y="62"/>
                  </a:lnTo>
                  <a:lnTo>
                    <a:pt x="1550" y="76"/>
                  </a:lnTo>
                  <a:lnTo>
                    <a:pt x="1643" y="72"/>
                  </a:lnTo>
                  <a:lnTo>
                    <a:pt x="1661" y="69"/>
                  </a:lnTo>
                  <a:lnTo>
                    <a:pt x="1668" y="72"/>
                  </a:lnTo>
                  <a:lnTo>
                    <a:pt x="1673" y="74"/>
                  </a:lnTo>
                  <a:lnTo>
                    <a:pt x="1675" y="76"/>
                  </a:lnTo>
                  <a:lnTo>
                    <a:pt x="1703" y="92"/>
                  </a:lnTo>
                  <a:lnTo>
                    <a:pt x="1705" y="97"/>
                  </a:lnTo>
                  <a:lnTo>
                    <a:pt x="1710" y="102"/>
                  </a:lnTo>
                  <a:lnTo>
                    <a:pt x="1752" y="85"/>
                  </a:lnTo>
                  <a:lnTo>
                    <a:pt x="1819" y="92"/>
                  </a:lnTo>
                  <a:lnTo>
                    <a:pt x="1837" y="102"/>
                  </a:lnTo>
                  <a:lnTo>
                    <a:pt x="1844" y="104"/>
                  </a:lnTo>
                  <a:lnTo>
                    <a:pt x="1851" y="106"/>
                  </a:lnTo>
                  <a:lnTo>
                    <a:pt x="1858" y="106"/>
                  </a:lnTo>
                  <a:lnTo>
                    <a:pt x="1865" y="102"/>
                  </a:lnTo>
                  <a:lnTo>
                    <a:pt x="1865" y="99"/>
                  </a:lnTo>
                  <a:lnTo>
                    <a:pt x="1840" y="74"/>
                  </a:lnTo>
                  <a:lnTo>
                    <a:pt x="1842" y="69"/>
                  </a:lnTo>
                  <a:lnTo>
                    <a:pt x="2050" y="88"/>
                  </a:lnTo>
                  <a:lnTo>
                    <a:pt x="2083" y="104"/>
                  </a:lnTo>
                  <a:lnTo>
                    <a:pt x="2085" y="104"/>
                  </a:lnTo>
                  <a:lnTo>
                    <a:pt x="2085" y="102"/>
                  </a:lnTo>
                  <a:lnTo>
                    <a:pt x="2087" y="95"/>
                  </a:lnTo>
                  <a:lnTo>
                    <a:pt x="2101" y="95"/>
                  </a:lnTo>
                  <a:lnTo>
                    <a:pt x="2113" y="97"/>
                  </a:lnTo>
                  <a:lnTo>
                    <a:pt x="2122" y="99"/>
                  </a:lnTo>
                  <a:lnTo>
                    <a:pt x="2129" y="104"/>
                  </a:lnTo>
                  <a:lnTo>
                    <a:pt x="2138" y="109"/>
                  </a:lnTo>
                  <a:lnTo>
                    <a:pt x="2140" y="109"/>
                  </a:lnTo>
                  <a:lnTo>
                    <a:pt x="2145" y="106"/>
                  </a:lnTo>
                  <a:lnTo>
                    <a:pt x="2150" y="113"/>
                  </a:lnTo>
                  <a:lnTo>
                    <a:pt x="2152" y="118"/>
                  </a:lnTo>
                  <a:lnTo>
                    <a:pt x="2150" y="120"/>
                  </a:lnTo>
                  <a:lnTo>
                    <a:pt x="2166" y="132"/>
                  </a:lnTo>
                  <a:lnTo>
                    <a:pt x="2161" y="136"/>
                  </a:lnTo>
                  <a:lnTo>
                    <a:pt x="2150" y="136"/>
                  </a:lnTo>
                  <a:lnTo>
                    <a:pt x="2136" y="136"/>
                  </a:lnTo>
                  <a:lnTo>
                    <a:pt x="2124" y="134"/>
                  </a:lnTo>
                  <a:lnTo>
                    <a:pt x="2120" y="132"/>
                  </a:lnTo>
                  <a:lnTo>
                    <a:pt x="2115" y="127"/>
                  </a:lnTo>
                  <a:lnTo>
                    <a:pt x="2103" y="132"/>
                  </a:lnTo>
                  <a:lnTo>
                    <a:pt x="2094" y="134"/>
                  </a:lnTo>
                  <a:lnTo>
                    <a:pt x="2064" y="127"/>
                  </a:lnTo>
                  <a:lnTo>
                    <a:pt x="2059" y="129"/>
                  </a:lnTo>
                  <a:lnTo>
                    <a:pt x="2055" y="132"/>
                  </a:lnTo>
                  <a:lnTo>
                    <a:pt x="2055" y="134"/>
                  </a:lnTo>
                  <a:lnTo>
                    <a:pt x="2064" y="148"/>
                  </a:lnTo>
                  <a:lnTo>
                    <a:pt x="2064" y="153"/>
                  </a:lnTo>
                  <a:lnTo>
                    <a:pt x="2059" y="153"/>
                  </a:lnTo>
                  <a:lnTo>
                    <a:pt x="2055" y="153"/>
                  </a:lnTo>
                  <a:lnTo>
                    <a:pt x="2050" y="155"/>
                  </a:lnTo>
                  <a:lnTo>
                    <a:pt x="2053" y="162"/>
                  </a:lnTo>
                  <a:lnTo>
                    <a:pt x="2057" y="169"/>
                  </a:lnTo>
                  <a:lnTo>
                    <a:pt x="2096" y="178"/>
                  </a:lnTo>
                  <a:lnTo>
                    <a:pt x="2120" y="196"/>
                  </a:lnTo>
                  <a:lnTo>
                    <a:pt x="2143" y="201"/>
                  </a:lnTo>
                  <a:lnTo>
                    <a:pt x="2143" y="206"/>
                  </a:lnTo>
                  <a:lnTo>
                    <a:pt x="2143" y="210"/>
                  </a:lnTo>
                  <a:lnTo>
                    <a:pt x="2120" y="213"/>
                  </a:lnTo>
                  <a:lnTo>
                    <a:pt x="2103" y="238"/>
                  </a:lnTo>
                  <a:lnTo>
                    <a:pt x="2103" y="273"/>
                  </a:lnTo>
                  <a:lnTo>
                    <a:pt x="2085" y="273"/>
                  </a:lnTo>
                  <a:lnTo>
                    <a:pt x="2064" y="266"/>
                  </a:lnTo>
                  <a:lnTo>
                    <a:pt x="2055" y="268"/>
                  </a:lnTo>
                  <a:lnTo>
                    <a:pt x="2048" y="284"/>
                  </a:lnTo>
                  <a:lnTo>
                    <a:pt x="2032" y="277"/>
                  </a:lnTo>
                  <a:lnTo>
                    <a:pt x="2032" y="280"/>
                  </a:lnTo>
                  <a:lnTo>
                    <a:pt x="2034" y="310"/>
                  </a:lnTo>
                  <a:lnTo>
                    <a:pt x="2087" y="363"/>
                  </a:lnTo>
                  <a:lnTo>
                    <a:pt x="2106" y="368"/>
                  </a:lnTo>
                  <a:lnTo>
                    <a:pt x="2106" y="389"/>
                  </a:lnTo>
                  <a:lnTo>
                    <a:pt x="2129" y="407"/>
                  </a:lnTo>
                  <a:lnTo>
                    <a:pt x="2131" y="409"/>
                  </a:lnTo>
                  <a:lnTo>
                    <a:pt x="2124" y="412"/>
                  </a:lnTo>
                  <a:lnTo>
                    <a:pt x="2117" y="414"/>
                  </a:lnTo>
                  <a:lnTo>
                    <a:pt x="2117" y="435"/>
                  </a:lnTo>
                  <a:lnTo>
                    <a:pt x="2138" y="444"/>
                  </a:lnTo>
                  <a:lnTo>
                    <a:pt x="2138" y="451"/>
                  </a:lnTo>
                  <a:lnTo>
                    <a:pt x="2134" y="453"/>
                  </a:lnTo>
                  <a:lnTo>
                    <a:pt x="2134" y="456"/>
                  </a:lnTo>
                  <a:lnTo>
                    <a:pt x="2134" y="458"/>
                  </a:lnTo>
                  <a:lnTo>
                    <a:pt x="2140" y="493"/>
                  </a:lnTo>
                  <a:lnTo>
                    <a:pt x="2120" y="486"/>
                  </a:lnTo>
                  <a:lnTo>
                    <a:pt x="2096" y="465"/>
                  </a:lnTo>
                  <a:lnTo>
                    <a:pt x="2073" y="449"/>
                  </a:lnTo>
                  <a:lnTo>
                    <a:pt x="2053" y="430"/>
                  </a:lnTo>
                  <a:lnTo>
                    <a:pt x="2029" y="412"/>
                  </a:lnTo>
                  <a:lnTo>
                    <a:pt x="2006" y="393"/>
                  </a:lnTo>
                  <a:lnTo>
                    <a:pt x="1983" y="365"/>
                  </a:lnTo>
                  <a:lnTo>
                    <a:pt x="1995" y="340"/>
                  </a:lnTo>
                  <a:lnTo>
                    <a:pt x="1992" y="277"/>
                  </a:lnTo>
                  <a:lnTo>
                    <a:pt x="1965" y="257"/>
                  </a:lnTo>
                  <a:lnTo>
                    <a:pt x="1962" y="247"/>
                  </a:lnTo>
                  <a:lnTo>
                    <a:pt x="1958" y="238"/>
                  </a:lnTo>
                  <a:lnTo>
                    <a:pt x="1953" y="236"/>
                  </a:lnTo>
                  <a:lnTo>
                    <a:pt x="1951" y="236"/>
                  </a:lnTo>
                  <a:lnTo>
                    <a:pt x="1948" y="236"/>
                  </a:lnTo>
                  <a:lnTo>
                    <a:pt x="1946" y="250"/>
                  </a:lnTo>
                  <a:lnTo>
                    <a:pt x="1953" y="264"/>
                  </a:lnTo>
                  <a:lnTo>
                    <a:pt x="1958" y="271"/>
                  </a:lnTo>
                  <a:lnTo>
                    <a:pt x="1960" y="280"/>
                  </a:lnTo>
                  <a:lnTo>
                    <a:pt x="1951" y="277"/>
                  </a:lnTo>
                  <a:lnTo>
                    <a:pt x="1944" y="277"/>
                  </a:lnTo>
                  <a:lnTo>
                    <a:pt x="1918" y="259"/>
                  </a:lnTo>
                  <a:lnTo>
                    <a:pt x="1916" y="261"/>
                  </a:lnTo>
                  <a:lnTo>
                    <a:pt x="1916" y="312"/>
                  </a:lnTo>
                  <a:lnTo>
                    <a:pt x="1930" y="326"/>
                  </a:lnTo>
                  <a:lnTo>
                    <a:pt x="1921" y="333"/>
                  </a:lnTo>
                  <a:lnTo>
                    <a:pt x="1881" y="340"/>
                  </a:lnTo>
                  <a:lnTo>
                    <a:pt x="1865" y="324"/>
                  </a:lnTo>
                  <a:lnTo>
                    <a:pt x="1847" y="328"/>
                  </a:lnTo>
                  <a:lnTo>
                    <a:pt x="1844" y="333"/>
                  </a:lnTo>
                  <a:lnTo>
                    <a:pt x="1844" y="340"/>
                  </a:lnTo>
                  <a:lnTo>
                    <a:pt x="1759" y="345"/>
                  </a:lnTo>
                  <a:lnTo>
                    <a:pt x="1752" y="349"/>
                  </a:lnTo>
                  <a:lnTo>
                    <a:pt x="1756" y="430"/>
                  </a:lnTo>
                  <a:lnTo>
                    <a:pt x="1754" y="435"/>
                  </a:lnTo>
                  <a:lnTo>
                    <a:pt x="1752" y="439"/>
                  </a:lnTo>
                  <a:lnTo>
                    <a:pt x="1745" y="446"/>
                  </a:lnTo>
                  <a:lnTo>
                    <a:pt x="1747" y="453"/>
                  </a:lnTo>
                  <a:lnTo>
                    <a:pt x="1749" y="458"/>
                  </a:lnTo>
                  <a:lnTo>
                    <a:pt x="1763" y="460"/>
                  </a:lnTo>
                  <a:lnTo>
                    <a:pt x="1770" y="470"/>
                  </a:lnTo>
                  <a:lnTo>
                    <a:pt x="1782" y="470"/>
                  </a:lnTo>
                  <a:lnTo>
                    <a:pt x="1782" y="477"/>
                  </a:lnTo>
                  <a:lnTo>
                    <a:pt x="1786" y="481"/>
                  </a:lnTo>
                  <a:lnTo>
                    <a:pt x="1789" y="481"/>
                  </a:lnTo>
                  <a:lnTo>
                    <a:pt x="1805" y="467"/>
                  </a:lnTo>
                  <a:lnTo>
                    <a:pt x="1840" y="477"/>
                  </a:lnTo>
                  <a:lnTo>
                    <a:pt x="1925" y="581"/>
                  </a:lnTo>
                  <a:lnTo>
                    <a:pt x="1941" y="682"/>
                  </a:lnTo>
                  <a:lnTo>
                    <a:pt x="1934" y="731"/>
                  </a:lnTo>
                  <a:lnTo>
                    <a:pt x="1916" y="747"/>
                  </a:lnTo>
                  <a:lnTo>
                    <a:pt x="1888" y="736"/>
                  </a:lnTo>
                  <a:lnTo>
                    <a:pt x="1881" y="750"/>
                  </a:lnTo>
                  <a:lnTo>
                    <a:pt x="1874" y="757"/>
                  </a:lnTo>
                  <a:lnTo>
                    <a:pt x="1870" y="761"/>
                  </a:lnTo>
                  <a:lnTo>
                    <a:pt x="1863" y="752"/>
                  </a:lnTo>
                  <a:lnTo>
                    <a:pt x="1860" y="692"/>
                  </a:lnTo>
                  <a:lnTo>
                    <a:pt x="1870" y="696"/>
                  </a:lnTo>
                  <a:lnTo>
                    <a:pt x="1877" y="701"/>
                  </a:lnTo>
                  <a:lnTo>
                    <a:pt x="1879" y="699"/>
                  </a:lnTo>
                  <a:lnTo>
                    <a:pt x="1881" y="680"/>
                  </a:lnTo>
                  <a:lnTo>
                    <a:pt x="1865" y="606"/>
                  </a:lnTo>
                  <a:lnTo>
                    <a:pt x="1863" y="601"/>
                  </a:lnTo>
                  <a:lnTo>
                    <a:pt x="1860" y="601"/>
                  </a:lnTo>
                  <a:lnTo>
                    <a:pt x="1851" y="601"/>
                  </a:lnTo>
                  <a:lnTo>
                    <a:pt x="1844" y="604"/>
                  </a:lnTo>
                  <a:lnTo>
                    <a:pt x="1837" y="608"/>
                  </a:lnTo>
                  <a:lnTo>
                    <a:pt x="1819" y="620"/>
                  </a:lnTo>
                  <a:lnTo>
                    <a:pt x="1798" y="615"/>
                  </a:lnTo>
                  <a:lnTo>
                    <a:pt x="1786" y="599"/>
                  </a:lnTo>
                  <a:lnTo>
                    <a:pt x="1726" y="590"/>
                  </a:lnTo>
                  <a:lnTo>
                    <a:pt x="1691" y="546"/>
                  </a:lnTo>
                  <a:lnTo>
                    <a:pt x="1657" y="527"/>
                  </a:lnTo>
                  <a:lnTo>
                    <a:pt x="1613" y="511"/>
                  </a:lnTo>
                  <a:lnTo>
                    <a:pt x="1590" y="507"/>
                  </a:lnTo>
                  <a:lnTo>
                    <a:pt x="1564" y="502"/>
                  </a:lnTo>
                  <a:lnTo>
                    <a:pt x="1562" y="502"/>
                  </a:lnTo>
                  <a:lnTo>
                    <a:pt x="1550" y="514"/>
                  </a:lnTo>
                  <a:lnTo>
                    <a:pt x="1550" y="523"/>
                  </a:lnTo>
                  <a:lnTo>
                    <a:pt x="1567" y="532"/>
                  </a:lnTo>
                  <a:lnTo>
                    <a:pt x="1576" y="548"/>
                  </a:lnTo>
                  <a:lnTo>
                    <a:pt x="1571" y="590"/>
                  </a:lnTo>
                  <a:lnTo>
                    <a:pt x="1550" y="618"/>
                  </a:lnTo>
                  <a:lnTo>
                    <a:pt x="1539" y="611"/>
                  </a:lnTo>
                  <a:lnTo>
                    <a:pt x="1525" y="611"/>
                  </a:lnTo>
                  <a:lnTo>
                    <a:pt x="1506" y="597"/>
                  </a:lnTo>
                  <a:lnTo>
                    <a:pt x="1504" y="597"/>
                  </a:lnTo>
                  <a:lnTo>
                    <a:pt x="1479" y="615"/>
                  </a:lnTo>
                  <a:lnTo>
                    <a:pt x="1418" y="627"/>
                  </a:lnTo>
                  <a:lnTo>
                    <a:pt x="1372" y="613"/>
                  </a:lnTo>
                  <a:lnTo>
                    <a:pt x="1291" y="613"/>
                  </a:lnTo>
                  <a:lnTo>
                    <a:pt x="1282" y="601"/>
                  </a:lnTo>
                  <a:lnTo>
                    <a:pt x="1270" y="592"/>
                  </a:lnTo>
                  <a:lnTo>
                    <a:pt x="1245" y="578"/>
                  </a:lnTo>
                  <a:lnTo>
                    <a:pt x="1212" y="576"/>
                  </a:lnTo>
                  <a:lnTo>
                    <a:pt x="1206" y="585"/>
                  </a:lnTo>
                  <a:lnTo>
                    <a:pt x="1224" y="627"/>
                  </a:lnTo>
                  <a:lnTo>
                    <a:pt x="1212" y="632"/>
                  </a:lnTo>
                  <a:lnTo>
                    <a:pt x="1201" y="632"/>
                  </a:lnTo>
                  <a:lnTo>
                    <a:pt x="1187" y="632"/>
                  </a:lnTo>
                  <a:lnTo>
                    <a:pt x="1175" y="632"/>
                  </a:lnTo>
                  <a:lnTo>
                    <a:pt x="1166" y="615"/>
                  </a:lnTo>
                  <a:lnTo>
                    <a:pt x="1148" y="615"/>
                  </a:lnTo>
                  <a:lnTo>
                    <a:pt x="1129" y="604"/>
                  </a:lnTo>
                  <a:lnTo>
                    <a:pt x="1111" y="606"/>
                  </a:lnTo>
                  <a:lnTo>
                    <a:pt x="1108" y="613"/>
                  </a:lnTo>
                  <a:lnTo>
                    <a:pt x="1108" y="618"/>
                  </a:lnTo>
                  <a:lnTo>
                    <a:pt x="1087" y="636"/>
                  </a:lnTo>
                  <a:lnTo>
                    <a:pt x="1069" y="641"/>
                  </a:lnTo>
                  <a:lnTo>
                    <a:pt x="1057" y="655"/>
                  </a:lnTo>
                  <a:lnTo>
                    <a:pt x="1041" y="659"/>
                  </a:lnTo>
                  <a:lnTo>
                    <a:pt x="1034" y="650"/>
                  </a:lnTo>
                  <a:lnTo>
                    <a:pt x="1030" y="641"/>
                  </a:lnTo>
                  <a:lnTo>
                    <a:pt x="1013" y="641"/>
                  </a:lnTo>
                  <a:lnTo>
                    <a:pt x="958" y="613"/>
                  </a:lnTo>
                  <a:lnTo>
                    <a:pt x="956" y="606"/>
                  </a:lnTo>
                  <a:lnTo>
                    <a:pt x="956" y="604"/>
                  </a:lnTo>
                  <a:lnTo>
                    <a:pt x="953" y="601"/>
                  </a:lnTo>
                  <a:lnTo>
                    <a:pt x="893" y="590"/>
                  </a:lnTo>
                  <a:lnTo>
                    <a:pt x="766" y="502"/>
                  </a:lnTo>
                  <a:lnTo>
                    <a:pt x="764" y="502"/>
                  </a:lnTo>
                  <a:lnTo>
                    <a:pt x="740" y="518"/>
                  </a:lnTo>
                  <a:lnTo>
                    <a:pt x="717" y="514"/>
                  </a:lnTo>
                  <a:lnTo>
                    <a:pt x="703" y="514"/>
                  </a:lnTo>
                  <a:lnTo>
                    <a:pt x="692" y="514"/>
                  </a:lnTo>
                  <a:lnTo>
                    <a:pt x="664" y="488"/>
                  </a:lnTo>
                  <a:lnTo>
                    <a:pt x="650" y="488"/>
                  </a:lnTo>
                  <a:lnTo>
                    <a:pt x="639" y="486"/>
                  </a:lnTo>
                  <a:lnTo>
                    <a:pt x="629" y="497"/>
                  </a:lnTo>
                  <a:lnTo>
                    <a:pt x="548" y="558"/>
                  </a:lnTo>
                  <a:lnTo>
                    <a:pt x="546" y="560"/>
                  </a:lnTo>
                  <a:lnTo>
                    <a:pt x="551" y="564"/>
                  </a:lnTo>
                  <a:lnTo>
                    <a:pt x="555" y="569"/>
                  </a:lnTo>
                  <a:lnTo>
                    <a:pt x="558" y="574"/>
                  </a:lnTo>
                  <a:lnTo>
                    <a:pt x="555" y="576"/>
                  </a:lnTo>
                  <a:lnTo>
                    <a:pt x="553" y="581"/>
                  </a:lnTo>
                  <a:lnTo>
                    <a:pt x="569" y="601"/>
                  </a:lnTo>
                  <a:lnTo>
                    <a:pt x="486" y="622"/>
                  </a:lnTo>
                  <a:lnTo>
                    <a:pt x="440" y="641"/>
                  </a:lnTo>
                  <a:lnTo>
                    <a:pt x="414" y="632"/>
                  </a:lnTo>
                  <a:lnTo>
                    <a:pt x="400" y="636"/>
                  </a:lnTo>
                  <a:lnTo>
                    <a:pt x="384" y="669"/>
                  </a:lnTo>
                  <a:lnTo>
                    <a:pt x="384" y="696"/>
                  </a:lnTo>
                  <a:lnTo>
                    <a:pt x="419" y="722"/>
                  </a:lnTo>
                  <a:lnTo>
                    <a:pt x="423" y="729"/>
                  </a:lnTo>
                  <a:lnTo>
                    <a:pt x="423" y="733"/>
                  </a:lnTo>
                  <a:lnTo>
                    <a:pt x="421" y="736"/>
                  </a:lnTo>
                  <a:lnTo>
                    <a:pt x="419" y="738"/>
                  </a:lnTo>
                  <a:lnTo>
                    <a:pt x="398" y="738"/>
                  </a:lnTo>
                  <a:lnTo>
                    <a:pt x="377" y="777"/>
                  </a:lnTo>
                  <a:lnTo>
                    <a:pt x="407" y="794"/>
                  </a:lnTo>
                  <a:lnTo>
                    <a:pt x="407" y="801"/>
                  </a:lnTo>
                  <a:lnTo>
                    <a:pt x="426" y="835"/>
                  </a:lnTo>
                  <a:lnTo>
                    <a:pt x="409" y="844"/>
                  </a:lnTo>
                  <a:lnTo>
                    <a:pt x="375" y="826"/>
                  </a:lnTo>
                  <a:lnTo>
                    <a:pt x="296" y="819"/>
                  </a:lnTo>
                  <a:lnTo>
                    <a:pt x="220" y="775"/>
                  </a:lnTo>
                  <a:lnTo>
                    <a:pt x="208" y="763"/>
                  </a:lnTo>
                  <a:lnTo>
                    <a:pt x="213" y="759"/>
                  </a:lnTo>
                  <a:lnTo>
                    <a:pt x="217" y="759"/>
                  </a:lnTo>
                  <a:lnTo>
                    <a:pt x="224" y="759"/>
                  </a:lnTo>
                  <a:lnTo>
                    <a:pt x="231" y="757"/>
                  </a:lnTo>
                  <a:lnTo>
                    <a:pt x="231" y="752"/>
                  </a:lnTo>
                  <a:lnTo>
                    <a:pt x="229" y="747"/>
                  </a:lnTo>
                  <a:lnTo>
                    <a:pt x="227" y="740"/>
                  </a:lnTo>
                  <a:lnTo>
                    <a:pt x="231" y="733"/>
                  </a:lnTo>
                  <a:lnTo>
                    <a:pt x="236" y="729"/>
                  </a:lnTo>
                  <a:lnTo>
                    <a:pt x="236" y="724"/>
                  </a:lnTo>
                  <a:lnTo>
                    <a:pt x="231" y="720"/>
                  </a:lnTo>
                  <a:lnTo>
                    <a:pt x="224" y="720"/>
                  </a:lnTo>
                  <a:lnTo>
                    <a:pt x="215" y="720"/>
                  </a:lnTo>
                  <a:lnTo>
                    <a:pt x="215" y="717"/>
                  </a:lnTo>
                  <a:lnTo>
                    <a:pt x="229" y="701"/>
                  </a:lnTo>
                  <a:lnTo>
                    <a:pt x="236" y="669"/>
                  </a:lnTo>
                  <a:lnTo>
                    <a:pt x="234" y="669"/>
                  </a:lnTo>
                  <a:lnTo>
                    <a:pt x="155" y="629"/>
                  </a:lnTo>
                  <a:lnTo>
                    <a:pt x="148" y="611"/>
                  </a:lnTo>
                  <a:lnTo>
                    <a:pt x="139" y="592"/>
                  </a:lnTo>
                  <a:lnTo>
                    <a:pt x="134" y="595"/>
                  </a:lnTo>
                  <a:lnTo>
                    <a:pt x="129" y="599"/>
                  </a:lnTo>
                  <a:lnTo>
                    <a:pt x="118" y="599"/>
                  </a:lnTo>
                  <a:lnTo>
                    <a:pt x="109" y="601"/>
                  </a:lnTo>
                  <a:lnTo>
                    <a:pt x="90" y="604"/>
                  </a:lnTo>
                  <a:lnTo>
                    <a:pt x="88" y="601"/>
                  </a:lnTo>
                  <a:lnTo>
                    <a:pt x="92" y="597"/>
                  </a:lnTo>
                  <a:lnTo>
                    <a:pt x="97" y="590"/>
                  </a:lnTo>
                  <a:lnTo>
                    <a:pt x="99" y="585"/>
                  </a:lnTo>
                  <a:lnTo>
                    <a:pt x="99" y="583"/>
                  </a:lnTo>
                  <a:lnTo>
                    <a:pt x="97" y="578"/>
                  </a:lnTo>
                  <a:lnTo>
                    <a:pt x="81" y="569"/>
                  </a:lnTo>
                  <a:lnTo>
                    <a:pt x="74" y="523"/>
                  </a:lnTo>
                  <a:lnTo>
                    <a:pt x="32" y="520"/>
                  </a:lnTo>
                  <a:lnTo>
                    <a:pt x="18" y="479"/>
                  </a:lnTo>
                  <a:lnTo>
                    <a:pt x="9" y="474"/>
                  </a:lnTo>
                  <a:lnTo>
                    <a:pt x="2" y="442"/>
                  </a:lnTo>
                  <a:lnTo>
                    <a:pt x="9" y="439"/>
                  </a:lnTo>
                  <a:lnTo>
                    <a:pt x="18" y="437"/>
                  </a:lnTo>
                  <a:lnTo>
                    <a:pt x="37" y="435"/>
                  </a:lnTo>
                  <a:lnTo>
                    <a:pt x="37" y="433"/>
                  </a:lnTo>
                  <a:lnTo>
                    <a:pt x="37" y="430"/>
                  </a:lnTo>
                  <a:lnTo>
                    <a:pt x="32" y="423"/>
                  </a:lnTo>
                  <a:lnTo>
                    <a:pt x="23" y="421"/>
                  </a:lnTo>
                  <a:lnTo>
                    <a:pt x="44" y="393"/>
                  </a:lnTo>
                  <a:lnTo>
                    <a:pt x="53" y="382"/>
                  </a:lnTo>
                  <a:lnTo>
                    <a:pt x="60" y="368"/>
                  </a:lnTo>
                  <a:lnTo>
                    <a:pt x="60" y="363"/>
                  </a:lnTo>
                  <a:lnTo>
                    <a:pt x="35" y="324"/>
                  </a:lnTo>
                  <a:lnTo>
                    <a:pt x="30" y="301"/>
                  </a:lnTo>
                  <a:lnTo>
                    <a:pt x="28" y="289"/>
                  </a:lnTo>
                  <a:lnTo>
                    <a:pt x="21" y="280"/>
                  </a:lnTo>
                  <a:lnTo>
                    <a:pt x="21" y="252"/>
                  </a:lnTo>
                  <a:lnTo>
                    <a:pt x="2" y="238"/>
                  </a:lnTo>
                  <a:lnTo>
                    <a:pt x="0" y="224"/>
                  </a:lnTo>
                  <a:lnTo>
                    <a:pt x="18" y="222"/>
                  </a:lnTo>
                  <a:lnTo>
                    <a:pt x="21" y="213"/>
                  </a:lnTo>
                  <a:lnTo>
                    <a:pt x="25" y="201"/>
                  </a:lnTo>
                  <a:lnTo>
                    <a:pt x="39" y="201"/>
                  </a:lnTo>
                  <a:lnTo>
                    <a:pt x="55" y="213"/>
                  </a:lnTo>
                  <a:lnTo>
                    <a:pt x="83" y="215"/>
                  </a:lnTo>
                  <a:lnTo>
                    <a:pt x="109" y="220"/>
                  </a:lnTo>
                  <a:lnTo>
                    <a:pt x="169" y="252"/>
                  </a:lnTo>
                  <a:lnTo>
                    <a:pt x="171" y="268"/>
                  </a:lnTo>
                  <a:lnTo>
                    <a:pt x="148" y="282"/>
                  </a:lnTo>
                  <a:lnTo>
                    <a:pt x="116" y="282"/>
                  </a:lnTo>
                  <a:lnTo>
                    <a:pt x="65" y="266"/>
                  </a:lnTo>
                  <a:lnTo>
                    <a:pt x="65" y="268"/>
                  </a:lnTo>
                  <a:lnTo>
                    <a:pt x="106" y="308"/>
                  </a:lnTo>
                  <a:lnTo>
                    <a:pt x="109" y="331"/>
                  </a:lnTo>
                  <a:lnTo>
                    <a:pt x="136" y="347"/>
                  </a:lnTo>
                  <a:lnTo>
                    <a:pt x="150" y="340"/>
                  </a:lnTo>
                  <a:lnTo>
                    <a:pt x="132" y="310"/>
                  </a:lnTo>
                  <a:lnTo>
                    <a:pt x="136" y="305"/>
                  </a:lnTo>
                  <a:lnTo>
                    <a:pt x="169" y="319"/>
                  </a:lnTo>
                  <a:lnTo>
                    <a:pt x="199" y="331"/>
                  </a:lnTo>
                  <a:lnTo>
                    <a:pt x="201" y="324"/>
                  </a:lnTo>
                  <a:lnTo>
                    <a:pt x="201" y="319"/>
                  </a:lnTo>
                  <a:lnTo>
                    <a:pt x="176" y="294"/>
                  </a:lnTo>
                  <a:lnTo>
                    <a:pt x="192" y="280"/>
                  </a:lnTo>
                  <a:lnTo>
                    <a:pt x="210" y="280"/>
                  </a:lnTo>
                  <a:lnTo>
                    <a:pt x="234" y="296"/>
                  </a:lnTo>
                  <a:lnTo>
                    <a:pt x="243" y="296"/>
                  </a:lnTo>
                  <a:lnTo>
                    <a:pt x="245" y="289"/>
                  </a:lnTo>
                  <a:lnTo>
                    <a:pt x="245" y="284"/>
                  </a:lnTo>
                  <a:lnTo>
                    <a:pt x="231" y="266"/>
                  </a:lnTo>
                  <a:lnTo>
                    <a:pt x="220" y="250"/>
                  </a:lnTo>
                  <a:lnTo>
                    <a:pt x="215" y="231"/>
                  </a:lnTo>
                  <a:lnTo>
                    <a:pt x="213" y="224"/>
                  </a:lnTo>
                  <a:lnTo>
                    <a:pt x="206" y="217"/>
                  </a:lnTo>
                  <a:lnTo>
                    <a:pt x="206" y="213"/>
                  </a:lnTo>
                  <a:lnTo>
                    <a:pt x="238" y="222"/>
                  </a:lnTo>
                  <a:lnTo>
                    <a:pt x="241" y="227"/>
                  </a:lnTo>
                  <a:lnTo>
                    <a:pt x="245" y="231"/>
                  </a:lnTo>
                  <a:lnTo>
                    <a:pt x="241" y="240"/>
                  </a:lnTo>
                  <a:lnTo>
                    <a:pt x="238" y="252"/>
                  </a:lnTo>
                  <a:lnTo>
                    <a:pt x="254" y="264"/>
                  </a:lnTo>
                  <a:lnTo>
                    <a:pt x="264" y="264"/>
                  </a:lnTo>
                  <a:lnTo>
                    <a:pt x="273" y="261"/>
                  </a:lnTo>
                  <a:lnTo>
                    <a:pt x="284" y="236"/>
                  </a:lnTo>
                  <a:lnTo>
                    <a:pt x="305" y="229"/>
                  </a:lnTo>
                  <a:lnTo>
                    <a:pt x="328" y="227"/>
                  </a:lnTo>
                  <a:lnTo>
                    <a:pt x="349" y="220"/>
                  </a:lnTo>
                  <a:lnTo>
                    <a:pt x="352" y="222"/>
                  </a:lnTo>
                  <a:lnTo>
                    <a:pt x="349" y="229"/>
                  </a:lnTo>
                  <a:lnTo>
                    <a:pt x="347" y="236"/>
                  </a:lnTo>
                  <a:lnTo>
                    <a:pt x="354" y="238"/>
                  </a:lnTo>
                  <a:lnTo>
                    <a:pt x="359" y="240"/>
                  </a:lnTo>
                  <a:lnTo>
                    <a:pt x="363" y="236"/>
                  </a:lnTo>
                  <a:lnTo>
                    <a:pt x="368" y="231"/>
                  </a:lnTo>
                  <a:lnTo>
                    <a:pt x="372" y="224"/>
                  </a:lnTo>
                  <a:lnTo>
                    <a:pt x="372" y="222"/>
                  </a:lnTo>
                  <a:lnTo>
                    <a:pt x="372" y="217"/>
                  </a:lnTo>
                  <a:lnTo>
                    <a:pt x="405" y="213"/>
                  </a:lnTo>
                  <a:lnTo>
                    <a:pt x="412" y="210"/>
                  </a:lnTo>
                  <a:lnTo>
                    <a:pt x="416" y="213"/>
                  </a:lnTo>
                  <a:lnTo>
                    <a:pt x="419" y="217"/>
                  </a:lnTo>
                  <a:lnTo>
                    <a:pt x="421" y="222"/>
                  </a:lnTo>
                  <a:lnTo>
                    <a:pt x="426" y="227"/>
                  </a:lnTo>
                  <a:lnTo>
                    <a:pt x="428" y="227"/>
                  </a:lnTo>
                  <a:lnTo>
                    <a:pt x="433" y="227"/>
                  </a:lnTo>
                  <a:lnTo>
                    <a:pt x="437" y="222"/>
                  </a:lnTo>
                  <a:lnTo>
                    <a:pt x="440" y="215"/>
                  </a:lnTo>
                  <a:lnTo>
                    <a:pt x="442" y="208"/>
                  </a:lnTo>
                  <a:lnTo>
                    <a:pt x="435" y="192"/>
                  </a:lnTo>
                  <a:lnTo>
                    <a:pt x="449" y="192"/>
                  </a:lnTo>
                  <a:lnTo>
                    <a:pt x="463" y="196"/>
                  </a:lnTo>
                  <a:lnTo>
                    <a:pt x="490" y="201"/>
                  </a:lnTo>
                  <a:lnTo>
                    <a:pt x="493" y="206"/>
                  </a:lnTo>
                  <a:lnTo>
                    <a:pt x="495" y="208"/>
                  </a:lnTo>
                  <a:lnTo>
                    <a:pt x="502" y="210"/>
                  </a:lnTo>
                  <a:lnTo>
                    <a:pt x="511" y="208"/>
                  </a:lnTo>
                  <a:lnTo>
                    <a:pt x="518" y="210"/>
                  </a:lnTo>
                  <a:lnTo>
                    <a:pt x="553" y="224"/>
                  </a:lnTo>
                  <a:lnTo>
                    <a:pt x="558" y="217"/>
                  </a:lnTo>
                  <a:lnTo>
                    <a:pt x="560" y="210"/>
                  </a:lnTo>
                  <a:lnTo>
                    <a:pt x="527" y="187"/>
                  </a:lnTo>
                  <a:lnTo>
                    <a:pt x="518" y="185"/>
                  </a:lnTo>
                  <a:lnTo>
                    <a:pt x="511" y="171"/>
                  </a:lnTo>
                  <a:lnTo>
                    <a:pt x="507" y="162"/>
                  </a:lnTo>
                  <a:lnTo>
                    <a:pt x="500" y="155"/>
                  </a:lnTo>
                  <a:lnTo>
                    <a:pt x="500" y="153"/>
                  </a:lnTo>
                  <a:lnTo>
                    <a:pt x="507" y="148"/>
                  </a:lnTo>
                  <a:lnTo>
                    <a:pt x="511" y="146"/>
                  </a:lnTo>
                  <a:lnTo>
                    <a:pt x="511" y="111"/>
                  </a:lnTo>
                  <a:lnTo>
                    <a:pt x="530" y="113"/>
                  </a:lnTo>
                  <a:lnTo>
                    <a:pt x="541" y="113"/>
                  </a:lnTo>
                  <a:lnTo>
                    <a:pt x="551" y="111"/>
                  </a:lnTo>
                  <a:lnTo>
                    <a:pt x="558" y="118"/>
                  </a:lnTo>
                  <a:lnTo>
                    <a:pt x="569" y="153"/>
                  </a:lnTo>
                  <a:lnTo>
                    <a:pt x="608" y="201"/>
                  </a:lnTo>
                  <a:lnTo>
                    <a:pt x="622" y="213"/>
                  </a:lnTo>
                  <a:lnTo>
                    <a:pt x="620" y="238"/>
                  </a:lnTo>
                  <a:lnTo>
                    <a:pt x="618" y="243"/>
                  </a:lnTo>
                  <a:lnTo>
                    <a:pt x="581" y="252"/>
                  </a:lnTo>
                  <a:lnTo>
                    <a:pt x="578" y="259"/>
                  </a:lnTo>
                  <a:lnTo>
                    <a:pt x="578" y="264"/>
                  </a:lnTo>
                  <a:lnTo>
                    <a:pt x="592" y="268"/>
                  </a:lnTo>
                  <a:lnTo>
                    <a:pt x="606" y="273"/>
                  </a:lnTo>
                  <a:lnTo>
                    <a:pt x="629" y="271"/>
                  </a:lnTo>
                  <a:lnTo>
                    <a:pt x="625" y="252"/>
                  </a:lnTo>
                  <a:lnTo>
                    <a:pt x="648" y="245"/>
                  </a:lnTo>
                  <a:lnTo>
                    <a:pt x="650" y="243"/>
                  </a:lnTo>
                  <a:lnTo>
                    <a:pt x="650" y="227"/>
                  </a:lnTo>
                  <a:lnTo>
                    <a:pt x="650" y="217"/>
                  </a:lnTo>
                  <a:lnTo>
                    <a:pt x="648" y="213"/>
                  </a:lnTo>
                  <a:lnTo>
                    <a:pt x="643" y="210"/>
                  </a:lnTo>
                  <a:lnTo>
                    <a:pt x="652" y="203"/>
                  </a:lnTo>
                  <a:lnTo>
                    <a:pt x="659" y="208"/>
                  </a:lnTo>
                  <a:lnTo>
                    <a:pt x="666" y="213"/>
                  </a:lnTo>
                  <a:lnTo>
                    <a:pt x="676" y="217"/>
                  </a:lnTo>
                  <a:lnTo>
                    <a:pt x="685" y="217"/>
                  </a:lnTo>
                  <a:lnTo>
                    <a:pt x="687" y="213"/>
                  </a:lnTo>
                  <a:lnTo>
                    <a:pt x="687" y="208"/>
                  </a:lnTo>
                  <a:lnTo>
                    <a:pt x="655" y="185"/>
                  </a:lnTo>
                  <a:lnTo>
                    <a:pt x="627" y="187"/>
                  </a:lnTo>
                  <a:lnTo>
                    <a:pt x="611" y="162"/>
                  </a:lnTo>
                  <a:lnTo>
                    <a:pt x="590" y="139"/>
                  </a:lnTo>
                  <a:lnTo>
                    <a:pt x="590" y="132"/>
                  </a:lnTo>
                  <a:lnTo>
                    <a:pt x="592" y="127"/>
                  </a:lnTo>
                  <a:lnTo>
                    <a:pt x="599" y="120"/>
                  </a:lnTo>
                  <a:lnTo>
                    <a:pt x="606" y="122"/>
                  </a:lnTo>
                  <a:lnTo>
                    <a:pt x="615" y="139"/>
                  </a:lnTo>
                  <a:lnTo>
                    <a:pt x="622" y="155"/>
                  </a:lnTo>
                  <a:lnTo>
                    <a:pt x="641" y="153"/>
                  </a:lnTo>
                  <a:lnTo>
                    <a:pt x="643" y="150"/>
                  </a:lnTo>
                  <a:lnTo>
                    <a:pt x="643" y="148"/>
                  </a:lnTo>
                  <a:lnTo>
                    <a:pt x="641" y="143"/>
                  </a:lnTo>
                  <a:lnTo>
                    <a:pt x="634" y="134"/>
                  </a:lnTo>
                  <a:lnTo>
                    <a:pt x="639" y="127"/>
                  </a:lnTo>
                  <a:lnTo>
                    <a:pt x="643" y="122"/>
                  </a:lnTo>
                  <a:lnTo>
                    <a:pt x="648" y="122"/>
                  </a:lnTo>
                  <a:lnTo>
                    <a:pt x="662" y="125"/>
                  </a:lnTo>
                  <a:lnTo>
                    <a:pt x="703" y="146"/>
                  </a:lnTo>
                  <a:lnTo>
                    <a:pt x="713" y="162"/>
                  </a:lnTo>
                  <a:lnTo>
                    <a:pt x="726" y="166"/>
                  </a:lnTo>
                  <a:lnTo>
                    <a:pt x="729" y="162"/>
                  </a:lnTo>
                  <a:lnTo>
                    <a:pt x="731" y="155"/>
                  </a:lnTo>
                  <a:lnTo>
                    <a:pt x="729" y="150"/>
                  </a:lnTo>
                  <a:lnTo>
                    <a:pt x="726" y="146"/>
                  </a:lnTo>
                  <a:lnTo>
                    <a:pt x="717" y="136"/>
                  </a:lnTo>
                  <a:lnTo>
                    <a:pt x="713" y="127"/>
                  </a:lnTo>
                  <a:lnTo>
                    <a:pt x="664" y="115"/>
                  </a:lnTo>
                  <a:lnTo>
                    <a:pt x="662" y="90"/>
                  </a:lnTo>
                  <a:lnTo>
                    <a:pt x="687" y="83"/>
                  </a:lnTo>
                  <a:lnTo>
                    <a:pt x="715" y="48"/>
                  </a:lnTo>
                  <a:lnTo>
                    <a:pt x="791" y="25"/>
                  </a:lnTo>
                  <a:lnTo>
                    <a:pt x="798" y="30"/>
                  </a:lnTo>
                  <a:lnTo>
                    <a:pt x="801" y="32"/>
                  </a:lnTo>
                  <a:lnTo>
                    <a:pt x="805" y="32"/>
                  </a:lnTo>
                  <a:lnTo>
                    <a:pt x="861" y="23"/>
                  </a:lnTo>
                  <a:lnTo>
                    <a:pt x="865" y="21"/>
                  </a:lnTo>
                  <a:lnTo>
                    <a:pt x="868" y="14"/>
                  </a:lnTo>
                  <a:lnTo>
                    <a:pt x="865" y="2"/>
                  </a:lnTo>
                  <a:lnTo>
                    <a:pt x="872" y="0"/>
                  </a:lnTo>
                  <a:lnTo>
                    <a:pt x="882" y="0"/>
                  </a:lnTo>
                  <a:lnTo>
                    <a:pt x="895" y="0"/>
                  </a:lnTo>
                  <a:lnTo>
                    <a:pt x="898"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6" name="Freeform 12"/>
            <p:cNvSpPr>
              <a:spLocks/>
            </p:cNvSpPr>
            <p:nvPr/>
          </p:nvSpPr>
          <p:spPr bwMode="auto">
            <a:xfrm>
              <a:off x="2611" y="1485"/>
              <a:ext cx="139" cy="77"/>
            </a:xfrm>
            <a:custGeom>
              <a:avLst/>
              <a:gdLst>
                <a:gd name="T0" fmla="*/ 134 w 139"/>
                <a:gd name="T1" fmla="*/ 0 h 77"/>
                <a:gd name="T2" fmla="*/ 134 w 139"/>
                <a:gd name="T3" fmla="*/ 0 h 77"/>
                <a:gd name="T4" fmla="*/ 139 w 139"/>
                <a:gd name="T5" fmla="*/ 10 h 77"/>
                <a:gd name="T6" fmla="*/ 127 w 139"/>
                <a:gd name="T7" fmla="*/ 28 h 77"/>
                <a:gd name="T8" fmla="*/ 127 w 139"/>
                <a:gd name="T9" fmla="*/ 28 h 77"/>
                <a:gd name="T10" fmla="*/ 106 w 139"/>
                <a:gd name="T11" fmla="*/ 35 h 77"/>
                <a:gd name="T12" fmla="*/ 106 w 139"/>
                <a:gd name="T13" fmla="*/ 35 h 77"/>
                <a:gd name="T14" fmla="*/ 102 w 139"/>
                <a:gd name="T15" fmla="*/ 40 h 77"/>
                <a:gd name="T16" fmla="*/ 97 w 139"/>
                <a:gd name="T17" fmla="*/ 42 h 77"/>
                <a:gd name="T18" fmla="*/ 88 w 139"/>
                <a:gd name="T19" fmla="*/ 47 h 77"/>
                <a:gd name="T20" fmla="*/ 67 w 139"/>
                <a:gd name="T21" fmla="*/ 49 h 77"/>
                <a:gd name="T22" fmla="*/ 67 w 139"/>
                <a:gd name="T23" fmla="*/ 49 h 77"/>
                <a:gd name="T24" fmla="*/ 62 w 139"/>
                <a:gd name="T25" fmla="*/ 54 h 77"/>
                <a:gd name="T26" fmla="*/ 58 w 139"/>
                <a:gd name="T27" fmla="*/ 56 h 77"/>
                <a:gd name="T28" fmla="*/ 49 w 139"/>
                <a:gd name="T29" fmla="*/ 63 h 77"/>
                <a:gd name="T30" fmla="*/ 39 w 139"/>
                <a:gd name="T31" fmla="*/ 67 h 77"/>
                <a:gd name="T32" fmla="*/ 35 w 139"/>
                <a:gd name="T33" fmla="*/ 72 h 77"/>
                <a:gd name="T34" fmla="*/ 32 w 139"/>
                <a:gd name="T35" fmla="*/ 77 h 77"/>
                <a:gd name="T36" fmla="*/ 0 w 139"/>
                <a:gd name="T37" fmla="*/ 74 h 77"/>
                <a:gd name="T38" fmla="*/ 0 w 139"/>
                <a:gd name="T39" fmla="*/ 74 h 77"/>
                <a:gd name="T40" fmla="*/ 2 w 139"/>
                <a:gd name="T41" fmla="*/ 67 h 77"/>
                <a:gd name="T42" fmla="*/ 5 w 139"/>
                <a:gd name="T43" fmla="*/ 63 h 77"/>
                <a:gd name="T44" fmla="*/ 9 w 139"/>
                <a:gd name="T45" fmla="*/ 63 h 77"/>
                <a:gd name="T46" fmla="*/ 9 w 139"/>
                <a:gd name="T47" fmla="*/ 63 h 77"/>
                <a:gd name="T48" fmla="*/ 11 w 139"/>
                <a:gd name="T49" fmla="*/ 63 h 77"/>
                <a:gd name="T50" fmla="*/ 14 w 139"/>
                <a:gd name="T51" fmla="*/ 47 h 77"/>
                <a:gd name="T52" fmla="*/ 37 w 139"/>
                <a:gd name="T53" fmla="*/ 47 h 77"/>
                <a:gd name="T54" fmla="*/ 37 w 139"/>
                <a:gd name="T55" fmla="*/ 47 h 77"/>
                <a:gd name="T56" fmla="*/ 42 w 139"/>
                <a:gd name="T57" fmla="*/ 35 h 77"/>
                <a:gd name="T58" fmla="*/ 46 w 139"/>
                <a:gd name="T59" fmla="*/ 23 h 77"/>
                <a:gd name="T60" fmla="*/ 46 w 139"/>
                <a:gd name="T61" fmla="*/ 23 h 77"/>
                <a:gd name="T62" fmla="*/ 116 w 139"/>
                <a:gd name="T63" fmla="*/ 16 h 77"/>
                <a:gd name="T64" fmla="*/ 116 w 139"/>
                <a:gd name="T65" fmla="*/ 16 h 77"/>
                <a:gd name="T66" fmla="*/ 120 w 139"/>
                <a:gd name="T67" fmla="*/ 12 h 77"/>
                <a:gd name="T68" fmla="*/ 123 w 139"/>
                <a:gd name="T69" fmla="*/ 5 h 77"/>
                <a:gd name="T70" fmla="*/ 127 w 139"/>
                <a:gd name="T71" fmla="*/ 0 h 77"/>
                <a:gd name="T72" fmla="*/ 132 w 139"/>
                <a:gd name="T73" fmla="*/ 0 h 77"/>
                <a:gd name="T74" fmla="*/ 134 w 139"/>
                <a:gd name="T75" fmla="*/ 0 h 77"/>
                <a:gd name="T76" fmla="*/ 134 w 139"/>
                <a:gd name="T77" fmla="*/ 0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9"/>
                <a:gd name="T118" fmla="*/ 0 h 77"/>
                <a:gd name="T119" fmla="*/ 139 w 139"/>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9" h="77">
                  <a:moveTo>
                    <a:pt x="134" y="0"/>
                  </a:moveTo>
                  <a:lnTo>
                    <a:pt x="134" y="0"/>
                  </a:lnTo>
                  <a:lnTo>
                    <a:pt x="139" y="10"/>
                  </a:lnTo>
                  <a:lnTo>
                    <a:pt x="127" y="28"/>
                  </a:lnTo>
                  <a:lnTo>
                    <a:pt x="106" y="35"/>
                  </a:lnTo>
                  <a:lnTo>
                    <a:pt x="102" y="40"/>
                  </a:lnTo>
                  <a:lnTo>
                    <a:pt x="97" y="42"/>
                  </a:lnTo>
                  <a:lnTo>
                    <a:pt x="88" y="47"/>
                  </a:lnTo>
                  <a:lnTo>
                    <a:pt x="67" y="49"/>
                  </a:lnTo>
                  <a:lnTo>
                    <a:pt x="62" y="54"/>
                  </a:lnTo>
                  <a:lnTo>
                    <a:pt x="58" y="56"/>
                  </a:lnTo>
                  <a:lnTo>
                    <a:pt x="49" y="63"/>
                  </a:lnTo>
                  <a:lnTo>
                    <a:pt x="39" y="67"/>
                  </a:lnTo>
                  <a:lnTo>
                    <a:pt x="35" y="72"/>
                  </a:lnTo>
                  <a:lnTo>
                    <a:pt x="32" y="77"/>
                  </a:lnTo>
                  <a:lnTo>
                    <a:pt x="0" y="74"/>
                  </a:lnTo>
                  <a:lnTo>
                    <a:pt x="2" y="67"/>
                  </a:lnTo>
                  <a:lnTo>
                    <a:pt x="5" y="63"/>
                  </a:lnTo>
                  <a:lnTo>
                    <a:pt x="9" y="63"/>
                  </a:lnTo>
                  <a:lnTo>
                    <a:pt x="11" y="63"/>
                  </a:lnTo>
                  <a:lnTo>
                    <a:pt x="14" y="47"/>
                  </a:lnTo>
                  <a:lnTo>
                    <a:pt x="37" y="47"/>
                  </a:lnTo>
                  <a:lnTo>
                    <a:pt x="42" y="35"/>
                  </a:lnTo>
                  <a:lnTo>
                    <a:pt x="46" y="23"/>
                  </a:lnTo>
                  <a:lnTo>
                    <a:pt x="116" y="16"/>
                  </a:lnTo>
                  <a:lnTo>
                    <a:pt x="120" y="12"/>
                  </a:lnTo>
                  <a:lnTo>
                    <a:pt x="123" y="5"/>
                  </a:lnTo>
                  <a:lnTo>
                    <a:pt x="127" y="0"/>
                  </a:lnTo>
                  <a:lnTo>
                    <a:pt x="132" y="0"/>
                  </a:lnTo>
                  <a:lnTo>
                    <a:pt x="134"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7" name="Freeform 13"/>
            <p:cNvSpPr>
              <a:spLocks/>
            </p:cNvSpPr>
            <p:nvPr/>
          </p:nvSpPr>
          <p:spPr bwMode="auto">
            <a:xfrm>
              <a:off x="2230" y="2348"/>
              <a:ext cx="139" cy="69"/>
            </a:xfrm>
            <a:custGeom>
              <a:avLst/>
              <a:gdLst>
                <a:gd name="T0" fmla="*/ 139 w 139"/>
                <a:gd name="T1" fmla="*/ 23 h 69"/>
                <a:gd name="T2" fmla="*/ 139 w 139"/>
                <a:gd name="T3" fmla="*/ 23 h 69"/>
                <a:gd name="T4" fmla="*/ 125 w 139"/>
                <a:gd name="T5" fmla="*/ 30 h 69"/>
                <a:gd name="T6" fmla="*/ 111 w 139"/>
                <a:gd name="T7" fmla="*/ 34 h 69"/>
                <a:gd name="T8" fmla="*/ 81 w 139"/>
                <a:gd name="T9" fmla="*/ 46 h 69"/>
                <a:gd name="T10" fmla="*/ 41 w 139"/>
                <a:gd name="T11" fmla="*/ 67 h 69"/>
                <a:gd name="T12" fmla="*/ 41 w 139"/>
                <a:gd name="T13" fmla="*/ 67 h 69"/>
                <a:gd name="T14" fmla="*/ 23 w 139"/>
                <a:gd name="T15" fmla="*/ 67 h 69"/>
                <a:gd name="T16" fmla="*/ 4 w 139"/>
                <a:gd name="T17" fmla="*/ 69 h 69"/>
                <a:gd name="T18" fmla="*/ 0 w 139"/>
                <a:gd name="T19" fmla="*/ 62 h 69"/>
                <a:gd name="T20" fmla="*/ 4 w 139"/>
                <a:gd name="T21" fmla="*/ 46 h 69"/>
                <a:gd name="T22" fmla="*/ 4 w 139"/>
                <a:gd name="T23" fmla="*/ 46 h 69"/>
                <a:gd name="T24" fmla="*/ 16 w 139"/>
                <a:gd name="T25" fmla="*/ 41 h 69"/>
                <a:gd name="T26" fmla="*/ 27 w 139"/>
                <a:gd name="T27" fmla="*/ 37 h 69"/>
                <a:gd name="T28" fmla="*/ 48 w 139"/>
                <a:gd name="T29" fmla="*/ 20 h 69"/>
                <a:gd name="T30" fmla="*/ 85 w 139"/>
                <a:gd name="T31" fmla="*/ 0 h 69"/>
                <a:gd name="T32" fmla="*/ 118 w 139"/>
                <a:gd name="T33" fmla="*/ 2 h 69"/>
                <a:gd name="T34" fmla="*/ 139 w 139"/>
                <a:gd name="T35" fmla="*/ 23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
                <a:gd name="T55" fmla="*/ 0 h 69"/>
                <a:gd name="T56" fmla="*/ 139 w 13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 h="69">
                  <a:moveTo>
                    <a:pt x="139" y="23"/>
                  </a:moveTo>
                  <a:lnTo>
                    <a:pt x="139" y="23"/>
                  </a:lnTo>
                  <a:lnTo>
                    <a:pt x="125" y="30"/>
                  </a:lnTo>
                  <a:lnTo>
                    <a:pt x="111" y="34"/>
                  </a:lnTo>
                  <a:lnTo>
                    <a:pt x="81" y="46"/>
                  </a:lnTo>
                  <a:lnTo>
                    <a:pt x="41" y="67"/>
                  </a:lnTo>
                  <a:lnTo>
                    <a:pt x="23" y="67"/>
                  </a:lnTo>
                  <a:lnTo>
                    <a:pt x="4" y="69"/>
                  </a:lnTo>
                  <a:lnTo>
                    <a:pt x="0" y="62"/>
                  </a:lnTo>
                  <a:lnTo>
                    <a:pt x="4" y="46"/>
                  </a:lnTo>
                  <a:lnTo>
                    <a:pt x="16" y="41"/>
                  </a:lnTo>
                  <a:lnTo>
                    <a:pt x="27" y="37"/>
                  </a:lnTo>
                  <a:lnTo>
                    <a:pt x="48" y="20"/>
                  </a:lnTo>
                  <a:lnTo>
                    <a:pt x="85" y="0"/>
                  </a:lnTo>
                  <a:lnTo>
                    <a:pt x="118" y="2"/>
                  </a:lnTo>
                  <a:lnTo>
                    <a:pt x="139" y="2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8" name="Freeform 14"/>
            <p:cNvSpPr>
              <a:spLocks/>
            </p:cNvSpPr>
            <p:nvPr/>
          </p:nvSpPr>
          <p:spPr bwMode="auto">
            <a:xfrm>
              <a:off x="1967" y="1662"/>
              <a:ext cx="27" cy="19"/>
            </a:xfrm>
            <a:custGeom>
              <a:avLst/>
              <a:gdLst>
                <a:gd name="T0" fmla="*/ 27 w 27"/>
                <a:gd name="T1" fmla="*/ 2 h 19"/>
                <a:gd name="T2" fmla="*/ 9 w 27"/>
                <a:gd name="T3" fmla="*/ 19 h 19"/>
                <a:gd name="T4" fmla="*/ 2 w 27"/>
                <a:gd name="T5" fmla="*/ 19 h 19"/>
                <a:gd name="T6" fmla="*/ 0 w 27"/>
                <a:gd name="T7" fmla="*/ 14 h 19"/>
                <a:gd name="T8" fmla="*/ 18 w 27"/>
                <a:gd name="T9" fmla="*/ 0 h 19"/>
                <a:gd name="T10" fmla="*/ 18 w 27"/>
                <a:gd name="T11" fmla="*/ 0 h 19"/>
                <a:gd name="T12" fmla="*/ 27 w 27"/>
                <a:gd name="T13" fmla="*/ 2 h 19"/>
                <a:gd name="T14" fmla="*/ 27 w 27"/>
                <a:gd name="T15" fmla="*/ 2 h 1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9"/>
                <a:gd name="T26" fmla="*/ 27 w 27"/>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9">
                  <a:moveTo>
                    <a:pt x="27" y="2"/>
                  </a:moveTo>
                  <a:lnTo>
                    <a:pt x="9" y="19"/>
                  </a:lnTo>
                  <a:lnTo>
                    <a:pt x="2" y="19"/>
                  </a:lnTo>
                  <a:lnTo>
                    <a:pt x="0" y="14"/>
                  </a:lnTo>
                  <a:lnTo>
                    <a:pt x="18" y="0"/>
                  </a:lnTo>
                  <a:lnTo>
                    <a:pt x="27"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59" name="Freeform 15"/>
            <p:cNvSpPr>
              <a:spLocks/>
            </p:cNvSpPr>
            <p:nvPr/>
          </p:nvSpPr>
          <p:spPr bwMode="auto">
            <a:xfrm>
              <a:off x="2181" y="1722"/>
              <a:ext cx="703" cy="324"/>
            </a:xfrm>
            <a:custGeom>
              <a:avLst/>
              <a:gdLst>
                <a:gd name="T0" fmla="*/ 585 w 703"/>
                <a:gd name="T1" fmla="*/ 9 h 324"/>
                <a:gd name="T2" fmla="*/ 634 w 703"/>
                <a:gd name="T3" fmla="*/ 23 h 324"/>
                <a:gd name="T4" fmla="*/ 453 w 703"/>
                <a:gd name="T5" fmla="*/ 257 h 324"/>
                <a:gd name="T6" fmla="*/ 453 w 703"/>
                <a:gd name="T7" fmla="*/ 289 h 324"/>
                <a:gd name="T8" fmla="*/ 437 w 703"/>
                <a:gd name="T9" fmla="*/ 282 h 324"/>
                <a:gd name="T10" fmla="*/ 388 w 703"/>
                <a:gd name="T11" fmla="*/ 248 h 324"/>
                <a:gd name="T12" fmla="*/ 365 w 703"/>
                <a:gd name="T13" fmla="*/ 222 h 324"/>
                <a:gd name="T14" fmla="*/ 347 w 703"/>
                <a:gd name="T15" fmla="*/ 234 h 324"/>
                <a:gd name="T16" fmla="*/ 275 w 703"/>
                <a:gd name="T17" fmla="*/ 248 h 324"/>
                <a:gd name="T18" fmla="*/ 291 w 703"/>
                <a:gd name="T19" fmla="*/ 236 h 324"/>
                <a:gd name="T20" fmla="*/ 354 w 703"/>
                <a:gd name="T21" fmla="*/ 215 h 324"/>
                <a:gd name="T22" fmla="*/ 354 w 703"/>
                <a:gd name="T23" fmla="*/ 213 h 324"/>
                <a:gd name="T24" fmla="*/ 291 w 703"/>
                <a:gd name="T25" fmla="*/ 218 h 324"/>
                <a:gd name="T26" fmla="*/ 62 w 703"/>
                <a:gd name="T27" fmla="*/ 322 h 324"/>
                <a:gd name="T28" fmla="*/ 0 w 703"/>
                <a:gd name="T29" fmla="*/ 322 h 324"/>
                <a:gd name="T30" fmla="*/ 67 w 703"/>
                <a:gd name="T31" fmla="*/ 303 h 324"/>
                <a:gd name="T32" fmla="*/ 129 w 703"/>
                <a:gd name="T33" fmla="*/ 280 h 324"/>
                <a:gd name="T34" fmla="*/ 157 w 703"/>
                <a:gd name="T35" fmla="*/ 264 h 324"/>
                <a:gd name="T36" fmla="*/ 168 w 703"/>
                <a:gd name="T37" fmla="*/ 259 h 324"/>
                <a:gd name="T38" fmla="*/ 178 w 703"/>
                <a:gd name="T39" fmla="*/ 250 h 324"/>
                <a:gd name="T40" fmla="*/ 162 w 703"/>
                <a:gd name="T41" fmla="*/ 245 h 324"/>
                <a:gd name="T42" fmla="*/ 143 w 703"/>
                <a:gd name="T43" fmla="*/ 238 h 324"/>
                <a:gd name="T44" fmla="*/ 129 w 703"/>
                <a:gd name="T45" fmla="*/ 238 h 324"/>
                <a:gd name="T46" fmla="*/ 162 w 703"/>
                <a:gd name="T47" fmla="*/ 213 h 324"/>
                <a:gd name="T48" fmla="*/ 171 w 703"/>
                <a:gd name="T49" fmla="*/ 199 h 324"/>
                <a:gd name="T50" fmla="*/ 157 w 703"/>
                <a:gd name="T51" fmla="*/ 197 h 324"/>
                <a:gd name="T52" fmla="*/ 136 w 703"/>
                <a:gd name="T53" fmla="*/ 208 h 324"/>
                <a:gd name="T54" fmla="*/ 131 w 703"/>
                <a:gd name="T55" fmla="*/ 201 h 324"/>
                <a:gd name="T56" fmla="*/ 155 w 703"/>
                <a:gd name="T57" fmla="*/ 176 h 324"/>
                <a:gd name="T58" fmla="*/ 208 w 703"/>
                <a:gd name="T59" fmla="*/ 151 h 324"/>
                <a:gd name="T60" fmla="*/ 252 w 703"/>
                <a:gd name="T61" fmla="*/ 148 h 324"/>
                <a:gd name="T62" fmla="*/ 284 w 703"/>
                <a:gd name="T63" fmla="*/ 139 h 324"/>
                <a:gd name="T64" fmla="*/ 300 w 703"/>
                <a:gd name="T65" fmla="*/ 134 h 324"/>
                <a:gd name="T66" fmla="*/ 305 w 703"/>
                <a:gd name="T67" fmla="*/ 130 h 324"/>
                <a:gd name="T68" fmla="*/ 298 w 703"/>
                <a:gd name="T69" fmla="*/ 123 h 324"/>
                <a:gd name="T70" fmla="*/ 289 w 703"/>
                <a:gd name="T71" fmla="*/ 120 h 324"/>
                <a:gd name="T72" fmla="*/ 287 w 703"/>
                <a:gd name="T73" fmla="*/ 111 h 324"/>
                <a:gd name="T74" fmla="*/ 243 w 703"/>
                <a:gd name="T75" fmla="*/ 114 h 324"/>
                <a:gd name="T76" fmla="*/ 275 w 703"/>
                <a:gd name="T77" fmla="*/ 81 h 324"/>
                <a:gd name="T78" fmla="*/ 321 w 703"/>
                <a:gd name="T79" fmla="*/ 72 h 324"/>
                <a:gd name="T80" fmla="*/ 363 w 703"/>
                <a:gd name="T81" fmla="*/ 79 h 324"/>
                <a:gd name="T82" fmla="*/ 370 w 703"/>
                <a:gd name="T83" fmla="*/ 53 h 324"/>
                <a:gd name="T84" fmla="*/ 393 w 703"/>
                <a:gd name="T85" fmla="*/ 28 h 324"/>
                <a:gd name="T86" fmla="*/ 490 w 703"/>
                <a:gd name="T87" fmla="*/ 5 h 324"/>
                <a:gd name="T88" fmla="*/ 573 w 703"/>
                <a:gd name="T89" fmla="*/ 0 h 3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3"/>
                <a:gd name="T136" fmla="*/ 0 h 324"/>
                <a:gd name="T137" fmla="*/ 703 w 703"/>
                <a:gd name="T138" fmla="*/ 324 h 3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3" h="324">
                  <a:moveTo>
                    <a:pt x="573" y="0"/>
                  </a:moveTo>
                  <a:lnTo>
                    <a:pt x="573" y="0"/>
                  </a:lnTo>
                  <a:lnTo>
                    <a:pt x="585" y="9"/>
                  </a:lnTo>
                  <a:lnTo>
                    <a:pt x="592" y="14"/>
                  </a:lnTo>
                  <a:lnTo>
                    <a:pt x="599" y="16"/>
                  </a:lnTo>
                  <a:lnTo>
                    <a:pt x="634" y="23"/>
                  </a:lnTo>
                  <a:lnTo>
                    <a:pt x="650" y="39"/>
                  </a:lnTo>
                  <a:lnTo>
                    <a:pt x="703" y="58"/>
                  </a:lnTo>
                  <a:lnTo>
                    <a:pt x="453" y="257"/>
                  </a:lnTo>
                  <a:lnTo>
                    <a:pt x="453" y="289"/>
                  </a:lnTo>
                  <a:lnTo>
                    <a:pt x="444" y="294"/>
                  </a:lnTo>
                  <a:lnTo>
                    <a:pt x="437" y="282"/>
                  </a:lnTo>
                  <a:lnTo>
                    <a:pt x="442" y="266"/>
                  </a:lnTo>
                  <a:lnTo>
                    <a:pt x="430" y="257"/>
                  </a:lnTo>
                  <a:lnTo>
                    <a:pt x="388" y="248"/>
                  </a:lnTo>
                  <a:lnTo>
                    <a:pt x="365" y="222"/>
                  </a:lnTo>
                  <a:lnTo>
                    <a:pt x="358" y="225"/>
                  </a:lnTo>
                  <a:lnTo>
                    <a:pt x="351" y="227"/>
                  </a:lnTo>
                  <a:lnTo>
                    <a:pt x="347" y="234"/>
                  </a:lnTo>
                  <a:lnTo>
                    <a:pt x="342" y="238"/>
                  </a:lnTo>
                  <a:lnTo>
                    <a:pt x="277" y="250"/>
                  </a:lnTo>
                  <a:lnTo>
                    <a:pt x="275" y="248"/>
                  </a:lnTo>
                  <a:lnTo>
                    <a:pt x="282" y="241"/>
                  </a:lnTo>
                  <a:lnTo>
                    <a:pt x="291" y="236"/>
                  </a:lnTo>
                  <a:lnTo>
                    <a:pt x="312" y="227"/>
                  </a:lnTo>
                  <a:lnTo>
                    <a:pt x="333" y="222"/>
                  </a:lnTo>
                  <a:lnTo>
                    <a:pt x="354" y="215"/>
                  </a:lnTo>
                  <a:lnTo>
                    <a:pt x="354" y="213"/>
                  </a:lnTo>
                  <a:lnTo>
                    <a:pt x="347" y="211"/>
                  </a:lnTo>
                  <a:lnTo>
                    <a:pt x="340" y="206"/>
                  </a:lnTo>
                  <a:lnTo>
                    <a:pt x="291" y="218"/>
                  </a:lnTo>
                  <a:lnTo>
                    <a:pt x="236" y="241"/>
                  </a:lnTo>
                  <a:lnTo>
                    <a:pt x="226" y="257"/>
                  </a:lnTo>
                  <a:lnTo>
                    <a:pt x="62" y="322"/>
                  </a:lnTo>
                  <a:lnTo>
                    <a:pt x="41" y="317"/>
                  </a:lnTo>
                  <a:lnTo>
                    <a:pt x="4" y="324"/>
                  </a:lnTo>
                  <a:lnTo>
                    <a:pt x="0" y="322"/>
                  </a:lnTo>
                  <a:lnTo>
                    <a:pt x="7" y="315"/>
                  </a:lnTo>
                  <a:lnTo>
                    <a:pt x="44" y="303"/>
                  </a:lnTo>
                  <a:lnTo>
                    <a:pt x="67" y="303"/>
                  </a:lnTo>
                  <a:lnTo>
                    <a:pt x="97" y="287"/>
                  </a:lnTo>
                  <a:lnTo>
                    <a:pt x="129" y="280"/>
                  </a:lnTo>
                  <a:lnTo>
                    <a:pt x="143" y="273"/>
                  </a:lnTo>
                  <a:lnTo>
                    <a:pt x="150" y="269"/>
                  </a:lnTo>
                  <a:lnTo>
                    <a:pt x="157" y="264"/>
                  </a:lnTo>
                  <a:lnTo>
                    <a:pt x="164" y="262"/>
                  </a:lnTo>
                  <a:lnTo>
                    <a:pt x="168" y="259"/>
                  </a:lnTo>
                  <a:lnTo>
                    <a:pt x="175" y="257"/>
                  </a:lnTo>
                  <a:lnTo>
                    <a:pt x="178" y="250"/>
                  </a:lnTo>
                  <a:lnTo>
                    <a:pt x="171" y="248"/>
                  </a:lnTo>
                  <a:lnTo>
                    <a:pt x="162" y="245"/>
                  </a:lnTo>
                  <a:lnTo>
                    <a:pt x="155" y="250"/>
                  </a:lnTo>
                  <a:lnTo>
                    <a:pt x="143" y="238"/>
                  </a:lnTo>
                  <a:lnTo>
                    <a:pt x="131" y="241"/>
                  </a:lnTo>
                  <a:lnTo>
                    <a:pt x="129" y="238"/>
                  </a:lnTo>
                  <a:lnTo>
                    <a:pt x="145" y="222"/>
                  </a:lnTo>
                  <a:lnTo>
                    <a:pt x="162" y="213"/>
                  </a:lnTo>
                  <a:lnTo>
                    <a:pt x="168" y="208"/>
                  </a:lnTo>
                  <a:lnTo>
                    <a:pt x="171" y="199"/>
                  </a:lnTo>
                  <a:lnTo>
                    <a:pt x="166" y="197"/>
                  </a:lnTo>
                  <a:lnTo>
                    <a:pt x="162" y="195"/>
                  </a:lnTo>
                  <a:lnTo>
                    <a:pt x="157" y="197"/>
                  </a:lnTo>
                  <a:lnTo>
                    <a:pt x="155" y="199"/>
                  </a:lnTo>
                  <a:lnTo>
                    <a:pt x="145" y="204"/>
                  </a:lnTo>
                  <a:lnTo>
                    <a:pt x="136" y="208"/>
                  </a:lnTo>
                  <a:lnTo>
                    <a:pt x="131" y="208"/>
                  </a:lnTo>
                  <a:lnTo>
                    <a:pt x="131" y="201"/>
                  </a:lnTo>
                  <a:lnTo>
                    <a:pt x="157" y="192"/>
                  </a:lnTo>
                  <a:lnTo>
                    <a:pt x="155" y="176"/>
                  </a:lnTo>
                  <a:lnTo>
                    <a:pt x="166" y="167"/>
                  </a:lnTo>
                  <a:lnTo>
                    <a:pt x="189" y="164"/>
                  </a:lnTo>
                  <a:lnTo>
                    <a:pt x="208" y="151"/>
                  </a:lnTo>
                  <a:lnTo>
                    <a:pt x="231" y="148"/>
                  </a:lnTo>
                  <a:lnTo>
                    <a:pt x="252" y="148"/>
                  </a:lnTo>
                  <a:lnTo>
                    <a:pt x="263" y="146"/>
                  </a:lnTo>
                  <a:lnTo>
                    <a:pt x="275" y="144"/>
                  </a:lnTo>
                  <a:lnTo>
                    <a:pt x="284" y="139"/>
                  </a:lnTo>
                  <a:lnTo>
                    <a:pt x="293" y="134"/>
                  </a:lnTo>
                  <a:lnTo>
                    <a:pt x="300" y="134"/>
                  </a:lnTo>
                  <a:lnTo>
                    <a:pt x="303" y="134"/>
                  </a:lnTo>
                  <a:lnTo>
                    <a:pt x="305" y="130"/>
                  </a:lnTo>
                  <a:lnTo>
                    <a:pt x="307" y="127"/>
                  </a:lnTo>
                  <a:lnTo>
                    <a:pt x="298" y="123"/>
                  </a:lnTo>
                  <a:lnTo>
                    <a:pt x="291" y="120"/>
                  </a:lnTo>
                  <a:lnTo>
                    <a:pt x="289" y="120"/>
                  </a:lnTo>
                  <a:lnTo>
                    <a:pt x="289" y="116"/>
                  </a:lnTo>
                  <a:lnTo>
                    <a:pt x="287" y="111"/>
                  </a:lnTo>
                  <a:lnTo>
                    <a:pt x="275" y="111"/>
                  </a:lnTo>
                  <a:lnTo>
                    <a:pt x="263" y="120"/>
                  </a:lnTo>
                  <a:lnTo>
                    <a:pt x="243" y="114"/>
                  </a:lnTo>
                  <a:lnTo>
                    <a:pt x="243" y="107"/>
                  </a:lnTo>
                  <a:lnTo>
                    <a:pt x="275" y="81"/>
                  </a:lnTo>
                  <a:lnTo>
                    <a:pt x="305" y="74"/>
                  </a:lnTo>
                  <a:lnTo>
                    <a:pt x="321" y="72"/>
                  </a:lnTo>
                  <a:lnTo>
                    <a:pt x="337" y="70"/>
                  </a:lnTo>
                  <a:lnTo>
                    <a:pt x="344" y="79"/>
                  </a:lnTo>
                  <a:lnTo>
                    <a:pt x="363" y="79"/>
                  </a:lnTo>
                  <a:lnTo>
                    <a:pt x="363" y="63"/>
                  </a:lnTo>
                  <a:lnTo>
                    <a:pt x="370" y="53"/>
                  </a:lnTo>
                  <a:lnTo>
                    <a:pt x="372" y="39"/>
                  </a:lnTo>
                  <a:lnTo>
                    <a:pt x="393" y="28"/>
                  </a:lnTo>
                  <a:lnTo>
                    <a:pt x="407" y="33"/>
                  </a:lnTo>
                  <a:lnTo>
                    <a:pt x="421" y="35"/>
                  </a:lnTo>
                  <a:lnTo>
                    <a:pt x="490" y="5"/>
                  </a:lnTo>
                  <a:lnTo>
                    <a:pt x="532" y="2"/>
                  </a:lnTo>
                  <a:lnTo>
                    <a:pt x="573"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0" name="Freeform 16"/>
            <p:cNvSpPr>
              <a:spLocks/>
            </p:cNvSpPr>
            <p:nvPr/>
          </p:nvSpPr>
          <p:spPr bwMode="auto">
            <a:xfrm>
              <a:off x="2507" y="2387"/>
              <a:ext cx="84" cy="49"/>
            </a:xfrm>
            <a:custGeom>
              <a:avLst/>
              <a:gdLst>
                <a:gd name="T0" fmla="*/ 84 w 84"/>
                <a:gd name="T1" fmla="*/ 9 h 49"/>
                <a:gd name="T2" fmla="*/ 84 w 84"/>
                <a:gd name="T3" fmla="*/ 12 h 49"/>
                <a:gd name="T4" fmla="*/ 72 w 84"/>
                <a:gd name="T5" fmla="*/ 23 h 49"/>
                <a:gd name="T6" fmla="*/ 72 w 84"/>
                <a:gd name="T7" fmla="*/ 23 h 49"/>
                <a:gd name="T8" fmla="*/ 74 w 84"/>
                <a:gd name="T9" fmla="*/ 32 h 49"/>
                <a:gd name="T10" fmla="*/ 54 w 84"/>
                <a:gd name="T11" fmla="*/ 46 h 49"/>
                <a:gd name="T12" fmla="*/ 54 w 84"/>
                <a:gd name="T13" fmla="*/ 46 h 49"/>
                <a:gd name="T14" fmla="*/ 10 w 84"/>
                <a:gd name="T15" fmla="*/ 49 h 49"/>
                <a:gd name="T16" fmla="*/ 10 w 84"/>
                <a:gd name="T17" fmla="*/ 49 h 49"/>
                <a:gd name="T18" fmla="*/ 10 w 84"/>
                <a:gd name="T19" fmla="*/ 42 h 49"/>
                <a:gd name="T20" fmla="*/ 12 w 84"/>
                <a:gd name="T21" fmla="*/ 37 h 49"/>
                <a:gd name="T22" fmla="*/ 12 w 84"/>
                <a:gd name="T23" fmla="*/ 37 h 49"/>
                <a:gd name="T24" fmla="*/ 7 w 84"/>
                <a:gd name="T25" fmla="*/ 30 h 49"/>
                <a:gd name="T26" fmla="*/ 0 w 84"/>
                <a:gd name="T27" fmla="*/ 23 h 49"/>
                <a:gd name="T28" fmla="*/ 0 w 84"/>
                <a:gd name="T29" fmla="*/ 23 h 49"/>
                <a:gd name="T30" fmla="*/ 7 w 84"/>
                <a:gd name="T31" fmla="*/ 14 h 49"/>
                <a:gd name="T32" fmla="*/ 12 w 84"/>
                <a:gd name="T33" fmla="*/ 12 h 49"/>
                <a:gd name="T34" fmla="*/ 17 w 84"/>
                <a:gd name="T35" fmla="*/ 12 h 49"/>
                <a:gd name="T36" fmla="*/ 30 w 84"/>
                <a:gd name="T37" fmla="*/ 21 h 49"/>
                <a:gd name="T38" fmla="*/ 30 w 84"/>
                <a:gd name="T39" fmla="*/ 21 h 49"/>
                <a:gd name="T40" fmla="*/ 40 w 84"/>
                <a:gd name="T41" fmla="*/ 18 h 49"/>
                <a:gd name="T42" fmla="*/ 42 w 84"/>
                <a:gd name="T43" fmla="*/ 5 h 49"/>
                <a:gd name="T44" fmla="*/ 61 w 84"/>
                <a:gd name="T45" fmla="*/ 0 h 49"/>
                <a:gd name="T46" fmla="*/ 61 w 84"/>
                <a:gd name="T47" fmla="*/ 0 h 49"/>
                <a:gd name="T48" fmla="*/ 72 w 84"/>
                <a:gd name="T49" fmla="*/ 5 h 49"/>
                <a:gd name="T50" fmla="*/ 84 w 84"/>
                <a:gd name="T51" fmla="*/ 9 h 49"/>
                <a:gd name="T52" fmla="*/ 84 w 84"/>
                <a:gd name="T53" fmla="*/ 9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
                <a:gd name="T82" fmla="*/ 0 h 49"/>
                <a:gd name="T83" fmla="*/ 84 w 84"/>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 h="49">
                  <a:moveTo>
                    <a:pt x="84" y="9"/>
                  </a:moveTo>
                  <a:lnTo>
                    <a:pt x="84" y="12"/>
                  </a:lnTo>
                  <a:lnTo>
                    <a:pt x="72" y="23"/>
                  </a:lnTo>
                  <a:lnTo>
                    <a:pt x="74" y="32"/>
                  </a:lnTo>
                  <a:lnTo>
                    <a:pt x="54" y="46"/>
                  </a:lnTo>
                  <a:lnTo>
                    <a:pt x="10" y="49"/>
                  </a:lnTo>
                  <a:lnTo>
                    <a:pt x="10" y="42"/>
                  </a:lnTo>
                  <a:lnTo>
                    <a:pt x="12" y="37"/>
                  </a:lnTo>
                  <a:lnTo>
                    <a:pt x="7" y="30"/>
                  </a:lnTo>
                  <a:lnTo>
                    <a:pt x="0" y="23"/>
                  </a:lnTo>
                  <a:lnTo>
                    <a:pt x="7" y="14"/>
                  </a:lnTo>
                  <a:lnTo>
                    <a:pt x="12" y="12"/>
                  </a:lnTo>
                  <a:lnTo>
                    <a:pt x="17" y="12"/>
                  </a:lnTo>
                  <a:lnTo>
                    <a:pt x="30" y="21"/>
                  </a:lnTo>
                  <a:lnTo>
                    <a:pt x="40" y="18"/>
                  </a:lnTo>
                  <a:lnTo>
                    <a:pt x="42" y="5"/>
                  </a:lnTo>
                  <a:lnTo>
                    <a:pt x="61" y="0"/>
                  </a:lnTo>
                  <a:lnTo>
                    <a:pt x="72" y="5"/>
                  </a:lnTo>
                  <a:lnTo>
                    <a:pt x="84"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1" name="Freeform 17"/>
            <p:cNvSpPr>
              <a:spLocks/>
            </p:cNvSpPr>
            <p:nvPr/>
          </p:nvSpPr>
          <p:spPr bwMode="auto">
            <a:xfrm>
              <a:off x="2614" y="2387"/>
              <a:ext cx="60" cy="39"/>
            </a:xfrm>
            <a:custGeom>
              <a:avLst/>
              <a:gdLst>
                <a:gd name="T0" fmla="*/ 60 w 60"/>
                <a:gd name="T1" fmla="*/ 5 h 39"/>
                <a:gd name="T2" fmla="*/ 58 w 60"/>
                <a:gd name="T3" fmla="*/ 14 h 39"/>
                <a:gd name="T4" fmla="*/ 58 w 60"/>
                <a:gd name="T5" fmla="*/ 14 h 39"/>
                <a:gd name="T6" fmla="*/ 44 w 60"/>
                <a:gd name="T7" fmla="*/ 23 h 39"/>
                <a:gd name="T8" fmla="*/ 30 w 60"/>
                <a:gd name="T9" fmla="*/ 30 h 39"/>
                <a:gd name="T10" fmla="*/ 16 w 60"/>
                <a:gd name="T11" fmla="*/ 37 h 39"/>
                <a:gd name="T12" fmla="*/ 7 w 60"/>
                <a:gd name="T13" fmla="*/ 39 h 39"/>
                <a:gd name="T14" fmla="*/ 0 w 60"/>
                <a:gd name="T15" fmla="*/ 39 h 39"/>
                <a:gd name="T16" fmla="*/ 0 w 60"/>
                <a:gd name="T17" fmla="*/ 21 h 39"/>
                <a:gd name="T18" fmla="*/ 16 w 60"/>
                <a:gd name="T19" fmla="*/ 0 h 39"/>
                <a:gd name="T20" fmla="*/ 16 w 60"/>
                <a:gd name="T21" fmla="*/ 0 h 39"/>
                <a:gd name="T22" fmla="*/ 60 w 60"/>
                <a:gd name="T23" fmla="*/ 5 h 39"/>
                <a:gd name="T24" fmla="*/ 60 w 60"/>
                <a:gd name="T25" fmla="*/ 5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9"/>
                <a:gd name="T41" fmla="*/ 60 w 60"/>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9">
                  <a:moveTo>
                    <a:pt x="60" y="5"/>
                  </a:moveTo>
                  <a:lnTo>
                    <a:pt x="58" y="14"/>
                  </a:lnTo>
                  <a:lnTo>
                    <a:pt x="44" y="23"/>
                  </a:lnTo>
                  <a:lnTo>
                    <a:pt x="30" y="30"/>
                  </a:lnTo>
                  <a:lnTo>
                    <a:pt x="16" y="37"/>
                  </a:lnTo>
                  <a:lnTo>
                    <a:pt x="7" y="39"/>
                  </a:lnTo>
                  <a:lnTo>
                    <a:pt x="0" y="39"/>
                  </a:lnTo>
                  <a:lnTo>
                    <a:pt x="0" y="21"/>
                  </a:lnTo>
                  <a:lnTo>
                    <a:pt x="16" y="0"/>
                  </a:lnTo>
                  <a:lnTo>
                    <a:pt x="60"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2" name="Freeform 18"/>
            <p:cNvSpPr>
              <a:spLocks/>
            </p:cNvSpPr>
            <p:nvPr/>
          </p:nvSpPr>
          <p:spPr bwMode="auto">
            <a:xfrm>
              <a:off x="2278" y="2392"/>
              <a:ext cx="181" cy="94"/>
            </a:xfrm>
            <a:custGeom>
              <a:avLst/>
              <a:gdLst>
                <a:gd name="T0" fmla="*/ 95 w 181"/>
                <a:gd name="T1" fmla="*/ 2 h 94"/>
                <a:gd name="T2" fmla="*/ 95 w 181"/>
                <a:gd name="T3" fmla="*/ 2 h 94"/>
                <a:gd name="T4" fmla="*/ 104 w 181"/>
                <a:gd name="T5" fmla="*/ 16 h 94"/>
                <a:gd name="T6" fmla="*/ 104 w 181"/>
                <a:gd name="T7" fmla="*/ 16 h 94"/>
                <a:gd name="T8" fmla="*/ 128 w 181"/>
                <a:gd name="T9" fmla="*/ 2 h 94"/>
                <a:gd name="T10" fmla="*/ 128 w 181"/>
                <a:gd name="T11" fmla="*/ 2 h 94"/>
                <a:gd name="T12" fmla="*/ 128 w 181"/>
                <a:gd name="T13" fmla="*/ 2 h 94"/>
                <a:gd name="T14" fmla="*/ 144 w 181"/>
                <a:gd name="T15" fmla="*/ 13 h 94"/>
                <a:gd name="T16" fmla="*/ 158 w 181"/>
                <a:gd name="T17" fmla="*/ 27 h 94"/>
                <a:gd name="T18" fmla="*/ 158 w 181"/>
                <a:gd name="T19" fmla="*/ 27 h 94"/>
                <a:gd name="T20" fmla="*/ 158 w 181"/>
                <a:gd name="T21" fmla="*/ 30 h 94"/>
                <a:gd name="T22" fmla="*/ 160 w 181"/>
                <a:gd name="T23" fmla="*/ 32 h 94"/>
                <a:gd name="T24" fmla="*/ 160 w 181"/>
                <a:gd name="T25" fmla="*/ 32 h 94"/>
                <a:gd name="T26" fmla="*/ 174 w 181"/>
                <a:gd name="T27" fmla="*/ 27 h 94"/>
                <a:gd name="T28" fmla="*/ 178 w 181"/>
                <a:gd name="T29" fmla="*/ 34 h 94"/>
                <a:gd name="T30" fmla="*/ 162 w 181"/>
                <a:gd name="T31" fmla="*/ 57 h 94"/>
                <a:gd name="T32" fmla="*/ 162 w 181"/>
                <a:gd name="T33" fmla="*/ 57 h 94"/>
                <a:gd name="T34" fmla="*/ 167 w 181"/>
                <a:gd name="T35" fmla="*/ 64 h 94"/>
                <a:gd name="T36" fmla="*/ 174 w 181"/>
                <a:gd name="T37" fmla="*/ 69 h 94"/>
                <a:gd name="T38" fmla="*/ 181 w 181"/>
                <a:gd name="T39" fmla="*/ 71 h 94"/>
                <a:gd name="T40" fmla="*/ 181 w 181"/>
                <a:gd name="T41" fmla="*/ 71 h 94"/>
                <a:gd name="T42" fmla="*/ 172 w 181"/>
                <a:gd name="T43" fmla="*/ 78 h 94"/>
                <a:gd name="T44" fmla="*/ 165 w 181"/>
                <a:gd name="T45" fmla="*/ 78 h 94"/>
                <a:gd name="T46" fmla="*/ 160 w 181"/>
                <a:gd name="T47" fmla="*/ 78 h 94"/>
                <a:gd name="T48" fmla="*/ 160 w 181"/>
                <a:gd name="T49" fmla="*/ 78 h 94"/>
                <a:gd name="T50" fmla="*/ 155 w 181"/>
                <a:gd name="T51" fmla="*/ 78 h 94"/>
                <a:gd name="T52" fmla="*/ 153 w 181"/>
                <a:gd name="T53" fmla="*/ 78 h 94"/>
                <a:gd name="T54" fmla="*/ 151 w 181"/>
                <a:gd name="T55" fmla="*/ 78 h 94"/>
                <a:gd name="T56" fmla="*/ 153 w 181"/>
                <a:gd name="T57" fmla="*/ 88 h 94"/>
                <a:gd name="T58" fmla="*/ 153 w 181"/>
                <a:gd name="T59" fmla="*/ 88 h 94"/>
                <a:gd name="T60" fmla="*/ 116 w 181"/>
                <a:gd name="T61" fmla="*/ 94 h 94"/>
                <a:gd name="T62" fmla="*/ 116 w 181"/>
                <a:gd name="T63" fmla="*/ 94 h 94"/>
                <a:gd name="T64" fmla="*/ 114 w 181"/>
                <a:gd name="T65" fmla="*/ 88 h 94"/>
                <a:gd name="T66" fmla="*/ 54 w 181"/>
                <a:gd name="T67" fmla="*/ 85 h 94"/>
                <a:gd name="T68" fmla="*/ 23 w 181"/>
                <a:gd name="T69" fmla="*/ 92 h 94"/>
                <a:gd name="T70" fmla="*/ 23 w 181"/>
                <a:gd name="T71" fmla="*/ 92 h 94"/>
                <a:gd name="T72" fmla="*/ 7 w 181"/>
                <a:gd name="T73" fmla="*/ 85 h 94"/>
                <a:gd name="T74" fmla="*/ 7 w 181"/>
                <a:gd name="T75" fmla="*/ 85 h 94"/>
                <a:gd name="T76" fmla="*/ 7 w 181"/>
                <a:gd name="T77" fmla="*/ 74 h 94"/>
                <a:gd name="T78" fmla="*/ 5 w 181"/>
                <a:gd name="T79" fmla="*/ 67 h 94"/>
                <a:gd name="T80" fmla="*/ 0 w 181"/>
                <a:gd name="T81" fmla="*/ 64 h 94"/>
                <a:gd name="T82" fmla="*/ 70 w 181"/>
                <a:gd name="T83" fmla="*/ 57 h 94"/>
                <a:gd name="T84" fmla="*/ 70 w 181"/>
                <a:gd name="T85" fmla="*/ 57 h 94"/>
                <a:gd name="T86" fmla="*/ 70 w 181"/>
                <a:gd name="T87" fmla="*/ 57 h 94"/>
                <a:gd name="T88" fmla="*/ 70 w 181"/>
                <a:gd name="T89" fmla="*/ 55 h 94"/>
                <a:gd name="T90" fmla="*/ 70 w 181"/>
                <a:gd name="T91" fmla="*/ 55 h 94"/>
                <a:gd name="T92" fmla="*/ 21 w 181"/>
                <a:gd name="T93" fmla="*/ 34 h 94"/>
                <a:gd name="T94" fmla="*/ 44 w 181"/>
                <a:gd name="T95" fmla="*/ 30 h 94"/>
                <a:gd name="T96" fmla="*/ 44 w 181"/>
                <a:gd name="T97" fmla="*/ 30 h 94"/>
                <a:gd name="T98" fmla="*/ 44 w 181"/>
                <a:gd name="T99" fmla="*/ 27 h 94"/>
                <a:gd name="T100" fmla="*/ 35 w 181"/>
                <a:gd name="T101" fmla="*/ 13 h 94"/>
                <a:gd name="T102" fmla="*/ 35 w 181"/>
                <a:gd name="T103" fmla="*/ 13 h 94"/>
                <a:gd name="T104" fmla="*/ 60 w 181"/>
                <a:gd name="T105" fmla="*/ 7 h 94"/>
                <a:gd name="T106" fmla="*/ 74 w 181"/>
                <a:gd name="T107" fmla="*/ 4 h 94"/>
                <a:gd name="T108" fmla="*/ 86 w 181"/>
                <a:gd name="T109" fmla="*/ 0 h 94"/>
                <a:gd name="T110" fmla="*/ 86 w 181"/>
                <a:gd name="T111" fmla="*/ 0 h 94"/>
                <a:gd name="T112" fmla="*/ 95 w 181"/>
                <a:gd name="T113" fmla="*/ 2 h 94"/>
                <a:gd name="T114" fmla="*/ 95 w 181"/>
                <a:gd name="T115" fmla="*/ 2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1"/>
                <a:gd name="T175" fmla="*/ 0 h 94"/>
                <a:gd name="T176" fmla="*/ 181 w 181"/>
                <a:gd name="T177" fmla="*/ 94 h 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1" h="94">
                  <a:moveTo>
                    <a:pt x="95" y="2"/>
                  </a:moveTo>
                  <a:lnTo>
                    <a:pt x="95" y="2"/>
                  </a:lnTo>
                  <a:lnTo>
                    <a:pt x="104" y="16"/>
                  </a:lnTo>
                  <a:lnTo>
                    <a:pt x="128" y="2"/>
                  </a:lnTo>
                  <a:lnTo>
                    <a:pt x="144" y="13"/>
                  </a:lnTo>
                  <a:lnTo>
                    <a:pt x="158" y="27"/>
                  </a:lnTo>
                  <a:lnTo>
                    <a:pt x="158" y="30"/>
                  </a:lnTo>
                  <a:lnTo>
                    <a:pt x="160" y="32"/>
                  </a:lnTo>
                  <a:lnTo>
                    <a:pt x="174" y="27"/>
                  </a:lnTo>
                  <a:lnTo>
                    <a:pt x="178" y="34"/>
                  </a:lnTo>
                  <a:lnTo>
                    <a:pt x="162" y="57"/>
                  </a:lnTo>
                  <a:lnTo>
                    <a:pt x="167" y="64"/>
                  </a:lnTo>
                  <a:lnTo>
                    <a:pt x="174" y="69"/>
                  </a:lnTo>
                  <a:lnTo>
                    <a:pt x="181" y="71"/>
                  </a:lnTo>
                  <a:lnTo>
                    <a:pt x="172" y="78"/>
                  </a:lnTo>
                  <a:lnTo>
                    <a:pt x="165" y="78"/>
                  </a:lnTo>
                  <a:lnTo>
                    <a:pt x="160" y="78"/>
                  </a:lnTo>
                  <a:lnTo>
                    <a:pt x="155" y="78"/>
                  </a:lnTo>
                  <a:lnTo>
                    <a:pt x="153" y="78"/>
                  </a:lnTo>
                  <a:lnTo>
                    <a:pt x="151" y="78"/>
                  </a:lnTo>
                  <a:lnTo>
                    <a:pt x="153" y="88"/>
                  </a:lnTo>
                  <a:lnTo>
                    <a:pt x="116" y="94"/>
                  </a:lnTo>
                  <a:lnTo>
                    <a:pt x="114" y="88"/>
                  </a:lnTo>
                  <a:lnTo>
                    <a:pt x="54" y="85"/>
                  </a:lnTo>
                  <a:lnTo>
                    <a:pt x="23" y="92"/>
                  </a:lnTo>
                  <a:lnTo>
                    <a:pt x="7" y="85"/>
                  </a:lnTo>
                  <a:lnTo>
                    <a:pt x="7" y="74"/>
                  </a:lnTo>
                  <a:lnTo>
                    <a:pt x="5" y="67"/>
                  </a:lnTo>
                  <a:lnTo>
                    <a:pt x="0" y="64"/>
                  </a:lnTo>
                  <a:lnTo>
                    <a:pt x="70" y="57"/>
                  </a:lnTo>
                  <a:lnTo>
                    <a:pt x="70" y="55"/>
                  </a:lnTo>
                  <a:lnTo>
                    <a:pt x="21" y="34"/>
                  </a:lnTo>
                  <a:lnTo>
                    <a:pt x="44" y="30"/>
                  </a:lnTo>
                  <a:lnTo>
                    <a:pt x="44" y="27"/>
                  </a:lnTo>
                  <a:lnTo>
                    <a:pt x="35" y="13"/>
                  </a:lnTo>
                  <a:lnTo>
                    <a:pt x="60" y="7"/>
                  </a:lnTo>
                  <a:lnTo>
                    <a:pt x="74" y="4"/>
                  </a:lnTo>
                  <a:lnTo>
                    <a:pt x="86" y="0"/>
                  </a:lnTo>
                  <a:lnTo>
                    <a:pt x="95"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3" name="Freeform 19"/>
            <p:cNvSpPr>
              <a:spLocks/>
            </p:cNvSpPr>
            <p:nvPr/>
          </p:nvSpPr>
          <p:spPr bwMode="auto">
            <a:xfrm>
              <a:off x="3562" y="1750"/>
              <a:ext cx="276" cy="280"/>
            </a:xfrm>
            <a:custGeom>
              <a:avLst/>
              <a:gdLst>
                <a:gd name="T0" fmla="*/ 42 w 276"/>
                <a:gd name="T1" fmla="*/ 53 h 280"/>
                <a:gd name="T2" fmla="*/ 46 w 276"/>
                <a:gd name="T3" fmla="*/ 55 h 280"/>
                <a:gd name="T4" fmla="*/ 88 w 276"/>
                <a:gd name="T5" fmla="*/ 21 h 280"/>
                <a:gd name="T6" fmla="*/ 104 w 276"/>
                <a:gd name="T7" fmla="*/ 11 h 280"/>
                <a:gd name="T8" fmla="*/ 100 w 276"/>
                <a:gd name="T9" fmla="*/ 44 h 280"/>
                <a:gd name="T10" fmla="*/ 100 w 276"/>
                <a:gd name="T11" fmla="*/ 46 h 280"/>
                <a:gd name="T12" fmla="*/ 139 w 276"/>
                <a:gd name="T13" fmla="*/ 44 h 280"/>
                <a:gd name="T14" fmla="*/ 176 w 276"/>
                <a:gd name="T15" fmla="*/ 53 h 280"/>
                <a:gd name="T16" fmla="*/ 199 w 276"/>
                <a:gd name="T17" fmla="*/ 69 h 280"/>
                <a:gd name="T18" fmla="*/ 195 w 276"/>
                <a:gd name="T19" fmla="*/ 81 h 280"/>
                <a:gd name="T20" fmla="*/ 225 w 276"/>
                <a:gd name="T21" fmla="*/ 86 h 280"/>
                <a:gd name="T22" fmla="*/ 227 w 276"/>
                <a:gd name="T23" fmla="*/ 95 h 280"/>
                <a:gd name="T24" fmla="*/ 236 w 276"/>
                <a:gd name="T25" fmla="*/ 102 h 280"/>
                <a:gd name="T26" fmla="*/ 220 w 276"/>
                <a:gd name="T27" fmla="*/ 118 h 280"/>
                <a:gd name="T28" fmla="*/ 211 w 276"/>
                <a:gd name="T29" fmla="*/ 129 h 280"/>
                <a:gd name="T30" fmla="*/ 208 w 276"/>
                <a:gd name="T31" fmla="*/ 139 h 280"/>
                <a:gd name="T32" fmla="*/ 225 w 276"/>
                <a:gd name="T33" fmla="*/ 153 h 280"/>
                <a:gd name="T34" fmla="*/ 243 w 276"/>
                <a:gd name="T35" fmla="*/ 167 h 280"/>
                <a:gd name="T36" fmla="*/ 262 w 276"/>
                <a:gd name="T37" fmla="*/ 171 h 280"/>
                <a:gd name="T38" fmla="*/ 276 w 276"/>
                <a:gd name="T39" fmla="*/ 180 h 280"/>
                <a:gd name="T40" fmla="*/ 266 w 276"/>
                <a:gd name="T41" fmla="*/ 183 h 280"/>
                <a:gd name="T42" fmla="*/ 234 w 276"/>
                <a:gd name="T43" fmla="*/ 199 h 280"/>
                <a:gd name="T44" fmla="*/ 206 w 276"/>
                <a:gd name="T45" fmla="*/ 206 h 280"/>
                <a:gd name="T46" fmla="*/ 208 w 276"/>
                <a:gd name="T47" fmla="*/ 178 h 280"/>
                <a:gd name="T48" fmla="*/ 195 w 276"/>
                <a:gd name="T49" fmla="*/ 173 h 280"/>
                <a:gd name="T50" fmla="*/ 169 w 276"/>
                <a:gd name="T51" fmla="*/ 199 h 280"/>
                <a:gd name="T52" fmla="*/ 174 w 276"/>
                <a:gd name="T53" fmla="*/ 213 h 280"/>
                <a:gd name="T54" fmla="*/ 171 w 276"/>
                <a:gd name="T55" fmla="*/ 229 h 280"/>
                <a:gd name="T56" fmla="*/ 176 w 276"/>
                <a:gd name="T57" fmla="*/ 236 h 280"/>
                <a:gd name="T58" fmla="*/ 190 w 276"/>
                <a:gd name="T59" fmla="*/ 243 h 280"/>
                <a:gd name="T60" fmla="*/ 162 w 276"/>
                <a:gd name="T61" fmla="*/ 264 h 280"/>
                <a:gd name="T62" fmla="*/ 157 w 276"/>
                <a:gd name="T63" fmla="*/ 259 h 280"/>
                <a:gd name="T64" fmla="*/ 151 w 276"/>
                <a:gd name="T65" fmla="*/ 248 h 280"/>
                <a:gd name="T66" fmla="*/ 127 w 276"/>
                <a:gd name="T67" fmla="*/ 245 h 280"/>
                <a:gd name="T68" fmla="*/ 125 w 276"/>
                <a:gd name="T69" fmla="*/ 257 h 280"/>
                <a:gd name="T70" fmla="*/ 141 w 276"/>
                <a:gd name="T71" fmla="*/ 280 h 280"/>
                <a:gd name="T72" fmla="*/ 93 w 276"/>
                <a:gd name="T73" fmla="*/ 257 h 280"/>
                <a:gd name="T74" fmla="*/ 65 w 276"/>
                <a:gd name="T75" fmla="*/ 227 h 280"/>
                <a:gd name="T76" fmla="*/ 60 w 276"/>
                <a:gd name="T77" fmla="*/ 213 h 280"/>
                <a:gd name="T78" fmla="*/ 37 w 276"/>
                <a:gd name="T79" fmla="*/ 227 h 280"/>
                <a:gd name="T80" fmla="*/ 21 w 276"/>
                <a:gd name="T81" fmla="*/ 222 h 280"/>
                <a:gd name="T82" fmla="*/ 14 w 276"/>
                <a:gd name="T83" fmla="*/ 224 h 280"/>
                <a:gd name="T84" fmla="*/ 12 w 276"/>
                <a:gd name="T85" fmla="*/ 208 h 280"/>
                <a:gd name="T86" fmla="*/ 33 w 276"/>
                <a:gd name="T87" fmla="*/ 190 h 280"/>
                <a:gd name="T88" fmla="*/ 58 w 276"/>
                <a:gd name="T89" fmla="*/ 197 h 280"/>
                <a:gd name="T90" fmla="*/ 81 w 276"/>
                <a:gd name="T91" fmla="*/ 194 h 280"/>
                <a:gd name="T92" fmla="*/ 86 w 276"/>
                <a:gd name="T93" fmla="*/ 169 h 280"/>
                <a:gd name="T94" fmla="*/ 155 w 276"/>
                <a:gd name="T95" fmla="*/ 102 h 280"/>
                <a:gd name="T96" fmla="*/ 148 w 276"/>
                <a:gd name="T97" fmla="*/ 88 h 280"/>
                <a:gd name="T98" fmla="*/ 111 w 276"/>
                <a:gd name="T99" fmla="*/ 74 h 280"/>
                <a:gd name="T100" fmla="*/ 83 w 276"/>
                <a:gd name="T101" fmla="*/ 95 h 280"/>
                <a:gd name="T102" fmla="*/ 37 w 276"/>
                <a:gd name="T103" fmla="*/ 86 h 280"/>
                <a:gd name="T104" fmla="*/ 19 w 276"/>
                <a:gd name="T105" fmla="*/ 90 h 280"/>
                <a:gd name="T106" fmla="*/ 0 w 276"/>
                <a:gd name="T107" fmla="*/ 72 h 280"/>
                <a:gd name="T108" fmla="*/ 2 w 276"/>
                <a:gd name="T109" fmla="*/ 67 h 280"/>
                <a:gd name="T110" fmla="*/ 9 w 276"/>
                <a:gd name="T111" fmla="*/ 62 h 280"/>
                <a:gd name="T112" fmla="*/ 2 w 276"/>
                <a:gd name="T113" fmla="*/ 42 h 280"/>
                <a:gd name="T114" fmla="*/ 67 w 276"/>
                <a:gd name="T115" fmla="*/ 0 h 280"/>
                <a:gd name="T116" fmla="*/ 70 w 276"/>
                <a:gd name="T117" fmla="*/ 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6"/>
                <a:gd name="T178" fmla="*/ 0 h 280"/>
                <a:gd name="T179" fmla="*/ 276 w 276"/>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6" h="280">
                  <a:moveTo>
                    <a:pt x="70" y="5"/>
                  </a:moveTo>
                  <a:lnTo>
                    <a:pt x="44" y="39"/>
                  </a:lnTo>
                  <a:lnTo>
                    <a:pt x="42" y="53"/>
                  </a:lnTo>
                  <a:lnTo>
                    <a:pt x="44" y="55"/>
                  </a:lnTo>
                  <a:lnTo>
                    <a:pt x="46" y="55"/>
                  </a:lnTo>
                  <a:lnTo>
                    <a:pt x="88" y="25"/>
                  </a:lnTo>
                  <a:lnTo>
                    <a:pt x="88" y="21"/>
                  </a:lnTo>
                  <a:lnTo>
                    <a:pt x="88" y="16"/>
                  </a:lnTo>
                  <a:lnTo>
                    <a:pt x="104" y="11"/>
                  </a:lnTo>
                  <a:lnTo>
                    <a:pt x="118" y="5"/>
                  </a:lnTo>
                  <a:lnTo>
                    <a:pt x="123" y="9"/>
                  </a:lnTo>
                  <a:lnTo>
                    <a:pt x="100" y="44"/>
                  </a:lnTo>
                  <a:lnTo>
                    <a:pt x="100" y="46"/>
                  </a:lnTo>
                  <a:lnTo>
                    <a:pt x="109" y="44"/>
                  </a:lnTo>
                  <a:lnTo>
                    <a:pt x="118" y="44"/>
                  </a:lnTo>
                  <a:lnTo>
                    <a:pt x="139" y="44"/>
                  </a:lnTo>
                  <a:lnTo>
                    <a:pt x="162" y="39"/>
                  </a:lnTo>
                  <a:lnTo>
                    <a:pt x="176" y="53"/>
                  </a:lnTo>
                  <a:lnTo>
                    <a:pt x="174" y="65"/>
                  </a:lnTo>
                  <a:lnTo>
                    <a:pt x="174" y="67"/>
                  </a:lnTo>
                  <a:lnTo>
                    <a:pt x="199" y="69"/>
                  </a:lnTo>
                  <a:lnTo>
                    <a:pt x="197" y="76"/>
                  </a:lnTo>
                  <a:lnTo>
                    <a:pt x="195" y="81"/>
                  </a:lnTo>
                  <a:lnTo>
                    <a:pt x="195" y="83"/>
                  </a:lnTo>
                  <a:lnTo>
                    <a:pt x="225" y="86"/>
                  </a:lnTo>
                  <a:lnTo>
                    <a:pt x="225" y="90"/>
                  </a:lnTo>
                  <a:lnTo>
                    <a:pt x="227" y="95"/>
                  </a:lnTo>
                  <a:lnTo>
                    <a:pt x="232" y="95"/>
                  </a:lnTo>
                  <a:lnTo>
                    <a:pt x="236" y="97"/>
                  </a:lnTo>
                  <a:lnTo>
                    <a:pt x="236" y="102"/>
                  </a:lnTo>
                  <a:lnTo>
                    <a:pt x="225" y="118"/>
                  </a:lnTo>
                  <a:lnTo>
                    <a:pt x="220" y="118"/>
                  </a:lnTo>
                  <a:lnTo>
                    <a:pt x="218" y="120"/>
                  </a:lnTo>
                  <a:lnTo>
                    <a:pt x="215" y="125"/>
                  </a:lnTo>
                  <a:lnTo>
                    <a:pt x="211" y="129"/>
                  </a:lnTo>
                  <a:lnTo>
                    <a:pt x="208" y="136"/>
                  </a:lnTo>
                  <a:lnTo>
                    <a:pt x="208" y="139"/>
                  </a:lnTo>
                  <a:lnTo>
                    <a:pt x="215" y="143"/>
                  </a:lnTo>
                  <a:lnTo>
                    <a:pt x="220" y="148"/>
                  </a:lnTo>
                  <a:lnTo>
                    <a:pt x="225" y="153"/>
                  </a:lnTo>
                  <a:lnTo>
                    <a:pt x="229" y="155"/>
                  </a:lnTo>
                  <a:lnTo>
                    <a:pt x="234" y="153"/>
                  </a:lnTo>
                  <a:lnTo>
                    <a:pt x="243" y="167"/>
                  </a:lnTo>
                  <a:lnTo>
                    <a:pt x="252" y="164"/>
                  </a:lnTo>
                  <a:lnTo>
                    <a:pt x="262" y="171"/>
                  </a:lnTo>
                  <a:lnTo>
                    <a:pt x="276" y="169"/>
                  </a:lnTo>
                  <a:lnTo>
                    <a:pt x="276" y="180"/>
                  </a:lnTo>
                  <a:lnTo>
                    <a:pt x="271" y="180"/>
                  </a:lnTo>
                  <a:lnTo>
                    <a:pt x="266" y="183"/>
                  </a:lnTo>
                  <a:lnTo>
                    <a:pt x="262" y="199"/>
                  </a:lnTo>
                  <a:lnTo>
                    <a:pt x="234" y="199"/>
                  </a:lnTo>
                  <a:lnTo>
                    <a:pt x="213" y="222"/>
                  </a:lnTo>
                  <a:lnTo>
                    <a:pt x="208" y="222"/>
                  </a:lnTo>
                  <a:lnTo>
                    <a:pt x="206" y="206"/>
                  </a:lnTo>
                  <a:lnTo>
                    <a:pt x="213" y="194"/>
                  </a:lnTo>
                  <a:lnTo>
                    <a:pt x="208" y="178"/>
                  </a:lnTo>
                  <a:lnTo>
                    <a:pt x="201" y="176"/>
                  </a:lnTo>
                  <a:lnTo>
                    <a:pt x="195" y="173"/>
                  </a:lnTo>
                  <a:lnTo>
                    <a:pt x="183" y="187"/>
                  </a:lnTo>
                  <a:lnTo>
                    <a:pt x="169" y="199"/>
                  </a:lnTo>
                  <a:lnTo>
                    <a:pt x="171" y="206"/>
                  </a:lnTo>
                  <a:lnTo>
                    <a:pt x="174" y="213"/>
                  </a:lnTo>
                  <a:lnTo>
                    <a:pt x="176" y="220"/>
                  </a:lnTo>
                  <a:lnTo>
                    <a:pt x="174" y="224"/>
                  </a:lnTo>
                  <a:lnTo>
                    <a:pt x="171" y="229"/>
                  </a:lnTo>
                  <a:lnTo>
                    <a:pt x="171" y="231"/>
                  </a:lnTo>
                  <a:lnTo>
                    <a:pt x="176" y="236"/>
                  </a:lnTo>
                  <a:lnTo>
                    <a:pt x="188" y="236"/>
                  </a:lnTo>
                  <a:lnTo>
                    <a:pt x="190" y="243"/>
                  </a:lnTo>
                  <a:lnTo>
                    <a:pt x="169" y="268"/>
                  </a:lnTo>
                  <a:lnTo>
                    <a:pt x="162" y="264"/>
                  </a:lnTo>
                  <a:lnTo>
                    <a:pt x="160" y="261"/>
                  </a:lnTo>
                  <a:lnTo>
                    <a:pt x="157" y="259"/>
                  </a:lnTo>
                  <a:lnTo>
                    <a:pt x="155" y="254"/>
                  </a:lnTo>
                  <a:lnTo>
                    <a:pt x="155" y="250"/>
                  </a:lnTo>
                  <a:lnTo>
                    <a:pt x="151" y="248"/>
                  </a:lnTo>
                  <a:lnTo>
                    <a:pt x="146" y="248"/>
                  </a:lnTo>
                  <a:lnTo>
                    <a:pt x="137" y="248"/>
                  </a:lnTo>
                  <a:lnTo>
                    <a:pt x="127" y="245"/>
                  </a:lnTo>
                  <a:lnTo>
                    <a:pt x="125" y="252"/>
                  </a:lnTo>
                  <a:lnTo>
                    <a:pt x="125" y="257"/>
                  </a:lnTo>
                  <a:lnTo>
                    <a:pt x="141" y="275"/>
                  </a:lnTo>
                  <a:lnTo>
                    <a:pt x="141" y="280"/>
                  </a:lnTo>
                  <a:lnTo>
                    <a:pt x="130" y="275"/>
                  </a:lnTo>
                  <a:lnTo>
                    <a:pt x="118" y="271"/>
                  </a:lnTo>
                  <a:lnTo>
                    <a:pt x="93" y="257"/>
                  </a:lnTo>
                  <a:lnTo>
                    <a:pt x="86" y="234"/>
                  </a:lnTo>
                  <a:lnTo>
                    <a:pt x="65" y="227"/>
                  </a:lnTo>
                  <a:lnTo>
                    <a:pt x="60" y="213"/>
                  </a:lnTo>
                  <a:lnTo>
                    <a:pt x="49" y="217"/>
                  </a:lnTo>
                  <a:lnTo>
                    <a:pt x="37" y="227"/>
                  </a:lnTo>
                  <a:lnTo>
                    <a:pt x="30" y="222"/>
                  </a:lnTo>
                  <a:lnTo>
                    <a:pt x="26" y="222"/>
                  </a:lnTo>
                  <a:lnTo>
                    <a:pt x="21" y="222"/>
                  </a:lnTo>
                  <a:lnTo>
                    <a:pt x="14" y="224"/>
                  </a:lnTo>
                  <a:lnTo>
                    <a:pt x="12" y="222"/>
                  </a:lnTo>
                  <a:lnTo>
                    <a:pt x="12" y="217"/>
                  </a:lnTo>
                  <a:lnTo>
                    <a:pt x="12" y="208"/>
                  </a:lnTo>
                  <a:lnTo>
                    <a:pt x="33" y="190"/>
                  </a:lnTo>
                  <a:lnTo>
                    <a:pt x="42" y="192"/>
                  </a:lnTo>
                  <a:lnTo>
                    <a:pt x="49" y="197"/>
                  </a:lnTo>
                  <a:lnTo>
                    <a:pt x="58" y="197"/>
                  </a:lnTo>
                  <a:lnTo>
                    <a:pt x="67" y="197"/>
                  </a:lnTo>
                  <a:lnTo>
                    <a:pt x="81" y="194"/>
                  </a:lnTo>
                  <a:lnTo>
                    <a:pt x="86" y="183"/>
                  </a:lnTo>
                  <a:lnTo>
                    <a:pt x="86" y="176"/>
                  </a:lnTo>
                  <a:lnTo>
                    <a:pt x="86" y="169"/>
                  </a:lnTo>
                  <a:lnTo>
                    <a:pt x="114" y="155"/>
                  </a:lnTo>
                  <a:lnTo>
                    <a:pt x="155" y="102"/>
                  </a:lnTo>
                  <a:lnTo>
                    <a:pt x="153" y="95"/>
                  </a:lnTo>
                  <a:lnTo>
                    <a:pt x="148" y="88"/>
                  </a:lnTo>
                  <a:lnTo>
                    <a:pt x="120" y="86"/>
                  </a:lnTo>
                  <a:lnTo>
                    <a:pt x="111" y="74"/>
                  </a:lnTo>
                  <a:lnTo>
                    <a:pt x="95" y="90"/>
                  </a:lnTo>
                  <a:lnTo>
                    <a:pt x="83" y="95"/>
                  </a:lnTo>
                  <a:lnTo>
                    <a:pt x="44" y="81"/>
                  </a:lnTo>
                  <a:lnTo>
                    <a:pt x="37" y="86"/>
                  </a:lnTo>
                  <a:lnTo>
                    <a:pt x="33" y="90"/>
                  </a:lnTo>
                  <a:lnTo>
                    <a:pt x="19" y="90"/>
                  </a:lnTo>
                  <a:lnTo>
                    <a:pt x="12" y="79"/>
                  </a:lnTo>
                  <a:lnTo>
                    <a:pt x="7" y="74"/>
                  </a:lnTo>
                  <a:lnTo>
                    <a:pt x="0" y="72"/>
                  </a:lnTo>
                  <a:lnTo>
                    <a:pt x="0" y="67"/>
                  </a:lnTo>
                  <a:lnTo>
                    <a:pt x="2" y="67"/>
                  </a:lnTo>
                  <a:lnTo>
                    <a:pt x="7" y="65"/>
                  </a:lnTo>
                  <a:lnTo>
                    <a:pt x="9" y="62"/>
                  </a:lnTo>
                  <a:lnTo>
                    <a:pt x="12" y="60"/>
                  </a:lnTo>
                  <a:lnTo>
                    <a:pt x="12" y="55"/>
                  </a:lnTo>
                  <a:lnTo>
                    <a:pt x="2" y="42"/>
                  </a:lnTo>
                  <a:lnTo>
                    <a:pt x="37" y="9"/>
                  </a:lnTo>
                  <a:lnTo>
                    <a:pt x="67" y="0"/>
                  </a:lnTo>
                  <a:lnTo>
                    <a:pt x="70"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4" name="Freeform 20"/>
            <p:cNvSpPr>
              <a:spLocks/>
            </p:cNvSpPr>
            <p:nvPr/>
          </p:nvSpPr>
          <p:spPr bwMode="auto">
            <a:xfrm>
              <a:off x="2799" y="2405"/>
              <a:ext cx="39" cy="14"/>
            </a:xfrm>
            <a:custGeom>
              <a:avLst/>
              <a:gdLst>
                <a:gd name="T0" fmla="*/ 32 w 39"/>
                <a:gd name="T1" fmla="*/ 14 h 14"/>
                <a:gd name="T2" fmla="*/ 0 w 39"/>
                <a:gd name="T3" fmla="*/ 14 h 14"/>
                <a:gd name="T4" fmla="*/ 0 w 39"/>
                <a:gd name="T5" fmla="*/ 7 h 14"/>
                <a:gd name="T6" fmla="*/ 16 w 39"/>
                <a:gd name="T7" fmla="*/ 0 h 14"/>
                <a:gd name="T8" fmla="*/ 39 w 39"/>
                <a:gd name="T9" fmla="*/ 10 h 14"/>
                <a:gd name="T10" fmla="*/ 32 w 39"/>
                <a:gd name="T11" fmla="*/ 14 h 14"/>
                <a:gd name="T12" fmla="*/ 0 60000 65536"/>
                <a:gd name="T13" fmla="*/ 0 60000 65536"/>
                <a:gd name="T14" fmla="*/ 0 60000 65536"/>
                <a:gd name="T15" fmla="*/ 0 60000 65536"/>
                <a:gd name="T16" fmla="*/ 0 60000 65536"/>
                <a:gd name="T17" fmla="*/ 0 60000 65536"/>
                <a:gd name="T18" fmla="*/ 0 w 39"/>
                <a:gd name="T19" fmla="*/ 0 h 14"/>
                <a:gd name="T20" fmla="*/ 39 w 3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9" h="14">
                  <a:moveTo>
                    <a:pt x="32" y="14"/>
                  </a:moveTo>
                  <a:lnTo>
                    <a:pt x="0" y="14"/>
                  </a:lnTo>
                  <a:lnTo>
                    <a:pt x="0" y="7"/>
                  </a:lnTo>
                  <a:lnTo>
                    <a:pt x="16" y="0"/>
                  </a:lnTo>
                  <a:lnTo>
                    <a:pt x="39" y="10"/>
                  </a:lnTo>
                  <a:lnTo>
                    <a:pt x="32"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5" name="Freeform 21"/>
            <p:cNvSpPr>
              <a:spLocks/>
            </p:cNvSpPr>
            <p:nvPr/>
          </p:nvSpPr>
          <p:spPr bwMode="auto">
            <a:xfrm>
              <a:off x="2819" y="1552"/>
              <a:ext cx="12" cy="10"/>
            </a:xfrm>
            <a:custGeom>
              <a:avLst/>
              <a:gdLst>
                <a:gd name="T0" fmla="*/ 12 w 12"/>
                <a:gd name="T1" fmla="*/ 5 h 10"/>
                <a:gd name="T2" fmla="*/ 12 w 12"/>
                <a:gd name="T3" fmla="*/ 5 h 10"/>
                <a:gd name="T4" fmla="*/ 9 w 12"/>
                <a:gd name="T5" fmla="*/ 10 h 10"/>
                <a:gd name="T6" fmla="*/ 3 w 12"/>
                <a:gd name="T7" fmla="*/ 10 h 10"/>
                <a:gd name="T8" fmla="*/ 3 w 12"/>
                <a:gd name="T9" fmla="*/ 10 h 10"/>
                <a:gd name="T10" fmla="*/ 0 w 12"/>
                <a:gd name="T11" fmla="*/ 7 h 10"/>
                <a:gd name="T12" fmla="*/ 0 w 12"/>
                <a:gd name="T13" fmla="*/ 7 h 10"/>
                <a:gd name="T14" fmla="*/ 0 w 12"/>
                <a:gd name="T15" fmla="*/ 3 h 10"/>
                <a:gd name="T16" fmla="*/ 0 w 12"/>
                <a:gd name="T17" fmla="*/ 3 h 10"/>
                <a:gd name="T18" fmla="*/ 3 w 12"/>
                <a:gd name="T19" fmla="*/ 0 h 10"/>
                <a:gd name="T20" fmla="*/ 7 w 12"/>
                <a:gd name="T21" fmla="*/ 0 h 10"/>
                <a:gd name="T22" fmla="*/ 12 w 12"/>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0"/>
                <a:gd name="T38" fmla="*/ 12 w 12"/>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0">
                  <a:moveTo>
                    <a:pt x="12" y="5"/>
                  </a:moveTo>
                  <a:lnTo>
                    <a:pt x="12" y="5"/>
                  </a:lnTo>
                  <a:lnTo>
                    <a:pt x="9" y="10"/>
                  </a:lnTo>
                  <a:lnTo>
                    <a:pt x="3" y="10"/>
                  </a:lnTo>
                  <a:lnTo>
                    <a:pt x="0" y="7"/>
                  </a:lnTo>
                  <a:lnTo>
                    <a:pt x="0" y="3"/>
                  </a:lnTo>
                  <a:lnTo>
                    <a:pt x="3" y="0"/>
                  </a:lnTo>
                  <a:lnTo>
                    <a:pt x="7" y="0"/>
                  </a:lnTo>
                  <a:lnTo>
                    <a:pt x="12"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6" name="Freeform 22"/>
            <p:cNvSpPr>
              <a:spLocks/>
            </p:cNvSpPr>
            <p:nvPr/>
          </p:nvSpPr>
          <p:spPr bwMode="auto">
            <a:xfrm>
              <a:off x="1674" y="1555"/>
              <a:ext cx="14" cy="7"/>
            </a:xfrm>
            <a:custGeom>
              <a:avLst/>
              <a:gdLst>
                <a:gd name="T0" fmla="*/ 14 w 14"/>
                <a:gd name="T1" fmla="*/ 0 h 7"/>
                <a:gd name="T2" fmla="*/ 14 w 14"/>
                <a:gd name="T3" fmla="*/ 0 h 7"/>
                <a:gd name="T4" fmla="*/ 2 w 14"/>
                <a:gd name="T5" fmla="*/ 7 h 7"/>
                <a:gd name="T6" fmla="*/ 2 w 14"/>
                <a:gd name="T7" fmla="*/ 7 h 7"/>
                <a:gd name="T8" fmla="*/ 0 w 14"/>
                <a:gd name="T9" fmla="*/ 4 h 7"/>
                <a:gd name="T10" fmla="*/ 0 w 14"/>
                <a:gd name="T11" fmla="*/ 4 h 7"/>
                <a:gd name="T12" fmla="*/ 0 w 14"/>
                <a:gd name="T13" fmla="*/ 2 h 7"/>
                <a:gd name="T14" fmla="*/ 0 w 14"/>
                <a:gd name="T15" fmla="*/ 0 h 7"/>
                <a:gd name="T16" fmla="*/ 0 w 14"/>
                <a:gd name="T17" fmla="*/ 0 h 7"/>
                <a:gd name="T18" fmla="*/ 7 w 14"/>
                <a:gd name="T19" fmla="*/ 0 h 7"/>
                <a:gd name="T20" fmla="*/ 14 w 14"/>
                <a:gd name="T21" fmla="*/ 0 h 7"/>
                <a:gd name="T22" fmla="*/ 14 w 14"/>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14" y="0"/>
                  </a:moveTo>
                  <a:lnTo>
                    <a:pt x="14" y="0"/>
                  </a:lnTo>
                  <a:lnTo>
                    <a:pt x="2" y="7"/>
                  </a:lnTo>
                  <a:lnTo>
                    <a:pt x="0" y="4"/>
                  </a:lnTo>
                  <a:lnTo>
                    <a:pt x="0" y="2"/>
                  </a:lnTo>
                  <a:lnTo>
                    <a:pt x="0" y="0"/>
                  </a:lnTo>
                  <a:lnTo>
                    <a:pt x="7" y="0"/>
                  </a:lnTo>
                  <a:lnTo>
                    <a:pt x="14"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7" name="Freeform 23"/>
            <p:cNvSpPr>
              <a:spLocks/>
            </p:cNvSpPr>
            <p:nvPr/>
          </p:nvSpPr>
          <p:spPr bwMode="auto">
            <a:xfrm>
              <a:off x="2449" y="1941"/>
              <a:ext cx="1164" cy="694"/>
            </a:xfrm>
            <a:custGeom>
              <a:avLst/>
              <a:gdLst>
                <a:gd name="T0" fmla="*/ 470 w 1164"/>
                <a:gd name="T1" fmla="*/ 23 h 694"/>
                <a:gd name="T2" fmla="*/ 481 w 1164"/>
                <a:gd name="T3" fmla="*/ 27 h 694"/>
                <a:gd name="T4" fmla="*/ 565 w 1164"/>
                <a:gd name="T5" fmla="*/ 58 h 694"/>
                <a:gd name="T6" fmla="*/ 586 w 1164"/>
                <a:gd name="T7" fmla="*/ 113 h 694"/>
                <a:gd name="T8" fmla="*/ 634 w 1164"/>
                <a:gd name="T9" fmla="*/ 81 h 694"/>
                <a:gd name="T10" fmla="*/ 750 w 1164"/>
                <a:gd name="T11" fmla="*/ 90 h 694"/>
                <a:gd name="T12" fmla="*/ 775 w 1164"/>
                <a:gd name="T13" fmla="*/ 113 h 694"/>
                <a:gd name="T14" fmla="*/ 849 w 1164"/>
                <a:gd name="T15" fmla="*/ 85 h 694"/>
                <a:gd name="T16" fmla="*/ 831 w 1164"/>
                <a:gd name="T17" fmla="*/ 53 h 694"/>
                <a:gd name="T18" fmla="*/ 889 w 1164"/>
                <a:gd name="T19" fmla="*/ 48 h 694"/>
                <a:gd name="T20" fmla="*/ 884 w 1164"/>
                <a:gd name="T21" fmla="*/ 83 h 694"/>
                <a:gd name="T22" fmla="*/ 893 w 1164"/>
                <a:gd name="T23" fmla="*/ 106 h 694"/>
                <a:gd name="T24" fmla="*/ 965 w 1164"/>
                <a:gd name="T25" fmla="*/ 74 h 694"/>
                <a:gd name="T26" fmla="*/ 995 w 1164"/>
                <a:gd name="T27" fmla="*/ 90 h 694"/>
                <a:gd name="T28" fmla="*/ 905 w 1164"/>
                <a:gd name="T29" fmla="*/ 127 h 694"/>
                <a:gd name="T30" fmla="*/ 852 w 1164"/>
                <a:gd name="T31" fmla="*/ 155 h 694"/>
                <a:gd name="T32" fmla="*/ 778 w 1164"/>
                <a:gd name="T33" fmla="*/ 143 h 694"/>
                <a:gd name="T34" fmla="*/ 810 w 1164"/>
                <a:gd name="T35" fmla="*/ 194 h 694"/>
                <a:gd name="T36" fmla="*/ 761 w 1164"/>
                <a:gd name="T37" fmla="*/ 196 h 694"/>
                <a:gd name="T38" fmla="*/ 724 w 1164"/>
                <a:gd name="T39" fmla="*/ 206 h 694"/>
                <a:gd name="T40" fmla="*/ 704 w 1164"/>
                <a:gd name="T41" fmla="*/ 222 h 694"/>
                <a:gd name="T42" fmla="*/ 627 w 1164"/>
                <a:gd name="T43" fmla="*/ 294 h 694"/>
                <a:gd name="T44" fmla="*/ 692 w 1164"/>
                <a:gd name="T45" fmla="*/ 361 h 694"/>
                <a:gd name="T46" fmla="*/ 757 w 1164"/>
                <a:gd name="T47" fmla="*/ 398 h 694"/>
                <a:gd name="T48" fmla="*/ 736 w 1164"/>
                <a:gd name="T49" fmla="*/ 463 h 694"/>
                <a:gd name="T50" fmla="*/ 750 w 1164"/>
                <a:gd name="T51" fmla="*/ 476 h 694"/>
                <a:gd name="T52" fmla="*/ 801 w 1164"/>
                <a:gd name="T53" fmla="*/ 453 h 694"/>
                <a:gd name="T54" fmla="*/ 870 w 1164"/>
                <a:gd name="T55" fmla="*/ 314 h 694"/>
                <a:gd name="T56" fmla="*/ 995 w 1164"/>
                <a:gd name="T57" fmla="*/ 247 h 694"/>
                <a:gd name="T58" fmla="*/ 1025 w 1164"/>
                <a:gd name="T59" fmla="*/ 287 h 694"/>
                <a:gd name="T60" fmla="*/ 1041 w 1164"/>
                <a:gd name="T61" fmla="*/ 328 h 694"/>
                <a:gd name="T62" fmla="*/ 1067 w 1164"/>
                <a:gd name="T63" fmla="*/ 333 h 694"/>
                <a:gd name="T64" fmla="*/ 1095 w 1164"/>
                <a:gd name="T65" fmla="*/ 298 h 694"/>
                <a:gd name="T66" fmla="*/ 1099 w 1164"/>
                <a:gd name="T67" fmla="*/ 340 h 694"/>
                <a:gd name="T68" fmla="*/ 1106 w 1164"/>
                <a:gd name="T69" fmla="*/ 409 h 694"/>
                <a:gd name="T70" fmla="*/ 1139 w 1164"/>
                <a:gd name="T71" fmla="*/ 428 h 694"/>
                <a:gd name="T72" fmla="*/ 1118 w 1164"/>
                <a:gd name="T73" fmla="*/ 446 h 694"/>
                <a:gd name="T74" fmla="*/ 1148 w 1164"/>
                <a:gd name="T75" fmla="*/ 449 h 694"/>
                <a:gd name="T76" fmla="*/ 1072 w 1164"/>
                <a:gd name="T77" fmla="*/ 530 h 694"/>
                <a:gd name="T78" fmla="*/ 852 w 1164"/>
                <a:gd name="T79" fmla="*/ 597 h 694"/>
                <a:gd name="T80" fmla="*/ 953 w 1164"/>
                <a:gd name="T81" fmla="*/ 557 h 694"/>
                <a:gd name="T82" fmla="*/ 951 w 1164"/>
                <a:gd name="T83" fmla="*/ 576 h 694"/>
                <a:gd name="T84" fmla="*/ 944 w 1164"/>
                <a:gd name="T85" fmla="*/ 590 h 694"/>
                <a:gd name="T86" fmla="*/ 984 w 1164"/>
                <a:gd name="T87" fmla="*/ 645 h 694"/>
                <a:gd name="T88" fmla="*/ 937 w 1164"/>
                <a:gd name="T89" fmla="*/ 659 h 694"/>
                <a:gd name="T90" fmla="*/ 935 w 1164"/>
                <a:gd name="T91" fmla="*/ 648 h 694"/>
                <a:gd name="T92" fmla="*/ 907 w 1164"/>
                <a:gd name="T93" fmla="*/ 643 h 694"/>
                <a:gd name="T94" fmla="*/ 847 w 1164"/>
                <a:gd name="T95" fmla="*/ 627 h 694"/>
                <a:gd name="T96" fmla="*/ 717 w 1164"/>
                <a:gd name="T97" fmla="*/ 671 h 694"/>
                <a:gd name="T98" fmla="*/ 606 w 1164"/>
                <a:gd name="T99" fmla="*/ 689 h 694"/>
                <a:gd name="T100" fmla="*/ 680 w 1164"/>
                <a:gd name="T101" fmla="*/ 631 h 694"/>
                <a:gd name="T102" fmla="*/ 553 w 1164"/>
                <a:gd name="T103" fmla="*/ 548 h 694"/>
                <a:gd name="T104" fmla="*/ 30 w 1164"/>
                <a:gd name="T105" fmla="*/ 437 h 694"/>
                <a:gd name="T106" fmla="*/ 9 w 1164"/>
                <a:gd name="T107" fmla="*/ 430 h 694"/>
                <a:gd name="T108" fmla="*/ 12 w 1164"/>
                <a:gd name="T109" fmla="*/ 402 h 694"/>
                <a:gd name="T110" fmla="*/ 16 w 1164"/>
                <a:gd name="T111" fmla="*/ 382 h 694"/>
                <a:gd name="T112" fmla="*/ 63 w 1164"/>
                <a:gd name="T113" fmla="*/ 291 h 694"/>
                <a:gd name="T114" fmla="*/ 58 w 1164"/>
                <a:gd name="T115" fmla="*/ 226 h 694"/>
                <a:gd name="T116" fmla="*/ 289 w 1164"/>
                <a:gd name="T117" fmla="*/ 2 h 694"/>
                <a:gd name="T118" fmla="*/ 366 w 1164"/>
                <a:gd name="T119" fmla="*/ 16 h 694"/>
                <a:gd name="T120" fmla="*/ 391 w 1164"/>
                <a:gd name="T121" fmla="*/ 18 h 694"/>
                <a:gd name="T122" fmla="*/ 419 w 1164"/>
                <a:gd name="T123" fmla="*/ 18 h 6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4"/>
                <a:gd name="T187" fmla="*/ 0 h 694"/>
                <a:gd name="T188" fmla="*/ 1164 w 1164"/>
                <a:gd name="T189" fmla="*/ 694 h 6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4" h="694">
                  <a:moveTo>
                    <a:pt x="461" y="7"/>
                  </a:moveTo>
                  <a:lnTo>
                    <a:pt x="461" y="7"/>
                  </a:lnTo>
                  <a:lnTo>
                    <a:pt x="458" y="14"/>
                  </a:lnTo>
                  <a:lnTo>
                    <a:pt x="456" y="23"/>
                  </a:lnTo>
                  <a:lnTo>
                    <a:pt x="463" y="23"/>
                  </a:lnTo>
                  <a:lnTo>
                    <a:pt x="470" y="23"/>
                  </a:lnTo>
                  <a:lnTo>
                    <a:pt x="491" y="11"/>
                  </a:lnTo>
                  <a:lnTo>
                    <a:pt x="495" y="11"/>
                  </a:lnTo>
                  <a:lnTo>
                    <a:pt x="498" y="14"/>
                  </a:lnTo>
                  <a:lnTo>
                    <a:pt x="481" y="27"/>
                  </a:lnTo>
                  <a:lnTo>
                    <a:pt x="481" y="30"/>
                  </a:lnTo>
                  <a:lnTo>
                    <a:pt x="523" y="37"/>
                  </a:lnTo>
                  <a:lnTo>
                    <a:pt x="549" y="53"/>
                  </a:lnTo>
                  <a:lnTo>
                    <a:pt x="565" y="53"/>
                  </a:lnTo>
                  <a:lnTo>
                    <a:pt x="565" y="58"/>
                  </a:lnTo>
                  <a:lnTo>
                    <a:pt x="530" y="71"/>
                  </a:lnTo>
                  <a:lnTo>
                    <a:pt x="530" y="74"/>
                  </a:lnTo>
                  <a:lnTo>
                    <a:pt x="539" y="83"/>
                  </a:lnTo>
                  <a:lnTo>
                    <a:pt x="588" y="83"/>
                  </a:lnTo>
                  <a:lnTo>
                    <a:pt x="590" y="97"/>
                  </a:lnTo>
                  <a:lnTo>
                    <a:pt x="586" y="113"/>
                  </a:lnTo>
                  <a:lnTo>
                    <a:pt x="590" y="115"/>
                  </a:lnTo>
                  <a:lnTo>
                    <a:pt x="595" y="118"/>
                  </a:lnTo>
                  <a:lnTo>
                    <a:pt x="623" y="88"/>
                  </a:lnTo>
                  <a:lnTo>
                    <a:pt x="627" y="88"/>
                  </a:lnTo>
                  <a:lnTo>
                    <a:pt x="630" y="85"/>
                  </a:lnTo>
                  <a:lnTo>
                    <a:pt x="634" y="81"/>
                  </a:lnTo>
                  <a:lnTo>
                    <a:pt x="632" y="74"/>
                  </a:lnTo>
                  <a:lnTo>
                    <a:pt x="660" y="71"/>
                  </a:lnTo>
                  <a:lnTo>
                    <a:pt x="678" y="88"/>
                  </a:lnTo>
                  <a:lnTo>
                    <a:pt x="713" y="95"/>
                  </a:lnTo>
                  <a:lnTo>
                    <a:pt x="750" y="90"/>
                  </a:lnTo>
                  <a:lnTo>
                    <a:pt x="761" y="99"/>
                  </a:lnTo>
                  <a:lnTo>
                    <a:pt x="780" y="83"/>
                  </a:lnTo>
                  <a:lnTo>
                    <a:pt x="789" y="88"/>
                  </a:lnTo>
                  <a:lnTo>
                    <a:pt x="775" y="113"/>
                  </a:lnTo>
                  <a:lnTo>
                    <a:pt x="780" y="118"/>
                  </a:lnTo>
                  <a:lnTo>
                    <a:pt x="785" y="120"/>
                  </a:lnTo>
                  <a:lnTo>
                    <a:pt x="815" y="101"/>
                  </a:lnTo>
                  <a:lnTo>
                    <a:pt x="845" y="90"/>
                  </a:lnTo>
                  <a:lnTo>
                    <a:pt x="849" y="85"/>
                  </a:lnTo>
                  <a:lnTo>
                    <a:pt x="852" y="81"/>
                  </a:lnTo>
                  <a:lnTo>
                    <a:pt x="838" y="74"/>
                  </a:lnTo>
                  <a:lnTo>
                    <a:pt x="845" y="60"/>
                  </a:lnTo>
                  <a:lnTo>
                    <a:pt x="831" y="53"/>
                  </a:lnTo>
                  <a:lnTo>
                    <a:pt x="833" y="37"/>
                  </a:lnTo>
                  <a:lnTo>
                    <a:pt x="852" y="27"/>
                  </a:lnTo>
                  <a:lnTo>
                    <a:pt x="868" y="30"/>
                  </a:lnTo>
                  <a:lnTo>
                    <a:pt x="882" y="25"/>
                  </a:lnTo>
                  <a:lnTo>
                    <a:pt x="889" y="44"/>
                  </a:lnTo>
                  <a:lnTo>
                    <a:pt x="889" y="48"/>
                  </a:lnTo>
                  <a:lnTo>
                    <a:pt x="884" y="51"/>
                  </a:lnTo>
                  <a:lnTo>
                    <a:pt x="875" y="51"/>
                  </a:lnTo>
                  <a:lnTo>
                    <a:pt x="868" y="58"/>
                  </a:lnTo>
                  <a:lnTo>
                    <a:pt x="884" y="83"/>
                  </a:lnTo>
                  <a:lnTo>
                    <a:pt x="891" y="81"/>
                  </a:lnTo>
                  <a:lnTo>
                    <a:pt x="898" y="81"/>
                  </a:lnTo>
                  <a:lnTo>
                    <a:pt x="905" y="81"/>
                  </a:lnTo>
                  <a:lnTo>
                    <a:pt x="907" y="81"/>
                  </a:lnTo>
                  <a:lnTo>
                    <a:pt x="910" y="85"/>
                  </a:lnTo>
                  <a:lnTo>
                    <a:pt x="893" y="106"/>
                  </a:lnTo>
                  <a:lnTo>
                    <a:pt x="896" y="108"/>
                  </a:lnTo>
                  <a:lnTo>
                    <a:pt x="910" y="111"/>
                  </a:lnTo>
                  <a:lnTo>
                    <a:pt x="944" y="90"/>
                  </a:lnTo>
                  <a:lnTo>
                    <a:pt x="956" y="90"/>
                  </a:lnTo>
                  <a:lnTo>
                    <a:pt x="965" y="74"/>
                  </a:lnTo>
                  <a:lnTo>
                    <a:pt x="979" y="71"/>
                  </a:lnTo>
                  <a:lnTo>
                    <a:pt x="988" y="78"/>
                  </a:lnTo>
                  <a:lnTo>
                    <a:pt x="991" y="83"/>
                  </a:lnTo>
                  <a:lnTo>
                    <a:pt x="997" y="83"/>
                  </a:lnTo>
                  <a:lnTo>
                    <a:pt x="995" y="90"/>
                  </a:lnTo>
                  <a:lnTo>
                    <a:pt x="988" y="95"/>
                  </a:lnTo>
                  <a:lnTo>
                    <a:pt x="977" y="104"/>
                  </a:lnTo>
                  <a:lnTo>
                    <a:pt x="967" y="122"/>
                  </a:lnTo>
                  <a:lnTo>
                    <a:pt x="930" y="139"/>
                  </a:lnTo>
                  <a:lnTo>
                    <a:pt x="912" y="122"/>
                  </a:lnTo>
                  <a:lnTo>
                    <a:pt x="905" y="127"/>
                  </a:lnTo>
                  <a:lnTo>
                    <a:pt x="900" y="134"/>
                  </a:lnTo>
                  <a:lnTo>
                    <a:pt x="884" y="127"/>
                  </a:lnTo>
                  <a:lnTo>
                    <a:pt x="877" y="136"/>
                  </a:lnTo>
                  <a:lnTo>
                    <a:pt x="868" y="145"/>
                  </a:lnTo>
                  <a:lnTo>
                    <a:pt x="852" y="155"/>
                  </a:lnTo>
                  <a:lnTo>
                    <a:pt x="812" y="139"/>
                  </a:lnTo>
                  <a:lnTo>
                    <a:pt x="789" y="143"/>
                  </a:lnTo>
                  <a:lnTo>
                    <a:pt x="785" y="141"/>
                  </a:lnTo>
                  <a:lnTo>
                    <a:pt x="780" y="141"/>
                  </a:lnTo>
                  <a:lnTo>
                    <a:pt x="778" y="143"/>
                  </a:lnTo>
                  <a:lnTo>
                    <a:pt x="775" y="145"/>
                  </a:lnTo>
                  <a:lnTo>
                    <a:pt x="796" y="159"/>
                  </a:lnTo>
                  <a:lnTo>
                    <a:pt x="829" y="162"/>
                  </a:lnTo>
                  <a:lnTo>
                    <a:pt x="831" y="169"/>
                  </a:lnTo>
                  <a:lnTo>
                    <a:pt x="810" y="194"/>
                  </a:lnTo>
                  <a:lnTo>
                    <a:pt x="794" y="187"/>
                  </a:lnTo>
                  <a:lnTo>
                    <a:pt x="785" y="185"/>
                  </a:lnTo>
                  <a:lnTo>
                    <a:pt x="773" y="185"/>
                  </a:lnTo>
                  <a:lnTo>
                    <a:pt x="768" y="185"/>
                  </a:lnTo>
                  <a:lnTo>
                    <a:pt x="766" y="189"/>
                  </a:lnTo>
                  <a:lnTo>
                    <a:pt x="761" y="196"/>
                  </a:lnTo>
                  <a:lnTo>
                    <a:pt x="754" y="194"/>
                  </a:lnTo>
                  <a:lnTo>
                    <a:pt x="752" y="194"/>
                  </a:lnTo>
                  <a:lnTo>
                    <a:pt x="748" y="196"/>
                  </a:lnTo>
                  <a:lnTo>
                    <a:pt x="743" y="213"/>
                  </a:lnTo>
                  <a:lnTo>
                    <a:pt x="724" y="206"/>
                  </a:lnTo>
                  <a:lnTo>
                    <a:pt x="715" y="220"/>
                  </a:lnTo>
                  <a:lnTo>
                    <a:pt x="715" y="224"/>
                  </a:lnTo>
                  <a:lnTo>
                    <a:pt x="715" y="226"/>
                  </a:lnTo>
                  <a:lnTo>
                    <a:pt x="713" y="229"/>
                  </a:lnTo>
                  <a:lnTo>
                    <a:pt x="704" y="222"/>
                  </a:lnTo>
                  <a:lnTo>
                    <a:pt x="692" y="217"/>
                  </a:lnTo>
                  <a:lnTo>
                    <a:pt x="678" y="233"/>
                  </a:lnTo>
                  <a:lnTo>
                    <a:pt x="678" y="250"/>
                  </a:lnTo>
                  <a:lnTo>
                    <a:pt x="636" y="277"/>
                  </a:lnTo>
                  <a:lnTo>
                    <a:pt x="632" y="287"/>
                  </a:lnTo>
                  <a:lnTo>
                    <a:pt x="627" y="294"/>
                  </a:lnTo>
                  <a:lnTo>
                    <a:pt x="646" y="310"/>
                  </a:lnTo>
                  <a:lnTo>
                    <a:pt x="639" y="328"/>
                  </a:lnTo>
                  <a:lnTo>
                    <a:pt x="641" y="331"/>
                  </a:lnTo>
                  <a:lnTo>
                    <a:pt x="678" y="342"/>
                  </a:lnTo>
                  <a:lnTo>
                    <a:pt x="692" y="361"/>
                  </a:lnTo>
                  <a:lnTo>
                    <a:pt x="690" y="368"/>
                  </a:lnTo>
                  <a:lnTo>
                    <a:pt x="690" y="370"/>
                  </a:lnTo>
                  <a:lnTo>
                    <a:pt x="692" y="372"/>
                  </a:lnTo>
                  <a:lnTo>
                    <a:pt x="729" y="393"/>
                  </a:lnTo>
                  <a:lnTo>
                    <a:pt x="757" y="398"/>
                  </a:lnTo>
                  <a:lnTo>
                    <a:pt x="745" y="423"/>
                  </a:lnTo>
                  <a:lnTo>
                    <a:pt x="741" y="432"/>
                  </a:lnTo>
                  <a:lnTo>
                    <a:pt x="729" y="444"/>
                  </a:lnTo>
                  <a:lnTo>
                    <a:pt x="731" y="453"/>
                  </a:lnTo>
                  <a:lnTo>
                    <a:pt x="736" y="463"/>
                  </a:lnTo>
                  <a:lnTo>
                    <a:pt x="734" y="469"/>
                  </a:lnTo>
                  <a:lnTo>
                    <a:pt x="731" y="474"/>
                  </a:lnTo>
                  <a:lnTo>
                    <a:pt x="738" y="479"/>
                  </a:lnTo>
                  <a:lnTo>
                    <a:pt x="741" y="481"/>
                  </a:lnTo>
                  <a:lnTo>
                    <a:pt x="743" y="479"/>
                  </a:lnTo>
                  <a:lnTo>
                    <a:pt x="750" y="476"/>
                  </a:lnTo>
                  <a:lnTo>
                    <a:pt x="757" y="481"/>
                  </a:lnTo>
                  <a:lnTo>
                    <a:pt x="766" y="481"/>
                  </a:lnTo>
                  <a:lnTo>
                    <a:pt x="771" y="481"/>
                  </a:lnTo>
                  <a:lnTo>
                    <a:pt x="773" y="486"/>
                  </a:lnTo>
                  <a:lnTo>
                    <a:pt x="775" y="486"/>
                  </a:lnTo>
                  <a:lnTo>
                    <a:pt x="801" y="453"/>
                  </a:lnTo>
                  <a:lnTo>
                    <a:pt x="812" y="407"/>
                  </a:lnTo>
                  <a:lnTo>
                    <a:pt x="845" y="388"/>
                  </a:lnTo>
                  <a:lnTo>
                    <a:pt x="870" y="344"/>
                  </a:lnTo>
                  <a:lnTo>
                    <a:pt x="870" y="331"/>
                  </a:lnTo>
                  <a:lnTo>
                    <a:pt x="870" y="314"/>
                  </a:lnTo>
                  <a:lnTo>
                    <a:pt x="905" y="296"/>
                  </a:lnTo>
                  <a:lnTo>
                    <a:pt x="919" y="263"/>
                  </a:lnTo>
                  <a:lnTo>
                    <a:pt x="937" y="238"/>
                  </a:lnTo>
                  <a:lnTo>
                    <a:pt x="967" y="243"/>
                  </a:lnTo>
                  <a:lnTo>
                    <a:pt x="995" y="247"/>
                  </a:lnTo>
                  <a:lnTo>
                    <a:pt x="1004" y="275"/>
                  </a:lnTo>
                  <a:lnTo>
                    <a:pt x="1009" y="277"/>
                  </a:lnTo>
                  <a:lnTo>
                    <a:pt x="1014" y="280"/>
                  </a:lnTo>
                  <a:lnTo>
                    <a:pt x="1023" y="282"/>
                  </a:lnTo>
                  <a:lnTo>
                    <a:pt x="1025" y="287"/>
                  </a:lnTo>
                  <a:lnTo>
                    <a:pt x="1004" y="296"/>
                  </a:lnTo>
                  <a:lnTo>
                    <a:pt x="1009" y="310"/>
                  </a:lnTo>
                  <a:lnTo>
                    <a:pt x="1023" y="321"/>
                  </a:lnTo>
                  <a:lnTo>
                    <a:pt x="1032" y="326"/>
                  </a:lnTo>
                  <a:lnTo>
                    <a:pt x="1041" y="328"/>
                  </a:lnTo>
                  <a:lnTo>
                    <a:pt x="1051" y="338"/>
                  </a:lnTo>
                  <a:lnTo>
                    <a:pt x="1055" y="335"/>
                  </a:lnTo>
                  <a:lnTo>
                    <a:pt x="1060" y="331"/>
                  </a:lnTo>
                  <a:lnTo>
                    <a:pt x="1062" y="328"/>
                  </a:lnTo>
                  <a:lnTo>
                    <a:pt x="1067" y="333"/>
                  </a:lnTo>
                  <a:lnTo>
                    <a:pt x="1072" y="335"/>
                  </a:lnTo>
                  <a:lnTo>
                    <a:pt x="1074" y="338"/>
                  </a:lnTo>
                  <a:lnTo>
                    <a:pt x="1083" y="317"/>
                  </a:lnTo>
                  <a:lnTo>
                    <a:pt x="1088" y="307"/>
                  </a:lnTo>
                  <a:lnTo>
                    <a:pt x="1095" y="298"/>
                  </a:lnTo>
                  <a:lnTo>
                    <a:pt x="1095" y="291"/>
                  </a:lnTo>
                  <a:lnTo>
                    <a:pt x="1097" y="289"/>
                  </a:lnTo>
                  <a:lnTo>
                    <a:pt x="1097" y="287"/>
                  </a:lnTo>
                  <a:lnTo>
                    <a:pt x="1104" y="296"/>
                  </a:lnTo>
                  <a:lnTo>
                    <a:pt x="1104" y="333"/>
                  </a:lnTo>
                  <a:lnTo>
                    <a:pt x="1099" y="340"/>
                  </a:lnTo>
                  <a:lnTo>
                    <a:pt x="1102" y="354"/>
                  </a:lnTo>
                  <a:lnTo>
                    <a:pt x="1104" y="358"/>
                  </a:lnTo>
                  <a:lnTo>
                    <a:pt x="1104" y="365"/>
                  </a:lnTo>
                  <a:lnTo>
                    <a:pt x="1095" y="393"/>
                  </a:lnTo>
                  <a:lnTo>
                    <a:pt x="1102" y="400"/>
                  </a:lnTo>
                  <a:lnTo>
                    <a:pt x="1106" y="409"/>
                  </a:lnTo>
                  <a:lnTo>
                    <a:pt x="1104" y="414"/>
                  </a:lnTo>
                  <a:lnTo>
                    <a:pt x="1104" y="419"/>
                  </a:lnTo>
                  <a:lnTo>
                    <a:pt x="1120" y="425"/>
                  </a:lnTo>
                  <a:lnTo>
                    <a:pt x="1139" y="428"/>
                  </a:lnTo>
                  <a:lnTo>
                    <a:pt x="1143" y="432"/>
                  </a:lnTo>
                  <a:lnTo>
                    <a:pt x="1146" y="435"/>
                  </a:lnTo>
                  <a:lnTo>
                    <a:pt x="1146" y="437"/>
                  </a:lnTo>
                  <a:lnTo>
                    <a:pt x="1146" y="439"/>
                  </a:lnTo>
                  <a:lnTo>
                    <a:pt x="1127" y="444"/>
                  </a:lnTo>
                  <a:lnTo>
                    <a:pt x="1118" y="446"/>
                  </a:lnTo>
                  <a:lnTo>
                    <a:pt x="1106" y="446"/>
                  </a:lnTo>
                  <a:lnTo>
                    <a:pt x="1104" y="451"/>
                  </a:lnTo>
                  <a:lnTo>
                    <a:pt x="1104" y="458"/>
                  </a:lnTo>
                  <a:lnTo>
                    <a:pt x="1127" y="453"/>
                  </a:lnTo>
                  <a:lnTo>
                    <a:pt x="1148" y="449"/>
                  </a:lnTo>
                  <a:lnTo>
                    <a:pt x="1164" y="460"/>
                  </a:lnTo>
                  <a:lnTo>
                    <a:pt x="1159" y="476"/>
                  </a:lnTo>
                  <a:lnTo>
                    <a:pt x="1139" y="502"/>
                  </a:lnTo>
                  <a:lnTo>
                    <a:pt x="1099" y="506"/>
                  </a:lnTo>
                  <a:lnTo>
                    <a:pt x="1072" y="530"/>
                  </a:lnTo>
                  <a:lnTo>
                    <a:pt x="1039" y="534"/>
                  </a:lnTo>
                  <a:lnTo>
                    <a:pt x="986" y="525"/>
                  </a:lnTo>
                  <a:lnTo>
                    <a:pt x="947" y="530"/>
                  </a:lnTo>
                  <a:lnTo>
                    <a:pt x="919" y="550"/>
                  </a:lnTo>
                  <a:lnTo>
                    <a:pt x="903" y="550"/>
                  </a:lnTo>
                  <a:lnTo>
                    <a:pt x="852" y="597"/>
                  </a:lnTo>
                  <a:lnTo>
                    <a:pt x="852" y="599"/>
                  </a:lnTo>
                  <a:lnTo>
                    <a:pt x="854" y="599"/>
                  </a:lnTo>
                  <a:lnTo>
                    <a:pt x="861" y="601"/>
                  </a:lnTo>
                  <a:lnTo>
                    <a:pt x="868" y="604"/>
                  </a:lnTo>
                  <a:lnTo>
                    <a:pt x="916" y="564"/>
                  </a:lnTo>
                  <a:lnTo>
                    <a:pt x="953" y="557"/>
                  </a:lnTo>
                  <a:lnTo>
                    <a:pt x="958" y="564"/>
                  </a:lnTo>
                  <a:lnTo>
                    <a:pt x="965" y="571"/>
                  </a:lnTo>
                  <a:lnTo>
                    <a:pt x="963" y="574"/>
                  </a:lnTo>
                  <a:lnTo>
                    <a:pt x="958" y="576"/>
                  </a:lnTo>
                  <a:lnTo>
                    <a:pt x="951" y="576"/>
                  </a:lnTo>
                  <a:lnTo>
                    <a:pt x="944" y="576"/>
                  </a:lnTo>
                  <a:lnTo>
                    <a:pt x="935" y="576"/>
                  </a:lnTo>
                  <a:lnTo>
                    <a:pt x="935" y="581"/>
                  </a:lnTo>
                  <a:lnTo>
                    <a:pt x="935" y="585"/>
                  </a:lnTo>
                  <a:lnTo>
                    <a:pt x="944" y="590"/>
                  </a:lnTo>
                  <a:lnTo>
                    <a:pt x="953" y="592"/>
                  </a:lnTo>
                  <a:lnTo>
                    <a:pt x="958" y="627"/>
                  </a:lnTo>
                  <a:lnTo>
                    <a:pt x="970" y="634"/>
                  </a:lnTo>
                  <a:lnTo>
                    <a:pt x="977" y="638"/>
                  </a:lnTo>
                  <a:lnTo>
                    <a:pt x="984" y="645"/>
                  </a:lnTo>
                  <a:lnTo>
                    <a:pt x="986" y="645"/>
                  </a:lnTo>
                  <a:lnTo>
                    <a:pt x="986" y="643"/>
                  </a:lnTo>
                  <a:lnTo>
                    <a:pt x="991" y="641"/>
                  </a:lnTo>
                  <a:lnTo>
                    <a:pt x="1000" y="648"/>
                  </a:lnTo>
                  <a:lnTo>
                    <a:pt x="979" y="659"/>
                  </a:lnTo>
                  <a:lnTo>
                    <a:pt x="937" y="659"/>
                  </a:lnTo>
                  <a:lnTo>
                    <a:pt x="916" y="689"/>
                  </a:lnTo>
                  <a:lnTo>
                    <a:pt x="912" y="685"/>
                  </a:lnTo>
                  <a:lnTo>
                    <a:pt x="919" y="659"/>
                  </a:lnTo>
                  <a:lnTo>
                    <a:pt x="935" y="648"/>
                  </a:lnTo>
                  <a:lnTo>
                    <a:pt x="949" y="652"/>
                  </a:lnTo>
                  <a:lnTo>
                    <a:pt x="951" y="645"/>
                  </a:lnTo>
                  <a:lnTo>
                    <a:pt x="953" y="641"/>
                  </a:lnTo>
                  <a:lnTo>
                    <a:pt x="940" y="627"/>
                  </a:lnTo>
                  <a:lnTo>
                    <a:pt x="937" y="627"/>
                  </a:lnTo>
                  <a:lnTo>
                    <a:pt x="907" y="643"/>
                  </a:lnTo>
                  <a:lnTo>
                    <a:pt x="898" y="641"/>
                  </a:lnTo>
                  <a:lnTo>
                    <a:pt x="903" y="611"/>
                  </a:lnTo>
                  <a:lnTo>
                    <a:pt x="893" y="599"/>
                  </a:lnTo>
                  <a:lnTo>
                    <a:pt x="882" y="601"/>
                  </a:lnTo>
                  <a:lnTo>
                    <a:pt x="873" y="604"/>
                  </a:lnTo>
                  <a:lnTo>
                    <a:pt x="847" y="627"/>
                  </a:lnTo>
                  <a:lnTo>
                    <a:pt x="833" y="648"/>
                  </a:lnTo>
                  <a:lnTo>
                    <a:pt x="810" y="657"/>
                  </a:lnTo>
                  <a:lnTo>
                    <a:pt x="768" y="655"/>
                  </a:lnTo>
                  <a:lnTo>
                    <a:pt x="743" y="662"/>
                  </a:lnTo>
                  <a:lnTo>
                    <a:pt x="729" y="666"/>
                  </a:lnTo>
                  <a:lnTo>
                    <a:pt x="717" y="671"/>
                  </a:lnTo>
                  <a:lnTo>
                    <a:pt x="683" y="675"/>
                  </a:lnTo>
                  <a:lnTo>
                    <a:pt x="653" y="692"/>
                  </a:lnTo>
                  <a:lnTo>
                    <a:pt x="630" y="685"/>
                  </a:lnTo>
                  <a:lnTo>
                    <a:pt x="616" y="694"/>
                  </a:lnTo>
                  <a:lnTo>
                    <a:pt x="606" y="689"/>
                  </a:lnTo>
                  <a:lnTo>
                    <a:pt x="655" y="638"/>
                  </a:lnTo>
                  <a:lnTo>
                    <a:pt x="662" y="638"/>
                  </a:lnTo>
                  <a:lnTo>
                    <a:pt x="671" y="638"/>
                  </a:lnTo>
                  <a:lnTo>
                    <a:pt x="676" y="638"/>
                  </a:lnTo>
                  <a:lnTo>
                    <a:pt x="678" y="636"/>
                  </a:lnTo>
                  <a:lnTo>
                    <a:pt x="680" y="631"/>
                  </a:lnTo>
                  <a:lnTo>
                    <a:pt x="676" y="620"/>
                  </a:lnTo>
                  <a:lnTo>
                    <a:pt x="630" y="585"/>
                  </a:lnTo>
                  <a:lnTo>
                    <a:pt x="609" y="534"/>
                  </a:lnTo>
                  <a:lnTo>
                    <a:pt x="606" y="534"/>
                  </a:lnTo>
                  <a:lnTo>
                    <a:pt x="586" y="532"/>
                  </a:lnTo>
                  <a:lnTo>
                    <a:pt x="553" y="548"/>
                  </a:lnTo>
                  <a:lnTo>
                    <a:pt x="500" y="546"/>
                  </a:lnTo>
                  <a:lnTo>
                    <a:pt x="468" y="523"/>
                  </a:lnTo>
                  <a:lnTo>
                    <a:pt x="461" y="520"/>
                  </a:lnTo>
                  <a:lnTo>
                    <a:pt x="169" y="497"/>
                  </a:lnTo>
                  <a:lnTo>
                    <a:pt x="26" y="474"/>
                  </a:lnTo>
                  <a:lnTo>
                    <a:pt x="30" y="437"/>
                  </a:lnTo>
                  <a:lnTo>
                    <a:pt x="23" y="430"/>
                  </a:lnTo>
                  <a:lnTo>
                    <a:pt x="21" y="428"/>
                  </a:lnTo>
                  <a:lnTo>
                    <a:pt x="16" y="430"/>
                  </a:lnTo>
                  <a:lnTo>
                    <a:pt x="12" y="432"/>
                  </a:lnTo>
                  <a:lnTo>
                    <a:pt x="9" y="430"/>
                  </a:lnTo>
                  <a:lnTo>
                    <a:pt x="9" y="428"/>
                  </a:lnTo>
                  <a:lnTo>
                    <a:pt x="5" y="423"/>
                  </a:lnTo>
                  <a:lnTo>
                    <a:pt x="0" y="419"/>
                  </a:lnTo>
                  <a:lnTo>
                    <a:pt x="0" y="416"/>
                  </a:lnTo>
                  <a:lnTo>
                    <a:pt x="0" y="412"/>
                  </a:lnTo>
                  <a:lnTo>
                    <a:pt x="12" y="402"/>
                  </a:lnTo>
                  <a:lnTo>
                    <a:pt x="16" y="400"/>
                  </a:lnTo>
                  <a:lnTo>
                    <a:pt x="23" y="398"/>
                  </a:lnTo>
                  <a:lnTo>
                    <a:pt x="26" y="395"/>
                  </a:lnTo>
                  <a:lnTo>
                    <a:pt x="28" y="391"/>
                  </a:lnTo>
                  <a:lnTo>
                    <a:pt x="16" y="382"/>
                  </a:lnTo>
                  <a:lnTo>
                    <a:pt x="12" y="382"/>
                  </a:lnTo>
                  <a:lnTo>
                    <a:pt x="9" y="382"/>
                  </a:lnTo>
                  <a:lnTo>
                    <a:pt x="7" y="384"/>
                  </a:lnTo>
                  <a:lnTo>
                    <a:pt x="2" y="382"/>
                  </a:lnTo>
                  <a:lnTo>
                    <a:pt x="63" y="328"/>
                  </a:lnTo>
                  <a:lnTo>
                    <a:pt x="72" y="303"/>
                  </a:lnTo>
                  <a:lnTo>
                    <a:pt x="63" y="291"/>
                  </a:lnTo>
                  <a:lnTo>
                    <a:pt x="76" y="250"/>
                  </a:lnTo>
                  <a:lnTo>
                    <a:pt x="76" y="243"/>
                  </a:lnTo>
                  <a:lnTo>
                    <a:pt x="74" y="236"/>
                  </a:lnTo>
                  <a:lnTo>
                    <a:pt x="67" y="226"/>
                  </a:lnTo>
                  <a:lnTo>
                    <a:pt x="58" y="226"/>
                  </a:lnTo>
                  <a:lnTo>
                    <a:pt x="51" y="226"/>
                  </a:lnTo>
                  <a:lnTo>
                    <a:pt x="35" y="233"/>
                  </a:lnTo>
                  <a:lnTo>
                    <a:pt x="35" y="231"/>
                  </a:lnTo>
                  <a:lnTo>
                    <a:pt x="35" y="203"/>
                  </a:lnTo>
                  <a:lnTo>
                    <a:pt x="285" y="2"/>
                  </a:lnTo>
                  <a:lnTo>
                    <a:pt x="289" y="2"/>
                  </a:lnTo>
                  <a:lnTo>
                    <a:pt x="294" y="4"/>
                  </a:lnTo>
                  <a:lnTo>
                    <a:pt x="299" y="11"/>
                  </a:lnTo>
                  <a:lnTo>
                    <a:pt x="303" y="18"/>
                  </a:lnTo>
                  <a:lnTo>
                    <a:pt x="310" y="25"/>
                  </a:lnTo>
                  <a:lnTo>
                    <a:pt x="356" y="11"/>
                  </a:lnTo>
                  <a:lnTo>
                    <a:pt x="366" y="16"/>
                  </a:lnTo>
                  <a:lnTo>
                    <a:pt x="377" y="18"/>
                  </a:lnTo>
                  <a:lnTo>
                    <a:pt x="393" y="11"/>
                  </a:lnTo>
                  <a:lnTo>
                    <a:pt x="393" y="14"/>
                  </a:lnTo>
                  <a:lnTo>
                    <a:pt x="391" y="18"/>
                  </a:lnTo>
                  <a:lnTo>
                    <a:pt x="387" y="23"/>
                  </a:lnTo>
                  <a:lnTo>
                    <a:pt x="375" y="34"/>
                  </a:lnTo>
                  <a:lnTo>
                    <a:pt x="375" y="41"/>
                  </a:lnTo>
                  <a:lnTo>
                    <a:pt x="384" y="41"/>
                  </a:lnTo>
                  <a:lnTo>
                    <a:pt x="391" y="39"/>
                  </a:lnTo>
                  <a:lnTo>
                    <a:pt x="419" y="18"/>
                  </a:lnTo>
                  <a:lnTo>
                    <a:pt x="440" y="16"/>
                  </a:lnTo>
                  <a:lnTo>
                    <a:pt x="458" y="0"/>
                  </a:lnTo>
                  <a:lnTo>
                    <a:pt x="461"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8" name="Freeform 24"/>
            <p:cNvSpPr>
              <a:spLocks/>
            </p:cNvSpPr>
            <p:nvPr/>
          </p:nvSpPr>
          <p:spPr bwMode="auto">
            <a:xfrm>
              <a:off x="2595" y="1585"/>
              <a:ext cx="83" cy="51"/>
            </a:xfrm>
            <a:custGeom>
              <a:avLst/>
              <a:gdLst>
                <a:gd name="T0" fmla="*/ 65 w 83"/>
                <a:gd name="T1" fmla="*/ 30 h 51"/>
                <a:gd name="T2" fmla="*/ 83 w 83"/>
                <a:gd name="T3" fmla="*/ 48 h 51"/>
                <a:gd name="T4" fmla="*/ 83 w 83"/>
                <a:gd name="T5" fmla="*/ 51 h 51"/>
                <a:gd name="T6" fmla="*/ 83 w 83"/>
                <a:gd name="T7" fmla="*/ 51 h 51"/>
                <a:gd name="T8" fmla="*/ 39 w 83"/>
                <a:gd name="T9" fmla="*/ 48 h 51"/>
                <a:gd name="T10" fmla="*/ 39 w 83"/>
                <a:gd name="T11" fmla="*/ 48 h 51"/>
                <a:gd name="T12" fmla="*/ 32 w 83"/>
                <a:gd name="T13" fmla="*/ 44 h 51"/>
                <a:gd name="T14" fmla="*/ 23 w 83"/>
                <a:gd name="T15" fmla="*/ 39 h 51"/>
                <a:gd name="T16" fmla="*/ 16 w 83"/>
                <a:gd name="T17" fmla="*/ 37 h 51"/>
                <a:gd name="T18" fmla="*/ 11 w 83"/>
                <a:gd name="T19" fmla="*/ 37 h 51"/>
                <a:gd name="T20" fmla="*/ 7 w 83"/>
                <a:gd name="T21" fmla="*/ 39 h 51"/>
                <a:gd name="T22" fmla="*/ 7 w 83"/>
                <a:gd name="T23" fmla="*/ 39 h 51"/>
                <a:gd name="T24" fmla="*/ 2 w 83"/>
                <a:gd name="T25" fmla="*/ 32 h 51"/>
                <a:gd name="T26" fmla="*/ 0 w 83"/>
                <a:gd name="T27" fmla="*/ 28 h 51"/>
                <a:gd name="T28" fmla="*/ 11 w 83"/>
                <a:gd name="T29" fmla="*/ 14 h 51"/>
                <a:gd name="T30" fmla="*/ 14 w 83"/>
                <a:gd name="T31" fmla="*/ 0 h 51"/>
                <a:gd name="T32" fmla="*/ 46 w 83"/>
                <a:gd name="T33" fmla="*/ 0 h 51"/>
                <a:gd name="T34" fmla="*/ 65 w 83"/>
                <a:gd name="T35" fmla="*/ 3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
                <a:gd name="T55" fmla="*/ 0 h 51"/>
                <a:gd name="T56" fmla="*/ 83 w 83"/>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 h="51">
                  <a:moveTo>
                    <a:pt x="65" y="30"/>
                  </a:moveTo>
                  <a:lnTo>
                    <a:pt x="83" y="48"/>
                  </a:lnTo>
                  <a:lnTo>
                    <a:pt x="83" y="51"/>
                  </a:lnTo>
                  <a:lnTo>
                    <a:pt x="39" y="48"/>
                  </a:lnTo>
                  <a:lnTo>
                    <a:pt x="32" y="44"/>
                  </a:lnTo>
                  <a:lnTo>
                    <a:pt x="23" y="39"/>
                  </a:lnTo>
                  <a:lnTo>
                    <a:pt x="16" y="37"/>
                  </a:lnTo>
                  <a:lnTo>
                    <a:pt x="11" y="37"/>
                  </a:lnTo>
                  <a:lnTo>
                    <a:pt x="7" y="39"/>
                  </a:lnTo>
                  <a:lnTo>
                    <a:pt x="2" y="32"/>
                  </a:lnTo>
                  <a:lnTo>
                    <a:pt x="0" y="28"/>
                  </a:lnTo>
                  <a:lnTo>
                    <a:pt x="11" y="14"/>
                  </a:lnTo>
                  <a:lnTo>
                    <a:pt x="14" y="0"/>
                  </a:lnTo>
                  <a:lnTo>
                    <a:pt x="46" y="0"/>
                  </a:lnTo>
                  <a:lnTo>
                    <a:pt x="65" y="3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69" name="Freeform 25"/>
            <p:cNvSpPr>
              <a:spLocks/>
            </p:cNvSpPr>
            <p:nvPr/>
          </p:nvSpPr>
          <p:spPr bwMode="auto">
            <a:xfrm>
              <a:off x="2484" y="2480"/>
              <a:ext cx="30" cy="20"/>
            </a:xfrm>
            <a:custGeom>
              <a:avLst/>
              <a:gdLst>
                <a:gd name="T0" fmla="*/ 30 w 30"/>
                <a:gd name="T1" fmla="*/ 18 h 20"/>
                <a:gd name="T2" fmla="*/ 30 w 30"/>
                <a:gd name="T3" fmla="*/ 18 h 20"/>
                <a:gd name="T4" fmla="*/ 28 w 30"/>
                <a:gd name="T5" fmla="*/ 20 h 20"/>
                <a:gd name="T6" fmla="*/ 0 w 30"/>
                <a:gd name="T7" fmla="*/ 6 h 20"/>
                <a:gd name="T8" fmla="*/ 10 w 30"/>
                <a:gd name="T9" fmla="*/ 0 h 20"/>
                <a:gd name="T10" fmla="*/ 21 w 30"/>
                <a:gd name="T11" fmla="*/ 2 h 20"/>
                <a:gd name="T12" fmla="*/ 30 w 30"/>
                <a:gd name="T13" fmla="*/ 18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30" y="18"/>
                  </a:moveTo>
                  <a:lnTo>
                    <a:pt x="30" y="18"/>
                  </a:lnTo>
                  <a:lnTo>
                    <a:pt x="28" y="20"/>
                  </a:lnTo>
                  <a:lnTo>
                    <a:pt x="0" y="6"/>
                  </a:lnTo>
                  <a:lnTo>
                    <a:pt x="10" y="0"/>
                  </a:lnTo>
                  <a:lnTo>
                    <a:pt x="21" y="2"/>
                  </a:lnTo>
                  <a:lnTo>
                    <a:pt x="30" y="1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0" name="Freeform 26"/>
            <p:cNvSpPr>
              <a:spLocks/>
            </p:cNvSpPr>
            <p:nvPr/>
          </p:nvSpPr>
          <p:spPr bwMode="auto">
            <a:xfrm>
              <a:off x="1975" y="1626"/>
              <a:ext cx="347" cy="308"/>
            </a:xfrm>
            <a:custGeom>
              <a:avLst/>
              <a:gdLst>
                <a:gd name="T0" fmla="*/ 303 w 347"/>
                <a:gd name="T1" fmla="*/ 19 h 308"/>
                <a:gd name="T2" fmla="*/ 324 w 347"/>
                <a:gd name="T3" fmla="*/ 17 h 308"/>
                <a:gd name="T4" fmla="*/ 330 w 347"/>
                <a:gd name="T5" fmla="*/ 17 h 308"/>
                <a:gd name="T6" fmla="*/ 326 w 347"/>
                <a:gd name="T7" fmla="*/ 28 h 308"/>
                <a:gd name="T8" fmla="*/ 317 w 347"/>
                <a:gd name="T9" fmla="*/ 37 h 308"/>
                <a:gd name="T10" fmla="*/ 328 w 347"/>
                <a:gd name="T11" fmla="*/ 44 h 308"/>
                <a:gd name="T12" fmla="*/ 347 w 347"/>
                <a:gd name="T13" fmla="*/ 42 h 308"/>
                <a:gd name="T14" fmla="*/ 342 w 347"/>
                <a:gd name="T15" fmla="*/ 58 h 308"/>
                <a:gd name="T16" fmla="*/ 321 w 347"/>
                <a:gd name="T17" fmla="*/ 61 h 308"/>
                <a:gd name="T18" fmla="*/ 291 w 347"/>
                <a:gd name="T19" fmla="*/ 44 h 308"/>
                <a:gd name="T20" fmla="*/ 240 w 347"/>
                <a:gd name="T21" fmla="*/ 81 h 308"/>
                <a:gd name="T22" fmla="*/ 229 w 347"/>
                <a:gd name="T23" fmla="*/ 68 h 308"/>
                <a:gd name="T24" fmla="*/ 180 w 347"/>
                <a:gd name="T25" fmla="*/ 91 h 308"/>
                <a:gd name="T26" fmla="*/ 150 w 347"/>
                <a:gd name="T27" fmla="*/ 114 h 308"/>
                <a:gd name="T28" fmla="*/ 143 w 347"/>
                <a:gd name="T29" fmla="*/ 135 h 308"/>
                <a:gd name="T30" fmla="*/ 127 w 347"/>
                <a:gd name="T31" fmla="*/ 142 h 308"/>
                <a:gd name="T32" fmla="*/ 122 w 347"/>
                <a:gd name="T33" fmla="*/ 186 h 308"/>
                <a:gd name="T34" fmla="*/ 106 w 347"/>
                <a:gd name="T35" fmla="*/ 190 h 308"/>
                <a:gd name="T36" fmla="*/ 92 w 347"/>
                <a:gd name="T37" fmla="*/ 206 h 308"/>
                <a:gd name="T38" fmla="*/ 101 w 347"/>
                <a:gd name="T39" fmla="*/ 269 h 308"/>
                <a:gd name="T40" fmla="*/ 67 w 347"/>
                <a:gd name="T41" fmla="*/ 276 h 308"/>
                <a:gd name="T42" fmla="*/ 64 w 347"/>
                <a:gd name="T43" fmla="*/ 278 h 308"/>
                <a:gd name="T44" fmla="*/ 57 w 347"/>
                <a:gd name="T45" fmla="*/ 292 h 308"/>
                <a:gd name="T46" fmla="*/ 20 w 347"/>
                <a:gd name="T47" fmla="*/ 308 h 308"/>
                <a:gd name="T48" fmla="*/ 6 w 347"/>
                <a:gd name="T49" fmla="*/ 304 h 308"/>
                <a:gd name="T50" fmla="*/ 6 w 347"/>
                <a:gd name="T51" fmla="*/ 274 h 308"/>
                <a:gd name="T52" fmla="*/ 20 w 347"/>
                <a:gd name="T53" fmla="*/ 260 h 308"/>
                <a:gd name="T54" fmla="*/ 16 w 347"/>
                <a:gd name="T55" fmla="*/ 248 h 308"/>
                <a:gd name="T56" fmla="*/ 20 w 347"/>
                <a:gd name="T57" fmla="*/ 243 h 308"/>
                <a:gd name="T58" fmla="*/ 23 w 347"/>
                <a:gd name="T59" fmla="*/ 237 h 308"/>
                <a:gd name="T60" fmla="*/ 0 w 347"/>
                <a:gd name="T61" fmla="*/ 225 h 308"/>
                <a:gd name="T62" fmla="*/ 0 w 347"/>
                <a:gd name="T63" fmla="*/ 223 h 308"/>
                <a:gd name="T64" fmla="*/ 6 w 347"/>
                <a:gd name="T65" fmla="*/ 216 h 308"/>
                <a:gd name="T66" fmla="*/ 20 w 347"/>
                <a:gd name="T67" fmla="*/ 213 h 308"/>
                <a:gd name="T68" fmla="*/ 23 w 347"/>
                <a:gd name="T69" fmla="*/ 209 h 308"/>
                <a:gd name="T70" fmla="*/ 23 w 347"/>
                <a:gd name="T71" fmla="*/ 204 h 308"/>
                <a:gd name="T72" fmla="*/ 67 w 347"/>
                <a:gd name="T73" fmla="*/ 190 h 308"/>
                <a:gd name="T74" fmla="*/ 64 w 347"/>
                <a:gd name="T75" fmla="*/ 183 h 308"/>
                <a:gd name="T76" fmla="*/ 104 w 347"/>
                <a:gd name="T77" fmla="*/ 137 h 308"/>
                <a:gd name="T78" fmla="*/ 106 w 347"/>
                <a:gd name="T79" fmla="*/ 125 h 308"/>
                <a:gd name="T80" fmla="*/ 113 w 347"/>
                <a:gd name="T81" fmla="*/ 118 h 308"/>
                <a:gd name="T82" fmla="*/ 138 w 347"/>
                <a:gd name="T83" fmla="*/ 100 h 308"/>
                <a:gd name="T84" fmla="*/ 166 w 347"/>
                <a:gd name="T85" fmla="*/ 70 h 308"/>
                <a:gd name="T86" fmla="*/ 182 w 347"/>
                <a:gd name="T87" fmla="*/ 65 h 308"/>
                <a:gd name="T88" fmla="*/ 189 w 347"/>
                <a:gd name="T89" fmla="*/ 54 h 308"/>
                <a:gd name="T90" fmla="*/ 217 w 347"/>
                <a:gd name="T91" fmla="*/ 49 h 308"/>
                <a:gd name="T92" fmla="*/ 247 w 347"/>
                <a:gd name="T93" fmla="*/ 31 h 308"/>
                <a:gd name="T94" fmla="*/ 252 w 347"/>
                <a:gd name="T95" fmla="*/ 24 h 308"/>
                <a:gd name="T96" fmla="*/ 266 w 347"/>
                <a:gd name="T97" fmla="*/ 24 h 308"/>
                <a:gd name="T98" fmla="*/ 280 w 347"/>
                <a:gd name="T99" fmla="*/ 17 h 308"/>
                <a:gd name="T100" fmla="*/ 284 w 347"/>
                <a:gd name="T101" fmla="*/ 7 h 308"/>
                <a:gd name="T102" fmla="*/ 284 w 347"/>
                <a:gd name="T103" fmla="*/ 3 h 308"/>
                <a:gd name="T104" fmla="*/ 291 w 347"/>
                <a:gd name="T105" fmla="*/ 0 h 308"/>
                <a:gd name="T106" fmla="*/ 298 w 347"/>
                <a:gd name="T107" fmla="*/ 14 h 308"/>
                <a:gd name="T108" fmla="*/ 303 w 347"/>
                <a:gd name="T109" fmla="*/ 19 h 3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7"/>
                <a:gd name="T166" fmla="*/ 0 h 308"/>
                <a:gd name="T167" fmla="*/ 347 w 347"/>
                <a:gd name="T168" fmla="*/ 308 h 3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7" h="308">
                  <a:moveTo>
                    <a:pt x="303" y="19"/>
                  </a:moveTo>
                  <a:lnTo>
                    <a:pt x="303" y="19"/>
                  </a:lnTo>
                  <a:lnTo>
                    <a:pt x="317" y="17"/>
                  </a:lnTo>
                  <a:lnTo>
                    <a:pt x="324" y="17"/>
                  </a:lnTo>
                  <a:lnTo>
                    <a:pt x="330" y="17"/>
                  </a:lnTo>
                  <a:lnTo>
                    <a:pt x="330" y="24"/>
                  </a:lnTo>
                  <a:lnTo>
                    <a:pt x="326" y="28"/>
                  </a:lnTo>
                  <a:lnTo>
                    <a:pt x="321" y="33"/>
                  </a:lnTo>
                  <a:lnTo>
                    <a:pt x="317" y="37"/>
                  </a:lnTo>
                  <a:lnTo>
                    <a:pt x="328" y="44"/>
                  </a:lnTo>
                  <a:lnTo>
                    <a:pt x="347" y="42"/>
                  </a:lnTo>
                  <a:lnTo>
                    <a:pt x="342" y="58"/>
                  </a:lnTo>
                  <a:lnTo>
                    <a:pt x="321" y="61"/>
                  </a:lnTo>
                  <a:lnTo>
                    <a:pt x="307" y="51"/>
                  </a:lnTo>
                  <a:lnTo>
                    <a:pt x="291" y="44"/>
                  </a:lnTo>
                  <a:lnTo>
                    <a:pt x="252" y="81"/>
                  </a:lnTo>
                  <a:lnTo>
                    <a:pt x="240" y="81"/>
                  </a:lnTo>
                  <a:lnTo>
                    <a:pt x="229" y="68"/>
                  </a:lnTo>
                  <a:lnTo>
                    <a:pt x="180" y="91"/>
                  </a:lnTo>
                  <a:lnTo>
                    <a:pt x="171" y="109"/>
                  </a:lnTo>
                  <a:lnTo>
                    <a:pt x="150" y="114"/>
                  </a:lnTo>
                  <a:lnTo>
                    <a:pt x="143" y="135"/>
                  </a:lnTo>
                  <a:lnTo>
                    <a:pt x="127" y="142"/>
                  </a:lnTo>
                  <a:lnTo>
                    <a:pt x="122" y="186"/>
                  </a:lnTo>
                  <a:lnTo>
                    <a:pt x="113" y="188"/>
                  </a:lnTo>
                  <a:lnTo>
                    <a:pt x="106" y="190"/>
                  </a:lnTo>
                  <a:lnTo>
                    <a:pt x="101" y="188"/>
                  </a:lnTo>
                  <a:lnTo>
                    <a:pt x="92" y="206"/>
                  </a:lnTo>
                  <a:lnTo>
                    <a:pt x="101" y="230"/>
                  </a:lnTo>
                  <a:lnTo>
                    <a:pt x="101" y="269"/>
                  </a:lnTo>
                  <a:lnTo>
                    <a:pt x="83" y="297"/>
                  </a:lnTo>
                  <a:lnTo>
                    <a:pt x="67" y="276"/>
                  </a:lnTo>
                  <a:lnTo>
                    <a:pt x="64" y="278"/>
                  </a:lnTo>
                  <a:lnTo>
                    <a:pt x="57" y="292"/>
                  </a:lnTo>
                  <a:lnTo>
                    <a:pt x="20" y="308"/>
                  </a:lnTo>
                  <a:lnTo>
                    <a:pt x="6" y="304"/>
                  </a:lnTo>
                  <a:lnTo>
                    <a:pt x="6" y="290"/>
                  </a:lnTo>
                  <a:lnTo>
                    <a:pt x="6" y="274"/>
                  </a:lnTo>
                  <a:lnTo>
                    <a:pt x="20" y="260"/>
                  </a:lnTo>
                  <a:lnTo>
                    <a:pt x="18" y="255"/>
                  </a:lnTo>
                  <a:lnTo>
                    <a:pt x="16" y="248"/>
                  </a:lnTo>
                  <a:lnTo>
                    <a:pt x="20" y="243"/>
                  </a:lnTo>
                  <a:lnTo>
                    <a:pt x="23" y="237"/>
                  </a:lnTo>
                  <a:lnTo>
                    <a:pt x="11" y="232"/>
                  </a:lnTo>
                  <a:lnTo>
                    <a:pt x="0" y="225"/>
                  </a:lnTo>
                  <a:lnTo>
                    <a:pt x="0" y="223"/>
                  </a:lnTo>
                  <a:lnTo>
                    <a:pt x="0" y="220"/>
                  </a:lnTo>
                  <a:lnTo>
                    <a:pt x="6" y="216"/>
                  </a:lnTo>
                  <a:lnTo>
                    <a:pt x="13" y="216"/>
                  </a:lnTo>
                  <a:lnTo>
                    <a:pt x="20" y="213"/>
                  </a:lnTo>
                  <a:lnTo>
                    <a:pt x="23" y="209"/>
                  </a:lnTo>
                  <a:lnTo>
                    <a:pt x="23" y="204"/>
                  </a:lnTo>
                  <a:lnTo>
                    <a:pt x="46" y="197"/>
                  </a:lnTo>
                  <a:lnTo>
                    <a:pt x="67" y="190"/>
                  </a:lnTo>
                  <a:lnTo>
                    <a:pt x="64" y="183"/>
                  </a:lnTo>
                  <a:lnTo>
                    <a:pt x="62" y="179"/>
                  </a:lnTo>
                  <a:lnTo>
                    <a:pt x="104" y="137"/>
                  </a:lnTo>
                  <a:lnTo>
                    <a:pt x="106" y="125"/>
                  </a:lnTo>
                  <a:lnTo>
                    <a:pt x="108" y="121"/>
                  </a:lnTo>
                  <a:lnTo>
                    <a:pt x="113" y="118"/>
                  </a:lnTo>
                  <a:lnTo>
                    <a:pt x="138" y="100"/>
                  </a:lnTo>
                  <a:lnTo>
                    <a:pt x="164" y="81"/>
                  </a:lnTo>
                  <a:lnTo>
                    <a:pt x="166" y="70"/>
                  </a:lnTo>
                  <a:lnTo>
                    <a:pt x="182" y="65"/>
                  </a:lnTo>
                  <a:lnTo>
                    <a:pt x="187" y="58"/>
                  </a:lnTo>
                  <a:lnTo>
                    <a:pt x="189" y="54"/>
                  </a:lnTo>
                  <a:lnTo>
                    <a:pt x="215" y="49"/>
                  </a:lnTo>
                  <a:lnTo>
                    <a:pt x="217" y="49"/>
                  </a:lnTo>
                  <a:lnTo>
                    <a:pt x="219" y="33"/>
                  </a:lnTo>
                  <a:lnTo>
                    <a:pt x="247" y="31"/>
                  </a:lnTo>
                  <a:lnTo>
                    <a:pt x="252" y="24"/>
                  </a:lnTo>
                  <a:lnTo>
                    <a:pt x="266" y="24"/>
                  </a:lnTo>
                  <a:lnTo>
                    <a:pt x="273" y="19"/>
                  </a:lnTo>
                  <a:lnTo>
                    <a:pt x="280" y="17"/>
                  </a:lnTo>
                  <a:lnTo>
                    <a:pt x="284" y="12"/>
                  </a:lnTo>
                  <a:lnTo>
                    <a:pt x="284" y="7"/>
                  </a:lnTo>
                  <a:lnTo>
                    <a:pt x="284" y="3"/>
                  </a:lnTo>
                  <a:lnTo>
                    <a:pt x="289" y="0"/>
                  </a:lnTo>
                  <a:lnTo>
                    <a:pt x="291" y="0"/>
                  </a:lnTo>
                  <a:lnTo>
                    <a:pt x="296" y="5"/>
                  </a:lnTo>
                  <a:lnTo>
                    <a:pt x="298" y="14"/>
                  </a:lnTo>
                  <a:lnTo>
                    <a:pt x="303"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1" name="Freeform 27"/>
            <p:cNvSpPr>
              <a:spLocks/>
            </p:cNvSpPr>
            <p:nvPr/>
          </p:nvSpPr>
          <p:spPr bwMode="auto">
            <a:xfrm>
              <a:off x="3093" y="2491"/>
              <a:ext cx="16" cy="14"/>
            </a:xfrm>
            <a:custGeom>
              <a:avLst/>
              <a:gdLst>
                <a:gd name="T0" fmla="*/ 16 w 16"/>
                <a:gd name="T1" fmla="*/ 9 h 14"/>
                <a:gd name="T2" fmla="*/ 16 w 16"/>
                <a:gd name="T3" fmla="*/ 9 h 14"/>
                <a:gd name="T4" fmla="*/ 14 w 16"/>
                <a:gd name="T5" fmla="*/ 12 h 14"/>
                <a:gd name="T6" fmla="*/ 11 w 16"/>
                <a:gd name="T7" fmla="*/ 14 h 14"/>
                <a:gd name="T8" fmla="*/ 5 w 16"/>
                <a:gd name="T9" fmla="*/ 12 h 14"/>
                <a:gd name="T10" fmla="*/ 5 w 16"/>
                <a:gd name="T11" fmla="*/ 12 h 14"/>
                <a:gd name="T12" fmla="*/ 0 w 16"/>
                <a:gd name="T13" fmla="*/ 5 h 14"/>
                <a:gd name="T14" fmla="*/ 0 w 16"/>
                <a:gd name="T15" fmla="*/ 2 h 14"/>
                <a:gd name="T16" fmla="*/ 2 w 16"/>
                <a:gd name="T17" fmla="*/ 0 h 14"/>
                <a:gd name="T18" fmla="*/ 2 w 16"/>
                <a:gd name="T19" fmla="*/ 0 h 14"/>
                <a:gd name="T20" fmla="*/ 11 w 16"/>
                <a:gd name="T21" fmla="*/ 2 h 14"/>
                <a:gd name="T22" fmla="*/ 14 w 16"/>
                <a:gd name="T23" fmla="*/ 5 h 14"/>
                <a:gd name="T24" fmla="*/ 16 w 16"/>
                <a:gd name="T25" fmla="*/ 9 h 14"/>
                <a:gd name="T26" fmla="*/ 16 w 16"/>
                <a:gd name="T27" fmla="*/ 9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6" y="9"/>
                  </a:moveTo>
                  <a:lnTo>
                    <a:pt x="16" y="9"/>
                  </a:lnTo>
                  <a:lnTo>
                    <a:pt x="14" y="12"/>
                  </a:lnTo>
                  <a:lnTo>
                    <a:pt x="11" y="14"/>
                  </a:lnTo>
                  <a:lnTo>
                    <a:pt x="5" y="12"/>
                  </a:lnTo>
                  <a:lnTo>
                    <a:pt x="0" y="5"/>
                  </a:lnTo>
                  <a:lnTo>
                    <a:pt x="0" y="2"/>
                  </a:lnTo>
                  <a:lnTo>
                    <a:pt x="2" y="0"/>
                  </a:lnTo>
                  <a:lnTo>
                    <a:pt x="11" y="2"/>
                  </a:lnTo>
                  <a:lnTo>
                    <a:pt x="14" y="5"/>
                  </a:lnTo>
                  <a:lnTo>
                    <a:pt x="16"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2" name="Freeform 28"/>
            <p:cNvSpPr>
              <a:spLocks/>
            </p:cNvSpPr>
            <p:nvPr/>
          </p:nvSpPr>
          <p:spPr bwMode="auto">
            <a:xfrm>
              <a:off x="2708" y="1638"/>
              <a:ext cx="19" cy="16"/>
            </a:xfrm>
            <a:custGeom>
              <a:avLst/>
              <a:gdLst>
                <a:gd name="T0" fmla="*/ 19 w 19"/>
                <a:gd name="T1" fmla="*/ 14 h 16"/>
                <a:gd name="T2" fmla="*/ 16 w 19"/>
                <a:gd name="T3" fmla="*/ 16 h 16"/>
                <a:gd name="T4" fmla="*/ 0 w 19"/>
                <a:gd name="T5" fmla="*/ 14 h 16"/>
                <a:gd name="T6" fmla="*/ 0 w 19"/>
                <a:gd name="T7" fmla="*/ 14 h 16"/>
                <a:gd name="T8" fmla="*/ 0 w 19"/>
                <a:gd name="T9" fmla="*/ 7 h 16"/>
                <a:gd name="T10" fmla="*/ 0 w 19"/>
                <a:gd name="T11" fmla="*/ 2 h 16"/>
                <a:gd name="T12" fmla="*/ 5 w 19"/>
                <a:gd name="T13" fmla="*/ 0 h 16"/>
                <a:gd name="T14" fmla="*/ 5 w 19"/>
                <a:gd name="T15" fmla="*/ 0 h 16"/>
                <a:gd name="T16" fmla="*/ 9 w 19"/>
                <a:gd name="T17" fmla="*/ 2 h 16"/>
                <a:gd name="T18" fmla="*/ 12 w 19"/>
                <a:gd name="T19" fmla="*/ 5 h 16"/>
                <a:gd name="T20" fmla="*/ 19 w 19"/>
                <a:gd name="T21" fmla="*/ 14 h 16"/>
                <a:gd name="T22" fmla="*/ 19 w 19"/>
                <a:gd name="T23" fmla="*/ 14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6"/>
                <a:gd name="T38" fmla="*/ 19 w 19"/>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6">
                  <a:moveTo>
                    <a:pt x="19" y="14"/>
                  </a:moveTo>
                  <a:lnTo>
                    <a:pt x="16" y="16"/>
                  </a:lnTo>
                  <a:lnTo>
                    <a:pt x="0" y="14"/>
                  </a:lnTo>
                  <a:lnTo>
                    <a:pt x="0" y="7"/>
                  </a:lnTo>
                  <a:lnTo>
                    <a:pt x="0" y="2"/>
                  </a:lnTo>
                  <a:lnTo>
                    <a:pt x="5" y="0"/>
                  </a:lnTo>
                  <a:lnTo>
                    <a:pt x="9" y="2"/>
                  </a:lnTo>
                  <a:lnTo>
                    <a:pt x="12" y="5"/>
                  </a:lnTo>
                  <a:lnTo>
                    <a:pt x="19"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3" name="Freeform 29"/>
            <p:cNvSpPr>
              <a:spLocks/>
            </p:cNvSpPr>
            <p:nvPr/>
          </p:nvSpPr>
          <p:spPr bwMode="auto">
            <a:xfrm>
              <a:off x="2218" y="1640"/>
              <a:ext cx="9" cy="3"/>
            </a:xfrm>
            <a:custGeom>
              <a:avLst/>
              <a:gdLst>
                <a:gd name="T0" fmla="*/ 9 w 9"/>
                <a:gd name="T1" fmla="*/ 0 h 3"/>
                <a:gd name="T2" fmla="*/ 9 w 9"/>
                <a:gd name="T3" fmla="*/ 0 h 3"/>
                <a:gd name="T4" fmla="*/ 0 w 9"/>
                <a:gd name="T5" fmla="*/ 3 h 3"/>
                <a:gd name="T6" fmla="*/ 0 w 9"/>
                <a:gd name="T7" fmla="*/ 3 h 3"/>
                <a:gd name="T8" fmla="*/ 0 w 9"/>
                <a:gd name="T9" fmla="*/ 3 h 3"/>
                <a:gd name="T10" fmla="*/ 0 w 9"/>
                <a:gd name="T11" fmla="*/ 3 h 3"/>
                <a:gd name="T12" fmla="*/ 4 w 9"/>
                <a:gd name="T13" fmla="*/ 0 h 3"/>
                <a:gd name="T14" fmla="*/ 9 w 9"/>
                <a:gd name="T15" fmla="*/ 0 h 3"/>
                <a:gd name="T16" fmla="*/ 9 w 9"/>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
                <a:gd name="T29" fmla="*/ 9 w 9"/>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
                  <a:moveTo>
                    <a:pt x="9" y="0"/>
                  </a:moveTo>
                  <a:lnTo>
                    <a:pt x="9" y="0"/>
                  </a:lnTo>
                  <a:lnTo>
                    <a:pt x="0" y="3"/>
                  </a:lnTo>
                  <a:lnTo>
                    <a:pt x="4" y="0"/>
                  </a:lnTo>
                  <a:lnTo>
                    <a:pt x="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4" name="Freeform 30"/>
            <p:cNvSpPr>
              <a:spLocks/>
            </p:cNvSpPr>
            <p:nvPr/>
          </p:nvSpPr>
          <p:spPr bwMode="auto">
            <a:xfrm>
              <a:off x="3074" y="2507"/>
              <a:ext cx="19" cy="19"/>
            </a:xfrm>
            <a:custGeom>
              <a:avLst/>
              <a:gdLst>
                <a:gd name="T0" fmla="*/ 19 w 19"/>
                <a:gd name="T1" fmla="*/ 0 h 19"/>
                <a:gd name="T2" fmla="*/ 19 w 19"/>
                <a:gd name="T3" fmla="*/ 0 h 19"/>
                <a:gd name="T4" fmla="*/ 17 w 19"/>
                <a:gd name="T5" fmla="*/ 5 h 19"/>
                <a:gd name="T6" fmla="*/ 17 w 19"/>
                <a:gd name="T7" fmla="*/ 12 h 19"/>
                <a:gd name="T8" fmla="*/ 17 w 19"/>
                <a:gd name="T9" fmla="*/ 16 h 19"/>
                <a:gd name="T10" fmla="*/ 14 w 19"/>
                <a:gd name="T11" fmla="*/ 19 h 19"/>
                <a:gd name="T12" fmla="*/ 10 w 19"/>
                <a:gd name="T13" fmla="*/ 19 h 19"/>
                <a:gd name="T14" fmla="*/ 10 w 19"/>
                <a:gd name="T15" fmla="*/ 19 h 19"/>
                <a:gd name="T16" fmla="*/ 5 w 19"/>
                <a:gd name="T17" fmla="*/ 10 h 19"/>
                <a:gd name="T18" fmla="*/ 0 w 19"/>
                <a:gd name="T19" fmla="*/ 3 h 19"/>
                <a:gd name="T20" fmla="*/ 0 w 19"/>
                <a:gd name="T21" fmla="*/ 3 h 19"/>
                <a:gd name="T22" fmla="*/ 19 w 19"/>
                <a:gd name="T23" fmla="*/ 0 h 19"/>
                <a:gd name="T24" fmla="*/ 19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19" y="0"/>
                  </a:moveTo>
                  <a:lnTo>
                    <a:pt x="19" y="0"/>
                  </a:lnTo>
                  <a:lnTo>
                    <a:pt x="17" y="5"/>
                  </a:lnTo>
                  <a:lnTo>
                    <a:pt x="17" y="12"/>
                  </a:lnTo>
                  <a:lnTo>
                    <a:pt x="17" y="16"/>
                  </a:lnTo>
                  <a:lnTo>
                    <a:pt x="14" y="19"/>
                  </a:lnTo>
                  <a:lnTo>
                    <a:pt x="10" y="19"/>
                  </a:lnTo>
                  <a:lnTo>
                    <a:pt x="5" y="10"/>
                  </a:lnTo>
                  <a:lnTo>
                    <a:pt x="0" y="3"/>
                  </a:lnTo>
                  <a:lnTo>
                    <a:pt x="1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5" name="Freeform 31"/>
            <p:cNvSpPr>
              <a:spLocks/>
            </p:cNvSpPr>
            <p:nvPr/>
          </p:nvSpPr>
          <p:spPr bwMode="auto">
            <a:xfrm>
              <a:off x="1762" y="1647"/>
              <a:ext cx="11" cy="12"/>
            </a:xfrm>
            <a:custGeom>
              <a:avLst/>
              <a:gdLst>
                <a:gd name="T0" fmla="*/ 0 w 11"/>
                <a:gd name="T1" fmla="*/ 12 h 12"/>
                <a:gd name="T2" fmla="*/ 0 w 11"/>
                <a:gd name="T3" fmla="*/ 12 h 12"/>
                <a:gd name="T4" fmla="*/ 0 w 11"/>
                <a:gd name="T5" fmla="*/ 3 h 12"/>
                <a:gd name="T6" fmla="*/ 11 w 11"/>
                <a:gd name="T7" fmla="*/ 0 h 12"/>
                <a:gd name="T8" fmla="*/ 11 w 11"/>
                <a:gd name="T9" fmla="*/ 12 h 12"/>
                <a:gd name="T10" fmla="*/ 0 w 11"/>
                <a:gd name="T11" fmla="*/ 12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0" y="12"/>
                  </a:moveTo>
                  <a:lnTo>
                    <a:pt x="0" y="12"/>
                  </a:lnTo>
                  <a:lnTo>
                    <a:pt x="0" y="3"/>
                  </a:lnTo>
                  <a:lnTo>
                    <a:pt x="11" y="0"/>
                  </a:lnTo>
                  <a:lnTo>
                    <a:pt x="11" y="12"/>
                  </a:lnTo>
                  <a:lnTo>
                    <a:pt x="0"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6" name="Freeform 32"/>
            <p:cNvSpPr>
              <a:spLocks/>
            </p:cNvSpPr>
            <p:nvPr/>
          </p:nvSpPr>
          <p:spPr bwMode="auto">
            <a:xfrm>
              <a:off x="2084" y="2512"/>
              <a:ext cx="81" cy="51"/>
            </a:xfrm>
            <a:custGeom>
              <a:avLst/>
              <a:gdLst>
                <a:gd name="T0" fmla="*/ 81 w 81"/>
                <a:gd name="T1" fmla="*/ 7 h 51"/>
                <a:gd name="T2" fmla="*/ 81 w 81"/>
                <a:gd name="T3" fmla="*/ 9 h 51"/>
                <a:gd name="T4" fmla="*/ 72 w 81"/>
                <a:gd name="T5" fmla="*/ 21 h 51"/>
                <a:gd name="T6" fmla="*/ 74 w 81"/>
                <a:gd name="T7" fmla="*/ 30 h 51"/>
                <a:gd name="T8" fmla="*/ 69 w 81"/>
                <a:gd name="T9" fmla="*/ 39 h 51"/>
                <a:gd name="T10" fmla="*/ 69 w 81"/>
                <a:gd name="T11" fmla="*/ 39 h 51"/>
                <a:gd name="T12" fmla="*/ 48 w 81"/>
                <a:gd name="T13" fmla="*/ 39 h 51"/>
                <a:gd name="T14" fmla="*/ 28 w 81"/>
                <a:gd name="T15" fmla="*/ 51 h 51"/>
                <a:gd name="T16" fmla="*/ 28 w 81"/>
                <a:gd name="T17" fmla="*/ 51 h 51"/>
                <a:gd name="T18" fmla="*/ 23 w 81"/>
                <a:gd name="T19" fmla="*/ 51 h 51"/>
                <a:gd name="T20" fmla="*/ 18 w 81"/>
                <a:gd name="T21" fmla="*/ 49 h 51"/>
                <a:gd name="T22" fmla="*/ 21 w 81"/>
                <a:gd name="T23" fmla="*/ 39 h 51"/>
                <a:gd name="T24" fmla="*/ 21 w 81"/>
                <a:gd name="T25" fmla="*/ 39 h 51"/>
                <a:gd name="T26" fmla="*/ 2 w 81"/>
                <a:gd name="T27" fmla="*/ 35 h 51"/>
                <a:gd name="T28" fmla="*/ 2 w 81"/>
                <a:gd name="T29" fmla="*/ 32 h 51"/>
                <a:gd name="T30" fmla="*/ 16 w 81"/>
                <a:gd name="T31" fmla="*/ 21 h 51"/>
                <a:gd name="T32" fmla="*/ 16 w 81"/>
                <a:gd name="T33" fmla="*/ 21 h 51"/>
                <a:gd name="T34" fmla="*/ 7 w 81"/>
                <a:gd name="T35" fmla="*/ 16 h 51"/>
                <a:gd name="T36" fmla="*/ 2 w 81"/>
                <a:gd name="T37" fmla="*/ 14 h 51"/>
                <a:gd name="T38" fmla="*/ 0 w 81"/>
                <a:gd name="T39" fmla="*/ 9 h 51"/>
                <a:gd name="T40" fmla="*/ 14 w 81"/>
                <a:gd name="T41" fmla="*/ 2 h 51"/>
                <a:gd name="T42" fmla="*/ 44 w 81"/>
                <a:gd name="T43" fmla="*/ 9 h 51"/>
                <a:gd name="T44" fmla="*/ 72 w 81"/>
                <a:gd name="T45" fmla="*/ 0 h 51"/>
                <a:gd name="T46" fmla="*/ 72 w 81"/>
                <a:gd name="T47" fmla="*/ 0 h 51"/>
                <a:gd name="T48" fmla="*/ 76 w 81"/>
                <a:gd name="T49" fmla="*/ 2 h 51"/>
                <a:gd name="T50" fmla="*/ 81 w 81"/>
                <a:gd name="T51" fmla="*/ 7 h 51"/>
                <a:gd name="T52" fmla="*/ 81 w 81"/>
                <a:gd name="T53" fmla="*/ 7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
                <a:gd name="T82" fmla="*/ 0 h 51"/>
                <a:gd name="T83" fmla="*/ 81 w 81"/>
                <a:gd name="T84" fmla="*/ 51 h 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 h="51">
                  <a:moveTo>
                    <a:pt x="81" y="7"/>
                  </a:moveTo>
                  <a:lnTo>
                    <a:pt x="81" y="9"/>
                  </a:lnTo>
                  <a:lnTo>
                    <a:pt x="72" y="21"/>
                  </a:lnTo>
                  <a:lnTo>
                    <a:pt x="74" y="30"/>
                  </a:lnTo>
                  <a:lnTo>
                    <a:pt x="69" y="39"/>
                  </a:lnTo>
                  <a:lnTo>
                    <a:pt x="48" y="39"/>
                  </a:lnTo>
                  <a:lnTo>
                    <a:pt x="28" y="51"/>
                  </a:lnTo>
                  <a:lnTo>
                    <a:pt x="23" y="51"/>
                  </a:lnTo>
                  <a:lnTo>
                    <a:pt x="18" y="49"/>
                  </a:lnTo>
                  <a:lnTo>
                    <a:pt x="21" y="39"/>
                  </a:lnTo>
                  <a:lnTo>
                    <a:pt x="2" y="35"/>
                  </a:lnTo>
                  <a:lnTo>
                    <a:pt x="2" y="32"/>
                  </a:lnTo>
                  <a:lnTo>
                    <a:pt x="16" y="21"/>
                  </a:lnTo>
                  <a:lnTo>
                    <a:pt x="7" y="16"/>
                  </a:lnTo>
                  <a:lnTo>
                    <a:pt x="2" y="14"/>
                  </a:lnTo>
                  <a:lnTo>
                    <a:pt x="0" y="9"/>
                  </a:lnTo>
                  <a:lnTo>
                    <a:pt x="14" y="2"/>
                  </a:lnTo>
                  <a:lnTo>
                    <a:pt x="44" y="9"/>
                  </a:lnTo>
                  <a:lnTo>
                    <a:pt x="72" y="0"/>
                  </a:lnTo>
                  <a:lnTo>
                    <a:pt x="76" y="2"/>
                  </a:lnTo>
                  <a:lnTo>
                    <a:pt x="81"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7" name="Freeform 33"/>
            <p:cNvSpPr>
              <a:spLocks/>
            </p:cNvSpPr>
            <p:nvPr/>
          </p:nvSpPr>
          <p:spPr bwMode="auto">
            <a:xfrm>
              <a:off x="2089" y="2517"/>
              <a:ext cx="71" cy="44"/>
            </a:xfrm>
            <a:custGeom>
              <a:avLst/>
              <a:gdLst>
                <a:gd name="T0" fmla="*/ 71 w 71"/>
                <a:gd name="T1" fmla="*/ 2 h 44"/>
                <a:gd name="T2" fmla="*/ 62 w 71"/>
                <a:gd name="T3" fmla="*/ 16 h 44"/>
                <a:gd name="T4" fmla="*/ 62 w 71"/>
                <a:gd name="T5" fmla="*/ 16 h 44"/>
                <a:gd name="T6" fmla="*/ 64 w 71"/>
                <a:gd name="T7" fmla="*/ 23 h 44"/>
                <a:gd name="T8" fmla="*/ 64 w 71"/>
                <a:gd name="T9" fmla="*/ 27 h 44"/>
                <a:gd name="T10" fmla="*/ 62 w 71"/>
                <a:gd name="T11" fmla="*/ 30 h 44"/>
                <a:gd name="T12" fmla="*/ 62 w 71"/>
                <a:gd name="T13" fmla="*/ 30 h 44"/>
                <a:gd name="T14" fmla="*/ 53 w 71"/>
                <a:gd name="T15" fmla="*/ 30 h 44"/>
                <a:gd name="T16" fmla="*/ 41 w 71"/>
                <a:gd name="T17" fmla="*/ 30 h 44"/>
                <a:gd name="T18" fmla="*/ 20 w 71"/>
                <a:gd name="T19" fmla="*/ 44 h 44"/>
                <a:gd name="T20" fmla="*/ 20 w 71"/>
                <a:gd name="T21" fmla="*/ 44 h 44"/>
                <a:gd name="T22" fmla="*/ 18 w 71"/>
                <a:gd name="T23" fmla="*/ 44 h 44"/>
                <a:gd name="T24" fmla="*/ 18 w 71"/>
                <a:gd name="T25" fmla="*/ 41 h 44"/>
                <a:gd name="T26" fmla="*/ 18 w 71"/>
                <a:gd name="T27" fmla="*/ 37 h 44"/>
                <a:gd name="T28" fmla="*/ 18 w 71"/>
                <a:gd name="T29" fmla="*/ 37 h 44"/>
                <a:gd name="T30" fmla="*/ 18 w 71"/>
                <a:gd name="T31" fmla="*/ 30 h 44"/>
                <a:gd name="T32" fmla="*/ 16 w 71"/>
                <a:gd name="T33" fmla="*/ 30 h 44"/>
                <a:gd name="T34" fmla="*/ 4 w 71"/>
                <a:gd name="T35" fmla="*/ 27 h 44"/>
                <a:gd name="T36" fmla="*/ 16 w 71"/>
                <a:gd name="T37" fmla="*/ 16 h 44"/>
                <a:gd name="T38" fmla="*/ 16 w 71"/>
                <a:gd name="T39" fmla="*/ 16 h 44"/>
                <a:gd name="T40" fmla="*/ 16 w 71"/>
                <a:gd name="T41" fmla="*/ 16 h 44"/>
                <a:gd name="T42" fmla="*/ 9 w 71"/>
                <a:gd name="T43" fmla="*/ 11 h 44"/>
                <a:gd name="T44" fmla="*/ 0 w 71"/>
                <a:gd name="T45" fmla="*/ 6 h 44"/>
                <a:gd name="T46" fmla="*/ 0 w 71"/>
                <a:gd name="T47" fmla="*/ 4 h 44"/>
                <a:gd name="T48" fmla="*/ 9 w 71"/>
                <a:gd name="T49" fmla="*/ 0 h 44"/>
                <a:gd name="T50" fmla="*/ 39 w 71"/>
                <a:gd name="T51" fmla="*/ 9 h 44"/>
                <a:gd name="T52" fmla="*/ 39 w 71"/>
                <a:gd name="T53" fmla="*/ 9 h 44"/>
                <a:gd name="T54" fmla="*/ 67 w 71"/>
                <a:gd name="T55" fmla="*/ 0 h 44"/>
                <a:gd name="T56" fmla="*/ 71 w 71"/>
                <a:gd name="T57" fmla="*/ 2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4"/>
                <a:gd name="T89" fmla="*/ 71 w 71"/>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4">
                  <a:moveTo>
                    <a:pt x="71" y="2"/>
                  </a:moveTo>
                  <a:lnTo>
                    <a:pt x="62" y="16"/>
                  </a:lnTo>
                  <a:lnTo>
                    <a:pt x="64" y="23"/>
                  </a:lnTo>
                  <a:lnTo>
                    <a:pt x="64" y="27"/>
                  </a:lnTo>
                  <a:lnTo>
                    <a:pt x="62" y="30"/>
                  </a:lnTo>
                  <a:lnTo>
                    <a:pt x="53" y="30"/>
                  </a:lnTo>
                  <a:lnTo>
                    <a:pt x="41" y="30"/>
                  </a:lnTo>
                  <a:lnTo>
                    <a:pt x="20" y="44"/>
                  </a:lnTo>
                  <a:lnTo>
                    <a:pt x="18" y="44"/>
                  </a:lnTo>
                  <a:lnTo>
                    <a:pt x="18" y="41"/>
                  </a:lnTo>
                  <a:lnTo>
                    <a:pt x="18" y="37"/>
                  </a:lnTo>
                  <a:lnTo>
                    <a:pt x="18" y="30"/>
                  </a:lnTo>
                  <a:lnTo>
                    <a:pt x="16" y="30"/>
                  </a:lnTo>
                  <a:lnTo>
                    <a:pt x="4" y="27"/>
                  </a:lnTo>
                  <a:lnTo>
                    <a:pt x="16" y="16"/>
                  </a:lnTo>
                  <a:lnTo>
                    <a:pt x="9" y="11"/>
                  </a:lnTo>
                  <a:lnTo>
                    <a:pt x="0" y="6"/>
                  </a:lnTo>
                  <a:lnTo>
                    <a:pt x="0" y="4"/>
                  </a:lnTo>
                  <a:lnTo>
                    <a:pt x="9" y="0"/>
                  </a:lnTo>
                  <a:lnTo>
                    <a:pt x="39" y="9"/>
                  </a:lnTo>
                  <a:lnTo>
                    <a:pt x="67" y="0"/>
                  </a:lnTo>
                  <a:lnTo>
                    <a:pt x="71"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8" name="Freeform 34"/>
            <p:cNvSpPr>
              <a:spLocks/>
            </p:cNvSpPr>
            <p:nvPr/>
          </p:nvSpPr>
          <p:spPr bwMode="auto">
            <a:xfrm>
              <a:off x="2743" y="2528"/>
              <a:ext cx="12" cy="9"/>
            </a:xfrm>
            <a:custGeom>
              <a:avLst/>
              <a:gdLst>
                <a:gd name="T0" fmla="*/ 12 w 12"/>
                <a:gd name="T1" fmla="*/ 0 h 9"/>
                <a:gd name="T2" fmla="*/ 12 w 12"/>
                <a:gd name="T3" fmla="*/ 0 h 9"/>
                <a:gd name="T4" fmla="*/ 12 w 12"/>
                <a:gd name="T5" fmla="*/ 2 h 9"/>
                <a:gd name="T6" fmla="*/ 10 w 12"/>
                <a:gd name="T7" fmla="*/ 7 h 9"/>
                <a:gd name="T8" fmla="*/ 5 w 12"/>
                <a:gd name="T9" fmla="*/ 9 h 9"/>
                <a:gd name="T10" fmla="*/ 5 w 12"/>
                <a:gd name="T11" fmla="*/ 9 h 9"/>
                <a:gd name="T12" fmla="*/ 0 w 12"/>
                <a:gd name="T13" fmla="*/ 9 h 9"/>
                <a:gd name="T14" fmla="*/ 0 w 12"/>
                <a:gd name="T15" fmla="*/ 7 h 9"/>
                <a:gd name="T16" fmla="*/ 0 w 12"/>
                <a:gd name="T17" fmla="*/ 0 h 9"/>
                <a:gd name="T18" fmla="*/ 0 w 12"/>
                <a:gd name="T19" fmla="*/ 0 h 9"/>
                <a:gd name="T20" fmla="*/ 12 w 12"/>
                <a:gd name="T21" fmla="*/ 0 h 9"/>
                <a:gd name="T22" fmla="*/ 12 w 12"/>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9"/>
                <a:gd name="T38" fmla="*/ 12 w 1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9">
                  <a:moveTo>
                    <a:pt x="12" y="0"/>
                  </a:moveTo>
                  <a:lnTo>
                    <a:pt x="12" y="0"/>
                  </a:lnTo>
                  <a:lnTo>
                    <a:pt x="12" y="2"/>
                  </a:lnTo>
                  <a:lnTo>
                    <a:pt x="10" y="7"/>
                  </a:lnTo>
                  <a:lnTo>
                    <a:pt x="5" y="9"/>
                  </a:lnTo>
                  <a:lnTo>
                    <a:pt x="0" y="9"/>
                  </a:lnTo>
                  <a:lnTo>
                    <a:pt x="0" y="7"/>
                  </a:lnTo>
                  <a:lnTo>
                    <a:pt x="0" y="0"/>
                  </a:lnTo>
                  <a:lnTo>
                    <a:pt x="12"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79" name="Freeform 35"/>
            <p:cNvSpPr>
              <a:spLocks/>
            </p:cNvSpPr>
            <p:nvPr/>
          </p:nvSpPr>
          <p:spPr bwMode="auto">
            <a:xfrm>
              <a:off x="2569" y="1668"/>
              <a:ext cx="12" cy="14"/>
            </a:xfrm>
            <a:custGeom>
              <a:avLst/>
              <a:gdLst>
                <a:gd name="T0" fmla="*/ 12 w 12"/>
                <a:gd name="T1" fmla="*/ 5 h 14"/>
                <a:gd name="T2" fmla="*/ 12 w 12"/>
                <a:gd name="T3" fmla="*/ 5 h 14"/>
                <a:gd name="T4" fmla="*/ 10 w 12"/>
                <a:gd name="T5" fmla="*/ 12 h 14"/>
                <a:gd name="T6" fmla="*/ 10 w 12"/>
                <a:gd name="T7" fmla="*/ 12 h 14"/>
                <a:gd name="T8" fmla="*/ 3 w 12"/>
                <a:gd name="T9" fmla="*/ 14 h 14"/>
                <a:gd name="T10" fmla="*/ 0 w 12"/>
                <a:gd name="T11" fmla="*/ 7 h 14"/>
                <a:gd name="T12" fmla="*/ 5 w 12"/>
                <a:gd name="T13" fmla="*/ 0 h 14"/>
                <a:gd name="T14" fmla="*/ 5 w 12"/>
                <a:gd name="T15" fmla="*/ 0 h 14"/>
                <a:gd name="T16" fmla="*/ 10 w 12"/>
                <a:gd name="T17" fmla="*/ 2 h 14"/>
                <a:gd name="T18" fmla="*/ 12 w 12"/>
                <a:gd name="T19" fmla="*/ 2 h 14"/>
                <a:gd name="T20" fmla="*/ 12 w 12"/>
                <a:gd name="T21" fmla="*/ 5 h 14"/>
                <a:gd name="T22" fmla="*/ 12 w 12"/>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4"/>
                <a:gd name="T38" fmla="*/ 12 w 1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4">
                  <a:moveTo>
                    <a:pt x="12" y="5"/>
                  </a:moveTo>
                  <a:lnTo>
                    <a:pt x="12" y="5"/>
                  </a:lnTo>
                  <a:lnTo>
                    <a:pt x="10" y="12"/>
                  </a:lnTo>
                  <a:lnTo>
                    <a:pt x="3" y="14"/>
                  </a:lnTo>
                  <a:lnTo>
                    <a:pt x="0" y="7"/>
                  </a:lnTo>
                  <a:lnTo>
                    <a:pt x="5" y="0"/>
                  </a:lnTo>
                  <a:lnTo>
                    <a:pt x="10" y="2"/>
                  </a:lnTo>
                  <a:lnTo>
                    <a:pt x="12" y="2"/>
                  </a:lnTo>
                  <a:lnTo>
                    <a:pt x="12"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0" name="Freeform 36"/>
            <p:cNvSpPr>
              <a:spLocks/>
            </p:cNvSpPr>
            <p:nvPr/>
          </p:nvSpPr>
          <p:spPr bwMode="auto">
            <a:xfrm>
              <a:off x="2201" y="1675"/>
              <a:ext cx="158" cy="218"/>
            </a:xfrm>
            <a:custGeom>
              <a:avLst/>
              <a:gdLst>
                <a:gd name="T0" fmla="*/ 95 w 158"/>
                <a:gd name="T1" fmla="*/ 16 h 218"/>
                <a:gd name="T2" fmla="*/ 100 w 158"/>
                <a:gd name="T3" fmla="*/ 30 h 218"/>
                <a:gd name="T4" fmla="*/ 118 w 158"/>
                <a:gd name="T5" fmla="*/ 46 h 218"/>
                <a:gd name="T6" fmla="*/ 118 w 158"/>
                <a:gd name="T7" fmla="*/ 46 h 218"/>
                <a:gd name="T8" fmla="*/ 118 w 158"/>
                <a:gd name="T9" fmla="*/ 69 h 218"/>
                <a:gd name="T10" fmla="*/ 121 w 158"/>
                <a:gd name="T11" fmla="*/ 79 h 218"/>
                <a:gd name="T12" fmla="*/ 123 w 158"/>
                <a:gd name="T13" fmla="*/ 83 h 218"/>
                <a:gd name="T14" fmla="*/ 125 w 158"/>
                <a:gd name="T15" fmla="*/ 88 h 218"/>
                <a:gd name="T16" fmla="*/ 132 w 158"/>
                <a:gd name="T17" fmla="*/ 118 h 218"/>
                <a:gd name="T18" fmla="*/ 158 w 158"/>
                <a:gd name="T19" fmla="*/ 157 h 218"/>
                <a:gd name="T20" fmla="*/ 158 w 158"/>
                <a:gd name="T21" fmla="*/ 157 h 218"/>
                <a:gd name="T22" fmla="*/ 148 w 158"/>
                <a:gd name="T23" fmla="*/ 171 h 218"/>
                <a:gd name="T24" fmla="*/ 139 w 158"/>
                <a:gd name="T25" fmla="*/ 185 h 218"/>
                <a:gd name="T26" fmla="*/ 118 w 158"/>
                <a:gd name="T27" fmla="*/ 211 h 218"/>
                <a:gd name="T28" fmla="*/ 107 w 158"/>
                <a:gd name="T29" fmla="*/ 206 h 218"/>
                <a:gd name="T30" fmla="*/ 35 w 158"/>
                <a:gd name="T31" fmla="*/ 218 h 218"/>
                <a:gd name="T32" fmla="*/ 35 w 158"/>
                <a:gd name="T33" fmla="*/ 218 h 218"/>
                <a:gd name="T34" fmla="*/ 28 w 158"/>
                <a:gd name="T35" fmla="*/ 206 h 218"/>
                <a:gd name="T36" fmla="*/ 10 w 158"/>
                <a:gd name="T37" fmla="*/ 206 h 218"/>
                <a:gd name="T38" fmla="*/ 10 w 158"/>
                <a:gd name="T39" fmla="*/ 206 h 218"/>
                <a:gd name="T40" fmla="*/ 5 w 158"/>
                <a:gd name="T41" fmla="*/ 192 h 218"/>
                <a:gd name="T42" fmla="*/ 3 w 158"/>
                <a:gd name="T43" fmla="*/ 176 h 218"/>
                <a:gd name="T44" fmla="*/ 0 w 158"/>
                <a:gd name="T45" fmla="*/ 144 h 218"/>
                <a:gd name="T46" fmla="*/ 0 w 158"/>
                <a:gd name="T47" fmla="*/ 144 h 218"/>
                <a:gd name="T48" fmla="*/ 12 w 158"/>
                <a:gd name="T49" fmla="*/ 134 h 218"/>
                <a:gd name="T50" fmla="*/ 23 w 158"/>
                <a:gd name="T51" fmla="*/ 130 h 218"/>
                <a:gd name="T52" fmla="*/ 49 w 158"/>
                <a:gd name="T53" fmla="*/ 120 h 218"/>
                <a:gd name="T54" fmla="*/ 60 w 158"/>
                <a:gd name="T55" fmla="*/ 107 h 218"/>
                <a:gd name="T56" fmla="*/ 60 w 158"/>
                <a:gd name="T57" fmla="*/ 107 h 218"/>
                <a:gd name="T58" fmla="*/ 60 w 158"/>
                <a:gd name="T59" fmla="*/ 107 h 218"/>
                <a:gd name="T60" fmla="*/ 51 w 158"/>
                <a:gd name="T61" fmla="*/ 95 h 218"/>
                <a:gd name="T62" fmla="*/ 47 w 158"/>
                <a:gd name="T63" fmla="*/ 88 h 218"/>
                <a:gd name="T64" fmla="*/ 40 w 158"/>
                <a:gd name="T65" fmla="*/ 86 h 218"/>
                <a:gd name="T66" fmla="*/ 33 w 158"/>
                <a:gd name="T67" fmla="*/ 83 h 218"/>
                <a:gd name="T68" fmla="*/ 17 w 158"/>
                <a:gd name="T69" fmla="*/ 37 h 218"/>
                <a:gd name="T70" fmla="*/ 17 w 158"/>
                <a:gd name="T71" fmla="*/ 37 h 218"/>
                <a:gd name="T72" fmla="*/ 23 w 158"/>
                <a:gd name="T73" fmla="*/ 37 h 218"/>
                <a:gd name="T74" fmla="*/ 28 w 158"/>
                <a:gd name="T75" fmla="*/ 37 h 218"/>
                <a:gd name="T76" fmla="*/ 65 w 158"/>
                <a:gd name="T77" fmla="*/ 0 h 218"/>
                <a:gd name="T78" fmla="*/ 65 w 158"/>
                <a:gd name="T79" fmla="*/ 0 h 218"/>
                <a:gd name="T80" fmla="*/ 95 w 158"/>
                <a:gd name="T81" fmla="*/ 16 h 218"/>
                <a:gd name="T82" fmla="*/ 95 w 158"/>
                <a:gd name="T83" fmla="*/ 16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218"/>
                <a:gd name="T128" fmla="*/ 158 w 158"/>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218">
                  <a:moveTo>
                    <a:pt x="95" y="16"/>
                  </a:moveTo>
                  <a:lnTo>
                    <a:pt x="100" y="30"/>
                  </a:lnTo>
                  <a:lnTo>
                    <a:pt x="118" y="46"/>
                  </a:lnTo>
                  <a:lnTo>
                    <a:pt x="118" y="69"/>
                  </a:lnTo>
                  <a:lnTo>
                    <a:pt x="121" y="79"/>
                  </a:lnTo>
                  <a:lnTo>
                    <a:pt x="123" y="83"/>
                  </a:lnTo>
                  <a:lnTo>
                    <a:pt x="125" y="88"/>
                  </a:lnTo>
                  <a:lnTo>
                    <a:pt x="132" y="118"/>
                  </a:lnTo>
                  <a:lnTo>
                    <a:pt x="158" y="157"/>
                  </a:lnTo>
                  <a:lnTo>
                    <a:pt x="148" y="171"/>
                  </a:lnTo>
                  <a:lnTo>
                    <a:pt x="139" y="185"/>
                  </a:lnTo>
                  <a:lnTo>
                    <a:pt x="118" y="211"/>
                  </a:lnTo>
                  <a:lnTo>
                    <a:pt x="107" y="206"/>
                  </a:lnTo>
                  <a:lnTo>
                    <a:pt x="35" y="218"/>
                  </a:lnTo>
                  <a:lnTo>
                    <a:pt x="28" y="206"/>
                  </a:lnTo>
                  <a:lnTo>
                    <a:pt x="10" y="206"/>
                  </a:lnTo>
                  <a:lnTo>
                    <a:pt x="5" y="192"/>
                  </a:lnTo>
                  <a:lnTo>
                    <a:pt x="3" y="176"/>
                  </a:lnTo>
                  <a:lnTo>
                    <a:pt x="0" y="144"/>
                  </a:lnTo>
                  <a:lnTo>
                    <a:pt x="12" y="134"/>
                  </a:lnTo>
                  <a:lnTo>
                    <a:pt x="23" y="130"/>
                  </a:lnTo>
                  <a:lnTo>
                    <a:pt x="49" y="120"/>
                  </a:lnTo>
                  <a:lnTo>
                    <a:pt x="60" y="107"/>
                  </a:lnTo>
                  <a:lnTo>
                    <a:pt x="51" y="95"/>
                  </a:lnTo>
                  <a:lnTo>
                    <a:pt x="47" y="88"/>
                  </a:lnTo>
                  <a:lnTo>
                    <a:pt x="40" y="86"/>
                  </a:lnTo>
                  <a:lnTo>
                    <a:pt x="33" y="83"/>
                  </a:lnTo>
                  <a:lnTo>
                    <a:pt x="17" y="37"/>
                  </a:lnTo>
                  <a:lnTo>
                    <a:pt x="23" y="37"/>
                  </a:lnTo>
                  <a:lnTo>
                    <a:pt x="28" y="37"/>
                  </a:lnTo>
                  <a:lnTo>
                    <a:pt x="65" y="0"/>
                  </a:lnTo>
                  <a:lnTo>
                    <a:pt x="95"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1" name="Freeform 37"/>
            <p:cNvSpPr>
              <a:spLocks/>
            </p:cNvSpPr>
            <p:nvPr/>
          </p:nvSpPr>
          <p:spPr bwMode="auto">
            <a:xfrm>
              <a:off x="2060" y="1698"/>
              <a:ext cx="169" cy="301"/>
            </a:xfrm>
            <a:custGeom>
              <a:avLst/>
              <a:gdLst>
                <a:gd name="T0" fmla="*/ 141 w 169"/>
                <a:gd name="T1" fmla="*/ 0 h 301"/>
                <a:gd name="T2" fmla="*/ 141 w 169"/>
                <a:gd name="T3" fmla="*/ 0 h 301"/>
                <a:gd name="T4" fmla="*/ 148 w 169"/>
                <a:gd name="T5" fmla="*/ 5 h 301"/>
                <a:gd name="T6" fmla="*/ 153 w 169"/>
                <a:gd name="T7" fmla="*/ 9 h 301"/>
                <a:gd name="T8" fmla="*/ 158 w 169"/>
                <a:gd name="T9" fmla="*/ 21 h 301"/>
                <a:gd name="T10" fmla="*/ 160 w 169"/>
                <a:gd name="T11" fmla="*/ 33 h 301"/>
                <a:gd name="T12" fmla="*/ 164 w 169"/>
                <a:gd name="T13" fmla="*/ 44 h 301"/>
                <a:gd name="T14" fmla="*/ 164 w 169"/>
                <a:gd name="T15" fmla="*/ 44 h 301"/>
                <a:gd name="T16" fmla="*/ 167 w 169"/>
                <a:gd name="T17" fmla="*/ 51 h 301"/>
                <a:gd name="T18" fmla="*/ 169 w 169"/>
                <a:gd name="T19" fmla="*/ 56 h 301"/>
                <a:gd name="T20" fmla="*/ 169 w 169"/>
                <a:gd name="T21" fmla="*/ 60 h 301"/>
                <a:gd name="T22" fmla="*/ 169 w 169"/>
                <a:gd name="T23" fmla="*/ 63 h 301"/>
                <a:gd name="T24" fmla="*/ 164 w 169"/>
                <a:gd name="T25" fmla="*/ 65 h 301"/>
                <a:gd name="T26" fmla="*/ 139 w 169"/>
                <a:gd name="T27" fmla="*/ 86 h 301"/>
                <a:gd name="T28" fmla="*/ 132 w 169"/>
                <a:gd name="T29" fmla="*/ 109 h 301"/>
                <a:gd name="T30" fmla="*/ 93 w 169"/>
                <a:gd name="T31" fmla="*/ 125 h 301"/>
                <a:gd name="T32" fmla="*/ 93 w 169"/>
                <a:gd name="T33" fmla="*/ 125 h 301"/>
                <a:gd name="T34" fmla="*/ 88 w 169"/>
                <a:gd name="T35" fmla="*/ 137 h 301"/>
                <a:gd name="T36" fmla="*/ 86 w 169"/>
                <a:gd name="T37" fmla="*/ 148 h 301"/>
                <a:gd name="T38" fmla="*/ 88 w 169"/>
                <a:gd name="T39" fmla="*/ 181 h 301"/>
                <a:gd name="T40" fmla="*/ 104 w 169"/>
                <a:gd name="T41" fmla="*/ 190 h 301"/>
                <a:gd name="T42" fmla="*/ 104 w 169"/>
                <a:gd name="T43" fmla="*/ 211 h 301"/>
                <a:gd name="T44" fmla="*/ 72 w 169"/>
                <a:gd name="T45" fmla="*/ 239 h 301"/>
                <a:gd name="T46" fmla="*/ 70 w 169"/>
                <a:gd name="T47" fmla="*/ 283 h 301"/>
                <a:gd name="T48" fmla="*/ 70 w 169"/>
                <a:gd name="T49" fmla="*/ 283 h 301"/>
                <a:gd name="T50" fmla="*/ 56 w 169"/>
                <a:gd name="T51" fmla="*/ 287 h 301"/>
                <a:gd name="T52" fmla="*/ 42 w 169"/>
                <a:gd name="T53" fmla="*/ 292 h 301"/>
                <a:gd name="T54" fmla="*/ 42 w 169"/>
                <a:gd name="T55" fmla="*/ 292 h 301"/>
                <a:gd name="T56" fmla="*/ 42 w 169"/>
                <a:gd name="T57" fmla="*/ 296 h 301"/>
                <a:gd name="T58" fmla="*/ 37 w 169"/>
                <a:gd name="T59" fmla="*/ 299 h 301"/>
                <a:gd name="T60" fmla="*/ 33 w 169"/>
                <a:gd name="T61" fmla="*/ 299 h 301"/>
                <a:gd name="T62" fmla="*/ 28 w 169"/>
                <a:gd name="T63" fmla="*/ 301 h 301"/>
                <a:gd name="T64" fmla="*/ 14 w 169"/>
                <a:gd name="T65" fmla="*/ 287 h 301"/>
                <a:gd name="T66" fmla="*/ 0 w 169"/>
                <a:gd name="T67" fmla="*/ 229 h 301"/>
                <a:gd name="T68" fmla="*/ 19 w 169"/>
                <a:gd name="T69" fmla="*/ 197 h 301"/>
                <a:gd name="T70" fmla="*/ 19 w 169"/>
                <a:gd name="T71" fmla="*/ 197 h 301"/>
                <a:gd name="T72" fmla="*/ 19 w 169"/>
                <a:gd name="T73" fmla="*/ 165 h 301"/>
                <a:gd name="T74" fmla="*/ 19 w 169"/>
                <a:gd name="T75" fmla="*/ 148 h 301"/>
                <a:gd name="T76" fmla="*/ 16 w 169"/>
                <a:gd name="T77" fmla="*/ 141 h 301"/>
                <a:gd name="T78" fmla="*/ 12 w 169"/>
                <a:gd name="T79" fmla="*/ 134 h 301"/>
                <a:gd name="T80" fmla="*/ 19 w 169"/>
                <a:gd name="T81" fmla="*/ 121 h 301"/>
                <a:gd name="T82" fmla="*/ 19 w 169"/>
                <a:gd name="T83" fmla="*/ 121 h 301"/>
                <a:gd name="T84" fmla="*/ 30 w 169"/>
                <a:gd name="T85" fmla="*/ 121 h 301"/>
                <a:gd name="T86" fmla="*/ 39 w 169"/>
                <a:gd name="T87" fmla="*/ 116 h 301"/>
                <a:gd name="T88" fmla="*/ 46 w 169"/>
                <a:gd name="T89" fmla="*/ 72 h 301"/>
                <a:gd name="T90" fmla="*/ 60 w 169"/>
                <a:gd name="T91" fmla="*/ 65 h 301"/>
                <a:gd name="T92" fmla="*/ 67 w 169"/>
                <a:gd name="T93" fmla="*/ 44 h 301"/>
                <a:gd name="T94" fmla="*/ 67 w 169"/>
                <a:gd name="T95" fmla="*/ 44 h 301"/>
                <a:gd name="T96" fmla="*/ 81 w 169"/>
                <a:gd name="T97" fmla="*/ 42 h 301"/>
                <a:gd name="T98" fmla="*/ 86 w 169"/>
                <a:gd name="T99" fmla="*/ 40 h 301"/>
                <a:gd name="T100" fmla="*/ 90 w 169"/>
                <a:gd name="T101" fmla="*/ 35 h 301"/>
                <a:gd name="T102" fmla="*/ 97 w 169"/>
                <a:gd name="T103" fmla="*/ 21 h 301"/>
                <a:gd name="T104" fmla="*/ 97 w 169"/>
                <a:gd name="T105" fmla="*/ 21 h 301"/>
                <a:gd name="T106" fmla="*/ 141 w 169"/>
                <a:gd name="T107" fmla="*/ 0 h 301"/>
                <a:gd name="T108" fmla="*/ 141 w 169"/>
                <a:gd name="T109" fmla="*/ 0 h 3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9"/>
                <a:gd name="T166" fmla="*/ 0 h 301"/>
                <a:gd name="T167" fmla="*/ 169 w 169"/>
                <a:gd name="T168" fmla="*/ 301 h 3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9" h="301">
                  <a:moveTo>
                    <a:pt x="141" y="0"/>
                  </a:moveTo>
                  <a:lnTo>
                    <a:pt x="141" y="0"/>
                  </a:lnTo>
                  <a:lnTo>
                    <a:pt x="148" y="5"/>
                  </a:lnTo>
                  <a:lnTo>
                    <a:pt x="153" y="9"/>
                  </a:lnTo>
                  <a:lnTo>
                    <a:pt x="158" y="21"/>
                  </a:lnTo>
                  <a:lnTo>
                    <a:pt x="160" y="33"/>
                  </a:lnTo>
                  <a:lnTo>
                    <a:pt x="164" y="44"/>
                  </a:lnTo>
                  <a:lnTo>
                    <a:pt x="167" y="51"/>
                  </a:lnTo>
                  <a:lnTo>
                    <a:pt x="169" y="56"/>
                  </a:lnTo>
                  <a:lnTo>
                    <a:pt x="169" y="60"/>
                  </a:lnTo>
                  <a:lnTo>
                    <a:pt x="169" y="63"/>
                  </a:lnTo>
                  <a:lnTo>
                    <a:pt x="164" y="65"/>
                  </a:lnTo>
                  <a:lnTo>
                    <a:pt x="139" y="86"/>
                  </a:lnTo>
                  <a:lnTo>
                    <a:pt x="132" y="109"/>
                  </a:lnTo>
                  <a:lnTo>
                    <a:pt x="93" y="125"/>
                  </a:lnTo>
                  <a:lnTo>
                    <a:pt x="88" y="137"/>
                  </a:lnTo>
                  <a:lnTo>
                    <a:pt x="86" y="148"/>
                  </a:lnTo>
                  <a:lnTo>
                    <a:pt x="88" y="181"/>
                  </a:lnTo>
                  <a:lnTo>
                    <a:pt x="104" y="190"/>
                  </a:lnTo>
                  <a:lnTo>
                    <a:pt x="104" y="211"/>
                  </a:lnTo>
                  <a:lnTo>
                    <a:pt x="72" y="239"/>
                  </a:lnTo>
                  <a:lnTo>
                    <a:pt x="70" y="283"/>
                  </a:lnTo>
                  <a:lnTo>
                    <a:pt x="56" y="287"/>
                  </a:lnTo>
                  <a:lnTo>
                    <a:pt x="42" y="292"/>
                  </a:lnTo>
                  <a:lnTo>
                    <a:pt x="42" y="296"/>
                  </a:lnTo>
                  <a:lnTo>
                    <a:pt x="37" y="299"/>
                  </a:lnTo>
                  <a:lnTo>
                    <a:pt x="33" y="299"/>
                  </a:lnTo>
                  <a:lnTo>
                    <a:pt x="28" y="301"/>
                  </a:lnTo>
                  <a:lnTo>
                    <a:pt x="14" y="287"/>
                  </a:lnTo>
                  <a:lnTo>
                    <a:pt x="0" y="229"/>
                  </a:lnTo>
                  <a:lnTo>
                    <a:pt x="19" y="197"/>
                  </a:lnTo>
                  <a:lnTo>
                    <a:pt x="19" y="165"/>
                  </a:lnTo>
                  <a:lnTo>
                    <a:pt x="19" y="148"/>
                  </a:lnTo>
                  <a:lnTo>
                    <a:pt x="16" y="141"/>
                  </a:lnTo>
                  <a:lnTo>
                    <a:pt x="12" y="134"/>
                  </a:lnTo>
                  <a:lnTo>
                    <a:pt x="19" y="121"/>
                  </a:lnTo>
                  <a:lnTo>
                    <a:pt x="30" y="121"/>
                  </a:lnTo>
                  <a:lnTo>
                    <a:pt x="39" y="116"/>
                  </a:lnTo>
                  <a:lnTo>
                    <a:pt x="46" y="72"/>
                  </a:lnTo>
                  <a:lnTo>
                    <a:pt x="60" y="65"/>
                  </a:lnTo>
                  <a:lnTo>
                    <a:pt x="67" y="44"/>
                  </a:lnTo>
                  <a:lnTo>
                    <a:pt x="81" y="42"/>
                  </a:lnTo>
                  <a:lnTo>
                    <a:pt x="86" y="40"/>
                  </a:lnTo>
                  <a:lnTo>
                    <a:pt x="90" y="35"/>
                  </a:lnTo>
                  <a:lnTo>
                    <a:pt x="97" y="21"/>
                  </a:lnTo>
                  <a:lnTo>
                    <a:pt x="141"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2" name="Freeform 38"/>
            <p:cNvSpPr>
              <a:spLocks/>
            </p:cNvSpPr>
            <p:nvPr/>
          </p:nvSpPr>
          <p:spPr bwMode="auto">
            <a:xfrm>
              <a:off x="3439" y="1930"/>
              <a:ext cx="81" cy="58"/>
            </a:xfrm>
            <a:custGeom>
              <a:avLst/>
              <a:gdLst>
                <a:gd name="T0" fmla="*/ 63 w 81"/>
                <a:gd name="T1" fmla="*/ 14 h 58"/>
                <a:gd name="T2" fmla="*/ 63 w 81"/>
                <a:gd name="T3" fmla="*/ 14 h 58"/>
                <a:gd name="T4" fmla="*/ 68 w 81"/>
                <a:gd name="T5" fmla="*/ 19 h 58"/>
                <a:gd name="T6" fmla="*/ 75 w 81"/>
                <a:gd name="T7" fmla="*/ 24 h 58"/>
                <a:gd name="T8" fmla="*/ 72 w 81"/>
                <a:gd name="T9" fmla="*/ 42 h 58"/>
                <a:gd name="T10" fmla="*/ 81 w 81"/>
                <a:gd name="T11" fmla="*/ 51 h 58"/>
                <a:gd name="T12" fmla="*/ 72 w 81"/>
                <a:gd name="T13" fmla="*/ 58 h 58"/>
                <a:gd name="T14" fmla="*/ 63 w 81"/>
                <a:gd name="T15" fmla="*/ 56 h 58"/>
                <a:gd name="T16" fmla="*/ 63 w 81"/>
                <a:gd name="T17" fmla="*/ 40 h 58"/>
                <a:gd name="T18" fmla="*/ 63 w 81"/>
                <a:gd name="T19" fmla="*/ 40 h 58"/>
                <a:gd name="T20" fmla="*/ 58 w 81"/>
                <a:gd name="T21" fmla="*/ 35 h 58"/>
                <a:gd name="T22" fmla="*/ 51 w 81"/>
                <a:gd name="T23" fmla="*/ 33 h 58"/>
                <a:gd name="T24" fmla="*/ 51 w 81"/>
                <a:gd name="T25" fmla="*/ 33 h 58"/>
                <a:gd name="T26" fmla="*/ 17 w 81"/>
                <a:gd name="T27" fmla="*/ 56 h 58"/>
                <a:gd name="T28" fmla="*/ 17 w 81"/>
                <a:gd name="T29" fmla="*/ 56 h 58"/>
                <a:gd name="T30" fmla="*/ 0 w 81"/>
                <a:gd name="T31" fmla="*/ 44 h 58"/>
                <a:gd name="T32" fmla="*/ 0 w 81"/>
                <a:gd name="T33" fmla="*/ 44 h 58"/>
                <a:gd name="T34" fmla="*/ 12 w 81"/>
                <a:gd name="T35" fmla="*/ 37 h 58"/>
                <a:gd name="T36" fmla="*/ 26 w 81"/>
                <a:gd name="T37" fmla="*/ 30 h 58"/>
                <a:gd name="T38" fmla="*/ 38 w 81"/>
                <a:gd name="T39" fmla="*/ 24 h 58"/>
                <a:gd name="T40" fmla="*/ 42 w 81"/>
                <a:gd name="T41" fmla="*/ 17 h 58"/>
                <a:gd name="T42" fmla="*/ 47 w 81"/>
                <a:gd name="T43" fmla="*/ 10 h 58"/>
                <a:gd name="T44" fmla="*/ 47 w 81"/>
                <a:gd name="T45" fmla="*/ 10 h 58"/>
                <a:gd name="T46" fmla="*/ 51 w 81"/>
                <a:gd name="T47" fmla="*/ 5 h 58"/>
                <a:gd name="T48" fmla="*/ 54 w 81"/>
                <a:gd name="T49" fmla="*/ 0 h 58"/>
                <a:gd name="T50" fmla="*/ 58 w 81"/>
                <a:gd name="T51" fmla="*/ 3 h 58"/>
                <a:gd name="T52" fmla="*/ 63 w 81"/>
                <a:gd name="T53" fmla="*/ 14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
                <a:gd name="T82" fmla="*/ 0 h 58"/>
                <a:gd name="T83" fmla="*/ 81 w 81"/>
                <a:gd name="T84" fmla="*/ 58 h 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 h="58">
                  <a:moveTo>
                    <a:pt x="63" y="14"/>
                  </a:moveTo>
                  <a:lnTo>
                    <a:pt x="63" y="14"/>
                  </a:lnTo>
                  <a:lnTo>
                    <a:pt x="68" y="19"/>
                  </a:lnTo>
                  <a:lnTo>
                    <a:pt x="75" y="24"/>
                  </a:lnTo>
                  <a:lnTo>
                    <a:pt x="72" y="42"/>
                  </a:lnTo>
                  <a:lnTo>
                    <a:pt x="81" y="51"/>
                  </a:lnTo>
                  <a:lnTo>
                    <a:pt x="72" y="58"/>
                  </a:lnTo>
                  <a:lnTo>
                    <a:pt x="63" y="56"/>
                  </a:lnTo>
                  <a:lnTo>
                    <a:pt x="63" y="40"/>
                  </a:lnTo>
                  <a:lnTo>
                    <a:pt x="58" y="35"/>
                  </a:lnTo>
                  <a:lnTo>
                    <a:pt x="51" y="33"/>
                  </a:lnTo>
                  <a:lnTo>
                    <a:pt x="17" y="56"/>
                  </a:lnTo>
                  <a:lnTo>
                    <a:pt x="0" y="44"/>
                  </a:lnTo>
                  <a:lnTo>
                    <a:pt x="12" y="37"/>
                  </a:lnTo>
                  <a:lnTo>
                    <a:pt x="26" y="30"/>
                  </a:lnTo>
                  <a:lnTo>
                    <a:pt x="38" y="24"/>
                  </a:lnTo>
                  <a:lnTo>
                    <a:pt x="42" y="17"/>
                  </a:lnTo>
                  <a:lnTo>
                    <a:pt x="47" y="10"/>
                  </a:lnTo>
                  <a:lnTo>
                    <a:pt x="51" y="5"/>
                  </a:lnTo>
                  <a:lnTo>
                    <a:pt x="54" y="0"/>
                  </a:lnTo>
                  <a:lnTo>
                    <a:pt x="58" y="3"/>
                  </a:lnTo>
                  <a:lnTo>
                    <a:pt x="63"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3" name="Freeform 39"/>
            <p:cNvSpPr>
              <a:spLocks/>
            </p:cNvSpPr>
            <p:nvPr/>
          </p:nvSpPr>
          <p:spPr bwMode="auto">
            <a:xfrm>
              <a:off x="3319" y="1947"/>
              <a:ext cx="37" cy="23"/>
            </a:xfrm>
            <a:custGeom>
              <a:avLst/>
              <a:gdLst>
                <a:gd name="T0" fmla="*/ 37 w 37"/>
                <a:gd name="T1" fmla="*/ 20 h 23"/>
                <a:gd name="T2" fmla="*/ 37 w 37"/>
                <a:gd name="T3" fmla="*/ 20 h 23"/>
                <a:gd name="T4" fmla="*/ 37 w 37"/>
                <a:gd name="T5" fmla="*/ 23 h 23"/>
                <a:gd name="T6" fmla="*/ 19 w 37"/>
                <a:gd name="T7" fmla="*/ 23 h 23"/>
                <a:gd name="T8" fmla="*/ 0 w 37"/>
                <a:gd name="T9" fmla="*/ 7 h 23"/>
                <a:gd name="T10" fmla="*/ 0 w 37"/>
                <a:gd name="T11" fmla="*/ 7 h 23"/>
                <a:gd name="T12" fmla="*/ 2 w 37"/>
                <a:gd name="T13" fmla="*/ 2 h 23"/>
                <a:gd name="T14" fmla="*/ 7 w 37"/>
                <a:gd name="T15" fmla="*/ 0 h 23"/>
                <a:gd name="T16" fmla="*/ 9 w 37"/>
                <a:gd name="T17" fmla="*/ 0 h 23"/>
                <a:gd name="T18" fmla="*/ 37 w 37"/>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3"/>
                <a:gd name="T32" fmla="*/ 37 w 3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3">
                  <a:moveTo>
                    <a:pt x="37" y="20"/>
                  </a:moveTo>
                  <a:lnTo>
                    <a:pt x="37" y="20"/>
                  </a:lnTo>
                  <a:lnTo>
                    <a:pt x="37" y="23"/>
                  </a:lnTo>
                  <a:lnTo>
                    <a:pt x="19" y="23"/>
                  </a:lnTo>
                  <a:lnTo>
                    <a:pt x="0" y="7"/>
                  </a:lnTo>
                  <a:lnTo>
                    <a:pt x="2" y="2"/>
                  </a:lnTo>
                  <a:lnTo>
                    <a:pt x="7" y="0"/>
                  </a:lnTo>
                  <a:lnTo>
                    <a:pt x="9" y="0"/>
                  </a:lnTo>
                  <a:lnTo>
                    <a:pt x="37" y="2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4" name="Freeform 40"/>
            <p:cNvSpPr>
              <a:spLocks/>
            </p:cNvSpPr>
            <p:nvPr/>
          </p:nvSpPr>
          <p:spPr bwMode="auto">
            <a:xfrm>
              <a:off x="2958" y="1949"/>
              <a:ext cx="153" cy="55"/>
            </a:xfrm>
            <a:custGeom>
              <a:avLst/>
              <a:gdLst>
                <a:gd name="T0" fmla="*/ 74 w 153"/>
                <a:gd name="T1" fmla="*/ 16 h 55"/>
                <a:gd name="T2" fmla="*/ 70 w 153"/>
                <a:gd name="T3" fmla="*/ 23 h 55"/>
                <a:gd name="T4" fmla="*/ 83 w 153"/>
                <a:gd name="T5" fmla="*/ 28 h 55"/>
                <a:gd name="T6" fmla="*/ 137 w 153"/>
                <a:gd name="T7" fmla="*/ 9 h 55"/>
                <a:gd name="T8" fmla="*/ 137 w 153"/>
                <a:gd name="T9" fmla="*/ 9 h 55"/>
                <a:gd name="T10" fmla="*/ 144 w 153"/>
                <a:gd name="T11" fmla="*/ 14 h 55"/>
                <a:gd name="T12" fmla="*/ 153 w 153"/>
                <a:gd name="T13" fmla="*/ 21 h 55"/>
                <a:gd name="T14" fmla="*/ 153 w 153"/>
                <a:gd name="T15" fmla="*/ 21 h 55"/>
                <a:gd name="T16" fmla="*/ 151 w 153"/>
                <a:gd name="T17" fmla="*/ 25 h 55"/>
                <a:gd name="T18" fmla="*/ 148 w 153"/>
                <a:gd name="T19" fmla="*/ 30 h 55"/>
                <a:gd name="T20" fmla="*/ 116 w 153"/>
                <a:gd name="T21" fmla="*/ 37 h 55"/>
                <a:gd name="T22" fmla="*/ 116 w 153"/>
                <a:gd name="T23" fmla="*/ 37 h 55"/>
                <a:gd name="T24" fmla="*/ 104 w 153"/>
                <a:gd name="T25" fmla="*/ 32 h 55"/>
                <a:gd name="T26" fmla="*/ 95 w 153"/>
                <a:gd name="T27" fmla="*/ 32 h 55"/>
                <a:gd name="T28" fmla="*/ 95 w 153"/>
                <a:gd name="T29" fmla="*/ 32 h 55"/>
                <a:gd name="T30" fmla="*/ 79 w 153"/>
                <a:gd name="T31" fmla="*/ 42 h 55"/>
                <a:gd name="T32" fmla="*/ 70 w 153"/>
                <a:gd name="T33" fmla="*/ 46 h 55"/>
                <a:gd name="T34" fmla="*/ 60 w 153"/>
                <a:gd name="T35" fmla="*/ 46 h 55"/>
                <a:gd name="T36" fmla="*/ 37 w 153"/>
                <a:gd name="T37" fmla="*/ 55 h 55"/>
                <a:gd name="T38" fmla="*/ 37 w 153"/>
                <a:gd name="T39" fmla="*/ 55 h 55"/>
                <a:gd name="T40" fmla="*/ 5 w 153"/>
                <a:gd name="T41" fmla="*/ 53 h 55"/>
                <a:gd name="T42" fmla="*/ 5 w 153"/>
                <a:gd name="T43" fmla="*/ 53 h 55"/>
                <a:gd name="T44" fmla="*/ 2 w 153"/>
                <a:gd name="T45" fmla="*/ 49 h 55"/>
                <a:gd name="T46" fmla="*/ 0 w 153"/>
                <a:gd name="T47" fmla="*/ 44 h 55"/>
                <a:gd name="T48" fmla="*/ 0 w 153"/>
                <a:gd name="T49" fmla="*/ 44 h 55"/>
                <a:gd name="T50" fmla="*/ 9 w 153"/>
                <a:gd name="T51" fmla="*/ 37 h 55"/>
                <a:gd name="T52" fmla="*/ 14 w 153"/>
                <a:gd name="T53" fmla="*/ 35 h 55"/>
                <a:gd name="T54" fmla="*/ 19 w 153"/>
                <a:gd name="T55" fmla="*/ 32 h 55"/>
                <a:gd name="T56" fmla="*/ 49 w 153"/>
                <a:gd name="T57" fmla="*/ 28 h 55"/>
                <a:gd name="T58" fmla="*/ 49 w 153"/>
                <a:gd name="T59" fmla="*/ 28 h 55"/>
                <a:gd name="T60" fmla="*/ 58 w 153"/>
                <a:gd name="T61" fmla="*/ 14 h 55"/>
                <a:gd name="T62" fmla="*/ 58 w 153"/>
                <a:gd name="T63" fmla="*/ 14 h 55"/>
                <a:gd name="T64" fmla="*/ 58 w 153"/>
                <a:gd name="T65" fmla="*/ 7 h 55"/>
                <a:gd name="T66" fmla="*/ 58 w 153"/>
                <a:gd name="T67" fmla="*/ 0 h 55"/>
                <a:gd name="T68" fmla="*/ 58 w 153"/>
                <a:gd name="T69" fmla="*/ 0 h 55"/>
                <a:gd name="T70" fmla="*/ 63 w 153"/>
                <a:gd name="T71" fmla="*/ 0 h 55"/>
                <a:gd name="T72" fmla="*/ 65 w 153"/>
                <a:gd name="T73" fmla="*/ 0 h 55"/>
                <a:gd name="T74" fmla="*/ 70 w 153"/>
                <a:gd name="T75" fmla="*/ 5 h 55"/>
                <a:gd name="T76" fmla="*/ 72 w 153"/>
                <a:gd name="T77" fmla="*/ 9 h 55"/>
                <a:gd name="T78" fmla="*/ 74 w 153"/>
                <a:gd name="T79" fmla="*/ 16 h 55"/>
                <a:gd name="T80" fmla="*/ 74 w 153"/>
                <a:gd name="T81" fmla="*/ 1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3"/>
                <a:gd name="T124" fmla="*/ 0 h 55"/>
                <a:gd name="T125" fmla="*/ 153 w 1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3" h="55">
                  <a:moveTo>
                    <a:pt x="74" y="16"/>
                  </a:moveTo>
                  <a:lnTo>
                    <a:pt x="70" y="23"/>
                  </a:lnTo>
                  <a:lnTo>
                    <a:pt x="83" y="28"/>
                  </a:lnTo>
                  <a:lnTo>
                    <a:pt x="137" y="9"/>
                  </a:lnTo>
                  <a:lnTo>
                    <a:pt x="144" y="14"/>
                  </a:lnTo>
                  <a:lnTo>
                    <a:pt x="153" y="21"/>
                  </a:lnTo>
                  <a:lnTo>
                    <a:pt x="151" y="25"/>
                  </a:lnTo>
                  <a:lnTo>
                    <a:pt x="148" y="30"/>
                  </a:lnTo>
                  <a:lnTo>
                    <a:pt x="116" y="37"/>
                  </a:lnTo>
                  <a:lnTo>
                    <a:pt x="104" y="32"/>
                  </a:lnTo>
                  <a:lnTo>
                    <a:pt x="95" y="32"/>
                  </a:lnTo>
                  <a:lnTo>
                    <a:pt x="79" y="42"/>
                  </a:lnTo>
                  <a:lnTo>
                    <a:pt x="70" y="46"/>
                  </a:lnTo>
                  <a:lnTo>
                    <a:pt x="60" y="46"/>
                  </a:lnTo>
                  <a:lnTo>
                    <a:pt x="37" y="55"/>
                  </a:lnTo>
                  <a:lnTo>
                    <a:pt x="5" y="53"/>
                  </a:lnTo>
                  <a:lnTo>
                    <a:pt x="2" y="49"/>
                  </a:lnTo>
                  <a:lnTo>
                    <a:pt x="0" y="44"/>
                  </a:lnTo>
                  <a:lnTo>
                    <a:pt x="9" y="37"/>
                  </a:lnTo>
                  <a:lnTo>
                    <a:pt x="14" y="35"/>
                  </a:lnTo>
                  <a:lnTo>
                    <a:pt x="19" y="32"/>
                  </a:lnTo>
                  <a:lnTo>
                    <a:pt x="49" y="28"/>
                  </a:lnTo>
                  <a:lnTo>
                    <a:pt x="58" y="14"/>
                  </a:lnTo>
                  <a:lnTo>
                    <a:pt x="58" y="7"/>
                  </a:lnTo>
                  <a:lnTo>
                    <a:pt x="58" y="0"/>
                  </a:lnTo>
                  <a:lnTo>
                    <a:pt x="63" y="0"/>
                  </a:lnTo>
                  <a:lnTo>
                    <a:pt x="65" y="0"/>
                  </a:lnTo>
                  <a:lnTo>
                    <a:pt x="70" y="5"/>
                  </a:lnTo>
                  <a:lnTo>
                    <a:pt x="72" y="9"/>
                  </a:lnTo>
                  <a:lnTo>
                    <a:pt x="74"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5" name="Freeform 41"/>
            <p:cNvSpPr>
              <a:spLocks/>
            </p:cNvSpPr>
            <p:nvPr/>
          </p:nvSpPr>
          <p:spPr bwMode="auto">
            <a:xfrm>
              <a:off x="3324" y="1951"/>
              <a:ext cx="25" cy="16"/>
            </a:xfrm>
            <a:custGeom>
              <a:avLst/>
              <a:gdLst>
                <a:gd name="T0" fmla="*/ 25 w 25"/>
                <a:gd name="T1" fmla="*/ 16 h 16"/>
                <a:gd name="T2" fmla="*/ 14 w 25"/>
                <a:gd name="T3" fmla="*/ 16 h 16"/>
                <a:gd name="T4" fmla="*/ 0 w 25"/>
                <a:gd name="T5" fmla="*/ 3 h 16"/>
                <a:gd name="T6" fmla="*/ 2 w 25"/>
                <a:gd name="T7" fmla="*/ 0 h 16"/>
                <a:gd name="T8" fmla="*/ 2 w 25"/>
                <a:gd name="T9" fmla="*/ 0 h 16"/>
                <a:gd name="T10" fmla="*/ 25 w 25"/>
                <a:gd name="T11" fmla="*/ 16 h 16"/>
                <a:gd name="T12" fmla="*/ 25 w 25"/>
                <a:gd name="T13" fmla="*/ 16 h 16"/>
                <a:gd name="T14" fmla="*/ 0 60000 65536"/>
                <a:gd name="T15" fmla="*/ 0 60000 65536"/>
                <a:gd name="T16" fmla="*/ 0 60000 65536"/>
                <a:gd name="T17" fmla="*/ 0 60000 65536"/>
                <a:gd name="T18" fmla="*/ 0 60000 65536"/>
                <a:gd name="T19" fmla="*/ 0 60000 65536"/>
                <a:gd name="T20" fmla="*/ 0 60000 65536"/>
                <a:gd name="T21" fmla="*/ 0 w 25"/>
                <a:gd name="T22" fmla="*/ 0 h 16"/>
                <a:gd name="T23" fmla="*/ 25 w 2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6">
                  <a:moveTo>
                    <a:pt x="25" y="16"/>
                  </a:moveTo>
                  <a:lnTo>
                    <a:pt x="14" y="16"/>
                  </a:lnTo>
                  <a:lnTo>
                    <a:pt x="0" y="3"/>
                  </a:lnTo>
                  <a:lnTo>
                    <a:pt x="2" y="0"/>
                  </a:lnTo>
                  <a:lnTo>
                    <a:pt x="25"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6" name="Freeform 42"/>
            <p:cNvSpPr>
              <a:spLocks/>
            </p:cNvSpPr>
            <p:nvPr/>
          </p:nvSpPr>
          <p:spPr bwMode="auto">
            <a:xfrm>
              <a:off x="2960" y="1951"/>
              <a:ext cx="146" cy="51"/>
            </a:xfrm>
            <a:custGeom>
              <a:avLst/>
              <a:gdLst>
                <a:gd name="T0" fmla="*/ 68 w 146"/>
                <a:gd name="T1" fmla="*/ 14 h 51"/>
                <a:gd name="T2" fmla="*/ 68 w 146"/>
                <a:gd name="T3" fmla="*/ 14 h 51"/>
                <a:gd name="T4" fmla="*/ 65 w 146"/>
                <a:gd name="T5" fmla="*/ 19 h 51"/>
                <a:gd name="T6" fmla="*/ 63 w 146"/>
                <a:gd name="T7" fmla="*/ 21 h 51"/>
                <a:gd name="T8" fmla="*/ 65 w 146"/>
                <a:gd name="T9" fmla="*/ 26 h 51"/>
                <a:gd name="T10" fmla="*/ 84 w 146"/>
                <a:gd name="T11" fmla="*/ 28 h 51"/>
                <a:gd name="T12" fmla="*/ 84 w 146"/>
                <a:gd name="T13" fmla="*/ 28 h 51"/>
                <a:gd name="T14" fmla="*/ 135 w 146"/>
                <a:gd name="T15" fmla="*/ 12 h 51"/>
                <a:gd name="T16" fmla="*/ 146 w 146"/>
                <a:gd name="T17" fmla="*/ 19 h 51"/>
                <a:gd name="T18" fmla="*/ 146 w 146"/>
                <a:gd name="T19" fmla="*/ 19 h 51"/>
                <a:gd name="T20" fmla="*/ 144 w 146"/>
                <a:gd name="T21" fmla="*/ 23 h 51"/>
                <a:gd name="T22" fmla="*/ 142 w 146"/>
                <a:gd name="T23" fmla="*/ 26 h 51"/>
                <a:gd name="T24" fmla="*/ 114 w 146"/>
                <a:gd name="T25" fmla="*/ 30 h 51"/>
                <a:gd name="T26" fmla="*/ 95 w 146"/>
                <a:gd name="T27" fmla="*/ 26 h 51"/>
                <a:gd name="T28" fmla="*/ 95 w 146"/>
                <a:gd name="T29" fmla="*/ 26 h 51"/>
                <a:gd name="T30" fmla="*/ 86 w 146"/>
                <a:gd name="T31" fmla="*/ 30 h 51"/>
                <a:gd name="T32" fmla="*/ 77 w 146"/>
                <a:gd name="T33" fmla="*/ 37 h 51"/>
                <a:gd name="T34" fmla="*/ 68 w 146"/>
                <a:gd name="T35" fmla="*/ 42 h 51"/>
                <a:gd name="T36" fmla="*/ 61 w 146"/>
                <a:gd name="T37" fmla="*/ 42 h 51"/>
                <a:gd name="T38" fmla="*/ 56 w 146"/>
                <a:gd name="T39" fmla="*/ 42 h 51"/>
                <a:gd name="T40" fmla="*/ 35 w 146"/>
                <a:gd name="T41" fmla="*/ 51 h 51"/>
                <a:gd name="T42" fmla="*/ 5 w 146"/>
                <a:gd name="T43" fmla="*/ 49 h 51"/>
                <a:gd name="T44" fmla="*/ 0 w 146"/>
                <a:gd name="T45" fmla="*/ 44 h 51"/>
                <a:gd name="T46" fmla="*/ 0 w 146"/>
                <a:gd name="T47" fmla="*/ 44 h 51"/>
                <a:gd name="T48" fmla="*/ 5 w 146"/>
                <a:gd name="T49" fmla="*/ 40 h 51"/>
                <a:gd name="T50" fmla="*/ 12 w 146"/>
                <a:gd name="T51" fmla="*/ 35 h 51"/>
                <a:gd name="T52" fmla="*/ 24 w 146"/>
                <a:gd name="T53" fmla="*/ 33 h 51"/>
                <a:gd name="T54" fmla="*/ 35 w 146"/>
                <a:gd name="T55" fmla="*/ 30 h 51"/>
                <a:gd name="T56" fmla="*/ 49 w 146"/>
                <a:gd name="T57" fmla="*/ 28 h 51"/>
                <a:gd name="T58" fmla="*/ 58 w 146"/>
                <a:gd name="T59" fmla="*/ 14 h 51"/>
                <a:gd name="T60" fmla="*/ 61 w 146"/>
                <a:gd name="T61" fmla="*/ 0 h 51"/>
                <a:gd name="T62" fmla="*/ 61 w 146"/>
                <a:gd name="T63" fmla="*/ 0 h 51"/>
                <a:gd name="T64" fmla="*/ 68 w 146"/>
                <a:gd name="T65" fmla="*/ 14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51"/>
                <a:gd name="T101" fmla="*/ 146 w 146"/>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51">
                  <a:moveTo>
                    <a:pt x="68" y="14"/>
                  </a:moveTo>
                  <a:lnTo>
                    <a:pt x="68" y="14"/>
                  </a:lnTo>
                  <a:lnTo>
                    <a:pt x="65" y="19"/>
                  </a:lnTo>
                  <a:lnTo>
                    <a:pt x="63" y="21"/>
                  </a:lnTo>
                  <a:lnTo>
                    <a:pt x="65" y="26"/>
                  </a:lnTo>
                  <a:lnTo>
                    <a:pt x="84" y="28"/>
                  </a:lnTo>
                  <a:lnTo>
                    <a:pt x="135" y="12"/>
                  </a:lnTo>
                  <a:lnTo>
                    <a:pt x="146" y="19"/>
                  </a:lnTo>
                  <a:lnTo>
                    <a:pt x="144" y="23"/>
                  </a:lnTo>
                  <a:lnTo>
                    <a:pt x="142" y="26"/>
                  </a:lnTo>
                  <a:lnTo>
                    <a:pt x="114" y="30"/>
                  </a:lnTo>
                  <a:lnTo>
                    <a:pt x="95" y="26"/>
                  </a:lnTo>
                  <a:lnTo>
                    <a:pt x="86" y="30"/>
                  </a:lnTo>
                  <a:lnTo>
                    <a:pt x="77" y="37"/>
                  </a:lnTo>
                  <a:lnTo>
                    <a:pt x="68" y="42"/>
                  </a:lnTo>
                  <a:lnTo>
                    <a:pt x="61" y="42"/>
                  </a:lnTo>
                  <a:lnTo>
                    <a:pt x="56" y="42"/>
                  </a:lnTo>
                  <a:lnTo>
                    <a:pt x="35" y="51"/>
                  </a:lnTo>
                  <a:lnTo>
                    <a:pt x="5" y="49"/>
                  </a:lnTo>
                  <a:lnTo>
                    <a:pt x="0" y="44"/>
                  </a:lnTo>
                  <a:lnTo>
                    <a:pt x="5" y="40"/>
                  </a:lnTo>
                  <a:lnTo>
                    <a:pt x="12" y="35"/>
                  </a:lnTo>
                  <a:lnTo>
                    <a:pt x="24" y="33"/>
                  </a:lnTo>
                  <a:lnTo>
                    <a:pt x="35" y="30"/>
                  </a:lnTo>
                  <a:lnTo>
                    <a:pt x="49" y="28"/>
                  </a:lnTo>
                  <a:lnTo>
                    <a:pt x="58" y="14"/>
                  </a:lnTo>
                  <a:lnTo>
                    <a:pt x="61" y="0"/>
                  </a:lnTo>
                  <a:lnTo>
                    <a:pt x="68"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7" name="Freeform 43"/>
            <p:cNvSpPr>
              <a:spLocks/>
            </p:cNvSpPr>
            <p:nvPr/>
          </p:nvSpPr>
          <p:spPr bwMode="auto">
            <a:xfrm>
              <a:off x="2876" y="2085"/>
              <a:ext cx="141" cy="69"/>
            </a:xfrm>
            <a:custGeom>
              <a:avLst/>
              <a:gdLst>
                <a:gd name="T0" fmla="*/ 141 w 141"/>
                <a:gd name="T1" fmla="*/ 14 h 69"/>
                <a:gd name="T2" fmla="*/ 141 w 141"/>
                <a:gd name="T3" fmla="*/ 14 h 69"/>
                <a:gd name="T4" fmla="*/ 139 w 141"/>
                <a:gd name="T5" fmla="*/ 25 h 69"/>
                <a:gd name="T6" fmla="*/ 137 w 141"/>
                <a:gd name="T7" fmla="*/ 30 h 69"/>
                <a:gd name="T8" fmla="*/ 137 w 141"/>
                <a:gd name="T9" fmla="*/ 37 h 69"/>
                <a:gd name="T10" fmla="*/ 118 w 141"/>
                <a:gd name="T11" fmla="*/ 55 h 69"/>
                <a:gd name="T12" fmla="*/ 49 w 141"/>
                <a:gd name="T13" fmla="*/ 69 h 69"/>
                <a:gd name="T14" fmla="*/ 9 w 141"/>
                <a:gd name="T15" fmla="*/ 65 h 69"/>
                <a:gd name="T16" fmla="*/ 9 w 141"/>
                <a:gd name="T17" fmla="*/ 65 h 69"/>
                <a:gd name="T18" fmla="*/ 9 w 141"/>
                <a:gd name="T19" fmla="*/ 51 h 69"/>
                <a:gd name="T20" fmla="*/ 7 w 141"/>
                <a:gd name="T21" fmla="*/ 46 h 69"/>
                <a:gd name="T22" fmla="*/ 2 w 141"/>
                <a:gd name="T23" fmla="*/ 42 h 69"/>
                <a:gd name="T24" fmla="*/ 2 w 141"/>
                <a:gd name="T25" fmla="*/ 42 h 69"/>
                <a:gd name="T26" fmla="*/ 5 w 141"/>
                <a:gd name="T27" fmla="*/ 37 h 69"/>
                <a:gd name="T28" fmla="*/ 7 w 141"/>
                <a:gd name="T29" fmla="*/ 35 h 69"/>
                <a:gd name="T30" fmla="*/ 7 w 141"/>
                <a:gd name="T31" fmla="*/ 30 h 69"/>
                <a:gd name="T32" fmla="*/ 7 w 141"/>
                <a:gd name="T33" fmla="*/ 30 h 69"/>
                <a:gd name="T34" fmla="*/ 2 w 141"/>
                <a:gd name="T35" fmla="*/ 28 h 69"/>
                <a:gd name="T36" fmla="*/ 0 w 141"/>
                <a:gd name="T37" fmla="*/ 25 h 69"/>
                <a:gd name="T38" fmla="*/ 0 w 141"/>
                <a:gd name="T39" fmla="*/ 23 h 69"/>
                <a:gd name="T40" fmla="*/ 0 w 141"/>
                <a:gd name="T41" fmla="*/ 23 h 69"/>
                <a:gd name="T42" fmla="*/ 5 w 141"/>
                <a:gd name="T43" fmla="*/ 21 h 69"/>
                <a:gd name="T44" fmla="*/ 9 w 141"/>
                <a:gd name="T45" fmla="*/ 18 h 69"/>
                <a:gd name="T46" fmla="*/ 9 w 141"/>
                <a:gd name="T47" fmla="*/ 18 h 69"/>
                <a:gd name="T48" fmla="*/ 19 w 141"/>
                <a:gd name="T49" fmla="*/ 9 h 69"/>
                <a:gd name="T50" fmla="*/ 23 w 141"/>
                <a:gd name="T51" fmla="*/ 2 h 69"/>
                <a:gd name="T52" fmla="*/ 28 w 141"/>
                <a:gd name="T53" fmla="*/ 0 h 69"/>
                <a:gd name="T54" fmla="*/ 37 w 141"/>
                <a:gd name="T55" fmla="*/ 9 h 69"/>
                <a:gd name="T56" fmla="*/ 37 w 141"/>
                <a:gd name="T57" fmla="*/ 9 h 69"/>
                <a:gd name="T58" fmla="*/ 32 w 141"/>
                <a:gd name="T59" fmla="*/ 14 h 69"/>
                <a:gd name="T60" fmla="*/ 32 w 141"/>
                <a:gd name="T61" fmla="*/ 16 h 69"/>
                <a:gd name="T62" fmla="*/ 35 w 141"/>
                <a:gd name="T63" fmla="*/ 18 h 69"/>
                <a:gd name="T64" fmla="*/ 35 w 141"/>
                <a:gd name="T65" fmla="*/ 18 h 69"/>
                <a:gd name="T66" fmla="*/ 39 w 141"/>
                <a:gd name="T67" fmla="*/ 21 h 69"/>
                <a:gd name="T68" fmla="*/ 42 w 141"/>
                <a:gd name="T69" fmla="*/ 23 h 69"/>
                <a:gd name="T70" fmla="*/ 63 w 141"/>
                <a:gd name="T71" fmla="*/ 4 h 69"/>
                <a:gd name="T72" fmla="*/ 76 w 141"/>
                <a:gd name="T73" fmla="*/ 16 h 69"/>
                <a:gd name="T74" fmla="*/ 97 w 141"/>
                <a:gd name="T75" fmla="*/ 7 h 69"/>
                <a:gd name="T76" fmla="*/ 97 w 141"/>
                <a:gd name="T77" fmla="*/ 7 h 69"/>
                <a:gd name="T78" fmla="*/ 104 w 141"/>
                <a:gd name="T79" fmla="*/ 9 h 69"/>
                <a:gd name="T80" fmla="*/ 111 w 141"/>
                <a:gd name="T81" fmla="*/ 7 h 69"/>
                <a:gd name="T82" fmla="*/ 125 w 141"/>
                <a:gd name="T83" fmla="*/ 0 h 69"/>
                <a:gd name="T84" fmla="*/ 141 w 141"/>
                <a:gd name="T85" fmla="*/ 1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69"/>
                <a:gd name="T131" fmla="*/ 141 w 141"/>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69">
                  <a:moveTo>
                    <a:pt x="141" y="14"/>
                  </a:moveTo>
                  <a:lnTo>
                    <a:pt x="141" y="14"/>
                  </a:lnTo>
                  <a:lnTo>
                    <a:pt x="139" y="25"/>
                  </a:lnTo>
                  <a:lnTo>
                    <a:pt x="137" y="30"/>
                  </a:lnTo>
                  <a:lnTo>
                    <a:pt x="137" y="37"/>
                  </a:lnTo>
                  <a:lnTo>
                    <a:pt x="118" y="55"/>
                  </a:lnTo>
                  <a:lnTo>
                    <a:pt x="49" y="69"/>
                  </a:lnTo>
                  <a:lnTo>
                    <a:pt x="9" y="65"/>
                  </a:lnTo>
                  <a:lnTo>
                    <a:pt x="9" y="51"/>
                  </a:lnTo>
                  <a:lnTo>
                    <a:pt x="7" y="46"/>
                  </a:lnTo>
                  <a:lnTo>
                    <a:pt x="2" y="42"/>
                  </a:lnTo>
                  <a:lnTo>
                    <a:pt x="5" y="37"/>
                  </a:lnTo>
                  <a:lnTo>
                    <a:pt x="7" y="35"/>
                  </a:lnTo>
                  <a:lnTo>
                    <a:pt x="7" y="30"/>
                  </a:lnTo>
                  <a:lnTo>
                    <a:pt x="2" y="28"/>
                  </a:lnTo>
                  <a:lnTo>
                    <a:pt x="0" y="25"/>
                  </a:lnTo>
                  <a:lnTo>
                    <a:pt x="0" y="23"/>
                  </a:lnTo>
                  <a:lnTo>
                    <a:pt x="5" y="21"/>
                  </a:lnTo>
                  <a:lnTo>
                    <a:pt x="9" y="18"/>
                  </a:lnTo>
                  <a:lnTo>
                    <a:pt x="19" y="9"/>
                  </a:lnTo>
                  <a:lnTo>
                    <a:pt x="23" y="2"/>
                  </a:lnTo>
                  <a:lnTo>
                    <a:pt x="28" y="0"/>
                  </a:lnTo>
                  <a:lnTo>
                    <a:pt x="37" y="9"/>
                  </a:lnTo>
                  <a:lnTo>
                    <a:pt x="32" y="14"/>
                  </a:lnTo>
                  <a:lnTo>
                    <a:pt x="32" y="16"/>
                  </a:lnTo>
                  <a:lnTo>
                    <a:pt x="35" y="18"/>
                  </a:lnTo>
                  <a:lnTo>
                    <a:pt x="39" y="21"/>
                  </a:lnTo>
                  <a:lnTo>
                    <a:pt x="42" y="23"/>
                  </a:lnTo>
                  <a:lnTo>
                    <a:pt x="63" y="4"/>
                  </a:lnTo>
                  <a:lnTo>
                    <a:pt x="76" y="16"/>
                  </a:lnTo>
                  <a:lnTo>
                    <a:pt x="97" y="7"/>
                  </a:lnTo>
                  <a:lnTo>
                    <a:pt x="104" y="9"/>
                  </a:lnTo>
                  <a:lnTo>
                    <a:pt x="111" y="7"/>
                  </a:lnTo>
                  <a:lnTo>
                    <a:pt x="125" y="0"/>
                  </a:lnTo>
                  <a:lnTo>
                    <a:pt x="141"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8" name="Freeform 44"/>
            <p:cNvSpPr>
              <a:spLocks/>
            </p:cNvSpPr>
            <p:nvPr/>
          </p:nvSpPr>
          <p:spPr bwMode="auto">
            <a:xfrm>
              <a:off x="3472" y="1995"/>
              <a:ext cx="16" cy="7"/>
            </a:xfrm>
            <a:custGeom>
              <a:avLst/>
              <a:gdLst>
                <a:gd name="T0" fmla="*/ 16 w 16"/>
                <a:gd name="T1" fmla="*/ 3 h 7"/>
                <a:gd name="T2" fmla="*/ 16 w 16"/>
                <a:gd name="T3" fmla="*/ 3 h 7"/>
                <a:gd name="T4" fmla="*/ 9 w 16"/>
                <a:gd name="T5" fmla="*/ 7 h 7"/>
                <a:gd name="T6" fmla="*/ 5 w 16"/>
                <a:gd name="T7" fmla="*/ 7 h 7"/>
                <a:gd name="T8" fmla="*/ 0 w 16"/>
                <a:gd name="T9" fmla="*/ 7 h 7"/>
                <a:gd name="T10" fmla="*/ 11 w 16"/>
                <a:gd name="T11" fmla="*/ 0 h 7"/>
                <a:gd name="T12" fmla="*/ 11 w 16"/>
                <a:gd name="T13" fmla="*/ 0 h 7"/>
                <a:gd name="T14" fmla="*/ 16 w 16"/>
                <a:gd name="T15" fmla="*/ 3 h 7"/>
                <a:gd name="T16" fmla="*/ 16 w 16"/>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7"/>
                <a:gd name="T29" fmla="*/ 16 w 1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7">
                  <a:moveTo>
                    <a:pt x="16" y="3"/>
                  </a:moveTo>
                  <a:lnTo>
                    <a:pt x="16" y="3"/>
                  </a:lnTo>
                  <a:lnTo>
                    <a:pt x="9" y="7"/>
                  </a:lnTo>
                  <a:lnTo>
                    <a:pt x="5" y="7"/>
                  </a:lnTo>
                  <a:lnTo>
                    <a:pt x="0" y="7"/>
                  </a:lnTo>
                  <a:lnTo>
                    <a:pt x="11" y="0"/>
                  </a:lnTo>
                  <a:lnTo>
                    <a:pt x="16"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89" name="Freeform 45"/>
            <p:cNvSpPr>
              <a:spLocks/>
            </p:cNvSpPr>
            <p:nvPr/>
          </p:nvSpPr>
          <p:spPr bwMode="auto">
            <a:xfrm>
              <a:off x="2623" y="2007"/>
              <a:ext cx="53" cy="134"/>
            </a:xfrm>
            <a:custGeom>
              <a:avLst/>
              <a:gdLst>
                <a:gd name="T0" fmla="*/ 53 w 53"/>
                <a:gd name="T1" fmla="*/ 11 h 134"/>
                <a:gd name="T2" fmla="*/ 53 w 53"/>
                <a:gd name="T3" fmla="*/ 23 h 134"/>
                <a:gd name="T4" fmla="*/ 39 w 53"/>
                <a:gd name="T5" fmla="*/ 62 h 134"/>
                <a:gd name="T6" fmla="*/ 48 w 53"/>
                <a:gd name="T7" fmla="*/ 74 h 134"/>
                <a:gd name="T8" fmla="*/ 41 w 53"/>
                <a:gd name="T9" fmla="*/ 99 h 134"/>
                <a:gd name="T10" fmla="*/ 0 w 53"/>
                <a:gd name="T11" fmla="*/ 134 h 134"/>
                <a:gd name="T12" fmla="*/ 0 w 53"/>
                <a:gd name="T13" fmla="*/ 134 h 134"/>
                <a:gd name="T14" fmla="*/ 4 w 53"/>
                <a:gd name="T15" fmla="*/ 115 h 134"/>
                <a:gd name="T16" fmla="*/ 4 w 53"/>
                <a:gd name="T17" fmla="*/ 115 h 134"/>
                <a:gd name="T18" fmla="*/ 0 w 53"/>
                <a:gd name="T19" fmla="*/ 111 h 134"/>
                <a:gd name="T20" fmla="*/ 20 w 53"/>
                <a:gd name="T21" fmla="*/ 85 h 134"/>
                <a:gd name="T22" fmla="*/ 20 w 53"/>
                <a:gd name="T23" fmla="*/ 85 h 134"/>
                <a:gd name="T24" fmla="*/ 18 w 53"/>
                <a:gd name="T25" fmla="*/ 83 h 134"/>
                <a:gd name="T26" fmla="*/ 16 w 53"/>
                <a:gd name="T27" fmla="*/ 81 h 134"/>
                <a:gd name="T28" fmla="*/ 13 w 53"/>
                <a:gd name="T29" fmla="*/ 76 h 134"/>
                <a:gd name="T30" fmla="*/ 16 w 53"/>
                <a:gd name="T31" fmla="*/ 74 h 134"/>
                <a:gd name="T32" fmla="*/ 30 w 53"/>
                <a:gd name="T33" fmla="*/ 44 h 134"/>
                <a:gd name="T34" fmla="*/ 32 w 53"/>
                <a:gd name="T35" fmla="*/ 18 h 134"/>
                <a:gd name="T36" fmla="*/ 39 w 53"/>
                <a:gd name="T37" fmla="*/ 0 h 134"/>
                <a:gd name="T38" fmla="*/ 39 w 53"/>
                <a:gd name="T39" fmla="*/ 0 h 134"/>
                <a:gd name="T40" fmla="*/ 46 w 53"/>
                <a:gd name="T41" fmla="*/ 0 h 134"/>
                <a:gd name="T42" fmla="*/ 48 w 53"/>
                <a:gd name="T43" fmla="*/ 2 h 134"/>
                <a:gd name="T44" fmla="*/ 50 w 53"/>
                <a:gd name="T45" fmla="*/ 7 h 134"/>
                <a:gd name="T46" fmla="*/ 53 w 53"/>
                <a:gd name="T47" fmla="*/ 11 h 134"/>
                <a:gd name="T48" fmla="*/ 53 w 53"/>
                <a:gd name="T49" fmla="*/ 11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34"/>
                <a:gd name="T77" fmla="*/ 53 w 53"/>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34">
                  <a:moveTo>
                    <a:pt x="53" y="11"/>
                  </a:moveTo>
                  <a:lnTo>
                    <a:pt x="53" y="23"/>
                  </a:lnTo>
                  <a:lnTo>
                    <a:pt x="39" y="62"/>
                  </a:lnTo>
                  <a:lnTo>
                    <a:pt x="48" y="74"/>
                  </a:lnTo>
                  <a:lnTo>
                    <a:pt x="41" y="99"/>
                  </a:lnTo>
                  <a:lnTo>
                    <a:pt x="0" y="134"/>
                  </a:lnTo>
                  <a:lnTo>
                    <a:pt x="4" y="115"/>
                  </a:lnTo>
                  <a:lnTo>
                    <a:pt x="0" y="111"/>
                  </a:lnTo>
                  <a:lnTo>
                    <a:pt x="20" y="85"/>
                  </a:lnTo>
                  <a:lnTo>
                    <a:pt x="18" y="83"/>
                  </a:lnTo>
                  <a:lnTo>
                    <a:pt x="16" y="81"/>
                  </a:lnTo>
                  <a:lnTo>
                    <a:pt x="13" y="76"/>
                  </a:lnTo>
                  <a:lnTo>
                    <a:pt x="16" y="74"/>
                  </a:lnTo>
                  <a:lnTo>
                    <a:pt x="30" y="44"/>
                  </a:lnTo>
                  <a:lnTo>
                    <a:pt x="32" y="18"/>
                  </a:lnTo>
                  <a:lnTo>
                    <a:pt x="39" y="0"/>
                  </a:lnTo>
                  <a:lnTo>
                    <a:pt x="46" y="0"/>
                  </a:lnTo>
                  <a:lnTo>
                    <a:pt x="48" y="2"/>
                  </a:lnTo>
                  <a:lnTo>
                    <a:pt x="50" y="7"/>
                  </a:lnTo>
                  <a:lnTo>
                    <a:pt x="53"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0" name="Freeform 46"/>
            <p:cNvSpPr>
              <a:spLocks/>
            </p:cNvSpPr>
            <p:nvPr/>
          </p:nvSpPr>
          <p:spPr bwMode="auto">
            <a:xfrm>
              <a:off x="2375" y="2009"/>
              <a:ext cx="9" cy="9"/>
            </a:xfrm>
            <a:custGeom>
              <a:avLst/>
              <a:gdLst>
                <a:gd name="T0" fmla="*/ 0 w 9"/>
                <a:gd name="T1" fmla="*/ 9 h 9"/>
                <a:gd name="T2" fmla="*/ 0 w 9"/>
                <a:gd name="T3" fmla="*/ 9 h 9"/>
                <a:gd name="T4" fmla="*/ 5 w 9"/>
                <a:gd name="T5" fmla="*/ 2 h 9"/>
                <a:gd name="T6" fmla="*/ 7 w 9"/>
                <a:gd name="T7" fmla="*/ 0 h 9"/>
                <a:gd name="T8" fmla="*/ 9 w 9"/>
                <a:gd name="T9" fmla="*/ 0 h 9"/>
                <a:gd name="T10" fmla="*/ 0 w 9"/>
                <a:gd name="T11" fmla="*/ 9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9"/>
                  </a:moveTo>
                  <a:lnTo>
                    <a:pt x="0" y="9"/>
                  </a:lnTo>
                  <a:lnTo>
                    <a:pt x="5" y="2"/>
                  </a:lnTo>
                  <a:lnTo>
                    <a:pt x="7" y="0"/>
                  </a:lnTo>
                  <a:lnTo>
                    <a:pt x="9" y="0"/>
                  </a:lnTo>
                  <a:lnTo>
                    <a:pt x="0"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1" name="Freeform 47"/>
            <p:cNvSpPr>
              <a:spLocks/>
            </p:cNvSpPr>
            <p:nvPr/>
          </p:nvSpPr>
          <p:spPr bwMode="auto">
            <a:xfrm>
              <a:off x="3490" y="2018"/>
              <a:ext cx="14" cy="21"/>
            </a:xfrm>
            <a:custGeom>
              <a:avLst/>
              <a:gdLst>
                <a:gd name="T0" fmla="*/ 14 w 14"/>
                <a:gd name="T1" fmla="*/ 10 h 21"/>
                <a:gd name="T2" fmla="*/ 5 w 14"/>
                <a:gd name="T3" fmla="*/ 21 h 21"/>
                <a:gd name="T4" fmla="*/ 0 w 14"/>
                <a:gd name="T5" fmla="*/ 14 h 21"/>
                <a:gd name="T6" fmla="*/ 0 w 14"/>
                <a:gd name="T7" fmla="*/ 14 h 21"/>
                <a:gd name="T8" fmla="*/ 3 w 14"/>
                <a:gd name="T9" fmla="*/ 7 h 21"/>
                <a:gd name="T10" fmla="*/ 5 w 14"/>
                <a:gd name="T11" fmla="*/ 5 h 21"/>
                <a:gd name="T12" fmla="*/ 10 w 14"/>
                <a:gd name="T13" fmla="*/ 0 h 21"/>
                <a:gd name="T14" fmla="*/ 10 w 14"/>
                <a:gd name="T15" fmla="*/ 0 h 21"/>
                <a:gd name="T16" fmla="*/ 14 w 14"/>
                <a:gd name="T17" fmla="*/ 5 h 21"/>
                <a:gd name="T18" fmla="*/ 14 w 14"/>
                <a:gd name="T19" fmla="*/ 7 h 21"/>
                <a:gd name="T20" fmla="*/ 14 w 14"/>
                <a:gd name="T21" fmla="*/ 10 h 21"/>
                <a:gd name="T22" fmla="*/ 14 w 14"/>
                <a:gd name="T23" fmla="*/ 1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1"/>
                <a:gd name="T38" fmla="*/ 14 w 14"/>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1">
                  <a:moveTo>
                    <a:pt x="14" y="10"/>
                  </a:moveTo>
                  <a:lnTo>
                    <a:pt x="5" y="21"/>
                  </a:lnTo>
                  <a:lnTo>
                    <a:pt x="0" y="14"/>
                  </a:lnTo>
                  <a:lnTo>
                    <a:pt x="3" y="7"/>
                  </a:lnTo>
                  <a:lnTo>
                    <a:pt x="5" y="5"/>
                  </a:lnTo>
                  <a:lnTo>
                    <a:pt x="10" y="0"/>
                  </a:lnTo>
                  <a:lnTo>
                    <a:pt x="14" y="5"/>
                  </a:lnTo>
                  <a:lnTo>
                    <a:pt x="14" y="7"/>
                  </a:lnTo>
                  <a:lnTo>
                    <a:pt x="14" y="1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2" name="Freeform 48"/>
            <p:cNvSpPr>
              <a:spLocks/>
            </p:cNvSpPr>
            <p:nvPr/>
          </p:nvSpPr>
          <p:spPr bwMode="auto">
            <a:xfrm>
              <a:off x="2627" y="2039"/>
              <a:ext cx="3" cy="2"/>
            </a:xfrm>
            <a:custGeom>
              <a:avLst/>
              <a:gdLst>
                <a:gd name="T0" fmla="*/ 3 w 3"/>
                <a:gd name="T1" fmla="*/ 2 h 2"/>
                <a:gd name="T2" fmla="*/ 3 w 3"/>
                <a:gd name="T3" fmla="*/ 2 h 2"/>
                <a:gd name="T4" fmla="*/ 3 w 3"/>
                <a:gd name="T5" fmla="*/ 2 h 2"/>
                <a:gd name="T6" fmla="*/ 0 w 3"/>
                <a:gd name="T7" fmla="*/ 0 h 2"/>
                <a:gd name="T8" fmla="*/ 0 w 3"/>
                <a:gd name="T9" fmla="*/ 0 h 2"/>
                <a:gd name="T10" fmla="*/ 3 w 3"/>
                <a:gd name="T11" fmla="*/ 0 h 2"/>
                <a:gd name="T12" fmla="*/ 3 w 3"/>
                <a:gd name="T13" fmla="*/ 0 h 2"/>
                <a:gd name="T14" fmla="*/ 3 w 3"/>
                <a:gd name="T15" fmla="*/ 0 h 2"/>
                <a:gd name="T16" fmla="*/ 3 w 3"/>
                <a:gd name="T17" fmla="*/ 2 h 2"/>
                <a:gd name="T18" fmla="*/ 3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lnTo>
                    <a:pt x="3" y="2"/>
                  </a:lnTo>
                  <a:lnTo>
                    <a:pt x="0" y="0"/>
                  </a:lnTo>
                  <a:lnTo>
                    <a:pt x="3" y="0"/>
                  </a:lnTo>
                  <a:lnTo>
                    <a:pt x="3"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3" name="Freeform 49"/>
            <p:cNvSpPr>
              <a:spLocks/>
            </p:cNvSpPr>
            <p:nvPr/>
          </p:nvSpPr>
          <p:spPr bwMode="auto">
            <a:xfrm>
              <a:off x="2407" y="1828"/>
              <a:ext cx="30" cy="37"/>
            </a:xfrm>
            <a:custGeom>
              <a:avLst/>
              <a:gdLst>
                <a:gd name="T0" fmla="*/ 21 w 30"/>
                <a:gd name="T1" fmla="*/ 0 h 37"/>
                <a:gd name="T2" fmla="*/ 30 w 30"/>
                <a:gd name="T3" fmla="*/ 28 h 37"/>
                <a:gd name="T4" fmla="*/ 30 w 30"/>
                <a:gd name="T5" fmla="*/ 28 h 37"/>
                <a:gd name="T6" fmla="*/ 28 w 30"/>
                <a:gd name="T7" fmla="*/ 37 h 37"/>
                <a:gd name="T8" fmla="*/ 16 w 30"/>
                <a:gd name="T9" fmla="*/ 37 h 37"/>
                <a:gd name="T10" fmla="*/ 0 w 30"/>
                <a:gd name="T11" fmla="*/ 21 h 37"/>
                <a:gd name="T12" fmla="*/ 0 w 30"/>
                <a:gd name="T13" fmla="*/ 21 h 37"/>
                <a:gd name="T14" fmla="*/ 10 w 30"/>
                <a:gd name="T15" fmla="*/ 0 h 37"/>
                <a:gd name="T16" fmla="*/ 10 w 30"/>
                <a:gd name="T17" fmla="*/ 0 h 37"/>
                <a:gd name="T18" fmla="*/ 14 w 30"/>
                <a:gd name="T19" fmla="*/ 0 h 37"/>
                <a:gd name="T20" fmla="*/ 21 w 30"/>
                <a:gd name="T21" fmla="*/ 0 h 37"/>
                <a:gd name="T22" fmla="*/ 21 w 30"/>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7"/>
                <a:gd name="T38" fmla="*/ 30 w 3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7">
                  <a:moveTo>
                    <a:pt x="21" y="0"/>
                  </a:moveTo>
                  <a:lnTo>
                    <a:pt x="30" y="28"/>
                  </a:lnTo>
                  <a:lnTo>
                    <a:pt x="28" y="37"/>
                  </a:lnTo>
                  <a:lnTo>
                    <a:pt x="16" y="37"/>
                  </a:lnTo>
                  <a:lnTo>
                    <a:pt x="0" y="21"/>
                  </a:lnTo>
                  <a:lnTo>
                    <a:pt x="10" y="0"/>
                  </a:lnTo>
                  <a:lnTo>
                    <a:pt x="14" y="0"/>
                  </a:lnTo>
                  <a:lnTo>
                    <a:pt x="21"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4" name="Freeform 50"/>
            <p:cNvSpPr>
              <a:spLocks/>
            </p:cNvSpPr>
            <p:nvPr/>
          </p:nvSpPr>
          <p:spPr bwMode="auto">
            <a:xfrm>
              <a:off x="2412" y="1830"/>
              <a:ext cx="23" cy="33"/>
            </a:xfrm>
            <a:custGeom>
              <a:avLst/>
              <a:gdLst>
                <a:gd name="T0" fmla="*/ 23 w 23"/>
                <a:gd name="T1" fmla="*/ 26 h 33"/>
                <a:gd name="T2" fmla="*/ 21 w 23"/>
                <a:gd name="T3" fmla="*/ 33 h 33"/>
                <a:gd name="T4" fmla="*/ 14 w 23"/>
                <a:gd name="T5" fmla="*/ 33 h 33"/>
                <a:gd name="T6" fmla="*/ 0 w 23"/>
                <a:gd name="T7" fmla="*/ 19 h 33"/>
                <a:gd name="T8" fmla="*/ 0 w 23"/>
                <a:gd name="T9" fmla="*/ 19 h 33"/>
                <a:gd name="T10" fmla="*/ 5 w 23"/>
                <a:gd name="T11" fmla="*/ 9 h 33"/>
                <a:gd name="T12" fmla="*/ 7 w 23"/>
                <a:gd name="T13" fmla="*/ 0 h 33"/>
                <a:gd name="T14" fmla="*/ 11 w 23"/>
                <a:gd name="T15" fmla="*/ 0 h 33"/>
                <a:gd name="T16" fmla="*/ 23 w 23"/>
                <a:gd name="T17" fmla="*/ 2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3"/>
                <a:gd name="T29" fmla="*/ 23 w 2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3">
                  <a:moveTo>
                    <a:pt x="23" y="26"/>
                  </a:moveTo>
                  <a:lnTo>
                    <a:pt x="21" y="33"/>
                  </a:lnTo>
                  <a:lnTo>
                    <a:pt x="14" y="33"/>
                  </a:lnTo>
                  <a:lnTo>
                    <a:pt x="0" y="19"/>
                  </a:lnTo>
                  <a:lnTo>
                    <a:pt x="5" y="9"/>
                  </a:lnTo>
                  <a:lnTo>
                    <a:pt x="7" y="0"/>
                  </a:lnTo>
                  <a:lnTo>
                    <a:pt x="11" y="0"/>
                  </a:lnTo>
                  <a:lnTo>
                    <a:pt x="23" y="2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5" name="Freeform 51"/>
            <p:cNvSpPr>
              <a:spLocks/>
            </p:cNvSpPr>
            <p:nvPr/>
          </p:nvSpPr>
          <p:spPr bwMode="auto">
            <a:xfrm>
              <a:off x="2144" y="2048"/>
              <a:ext cx="9" cy="5"/>
            </a:xfrm>
            <a:custGeom>
              <a:avLst/>
              <a:gdLst>
                <a:gd name="T0" fmla="*/ 9 w 9"/>
                <a:gd name="T1" fmla="*/ 3 h 5"/>
                <a:gd name="T2" fmla="*/ 9 w 9"/>
                <a:gd name="T3" fmla="*/ 3 h 5"/>
                <a:gd name="T4" fmla="*/ 0 w 9"/>
                <a:gd name="T5" fmla="*/ 5 h 5"/>
                <a:gd name="T6" fmla="*/ 0 w 9"/>
                <a:gd name="T7" fmla="*/ 3 h 5"/>
                <a:gd name="T8" fmla="*/ 0 w 9"/>
                <a:gd name="T9" fmla="*/ 3 h 5"/>
                <a:gd name="T10" fmla="*/ 4 w 9"/>
                <a:gd name="T11" fmla="*/ 3 h 5"/>
                <a:gd name="T12" fmla="*/ 6 w 9"/>
                <a:gd name="T13" fmla="*/ 0 h 5"/>
                <a:gd name="T14" fmla="*/ 9 w 9"/>
                <a:gd name="T15" fmla="*/ 3 h 5"/>
                <a:gd name="T16" fmla="*/ 9 w 9"/>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9" y="3"/>
                  </a:moveTo>
                  <a:lnTo>
                    <a:pt x="9" y="3"/>
                  </a:lnTo>
                  <a:lnTo>
                    <a:pt x="0" y="5"/>
                  </a:lnTo>
                  <a:lnTo>
                    <a:pt x="0" y="3"/>
                  </a:lnTo>
                  <a:lnTo>
                    <a:pt x="4" y="3"/>
                  </a:lnTo>
                  <a:lnTo>
                    <a:pt x="6" y="0"/>
                  </a:lnTo>
                  <a:lnTo>
                    <a:pt x="9"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6" name="Freeform 52"/>
            <p:cNvSpPr>
              <a:spLocks/>
            </p:cNvSpPr>
            <p:nvPr/>
          </p:nvSpPr>
          <p:spPr bwMode="auto">
            <a:xfrm>
              <a:off x="3657" y="2055"/>
              <a:ext cx="14" cy="10"/>
            </a:xfrm>
            <a:custGeom>
              <a:avLst/>
              <a:gdLst>
                <a:gd name="T0" fmla="*/ 14 w 14"/>
                <a:gd name="T1" fmla="*/ 3 h 10"/>
                <a:gd name="T2" fmla="*/ 14 w 14"/>
                <a:gd name="T3" fmla="*/ 3 h 10"/>
                <a:gd name="T4" fmla="*/ 2 w 14"/>
                <a:gd name="T5" fmla="*/ 10 h 10"/>
                <a:gd name="T6" fmla="*/ 2 w 14"/>
                <a:gd name="T7" fmla="*/ 10 h 10"/>
                <a:gd name="T8" fmla="*/ 0 w 14"/>
                <a:gd name="T9" fmla="*/ 5 h 10"/>
                <a:gd name="T10" fmla="*/ 0 w 14"/>
                <a:gd name="T11" fmla="*/ 5 h 10"/>
                <a:gd name="T12" fmla="*/ 7 w 14"/>
                <a:gd name="T13" fmla="*/ 0 h 10"/>
                <a:gd name="T14" fmla="*/ 9 w 14"/>
                <a:gd name="T15" fmla="*/ 0 h 10"/>
                <a:gd name="T16" fmla="*/ 14 w 14"/>
                <a:gd name="T17" fmla="*/ 3 h 10"/>
                <a:gd name="T18" fmla="*/ 14 w 14"/>
                <a:gd name="T19" fmla="*/ 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0"/>
                <a:gd name="T32" fmla="*/ 14 w 1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0">
                  <a:moveTo>
                    <a:pt x="14" y="3"/>
                  </a:moveTo>
                  <a:lnTo>
                    <a:pt x="14" y="3"/>
                  </a:lnTo>
                  <a:lnTo>
                    <a:pt x="2" y="10"/>
                  </a:lnTo>
                  <a:lnTo>
                    <a:pt x="0" y="5"/>
                  </a:lnTo>
                  <a:lnTo>
                    <a:pt x="7" y="0"/>
                  </a:lnTo>
                  <a:lnTo>
                    <a:pt x="9" y="0"/>
                  </a:lnTo>
                  <a:lnTo>
                    <a:pt x="14"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7" name="Freeform 53"/>
            <p:cNvSpPr>
              <a:spLocks/>
            </p:cNvSpPr>
            <p:nvPr/>
          </p:nvSpPr>
          <p:spPr bwMode="auto">
            <a:xfrm>
              <a:off x="1773" y="1842"/>
              <a:ext cx="3" cy="7"/>
            </a:xfrm>
            <a:custGeom>
              <a:avLst/>
              <a:gdLst>
                <a:gd name="T0" fmla="*/ 3 w 3"/>
                <a:gd name="T1" fmla="*/ 7 h 7"/>
                <a:gd name="T2" fmla="*/ 3 w 3"/>
                <a:gd name="T3" fmla="*/ 7 h 7"/>
                <a:gd name="T4" fmla="*/ 0 w 3"/>
                <a:gd name="T5" fmla="*/ 4 h 7"/>
                <a:gd name="T6" fmla="*/ 0 w 3"/>
                <a:gd name="T7" fmla="*/ 4 h 7"/>
                <a:gd name="T8" fmla="*/ 3 w 3"/>
                <a:gd name="T9" fmla="*/ 0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7"/>
                  </a:lnTo>
                  <a:lnTo>
                    <a:pt x="0" y="4"/>
                  </a:lnTo>
                  <a:lnTo>
                    <a:pt x="3" y="0"/>
                  </a:lnTo>
                  <a:lnTo>
                    <a:pt x="3"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8" name="Freeform 54"/>
            <p:cNvSpPr>
              <a:spLocks/>
            </p:cNvSpPr>
            <p:nvPr/>
          </p:nvSpPr>
          <p:spPr bwMode="auto">
            <a:xfrm>
              <a:off x="2090" y="2060"/>
              <a:ext cx="14" cy="9"/>
            </a:xfrm>
            <a:custGeom>
              <a:avLst/>
              <a:gdLst>
                <a:gd name="T0" fmla="*/ 14 w 14"/>
                <a:gd name="T1" fmla="*/ 0 h 9"/>
                <a:gd name="T2" fmla="*/ 14 w 14"/>
                <a:gd name="T3" fmla="*/ 0 h 9"/>
                <a:gd name="T4" fmla="*/ 12 w 14"/>
                <a:gd name="T5" fmla="*/ 2 h 9"/>
                <a:gd name="T6" fmla="*/ 10 w 14"/>
                <a:gd name="T7" fmla="*/ 5 h 9"/>
                <a:gd name="T8" fmla="*/ 0 w 14"/>
                <a:gd name="T9" fmla="*/ 9 h 9"/>
                <a:gd name="T10" fmla="*/ 0 w 14"/>
                <a:gd name="T11" fmla="*/ 9 h 9"/>
                <a:gd name="T12" fmla="*/ 0 w 14"/>
                <a:gd name="T13" fmla="*/ 9 h 9"/>
                <a:gd name="T14" fmla="*/ 0 w 14"/>
                <a:gd name="T15" fmla="*/ 7 h 9"/>
                <a:gd name="T16" fmla="*/ 5 w 14"/>
                <a:gd name="T17" fmla="*/ 0 h 9"/>
                <a:gd name="T18" fmla="*/ 5 w 14"/>
                <a:gd name="T19" fmla="*/ 0 h 9"/>
                <a:gd name="T20" fmla="*/ 14 w 14"/>
                <a:gd name="T21" fmla="*/ 0 h 9"/>
                <a:gd name="T22" fmla="*/ 14 w 14"/>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9"/>
                <a:gd name="T38" fmla="*/ 14 w 1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9">
                  <a:moveTo>
                    <a:pt x="14" y="0"/>
                  </a:moveTo>
                  <a:lnTo>
                    <a:pt x="14" y="0"/>
                  </a:lnTo>
                  <a:lnTo>
                    <a:pt x="12" y="2"/>
                  </a:lnTo>
                  <a:lnTo>
                    <a:pt x="10" y="5"/>
                  </a:lnTo>
                  <a:lnTo>
                    <a:pt x="0" y="9"/>
                  </a:lnTo>
                  <a:lnTo>
                    <a:pt x="0" y="7"/>
                  </a:lnTo>
                  <a:lnTo>
                    <a:pt x="5" y="0"/>
                  </a:lnTo>
                  <a:lnTo>
                    <a:pt x="14"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699" name="Freeform 55"/>
            <p:cNvSpPr>
              <a:spLocks/>
            </p:cNvSpPr>
            <p:nvPr/>
          </p:nvSpPr>
          <p:spPr bwMode="auto">
            <a:xfrm>
              <a:off x="2046" y="2062"/>
              <a:ext cx="14" cy="10"/>
            </a:xfrm>
            <a:custGeom>
              <a:avLst/>
              <a:gdLst>
                <a:gd name="T0" fmla="*/ 14 w 14"/>
                <a:gd name="T1" fmla="*/ 0 h 10"/>
                <a:gd name="T2" fmla="*/ 14 w 14"/>
                <a:gd name="T3" fmla="*/ 0 h 10"/>
                <a:gd name="T4" fmla="*/ 10 w 14"/>
                <a:gd name="T5" fmla="*/ 5 h 10"/>
                <a:gd name="T6" fmla="*/ 3 w 14"/>
                <a:gd name="T7" fmla="*/ 10 h 10"/>
                <a:gd name="T8" fmla="*/ 3 w 14"/>
                <a:gd name="T9" fmla="*/ 10 h 10"/>
                <a:gd name="T10" fmla="*/ 3 w 14"/>
                <a:gd name="T11" fmla="*/ 10 h 10"/>
                <a:gd name="T12" fmla="*/ 0 w 14"/>
                <a:gd name="T13" fmla="*/ 7 h 10"/>
                <a:gd name="T14" fmla="*/ 0 w 14"/>
                <a:gd name="T15" fmla="*/ 7 h 10"/>
                <a:gd name="T16" fmla="*/ 7 w 14"/>
                <a:gd name="T17" fmla="*/ 3 h 10"/>
                <a:gd name="T18" fmla="*/ 10 w 14"/>
                <a:gd name="T19" fmla="*/ 0 h 10"/>
                <a:gd name="T20" fmla="*/ 14 w 14"/>
                <a:gd name="T21" fmla="*/ 0 h 10"/>
                <a:gd name="T22" fmla="*/ 14 w 14"/>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0"/>
                <a:gd name="T38" fmla="*/ 14 w 1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0">
                  <a:moveTo>
                    <a:pt x="14" y="0"/>
                  </a:moveTo>
                  <a:lnTo>
                    <a:pt x="14" y="0"/>
                  </a:lnTo>
                  <a:lnTo>
                    <a:pt x="10" y="5"/>
                  </a:lnTo>
                  <a:lnTo>
                    <a:pt x="3" y="10"/>
                  </a:lnTo>
                  <a:lnTo>
                    <a:pt x="0" y="7"/>
                  </a:lnTo>
                  <a:lnTo>
                    <a:pt x="7" y="3"/>
                  </a:lnTo>
                  <a:lnTo>
                    <a:pt x="10" y="0"/>
                  </a:lnTo>
                  <a:lnTo>
                    <a:pt x="14"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0" name="Freeform 56"/>
            <p:cNvSpPr>
              <a:spLocks/>
            </p:cNvSpPr>
            <p:nvPr/>
          </p:nvSpPr>
          <p:spPr bwMode="auto">
            <a:xfrm>
              <a:off x="2613" y="2062"/>
              <a:ext cx="1" cy="3"/>
            </a:xfrm>
            <a:custGeom>
              <a:avLst/>
              <a:gdLst>
                <a:gd name="T0" fmla="*/ 0 w 1"/>
                <a:gd name="T1" fmla="*/ 3 h 3"/>
                <a:gd name="T2" fmla="*/ 0 w 1"/>
                <a:gd name="T3" fmla="*/ 3 h 3"/>
                <a:gd name="T4" fmla="*/ 0 w 1"/>
                <a:gd name="T5" fmla="*/ 0 h 3"/>
                <a:gd name="T6" fmla="*/ 0 w 1"/>
                <a:gd name="T7" fmla="*/ 0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3"/>
                  </a:lnTo>
                  <a:lnTo>
                    <a:pt x="0" y="0"/>
                  </a:lnTo>
                  <a:lnTo>
                    <a:pt x="0"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1" name="Freeform 57"/>
            <p:cNvSpPr>
              <a:spLocks/>
            </p:cNvSpPr>
            <p:nvPr/>
          </p:nvSpPr>
          <p:spPr bwMode="auto">
            <a:xfrm>
              <a:off x="2347" y="1851"/>
              <a:ext cx="33" cy="39"/>
            </a:xfrm>
            <a:custGeom>
              <a:avLst/>
              <a:gdLst>
                <a:gd name="T0" fmla="*/ 28 w 33"/>
                <a:gd name="T1" fmla="*/ 7 h 39"/>
                <a:gd name="T2" fmla="*/ 28 w 33"/>
                <a:gd name="T3" fmla="*/ 7 h 39"/>
                <a:gd name="T4" fmla="*/ 33 w 33"/>
                <a:gd name="T5" fmla="*/ 16 h 39"/>
                <a:gd name="T6" fmla="*/ 33 w 33"/>
                <a:gd name="T7" fmla="*/ 21 h 39"/>
                <a:gd name="T8" fmla="*/ 30 w 33"/>
                <a:gd name="T9" fmla="*/ 25 h 39"/>
                <a:gd name="T10" fmla="*/ 28 w 33"/>
                <a:gd name="T11" fmla="*/ 32 h 39"/>
                <a:gd name="T12" fmla="*/ 28 w 33"/>
                <a:gd name="T13" fmla="*/ 32 h 39"/>
                <a:gd name="T14" fmla="*/ 23 w 33"/>
                <a:gd name="T15" fmla="*/ 37 h 39"/>
                <a:gd name="T16" fmla="*/ 21 w 33"/>
                <a:gd name="T17" fmla="*/ 39 h 39"/>
                <a:gd name="T18" fmla="*/ 19 w 33"/>
                <a:gd name="T19" fmla="*/ 39 h 39"/>
                <a:gd name="T20" fmla="*/ 19 w 33"/>
                <a:gd name="T21" fmla="*/ 39 h 39"/>
                <a:gd name="T22" fmla="*/ 2 w 33"/>
                <a:gd name="T23" fmla="*/ 30 h 39"/>
                <a:gd name="T24" fmla="*/ 2 w 33"/>
                <a:gd name="T25" fmla="*/ 30 h 39"/>
                <a:gd name="T26" fmla="*/ 0 w 33"/>
                <a:gd name="T27" fmla="*/ 14 h 39"/>
                <a:gd name="T28" fmla="*/ 0 w 33"/>
                <a:gd name="T29" fmla="*/ 7 h 39"/>
                <a:gd name="T30" fmla="*/ 5 w 33"/>
                <a:gd name="T31" fmla="*/ 0 h 39"/>
                <a:gd name="T32" fmla="*/ 7 w 33"/>
                <a:gd name="T33" fmla="*/ 0 h 39"/>
                <a:gd name="T34" fmla="*/ 28 w 33"/>
                <a:gd name="T35" fmla="*/ 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9"/>
                <a:gd name="T56" fmla="*/ 33 w 3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9">
                  <a:moveTo>
                    <a:pt x="28" y="7"/>
                  </a:moveTo>
                  <a:lnTo>
                    <a:pt x="28" y="7"/>
                  </a:lnTo>
                  <a:lnTo>
                    <a:pt x="33" y="16"/>
                  </a:lnTo>
                  <a:lnTo>
                    <a:pt x="33" y="21"/>
                  </a:lnTo>
                  <a:lnTo>
                    <a:pt x="30" y="25"/>
                  </a:lnTo>
                  <a:lnTo>
                    <a:pt x="28" y="32"/>
                  </a:lnTo>
                  <a:lnTo>
                    <a:pt x="23" y="37"/>
                  </a:lnTo>
                  <a:lnTo>
                    <a:pt x="21" y="39"/>
                  </a:lnTo>
                  <a:lnTo>
                    <a:pt x="19" y="39"/>
                  </a:lnTo>
                  <a:lnTo>
                    <a:pt x="2" y="30"/>
                  </a:lnTo>
                  <a:lnTo>
                    <a:pt x="0" y="14"/>
                  </a:lnTo>
                  <a:lnTo>
                    <a:pt x="0" y="7"/>
                  </a:lnTo>
                  <a:lnTo>
                    <a:pt x="5" y="0"/>
                  </a:lnTo>
                  <a:lnTo>
                    <a:pt x="7" y="0"/>
                  </a:lnTo>
                  <a:lnTo>
                    <a:pt x="28"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2" name="Freeform 58"/>
            <p:cNvSpPr>
              <a:spLocks/>
            </p:cNvSpPr>
            <p:nvPr/>
          </p:nvSpPr>
          <p:spPr bwMode="auto">
            <a:xfrm>
              <a:off x="2352" y="1856"/>
              <a:ext cx="23" cy="30"/>
            </a:xfrm>
            <a:custGeom>
              <a:avLst/>
              <a:gdLst>
                <a:gd name="T0" fmla="*/ 23 w 23"/>
                <a:gd name="T1" fmla="*/ 13 h 30"/>
                <a:gd name="T2" fmla="*/ 23 w 23"/>
                <a:gd name="T3" fmla="*/ 13 h 30"/>
                <a:gd name="T4" fmla="*/ 23 w 23"/>
                <a:gd name="T5" fmla="*/ 23 h 30"/>
                <a:gd name="T6" fmla="*/ 21 w 23"/>
                <a:gd name="T7" fmla="*/ 27 h 30"/>
                <a:gd name="T8" fmla="*/ 16 w 23"/>
                <a:gd name="T9" fmla="*/ 30 h 30"/>
                <a:gd name="T10" fmla="*/ 16 w 23"/>
                <a:gd name="T11" fmla="*/ 30 h 30"/>
                <a:gd name="T12" fmla="*/ 9 w 23"/>
                <a:gd name="T13" fmla="*/ 27 h 30"/>
                <a:gd name="T14" fmla="*/ 2 w 23"/>
                <a:gd name="T15" fmla="*/ 23 h 30"/>
                <a:gd name="T16" fmla="*/ 2 w 23"/>
                <a:gd name="T17" fmla="*/ 23 h 30"/>
                <a:gd name="T18" fmla="*/ 0 w 23"/>
                <a:gd name="T19" fmla="*/ 11 h 30"/>
                <a:gd name="T20" fmla="*/ 0 w 23"/>
                <a:gd name="T21" fmla="*/ 4 h 30"/>
                <a:gd name="T22" fmla="*/ 2 w 23"/>
                <a:gd name="T23" fmla="*/ 0 h 30"/>
                <a:gd name="T24" fmla="*/ 2 w 23"/>
                <a:gd name="T25" fmla="*/ 0 h 30"/>
                <a:gd name="T26" fmla="*/ 9 w 23"/>
                <a:gd name="T27" fmla="*/ 2 h 30"/>
                <a:gd name="T28" fmla="*/ 16 w 23"/>
                <a:gd name="T29" fmla="*/ 4 h 30"/>
                <a:gd name="T30" fmla="*/ 21 w 23"/>
                <a:gd name="T31" fmla="*/ 7 h 30"/>
                <a:gd name="T32" fmla="*/ 23 w 23"/>
                <a:gd name="T33" fmla="*/ 11 h 30"/>
                <a:gd name="T34" fmla="*/ 23 w 23"/>
                <a:gd name="T35" fmla="*/ 13 h 30"/>
                <a:gd name="T36" fmla="*/ 23 w 23"/>
                <a:gd name="T37" fmla="*/ 13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0"/>
                <a:gd name="T59" fmla="*/ 23 w 23"/>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0">
                  <a:moveTo>
                    <a:pt x="23" y="13"/>
                  </a:moveTo>
                  <a:lnTo>
                    <a:pt x="23" y="13"/>
                  </a:lnTo>
                  <a:lnTo>
                    <a:pt x="23" y="23"/>
                  </a:lnTo>
                  <a:lnTo>
                    <a:pt x="21" y="27"/>
                  </a:lnTo>
                  <a:lnTo>
                    <a:pt x="16" y="30"/>
                  </a:lnTo>
                  <a:lnTo>
                    <a:pt x="9" y="27"/>
                  </a:lnTo>
                  <a:lnTo>
                    <a:pt x="2" y="23"/>
                  </a:lnTo>
                  <a:lnTo>
                    <a:pt x="0" y="11"/>
                  </a:lnTo>
                  <a:lnTo>
                    <a:pt x="0" y="4"/>
                  </a:lnTo>
                  <a:lnTo>
                    <a:pt x="2" y="0"/>
                  </a:lnTo>
                  <a:lnTo>
                    <a:pt x="9" y="2"/>
                  </a:lnTo>
                  <a:lnTo>
                    <a:pt x="16" y="4"/>
                  </a:lnTo>
                  <a:lnTo>
                    <a:pt x="21" y="7"/>
                  </a:lnTo>
                  <a:lnTo>
                    <a:pt x="23" y="11"/>
                  </a:lnTo>
                  <a:lnTo>
                    <a:pt x="23"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3" name="Freeform 59"/>
            <p:cNvSpPr>
              <a:spLocks/>
            </p:cNvSpPr>
            <p:nvPr/>
          </p:nvSpPr>
          <p:spPr bwMode="auto">
            <a:xfrm>
              <a:off x="2781" y="2023"/>
              <a:ext cx="9" cy="12"/>
            </a:xfrm>
            <a:custGeom>
              <a:avLst/>
              <a:gdLst>
                <a:gd name="T0" fmla="*/ 9 w 9"/>
                <a:gd name="T1" fmla="*/ 5 h 12"/>
                <a:gd name="T2" fmla="*/ 9 w 9"/>
                <a:gd name="T3" fmla="*/ 5 h 12"/>
                <a:gd name="T4" fmla="*/ 9 w 9"/>
                <a:gd name="T5" fmla="*/ 9 h 12"/>
                <a:gd name="T6" fmla="*/ 7 w 9"/>
                <a:gd name="T7" fmla="*/ 12 h 12"/>
                <a:gd name="T8" fmla="*/ 7 w 9"/>
                <a:gd name="T9" fmla="*/ 12 h 12"/>
                <a:gd name="T10" fmla="*/ 2 w 9"/>
                <a:gd name="T11" fmla="*/ 12 h 12"/>
                <a:gd name="T12" fmla="*/ 0 w 9"/>
                <a:gd name="T13" fmla="*/ 9 h 12"/>
                <a:gd name="T14" fmla="*/ 0 w 9"/>
                <a:gd name="T15" fmla="*/ 9 h 12"/>
                <a:gd name="T16" fmla="*/ 0 w 9"/>
                <a:gd name="T17" fmla="*/ 5 h 12"/>
                <a:gd name="T18" fmla="*/ 2 w 9"/>
                <a:gd name="T19" fmla="*/ 0 h 12"/>
                <a:gd name="T20" fmla="*/ 2 w 9"/>
                <a:gd name="T21" fmla="*/ 0 h 12"/>
                <a:gd name="T22" fmla="*/ 7 w 9"/>
                <a:gd name="T23" fmla="*/ 3 h 12"/>
                <a:gd name="T24" fmla="*/ 9 w 9"/>
                <a:gd name="T25" fmla="*/ 5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9" y="5"/>
                  </a:moveTo>
                  <a:lnTo>
                    <a:pt x="9" y="5"/>
                  </a:lnTo>
                  <a:lnTo>
                    <a:pt x="9" y="9"/>
                  </a:lnTo>
                  <a:lnTo>
                    <a:pt x="7" y="12"/>
                  </a:lnTo>
                  <a:lnTo>
                    <a:pt x="2" y="12"/>
                  </a:lnTo>
                  <a:lnTo>
                    <a:pt x="0" y="9"/>
                  </a:lnTo>
                  <a:lnTo>
                    <a:pt x="0" y="5"/>
                  </a:lnTo>
                  <a:lnTo>
                    <a:pt x="2" y="0"/>
                  </a:lnTo>
                  <a:lnTo>
                    <a:pt x="7" y="3"/>
                  </a:lnTo>
                  <a:lnTo>
                    <a:pt x="9"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4" name="Freeform 60"/>
            <p:cNvSpPr>
              <a:spLocks/>
            </p:cNvSpPr>
            <p:nvPr/>
          </p:nvSpPr>
          <p:spPr bwMode="auto">
            <a:xfrm>
              <a:off x="1935" y="2085"/>
              <a:ext cx="12" cy="10"/>
            </a:xfrm>
            <a:custGeom>
              <a:avLst/>
              <a:gdLst>
                <a:gd name="T0" fmla="*/ 12 w 12"/>
                <a:gd name="T1" fmla="*/ 5 h 10"/>
                <a:gd name="T2" fmla="*/ 12 w 12"/>
                <a:gd name="T3" fmla="*/ 5 h 10"/>
                <a:gd name="T4" fmla="*/ 7 w 12"/>
                <a:gd name="T5" fmla="*/ 7 h 10"/>
                <a:gd name="T6" fmla="*/ 5 w 12"/>
                <a:gd name="T7" fmla="*/ 10 h 10"/>
                <a:gd name="T8" fmla="*/ 0 w 12"/>
                <a:gd name="T9" fmla="*/ 7 h 10"/>
                <a:gd name="T10" fmla="*/ 0 w 12"/>
                <a:gd name="T11" fmla="*/ 7 h 10"/>
                <a:gd name="T12" fmla="*/ 7 w 12"/>
                <a:gd name="T13" fmla="*/ 3 h 10"/>
                <a:gd name="T14" fmla="*/ 10 w 12"/>
                <a:gd name="T15" fmla="*/ 0 h 10"/>
                <a:gd name="T16" fmla="*/ 12 w 12"/>
                <a:gd name="T17" fmla="*/ 5 h 10"/>
                <a:gd name="T18" fmla="*/ 12 w 12"/>
                <a:gd name="T19" fmla="*/ 5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12" y="5"/>
                  </a:moveTo>
                  <a:lnTo>
                    <a:pt x="12" y="5"/>
                  </a:lnTo>
                  <a:lnTo>
                    <a:pt x="7" y="7"/>
                  </a:lnTo>
                  <a:lnTo>
                    <a:pt x="5" y="10"/>
                  </a:lnTo>
                  <a:lnTo>
                    <a:pt x="0" y="7"/>
                  </a:lnTo>
                  <a:lnTo>
                    <a:pt x="7" y="3"/>
                  </a:lnTo>
                  <a:lnTo>
                    <a:pt x="10" y="0"/>
                  </a:lnTo>
                  <a:lnTo>
                    <a:pt x="12"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5" name="Rectangle 61"/>
            <p:cNvSpPr>
              <a:spLocks noChangeArrowheads="1"/>
            </p:cNvSpPr>
            <p:nvPr/>
          </p:nvSpPr>
          <p:spPr bwMode="auto">
            <a:xfrm>
              <a:off x="2019" y="2088"/>
              <a:ext cx="1" cy="2"/>
            </a:xfrm>
            <a:prstGeom prst="rect">
              <a:avLst/>
            </a:prstGeom>
            <a:solidFill>
              <a:srgbClr val="4B94FF">
                <a:alpha val="59999"/>
              </a:srgbClr>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endParaRPr lang="en-US" dirty="0"/>
            </a:p>
          </p:txBody>
        </p:sp>
        <p:sp>
          <p:nvSpPr>
            <p:cNvPr id="112706" name="Freeform 62"/>
            <p:cNvSpPr>
              <a:spLocks/>
            </p:cNvSpPr>
            <p:nvPr/>
          </p:nvSpPr>
          <p:spPr bwMode="auto">
            <a:xfrm>
              <a:off x="2606" y="2090"/>
              <a:ext cx="7" cy="7"/>
            </a:xfrm>
            <a:custGeom>
              <a:avLst/>
              <a:gdLst>
                <a:gd name="T0" fmla="*/ 7 w 7"/>
                <a:gd name="T1" fmla="*/ 0 h 7"/>
                <a:gd name="T2" fmla="*/ 7 w 7"/>
                <a:gd name="T3" fmla="*/ 0 h 7"/>
                <a:gd name="T4" fmla="*/ 5 w 7"/>
                <a:gd name="T5" fmla="*/ 5 h 7"/>
                <a:gd name="T6" fmla="*/ 0 w 7"/>
                <a:gd name="T7" fmla="*/ 7 h 7"/>
                <a:gd name="T8" fmla="*/ 0 w 7"/>
                <a:gd name="T9" fmla="*/ 7 h 7"/>
                <a:gd name="T10" fmla="*/ 0 w 7"/>
                <a:gd name="T11" fmla="*/ 5 h 7"/>
                <a:gd name="T12" fmla="*/ 0 w 7"/>
                <a:gd name="T13" fmla="*/ 2 h 7"/>
                <a:gd name="T14" fmla="*/ 0 w 7"/>
                <a:gd name="T15" fmla="*/ 2 h 7"/>
                <a:gd name="T16" fmla="*/ 7 w 7"/>
                <a:gd name="T17" fmla="*/ 0 h 7"/>
                <a:gd name="T18" fmla="*/ 7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7" y="0"/>
                  </a:moveTo>
                  <a:lnTo>
                    <a:pt x="7" y="0"/>
                  </a:lnTo>
                  <a:lnTo>
                    <a:pt x="5" y="5"/>
                  </a:lnTo>
                  <a:lnTo>
                    <a:pt x="0" y="7"/>
                  </a:lnTo>
                  <a:lnTo>
                    <a:pt x="0" y="5"/>
                  </a:lnTo>
                  <a:lnTo>
                    <a:pt x="0" y="2"/>
                  </a:lnTo>
                  <a:lnTo>
                    <a:pt x="7"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7" name="Freeform 63"/>
            <p:cNvSpPr>
              <a:spLocks/>
            </p:cNvSpPr>
            <p:nvPr/>
          </p:nvSpPr>
          <p:spPr bwMode="auto">
            <a:xfrm>
              <a:off x="1975" y="2104"/>
              <a:ext cx="11" cy="5"/>
            </a:xfrm>
            <a:custGeom>
              <a:avLst/>
              <a:gdLst>
                <a:gd name="T0" fmla="*/ 11 w 11"/>
                <a:gd name="T1" fmla="*/ 2 h 5"/>
                <a:gd name="T2" fmla="*/ 11 w 11"/>
                <a:gd name="T3" fmla="*/ 2 h 5"/>
                <a:gd name="T4" fmla="*/ 9 w 11"/>
                <a:gd name="T5" fmla="*/ 5 h 5"/>
                <a:gd name="T6" fmla="*/ 7 w 11"/>
                <a:gd name="T7" fmla="*/ 5 h 5"/>
                <a:gd name="T8" fmla="*/ 2 w 11"/>
                <a:gd name="T9" fmla="*/ 5 h 5"/>
                <a:gd name="T10" fmla="*/ 0 w 11"/>
                <a:gd name="T11" fmla="*/ 2 h 5"/>
                <a:gd name="T12" fmla="*/ 0 w 11"/>
                <a:gd name="T13" fmla="*/ 2 h 5"/>
                <a:gd name="T14" fmla="*/ 7 w 11"/>
                <a:gd name="T15" fmla="*/ 0 h 5"/>
                <a:gd name="T16" fmla="*/ 9 w 11"/>
                <a:gd name="T17" fmla="*/ 0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11" y="2"/>
                  </a:moveTo>
                  <a:lnTo>
                    <a:pt x="11" y="2"/>
                  </a:lnTo>
                  <a:lnTo>
                    <a:pt x="9" y="5"/>
                  </a:lnTo>
                  <a:lnTo>
                    <a:pt x="7" y="5"/>
                  </a:lnTo>
                  <a:lnTo>
                    <a:pt x="2" y="5"/>
                  </a:lnTo>
                  <a:lnTo>
                    <a:pt x="0" y="2"/>
                  </a:lnTo>
                  <a:lnTo>
                    <a:pt x="7" y="0"/>
                  </a:lnTo>
                  <a:lnTo>
                    <a:pt x="9" y="0"/>
                  </a:lnTo>
                  <a:lnTo>
                    <a:pt x="11"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8" name="Freeform 64"/>
            <p:cNvSpPr>
              <a:spLocks/>
            </p:cNvSpPr>
            <p:nvPr/>
          </p:nvSpPr>
          <p:spPr bwMode="auto">
            <a:xfrm>
              <a:off x="2243" y="1909"/>
              <a:ext cx="62" cy="35"/>
            </a:xfrm>
            <a:custGeom>
              <a:avLst/>
              <a:gdLst>
                <a:gd name="T0" fmla="*/ 62 w 62"/>
                <a:gd name="T1" fmla="*/ 30 h 35"/>
                <a:gd name="T2" fmla="*/ 21 w 62"/>
                <a:gd name="T3" fmla="*/ 35 h 35"/>
                <a:gd name="T4" fmla="*/ 21 w 62"/>
                <a:gd name="T5" fmla="*/ 35 h 35"/>
                <a:gd name="T6" fmla="*/ 14 w 62"/>
                <a:gd name="T7" fmla="*/ 25 h 35"/>
                <a:gd name="T8" fmla="*/ 12 w 62"/>
                <a:gd name="T9" fmla="*/ 23 h 35"/>
                <a:gd name="T10" fmla="*/ 5 w 62"/>
                <a:gd name="T11" fmla="*/ 21 h 35"/>
                <a:gd name="T12" fmla="*/ 0 w 62"/>
                <a:gd name="T13" fmla="*/ 14 h 35"/>
                <a:gd name="T14" fmla="*/ 0 w 62"/>
                <a:gd name="T15" fmla="*/ 14 h 35"/>
                <a:gd name="T16" fmla="*/ 7 w 62"/>
                <a:gd name="T17" fmla="*/ 9 h 35"/>
                <a:gd name="T18" fmla="*/ 9 w 62"/>
                <a:gd name="T19" fmla="*/ 7 h 35"/>
                <a:gd name="T20" fmla="*/ 14 w 62"/>
                <a:gd name="T21" fmla="*/ 7 h 35"/>
                <a:gd name="T22" fmla="*/ 56 w 62"/>
                <a:gd name="T23" fmla="*/ 0 h 35"/>
                <a:gd name="T24" fmla="*/ 56 w 62"/>
                <a:gd name="T25" fmla="*/ 0 h 35"/>
                <a:gd name="T26" fmla="*/ 62 w 62"/>
                <a:gd name="T27" fmla="*/ 30 h 35"/>
                <a:gd name="T28" fmla="*/ 62 w 62"/>
                <a:gd name="T29" fmla="*/ 3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35"/>
                <a:gd name="T47" fmla="*/ 62 w 62"/>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35">
                  <a:moveTo>
                    <a:pt x="62" y="30"/>
                  </a:moveTo>
                  <a:lnTo>
                    <a:pt x="21" y="35"/>
                  </a:lnTo>
                  <a:lnTo>
                    <a:pt x="14" y="25"/>
                  </a:lnTo>
                  <a:lnTo>
                    <a:pt x="12" y="23"/>
                  </a:lnTo>
                  <a:lnTo>
                    <a:pt x="5" y="21"/>
                  </a:lnTo>
                  <a:lnTo>
                    <a:pt x="0" y="14"/>
                  </a:lnTo>
                  <a:lnTo>
                    <a:pt x="7" y="9"/>
                  </a:lnTo>
                  <a:lnTo>
                    <a:pt x="9" y="7"/>
                  </a:lnTo>
                  <a:lnTo>
                    <a:pt x="14" y="7"/>
                  </a:lnTo>
                  <a:lnTo>
                    <a:pt x="56" y="0"/>
                  </a:lnTo>
                  <a:lnTo>
                    <a:pt x="62" y="3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09" name="Freeform 65"/>
            <p:cNvSpPr>
              <a:spLocks/>
            </p:cNvSpPr>
            <p:nvPr/>
          </p:nvSpPr>
          <p:spPr bwMode="auto">
            <a:xfrm>
              <a:off x="2574" y="2127"/>
              <a:ext cx="18" cy="14"/>
            </a:xfrm>
            <a:custGeom>
              <a:avLst/>
              <a:gdLst>
                <a:gd name="T0" fmla="*/ 18 w 18"/>
                <a:gd name="T1" fmla="*/ 2 h 14"/>
                <a:gd name="T2" fmla="*/ 18 w 18"/>
                <a:gd name="T3" fmla="*/ 2 h 14"/>
                <a:gd name="T4" fmla="*/ 2 w 18"/>
                <a:gd name="T5" fmla="*/ 14 h 14"/>
                <a:gd name="T6" fmla="*/ 2 w 18"/>
                <a:gd name="T7" fmla="*/ 14 h 14"/>
                <a:gd name="T8" fmla="*/ 0 w 18"/>
                <a:gd name="T9" fmla="*/ 12 h 14"/>
                <a:gd name="T10" fmla="*/ 0 w 18"/>
                <a:gd name="T11" fmla="*/ 9 h 14"/>
                <a:gd name="T12" fmla="*/ 0 w 18"/>
                <a:gd name="T13" fmla="*/ 5 h 14"/>
                <a:gd name="T14" fmla="*/ 0 w 18"/>
                <a:gd name="T15" fmla="*/ 5 h 14"/>
                <a:gd name="T16" fmla="*/ 9 w 18"/>
                <a:gd name="T17" fmla="*/ 0 h 14"/>
                <a:gd name="T18" fmla="*/ 14 w 18"/>
                <a:gd name="T19" fmla="*/ 0 h 14"/>
                <a:gd name="T20" fmla="*/ 18 w 18"/>
                <a:gd name="T21" fmla="*/ 2 h 14"/>
                <a:gd name="T22" fmla="*/ 18 w 18"/>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8" y="2"/>
                  </a:moveTo>
                  <a:lnTo>
                    <a:pt x="18" y="2"/>
                  </a:lnTo>
                  <a:lnTo>
                    <a:pt x="2" y="14"/>
                  </a:lnTo>
                  <a:lnTo>
                    <a:pt x="0" y="12"/>
                  </a:lnTo>
                  <a:lnTo>
                    <a:pt x="0" y="9"/>
                  </a:lnTo>
                  <a:lnTo>
                    <a:pt x="0" y="5"/>
                  </a:lnTo>
                  <a:lnTo>
                    <a:pt x="9" y="0"/>
                  </a:lnTo>
                  <a:lnTo>
                    <a:pt x="14" y="0"/>
                  </a:lnTo>
                  <a:lnTo>
                    <a:pt x="18"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0" name="Freeform 66"/>
            <p:cNvSpPr>
              <a:spLocks/>
            </p:cNvSpPr>
            <p:nvPr/>
          </p:nvSpPr>
          <p:spPr bwMode="auto">
            <a:xfrm>
              <a:off x="1773" y="1923"/>
              <a:ext cx="121" cy="196"/>
            </a:xfrm>
            <a:custGeom>
              <a:avLst/>
              <a:gdLst>
                <a:gd name="T0" fmla="*/ 53 w 121"/>
                <a:gd name="T1" fmla="*/ 4 h 196"/>
                <a:gd name="T2" fmla="*/ 44 w 121"/>
                <a:gd name="T3" fmla="*/ 16 h 196"/>
                <a:gd name="T4" fmla="*/ 30 w 121"/>
                <a:gd name="T5" fmla="*/ 21 h 196"/>
                <a:gd name="T6" fmla="*/ 28 w 121"/>
                <a:gd name="T7" fmla="*/ 25 h 196"/>
                <a:gd name="T8" fmla="*/ 28 w 121"/>
                <a:gd name="T9" fmla="*/ 30 h 196"/>
                <a:gd name="T10" fmla="*/ 63 w 121"/>
                <a:gd name="T11" fmla="*/ 32 h 196"/>
                <a:gd name="T12" fmla="*/ 67 w 121"/>
                <a:gd name="T13" fmla="*/ 34 h 196"/>
                <a:gd name="T14" fmla="*/ 53 w 121"/>
                <a:gd name="T15" fmla="*/ 55 h 196"/>
                <a:gd name="T16" fmla="*/ 40 w 121"/>
                <a:gd name="T17" fmla="*/ 60 h 196"/>
                <a:gd name="T18" fmla="*/ 74 w 121"/>
                <a:gd name="T19" fmla="*/ 85 h 196"/>
                <a:gd name="T20" fmla="*/ 90 w 121"/>
                <a:gd name="T21" fmla="*/ 148 h 196"/>
                <a:gd name="T22" fmla="*/ 93 w 121"/>
                <a:gd name="T23" fmla="*/ 148 h 196"/>
                <a:gd name="T24" fmla="*/ 95 w 121"/>
                <a:gd name="T25" fmla="*/ 148 h 196"/>
                <a:gd name="T26" fmla="*/ 118 w 121"/>
                <a:gd name="T27" fmla="*/ 139 h 196"/>
                <a:gd name="T28" fmla="*/ 121 w 121"/>
                <a:gd name="T29" fmla="*/ 145 h 196"/>
                <a:gd name="T30" fmla="*/ 111 w 121"/>
                <a:gd name="T31" fmla="*/ 157 h 196"/>
                <a:gd name="T32" fmla="*/ 107 w 121"/>
                <a:gd name="T33" fmla="*/ 162 h 196"/>
                <a:gd name="T34" fmla="*/ 109 w 121"/>
                <a:gd name="T35" fmla="*/ 173 h 196"/>
                <a:gd name="T36" fmla="*/ 79 w 121"/>
                <a:gd name="T37" fmla="*/ 178 h 196"/>
                <a:gd name="T38" fmla="*/ 51 w 121"/>
                <a:gd name="T39" fmla="*/ 192 h 196"/>
                <a:gd name="T40" fmla="*/ 3 w 121"/>
                <a:gd name="T41" fmla="*/ 196 h 196"/>
                <a:gd name="T42" fmla="*/ 0 w 121"/>
                <a:gd name="T43" fmla="*/ 194 h 196"/>
                <a:gd name="T44" fmla="*/ 16 w 121"/>
                <a:gd name="T45" fmla="*/ 180 h 196"/>
                <a:gd name="T46" fmla="*/ 37 w 121"/>
                <a:gd name="T47" fmla="*/ 178 h 196"/>
                <a:gd name="T48" fmla="*/ 40 w 121"/>
                <a:gd name="T49" fmla="*/ 169 h 196"/>
                <a:gd name="T50" fmla="*/ 26 w 121"/>
                <a:gd name="T51" fmla="*/ 166 h 196"/>
                <a:gd name="T52" fmla="*/ 9 w 121"/>
                <a:gd name="T53" fmla="*/ 164 h 196"/>
                <a:gd name="T54" fmla="*/ 7 w 121"/>
                <a:gd name="T55" fmla="*/ 159 h 196"/>
                <a:gd name="T56" fmla="*/ 26 w 121"/>
                <a:gd name="T57" fmla="*/ 152 h 196"/>
                <a:gd name="T58" fmla="*/ 30 w 121"/>
                <a:gd name="T59" fmla="*/ 127 h 196"/>
                <a:gd name="T60" fmla="*/ 44 w 121"/>
                <a:gd name="T61" fmla="*/ 127 h 196"/>
                <a:gd name="T62" fmla="*/ 51 w 121"/>
                <a:gd name="T63" fmla="*/ 122 h 196"/>
                <a:gd name="T64" fmla="*/ 49 w 121"/>
                <a:gd name="T65" fmla="*/ 99 h 196"/>
                <a:gd name="T66" fmla="*/ 21 w 121"/>
                <a:gd name="T67" fmla="*/ 90 h 196"/>
                <a:gd name="T68" fmla="*/ 16 w 121"/>
                <a:gd name="T69" fmla="*/ 69 h 196"/>
                <a:gd name="T70" fmla="*/ 0 w 121"/>
                <a:gd name="T71" fmla="*/ 46 h 196"/>
                <a:gd name="T72" fmla="*/ 30 w 121"/>
                <a:gd name="T73" fmla="*/ 0 h 196"/>
                <a:gd name="T74" fmla="*/ 49 w 121"/>
                <a:gd name="T75" fmla="*/ 0 h 196"/>
                <a:gd name="T76" fmla="*/ 53 w 121"/>
                <a:gd name="T77" fmla="*/ 4 h 1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96"/>
                <a:gd name="T119" fmla="*/ 121 w 121"/>
                <a:gd name="T120" fmla="*/ 196 h 19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96">
                  <a:moveTo>
                    <a:pt x="53" y="4"/>
                  </a:moveTo>
                  <a:lnTo>
                    <a:pt x="53" y="4"/>
                  </a:lnTo>
                  <a:lnTo>
                    <a:pt x="51" y="11"/>
                  </a:lnTo>
                  <a:lnTo>
                    <a:pt x="44" y="16"/>
                  </a:lnTo>
                  <a:lnTo>
                    <a:pt x="37" y="18"/>
                  </a:lnTo>
                  <a:lnTo>
                    <a:pt x="30" y="21"/>
                  </a:lnTo>
                  <a:lnTo>
                    <a:pt x="28" y="25"/>
                  </a:lnTo>
                  <a:lnTo>
                    <a:pt x="26" y="27"/>
                  </a:lnTo>
                  <a:lnTo>
                    <a:pt x="28" y="30"/>
                  </a:lnTo>
                  <a:lnTo>
                    <a:pt x="63" y="32"/>
                  </a:lnTo>
                  <a:lnTo>
                    <a:pt x="67" y="34"/>
                  </a:lnTo>
                  <a:lnTo>
                    <a:pt x="53" y="55"/>
                  </a:lnTo>
                  <a:lnTo>
                    <a:pt x="44" y="58"/>
                  </a:lnTo>
                  <a:lnTo>
                    <a:pt x="40" y="60"/>
                  </a:lnTo>
                  <a:lnTo>
                    <a:pt x="37" y="64"/>
                  </a:lnTo>
                  <a:lnTo>
                    <a:pt x="74" y="85"/>
                  </a:lnTo>
                  <a:lnTo>
                    <a:pt x="86" y="108"/>
                  </a:lnTo>
                  <a:lnTo>
                    <a:pt x="90" y="148"/>
                  </a:lnTo>
                  <a:lnTo>
                    <a:pt x="93" y="148"/>
                  </a:lnTo>
                  <a:lnTo>
                    <a:pt x="95" y="148"/>
                  </a:lnTo>
                  <a:lnTo>
                    <a:pt x="118" y="139"/>
                  </a:lnTo>
                  <a:lnTo>
                    <a:pt x="121" y="143"/>
                  </a:lnTo>
                  <a:lnTo>
                    <a:pt x="121" y="145"/>
                  </a:lnTo>
                  <a:lnTo>
                    <a:pt x="116" y="152"/>
                  </a:lnTo>
                  <a:lnTo>
                    <a:pt x="111" y="157"/>
                  </a:lnTo>
                  <a:lnTo>
                    <a:pt x="107" y="162"/>
                  </a:lnTo>
                  <a:lnTo>
                    <a:pt x="107" y="166"/>
                  </a:lnTo>
                  <a:lnTo>
                    <a:pt x="109" y="173"/>
                  </a:lnTo>
                  <a:lnTo>
                    <a:pt x="100" y="183"/>
                  </a:lnTo>
                  <a:lnTo>
                    <a:pt x="79" y="178"/>
                  </a:lnTo>
                  <a:lnTo>
                    <a:pt x="51" y="192"/>
                  </a:lnTo>
                  <a:lnTo>
                    <a:pt x="3" y="196"/>
                  </a:lnTo>
                  <a:lnTo>
                    <a:pt x="0" y="194"/>
                  </a:lnTo>
                  <a:lnTo>
                    <a:pt x="16" y="180"/>
                  </a:lnTo>
                  <a:lnTo>
                    <a:pt x="33" y="180"/>
                  </a:lnTo>
                  <a:lnTo>
                    <a:pt x="37" y="178"/>
                  </a:lnTo>
                  <a:lnTo>
                    <a:pt x="42" y="171"/>
                  </a:lnTo>
                  <a:lnTo>
                    <a:pt x="40" y="169"/>
                  </a:lnTo>
                  <a:lnTo>
                    <a:pt x="26" y="166"/>
                  </a:lnTo>
                  <a:lnTo>
                    <a:pt x="9" y="164"/>
                  </a:lnTo>
                  <a:lnTo>
                    <a:pt x="7" y="159"/>
                  </a:lnTo>
                  <a:lnTo>
                    <a:pt x="26" y="152"/>
                  </a:lnTo>
                  <a:lnTo>
                    <a:pt x="30" y="127"/>
                  </a:lnTo>
                  <a:lnTo>
                    <a:pt x="35" y="125"/>
                  </a:lnTo>
                  <a:lnTo>
                    <a:pt x="44" y="127"/>
                  </a:lnTo>
                  <a:lnTo>
                    <a:pt x="49" y="125"/>
                  </a:lnTo>
                  <a:lnTo>
                    <a:pt x="51" y="122"/>
                  </a:lnTo>
                  <a:lnTo>
                    <a:pt x="51" y="120"/>
                  </a:lnTo>
                  <a:lnTo>
                    <a:pt x="49" y="99"/>
                  </a:lnTo>
                  <a:lnTo>
                    <a:pt x="46" y="97"/>
                  </a:lnTo>
                  <a:lnTo>
                    <a:pt x="21" y="90"/>
                  </a:lnTo>
                  <a:lnTo>
                    <a:pt x="16" y="69"/>
                  </a:lnTo>
                  <a:lnTo>
                    <a:pt x="7" y="69"/>
                  </a:lnTo>
                  <a:lnTo>
                    <a:pt x="0" y="46"/>
                  </a:lnTo>
                  <a:lnTo>
                    <a:pt x="30" y="0"/>
                  </a:lnTo>
                  <a:lnTo>
                    <a:pt x="44" y="0"/>
                  </a:lnTo>
                  <a:lnTo>
                    <a:pt x="49" y="0"/>
                  </a:lnTo>
                  <a:lnTo>
                    <a:pt x="53"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1" name="Freeform 67"/>
            <p:cNvSpPr>
              <a:spLocks/>
            </p:cNvSpPr>
            <p:nvPr/>
          </p:nvSpPr>
          <p:spPr bwMode="auto">
            <a:xfrm>
              <a:off x="3437" y="2143"/>
              <a:ext cx="2" cy="3"/>
            </a:xfrm>
            <a:custGeom>
              <a:avLst/>
              <a:gdLst>
                <a:gd name="T0" fmla="*/ 2 w 2"/>
                <a:gd name="T1" fmla="*/ 0 h 3"/>
                <a:gd name="T2" fmla="*/ 2 w 2"/>
                <a:gd name="T3" fmla="*/ 0 h 3"/>
                <a:gd name="T4" fmla="*/ 0 w 2"/>
                <a:gd name="T5" fmla="*/ 3 h 3"/>
                <a:gd name="T6" fmla="*/ 0 w 2"/>
                <a:gd name="T7" fmla="*/ 3 h 3"/>
                <a:gd name="T8" fmla="*/ 2 w 2"/>
                <a:gd name="T9" fmla="*/ 0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0" y="3"/>
                  </a:lnTo>
                  <a:lnTo>
                    <a:pt x="2"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2" name="Freeform 68"/>
            <p:cNvSpPr>
              <a:spLocks/>
            </p:cNvSpPr>
            <p:nvPr/>
          </p:nvSpPr>
          <p:spPr bwMode="auto">
            <a:xfrm>
              <a:off x="2462" y="2093"/>
              <a:ext cx="166" cy="189"/>
            </a:xfrm>
            <a:custGeom>
              <a:avLst/>
              <a:gdLst>
                <a:gd name="T0" fmla="*/ 41 w 166"/>
                <a:gd name="T1" fmla="*/ 25 h 189"/>
                <a:gd name="T2" fmla="*/ 41 w 166"/>
                <a:gd name="T3" fmla="*/ 25 h 189"/>
                <a:gd name="T4" fmla="*/ 51 w 166"/>
                <a:gd name="T5" fmla="*/ 27 h 189"/>
                <a:gd name="T6" fmla="*/ 58 w 166"/>
                <a:gd name="T7" fmla="*/ 53 h 189"/>
                <a:gd name="T8" fmla="*/ 60 w 166"/>
                <a:gd name="T9" fmla="*/ 55 h 189"/>
                <a:gd name="T10" fmla="*/ 90 w 166"/>
                <a:gd name="T11" fmla="*/ 69 h 189"/>
                <a:gd name="T12" fmla="*/ 90 w 166"/>
                <a:gd name="T13" fmla="*/ 69 h 189"/>
                <a:gd name="T14" fmla="*/ 134 w 166"/>
                <a:gd name="T15" fmla="*/ 113 h 189"/>
                <a:gd name="T16" fmla="*/ 134 w 166"/>
                <a:gd name="T17" fmla="*/ 113 h 189"/>
                <a:gd name="T18" fmla="*/ 125 w 166"/>
                <a:gd name="T19" fmla="*/ 118 h 189"/>
                <a:gd name="T20" fmla="*/ 115 w 166"/>
                <a:gd name="T21" fmla="*/ 122 h 189"/>
                <a:gd name="T22" fmla="*/ 115 w 166"/>
                <a:gd name="T23" fmla="*/ 122 h 189"/>
                <a:gd name="T24" fmla="*/ 132 w 166"/>
                <a:gd name="T25" fmla="*/ 150 h 189"/>
                <a:gd name="T26" fmla="*/ 166 w 166"/>
                <a:gd name="T27" fmla="*/ 176 h 189"/>
                <a:gd name="T28" fmla="*/ 166 w 166"/>
                <a:gd name="T29" fmla="*/ 178 h 189"/>
                <a:gd name="T30" fmla="*/ 166 w 166"/>
                <a:gd name="T31" fmla="*/ 178 h 189"/>
                <a:gd name="T32" fmla="*/ 155 w 166"/>
                <a:gd name="T33" fmla="*/ 182 h 189"/>
                <a:gd name="T34" fmla="*/ 150 w 166"/>
                <a:gd name="T35" fmla="*/ 185 h 189"/>
                <a:gd name="T36" fmla="*/ 148 w 166"/>
                <a:gd name="T37" fmla="*/ 189 h 189"/>
                <a:gd name="T38" fmla="*/ 146 w 166"/>
                <a:gd name="T39" fmla="*/ 189 h 189"/>
                <a:gd name="T40" fmla="*/ 134 w 166"/>
                <a:gd name="T41" fmla="*/ 182 h 189"/>
                <a:gd name="T42" fmla="*/ 111 w 166"/>
                <a:gd name="T43" fmla="*/ 141 h 189"/>
                <a:gd name="T44" fmla="*/ 11 w 166"/>
                <a:gd name="T45" fmla="*/ 25 h 189"/>
                <a:gd name="T46" fmla="*/ 11 w 166"/>
                <a:gd name="T47" fmla="*/ 25 h 189"/>
                <a:gd name="T48" fmla="*/ 0 w 166"/>
                <a:gd name="T49" fmla="*/ 0 h 189"/>
                <a:gd name="T50" fmla="*/ 11 w 166"/>
                <a:gd name="T51" fmla="*/ 2 h 189"/>
                <a:gd name="T52" fmla="*/ 41 w 166"/>
                <a:gd name="T53" fmla="*/ 25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6"/>
                <a:gd name="T82" fmla="*/ 0 h 189"/>
                <a:gd name="T83" fmla="*/ 166 w 166"/>
                <a:gd name="T84" fmla="*/ 189 h 1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6" h="189">
                  <a:moveTo>
                    <a:pt x="41" y="25"/>
                  </a:moveTo>
                  <a:lnTo>
                    <a:pt x="41" y="25"/>
                  </a:lnTo>
                  <a:lnTo>
                    <a:pt x="51" y="27"/>
                  </a:lnTo>
                  <a:lnTo>
                    <a:pt x="58" y="53"/>
                  </a:lnTo>
                  <a:lnTo>
                    <a:pt x="60" y="55"/>
                  </a:lnTo>
                  <a:lnTo>
                    <a:pt x="90" y="69"/>
                  </a:lnTo>
                  <a:lnTo>
                    <a:pt x="134" y="113"/>
                  </a:lnTo>
                  <a:lnTo>
                    <a:pt x="125" y="118"/>
                  </a:lnTo>
                  <a:lnTo>
                    <a:pt x="115" y="122"/>
                  </a:lnTo>
                  <a:lnTo>
                    <a:pt x="132" y="150"/>
                  </a:lnTo>
                  <a:lnTo>
                    <a:pt x="166" y="176"/>
                  </a:lnTo>
                  <a:lnTo>
                    <a:pt x="166" y="178"/>
                  </a:lnTo>
                  <a:lnTo>
                    <a:pt x="155" y="182"/>
                  </a:lnTo>
                  <a:lnTo>
                    <a:pt x="150" y="185"/>
                  </a:lnTo>
                  <a:lnTo>
                    <a:pt x="148" y="189"/>
                  </a:lnTo>
                  <a:lnTo>
                    <a:pt x="146" y="189"/>
                  </a:lnTo>
                  <a:lnTo>
                    <a:pt x="134" y="182"/>
                  </a:lnTo>
                  <a:lnTo>
                    <a:pt x="111" y="141"/>
                  </a:lnTo>
                  <a:lnTo>
                    <a:pt x="11" y="25"/>
                  </a:lnTo>
                  <a:lnTo>
                    <a:pt x="0" y="0"/>
                  </a:lnTo>
                  <a:lnTo>
                    <a:pt x="11" y="2"/>
                  </a:lnTo>
                  <a:lnTo>
                    <a:pt x="41" y="2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3" name="Freeform 69"/>
            <p:cNvSpPr>
              <a:spLocks/>
            </p:cNvSpPr>
            <p:nvPr/>
          </p:nvSpPr>
          <p:spPr bwMode="auto">
            <a:xfrm>
              <a:off x="2558" y="2153"/>
              <a:ext cx="11" cy="16"/>
            </a:xfrm>
            <a:custGeom>
              <a:avLst/>
              <a:gdLst>
                <a:gd name="T0" fmla="*/ 11 w 11"/>
                <a:gd name="T1" fmla="*/ 7 h 16"/>
                <a:gd name="T2" fmla="*/ 11 w 11"/>
                <a:gd name="T3" fmla="*/ 7 h 16"/>
                <a:gd name="T4" fmla="*/ 9 w 11"/>
                <a:gd name="T5" fmla="*/ 9 h 16"/>
                <a:gd name="T6" fmla="*/ 7 w 11"/>
                <a:gd name="T7" fmla="*/ 13 h 16"/>
                <a:gd name="T8" fmla="*/ 2 w 11"/>
                <a:gd name="T9" fmla="*/ 16 h 16"/>
                <a:gd name="T10" fmla="*/ 0 w 11"/>
                <a:gd name="T11" fmla="*/ 13 h 16"/>
                <a:gd name="T12" fmla="*/ 0 w 11"/>
                <a:gd name="T13" fmla="*/ 13 h 16"/>
                <a:gd name="T14" fmla="*/ 0 w 11"/>
                <a:gd name="T15" fmla="*/ 7 h 16"/>
                <a:gd name="T16" fmla="*/ 4 w 11"/>
                <a:gd name="T17" fmla="*/ 0 h 16"/>
                <a:gd name="T18" fmla="*/ 4 w 11"/>
                <a:gd name="T19" fmla="*/ 0 h 16"/>
                <a:gd name="T20" fmla="*/ 9 w 11"/>
                <a:gd name="T21" fmla="*/ 2 h 16"/>
                <a:gd name="T22" fmla="*/ 11 w 11"/>
                <a:gd name="T23" fmla="*/ 7 h 16"/>
                <a:gd name="T24" fmla="*/ 11 w 11"/>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1" y="7"/>
                  </a:moveTo>
                  <a:lnTo>
                    <a:pt x="11" y="7"/>
                  </a:lnTo>
                  <a:lnTo>
                    <a:pt x="9" y="9"/>
                  </a:lnTo>
                  <a:lnTo>
                    <a:pt x="7" y="13"/>
                  </a:lnTo>
                  <a:lnTo>
                    <a:pt x="2" y="16"/>
                  </a:lnTo>
                  <a:lnTo>
                    <a:pt x="0" y="13"/>
                  </a:lnTo>
                  <a:lnTo>
                    <a:pt x="0" y="7"/>
                  </a:lnTo>
                  <a:lnTo>
                    <a:pt x="4" y="0"/>
                  </a:lnTo>
                  <a:lnTo>
                    <a:pt x="9" y="2"/>
                  </a:lnTo>
                  <a:lnTo>
                    <a:pt x="11"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4" name="Freeform 70"/>
            <p:cNvSpPr>
              <a:spLocks/>
            </p:cNvSpPr>
            <p:nvPr/>
          </p:nvSpPr>
          <p:spPr bwMode="auto">
            <a:xfrm>
              <a:off x="1902" y="2107"/>
              <a:ext cx="55" cy="106"/>
            </a:xfrm>
            <a:custGeom>
              <a:avLst/>
              <a:gdLst>
                <a:gd name="T0" fmla="*/ 41 w 55"/>
                <a:gd name="T1" fmla="*/ 0 h 106"/>
                <a:gd name="T2" fmla="*/ 41 w 55"/>
                <a:gd name="T3" fmla="*/ 0 h 106"/>
                <a:gd name="T4" fmla="*/ 55 w 55"/>
                <a:gd name="T5" fmla="*/ 32 h 106"/>
                <a:gd name="T6" fmla="*/ 51 w 55"/>
                <a:gd name="T7" fmla="*/ 76 h 106"/>
                <a:gd name="T8" fmla="*/ 51 w 55"/>
                <a:gd name="T9" fmla="*/ 76 h 106"/>
                <a:gd name="T10" fmla="*/ 11 w 55"/>
                <a:gd name="T11" fmla="*/ 106 h 106"/>
                <a:gd name="T12" fmla="*/ 11 w 55"/>
                <a:gd name="T13" fmla="*/ 106 h 106"/>
                <a:gd name="T14" fmla="*/ 2 w 55"/>
                <a:gd name="T15" fmla="*/ 101 h 106"/>
                <a:gd name="T16" fmla="*/ 2 w 55"/>
                <a:gd name="T17" fmla="*/ 101 h 106"/>
                <a:gd name="T18" fmla="*/ 0 w 55"/>
                <a:gd name="T19" fmla="*/ 92 h 106"/>
                <a:gd name="T20" fmla="*/ 25 w 55"/>
                <a:gd name="T21" fmla="*/ 67 h 106"/>
                <a:gd name="T22" fmla="*/ 37 w 55"/>
                <a:gd name="T23" fmla="*/ 32 h 106"/>
                <a:gd name="T24" fmla="*/ 37 w 55"/>
                <a:gd name="T25" fmla="*/ 32 h 106"/>
                <a:gd name="T26" fmla="*/ 34 w 55"/>
                <a:gd name="T27" fmla="*/ 13 h 106"/>
                <a:gd name="T28" fmla="*/ 34 w 55"/>
                <a:gd name="T29" fmla="*/ 6 h 106"/>
                <a:gd name="T30" fmla="*/ 39 w 55"/>
                <a:gd name="T31" fmla="*/ 0 h 106"/>
                <a:gd name="T32" fmla="*/ 41 w 55"/>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06"/>
                <a:gd name="T53" fmla="*/ 55 w 55"/>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06">
                  <a:moveTo>
                    <a:pt x="41" y="0"/>
                  </a:moveTo>
                  <a:lnTo>
                    <a:pt x="41" y="0"/>
                  </a:lnTo>
                  <a:lnTo>
                    <a:pt x="55" y="32"/>
                  </a:lnTo>
                  <a:lnTo>
                    <a:pt x="51" y="76"/>
                  </a:lnTo>
                  <a:lnTo>
                    <a:pt x="11" y="106"/>
                  </a:lnTo>
                  <a:lnTo>
                    <a:pt x="2" y="101"/>
                  </a:lnTo>
                  <a:lnTo>
                    <a:pt x="0" y="92"/>
                  </a:lnTo>
                  <a:lnTo>
                    <a:pt x="25" y="67"/>
                  </a:lnTo>
                  <a:lnTo>
                    <a:pt x="37" y="32"/>
                  </a:lnTo>
                  <a:lnTo>
                    <a:pt x="34" y="13"/>
                  </a:lnTo>
                  <a:lnTo>
                    <a:pt x="34" y="6"/>
                  </a:lnTo>
                  <a:lnTo>
                    <a:pt x="39" y="0"/>
                  </a:lnTo>
                  <a:lnTo>
                    <a:pt x="41"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5" name="Freeform 71"/>
            <p:cNvSpPr>
              <a:spLocks/>
            </p:cNvSpPr>
            <p:nvPr/>
          </p:nvSpPr>
          <p:spPr bwMode="auto">
            <a:xfrm>
              <a:off x="2213" y="1944"/>
              <a:ext cx="116" cy="57"/>
            </a:xfrm>
            <a:custGeom>
              <a:avLst/>
              <a:gdLst>
                <a:gd name="T0" fmla="*/ 104 w 116"/>
                <a:gd name="T1" fmla="*/ 4 h 57"/>
                <a:gd name="T2" fmla="*/ 104 w 116"/>
                <a:gd name="T3" fmla="*/ 4 h 57"/>
                <a:gd name="T4" fmla="*/ 116 w 116"/>
                <a:gd name="T5" fmla="*/ 43 h 57"/>
                <a:gd name="T6" fmla="*/ 97 w 116"/>
                <a:gd name="T7" fmla="*/ 57 h 57"/>
                <a:gd name="T8" fmla="*/ 97 w 116"/>
                <a:gd name="T9" fmla="*/ 57 h 57"/>
                <a:gd name="T10" fmla="*/ 60 w 116"/>
                <a:gd name="T11" fmla="*/ 41 h 57"/>
                <a:gd name="T12" fmla="*/ 30 w 116"/>
                <a:gd name="T13" fmla="*/ 37 h 57"/>
                <a:gd name="T14" fmla="*/ 30 w 116"/>
                <a:gd name="T15" fmla="*/ 37 h 57"/>
                <a:gd name="T16" fmla="*/ 9 w 116"/>
                <a:gd name="T17" fmla="*/ 48 h 57"/>
                <a:gd name="T18" fmla="*/ 0 w 116"/>
                <a:gd name="T19" fmla="*/ 13 h 57"/>
                <a:gd name="T20" fmla="*/ 0 w 116"/>
                <a:gd name="T21" fmla="*/ 13 h 57"/>
                <a:gd name="T22" fmla="*/ 5 w 116"/>
                <a:gd name="T23" fmla="*/ 9 h 57"/>
                <a:gd name="T24" fmla="*/ 7 w 116"/>
                <a:gd name="T25" fmla="*/ 9 h 57"/>
                <a:gd name="T26" fmla="*/ 11 w 116"/>
                <a:gd name="T27" fmla="*/ 9 h 57"/>
                <a:gd name="T28" fmla="*/ 11 w 116"/>
                <a:gd name="T29" fmla="*/ 9 h 57"/>
                <a:gd name="T30" fmla="*/ 18 w 116"/>
                <a:gd name="T31" fmla="*/ 13 h 57"/>
                <a:gd name="T32" fmla="*/ 28 w 116"/>
                <a:gd name="T33" fmla="*/ 20 h 57"/>
                <a:gd name="T34" fmla="*/ 37 w 116"/>
                <a:gd name="T35" fmla="*/ 23 h 57"/>
                <a:gd name="T36" fmla="*/ 42 w 116"/>
                <a:gd name="T37" fmla="*/ 23 h 57"/>
                <a:gd name="T38" fmla="*/ 46 w 116"/>
                <a:gd name="T39" fmla="*/ 20 h 57"/>
                <a:gd name="T40" fmla="*/ 51 w 116"/>
                <a:gd name="T41" fmla="*/ 4 h 57"/>
                <a:gd name="T42" fmla="*/ 51 w 116"/>
                <a:gd name="T43" fmla="*/ 4 h 57"/>
                <a:gd name="T44" fmla="*/ 74 w 116"/>
                <a:gd name="T45" fmla="*/ 2 h 57"/>
                <a:gd name="T46" fmla="*/ 97 w 116"/>
                <a:gd name="T47" fmla="*/ 0 h 57"/>
                <a:gd name="T48" fmla="*/ 104 w 116"/>
                <a:gd name="T49" fmla="*/ 4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6"/>
                <a:gd name="T76" fmla="*/ 0 h 57"/>
                <a:gd name="T77" fmla="*/ 116 w 116"/>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6" h="57">
                  <a:moveTo>
                    <a:pt x="104" y="4"/>
                  </a:moveTo>
                  <a:lnTo>
                    <a:pt x="104" y="4"/>
                  </a:lnTo>
                  <a:lnTo>
                    <a:pt x="116" y="43"/>
                  </a:lnTo>
                  <a:lnTo>
                    <a:pt x="97" y="57"/>
                  </a:lnTo>
                  <a:lnTo>
                    <a:pt x="60" y="41"/>
                  </a:lnTo>
                  <a:lnTo>
                    <a:pt x="30" y="37"/>
                  </a:lnTo>
                  <a:lnTo>
                    <a:pt x="9" y="48"/>
                  </a:lnTo>
                  <a:lnTo>
                    <a:pt x="0" y="13"/>
                  </a:lnTo>
                  <a:lnTo>
                    <a:pt x="5" y="9"/>
                  </a:lnTo>
                  <a:lnTo>
                    <a:pt x="7" y="9"/>
                  </a:lnTo>
                  <a:lnTo>
                    <a:pt x="11" y="9"/>
                  </a:lnTo>
                  <a:lnTo>
                    <a:pt x="18" y="13"/>
                  </a:lnTo>
                  <a:lnTo>
                    <a:pt x="28" y="20"/>
                  </a:lnTo>
                  <a:lnTo>
                    <a:pt x="37" y="23"/>
                  </a:lnTo>
                  <a:lnTo>
                    <a:pt x="42" y="23"/>
                  </a:lnTo>
                  <a:lnTo>
                    <a:pt x="46" y="20"/>
                  </a:lnTo>
                  <a:lnTo>
                    <a:pt x="51" y="4"/>
                  </a:lnTo>
                  <a:lnTo>
                    <a:pt x="74" y="2"/>
                  </a:lnTo>
                  <a:lnTo>
                    <a:pt x="97" y="0"/>
                  </a:lnTo>
                  <a:lnTo>
                    <a:pt x="104"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6" name="Freeform 72"/>
            <p:cNvSpPr>
              <a:spLocks/>
            </p:cNvSpPr>
            <p:nvPr/>
          </p:nvSpPr>
          <p:spPr bwMode="auto">
            <a:xfrm>
              <a:off x="1906" y="2113"/>
              <a:ext cx="49" cy="98"/>
            </a:xfrm>
            <a:custGeom>
              <a:avLst/>
              <a:gdLst>
                <a:gd name="T0" fmla="*/ 49 w 49"/>
                <a:gd name="T1" fmla="*/ 26 h 98"/>
                <a:gd name="T2" fmla="*/ 44 w 49"/>
                <a:gd name="T3" fmla="*/ 68 h 98"/>
                <a:gd name="T4" fmla="*/ 44 w 49"/>
                <a:gd name="T5" fmla="*/ 68 h 98"/>
                <a:gd name="T6" fmla="*/ 7 w 49"/>
                <a:gd name="T7" fmla="*/ 98 h 98"/>
                <a:gd name="T8" fmla="*/ 7 w 49"/>
                <a:gd name="T9" fmla="*/ 98 h 98"/>
                <a:gd name="T10" fmla="*/ 3 w 49"/>
                <a:gd name="T11" fmla="*/ 93 h 98"/>
                <a:gd name="T12" fmla="*/ 0 w 49"/>
                <a:gd name="T13" fmla="*/ 91 h 98"/>
                <a:gd name="T14" fmla="*/ 0 w 49"/>
                <a:gd name="T15" fmla="*/ 88 h 98"/>
                <a:gd name="T16" fmla="*/ 23 w 49"/>
                <a:gd name="T17" fmla="*/ 63 h 98"/>
                <a:gd name="T18" fmla="*/ 37 w 49"/>
                <a:gd name="T19" fmla="*/ 24 h 98"/>
                <a:gd name="T20" fmla="*/ 37 w 49"/>
                <a:gd name="T21" fmla="*/ 24 h 98"/>
                <a:gd name="T22" fmla="*/ 35 w 49"/>
                <a:gd name="T23" fmla="*/ 12 h 98"/>
                <a:gd name="T24" fmla="*/ 35 w 49"/>
                <a:gd name="T25" fmla="*/ 5 h 98"/>
                <a:gd name="T26" fmla="*/ 35 w 49"/>
                <a:gd name="T27" fmla="*/ 0 h 98"/>
                <a:gd name="T28" fmla="*/ 35 w 49"/>
                <a:gd name="T29" fmla="*/ 0 h 98"/>
                <a:gd name="T30" fmla="*/ 42 w 49"/>
                <a:gd name="T31" fmla="*/ 12 h 98"/>
                <a:gd name="T32" fmla="*/ 49 w 49"/>
                <a:gd name="T33" fmla="*/ 26 h 98"/>
                <a:gd name="T34" fmla="*/ 49 w 49"/>
                <a:gd name="T35" fmla="*/ 26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98"/>
                <a:gd name="T56" fmla="*/ 49 w 49"/>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98">
                  <a:moveTo>
                    <a:pt x="49" y="26"/>
                  </a:moveTo>
                  <a:lnTo>
                    <a:pt x="44" y="68"/>
                  </a:lnTo>
                  <a:lnTo>
                    <a:pt x="7" y="98"/>
                  </a:lnTo>
                  <a:lnTo>
                    <a:pt x="3" y="93"/>
                  </a:lnTo>
                  <a:lnTo>
                    <a:pt x="0" y="91"/>
                  </a:lnTo>
                  <a:lnTo>
                    <a:pt x="0" y="88"/>
                  </a:lnTo>
                  <a:lnTo>
                    <a:pt x="23" y="63"/>
                  </a:lnTo>
                  <a:lnTo>
                    <a:pt x="37" y="24"/>
                  </a:lnTo>
                  <a:lnTo>
                    <a:pt x="35" y="12"/>
                  </a:lnTo>
                  <a:lnTo>
                    <a:pt x="35" y="5"/>
                  </a:lnTo>
                  <a:lnTo>
                    <a:pt x="35" y="0"/>
                  </a:lnTo>
                  <a:lnTo>
                    <a:pt x="42" y="12"/>
                  </a:lnTo>
                  <a:lnTo>
                    <a:pt x="49" y="2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7" name="Freeform 73"/>
            <p:cNvSpPr>
              <a:spLocks/>
            </p:cNvSpPr>
            <p:nvPr/>
          </p:nvSpPr>
          <p:spPr bwMode="auto">
            <a:xfrm>
              <a:off x="2007" y="1955"/>
              <a:ext cx="42" cy="72"/>
            </a:xfrm>
            <a:custGeom>
              <a:avLst/>
              <a:gdLst>
                <a:gd name="T0" fmla="*/ 42 w 42"/>
                <a:gd name="T1" fmla="*/ 28 h 72"/>
                <a:gd name="T2" fmla="*/ 42 w 42"/>
                <a:gd name="T3" fmla="*/ 28 h 72"/>
                <a:gd name="T4" fmla="*/ 37 w 42"/>
                <a:gd name="T5" fmla="*/ 32 h 72"/>
                <a:gd name="T6" fmla="*/ 32 w 42"/>
                <a:gd name="T7" fmla="*/ 37 h 72"/>
                <a:gd name="T8" fmla="*/ 30 w 42"/>
                <a:gd name="T9" fmla="*/ 42 h 72"/>
                <a:gd name="T10" fmla="*/ 30 w 42"/>
                <a:gd name="T11" fmla="*/ 49 h 72"/>
                <a:gd name="T12" fmla="*/ 30 w 42"/>
                <a:gd name="T13" fmla="*/ 49 h 72"/>
                <a:gd name="T14" fmla="*/ 25 w 42"/>
                <a:gd name="T15" fmla="*/ 51 h 72"/>
                <a:gd name="T16" fmla="*/ 21 w 42"/>
                <a:gd name="T17" fmla="*/ 51 h 72"/>
                <a:gd name="T18" fmla="*/ 21 w 42"/>
                <a:gd name="T19" fmla="*/ 70 h 72"/>
                <a:gd name="T20" fmla="*/ 21 w 42"/>
                <a:gd name="T21" fmla="*/ 70 h 72"/>
                <a:gd name="T22" fmla="*/ 11 w 42"/>
                <a:gd name="T23" fmla="*/ 72 h 72"/>
                <a:gd name="T24" fmla="*/ 9 w 42"/>
                <a:gd name="T25" fmla="*/ 72 h 72"/>
                <a:gd name="T26" fmla="*/ 7 w 42"/>
                <a:gd name="T27" fmla="*/ 70 h 72"/>
                <a:gd name="T28" fmla="*/ 5 w 42"/>
                <a:gd name="T29" fmla="*/ 67 h 72"/>
                <a:gd name="T30" fmla="*/ 5 w 42"/>
                <a:gd name="T31" fmla="*/ 67 h 72"/>
                <a:gd name="T32" fmla="*/ 7 w 42"/>
                <a:gd name="T33" fmla="*/ 46 h 72"/>
                <a:gd name="T34" fmla="*/ 5 w 42"/>
                <a:gd name="T35" fmla="*/ 35 h 72"/>
                <a:gd name="T36" fmla="*/ 5 w 42"/>
                <a:gd name="T37" fmla="*/ 30 h 72"/>
                <a:gd name="T38" fmla="*/ 0 w 42"/>
                <a:gd name="T39" fmla="*/ 26 h 72"/>
                <a:gd name="T40" fmla="*/ 0 w 42"/>
                <a:gd name="T41" fmla="*/ 26 h 72"/>
                <a:gd name="T42" fmla="*/ 9 w 42"/>
                <a:gd name="T43" fmla="*/ 7 h 72"/>
                <a:gd name="T44" fmla="*/ 9 w 42"/>
                <a:gd name="T45" fmla="*/ 7 h 72"/>
                <a:gd name="T46" fmla="*/ 32 w 42"/>
                <a:gd name="T47" fmla="*/ 0 h 72"/>
                <a:gd name="T48" fmla="*/ 42 w 42"/>
                <a:gd name="T49" fmla="*/ 28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72"/>
                <a:gd name="T77" fmla="*/ 42 w 42"/>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72">
                  <a:moveTo>
                    <a:pt x="42" y="28"/>
                  </a:moveTo>
                  <a:lnTo>
                    <a:pt x="42" y="28"/>
                  </a:lnTo>
                  <a:lnTo>
                    <a:pt x="37" y="32"/>
                  </a:lnTo>
                  <a:lnTo>
                    <a:pt x="32" y="37"/>
                  </a:lnTo>
                  <a:lnTo>
                    <a:pt x="30" y="42"/>
                  </a:lnTo>
                  <a:lnTo>
                    <a:pt x="30" y="49"/>
                  </a:lnTo>
                  <a:lnTo>
                    <a:pt x="25" y="51"/>
                  </a:lnTo>
                  <a:lnTo>
                    <a:pt x="21" y="51"/>
                  </a:lnTo>
                  <a:lnTo>
                    <a:pt x="21" y="70"/>
                  </a:lnTo>
                  <a:lnTo>
                    <a:pt x="11" y="72"/>
                  </a:lnTo>
                  <a:lnTo>
                    <a:pt x="9" y="72"/>
                  </a:lnTo>
                  <a:lnTo>
                    <a:pt x="7" y="70"/>
                  </a:lnTo>
                  <a:lnTo>
                    <a:pt x="5" y="67"/>
                  </a:lnTo>
                  <a:lnTo>
                    <a:pt x="7" y="46"/>
                  </a:lnTo>
                  <a:lnTo>
                    <a:pt x="5" y="35"/>
                  </a:lnTo>
                  <a:lnTo>
                    <a:pt x="5" y="30"/>
                  </a:lnTo>
                  <a:lnTo>
                    <a:pt x="0" y="26"/>
                  </a:lnTo>
                  <a:lnTo>
                    <a:pt x="9" y="7"/>
                  </a:lnTo>
                  <a:lnTo>
                    <a:pt x="32" y="0"/>
                  </a:lnTo>
                  <a:lnTo>
                    <a:pt x="42" y="2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8" name="Freeform 74"/>
            <p:cNvSpPr>
              <a:spLocks/>
            </p:cNvSpPr>
            <p:nvPr/>
          </p:nvSpPr>
          <p:spPr bwMode="auto">
            <a:xfrm>
              <a:off x="2410" y="1493"/>
              <a:ext cx="970" cy="810"/>
            </a:xfrm>
            <a:custGeom>
              <a:avLst/>
              <a:gdLst>
                <a:gd name="T0" fmla="*/ 875 w 970"/>
                <a:gd name="T1" fmla="*/ 97 h 810"/>
                <a:gd name="T2" fmla="*/ 938 w 970"/>
                <a:gd name="T3" fmla="*/ 101 h 810"/>
                <a:gd name="T4" fmla="*/ 965 w 970"/>
                <a:gd name="T5" fmla="*/ 187 h 810"/>
                <a:gd name="T6" fmla="*/ 949 w 970"/>
                <a:gd name="T7" fmla="*/ 245 h 810"/>
                <a:gd name="T8" fmla="*/ 898 w 970"/>
                <a:gd name="T9" fmla="*/ 321 h 810"/>
                <a:gd name="T10" fmla="*/ 852 w 970"/>
                <a:gd name="T11" fmla="*/ 310 h 810"/>
                <a:gd name="T12" fmla="*/ 817 w 970"/>
                <a:gd name="T13" fmla="*/ 319 h 810"/>
                <a:gd name="T14" fmla="*/ 840 w 970"/>
                <a:gd name="T15" fmla="*/ 379 h 810"/>
                <a:gd name="T16" fmla="*/ 884 w 970"/>
                <a:gd name="T17" fmla="*/ 388 h 810"/>
                <a:gd name="T18" fmla="*/ 861 w 970"/>
                <a:gd name="T19" fmla="*/ 428 h 810"/>
                <a:gd name="T20" fmla="*/ 917 w 970"/>
                <a:gd name="T21" fmla="*/ 506 h 810"/>
                <a:gd name="T22" fmla="*/ 919 w 970"/>
                <a:gd name="T23" fmla="*/ 525 h 810"/>
                <a:gd name="T24" fmla="*/ 933 w 970"/>
                <a:gd name="T25" fmla="*/ 534 h 810"/>
                <a:gd name="T26" fmla="*/ 919 w 970"/>
                <a:gd name="T27" fmla="*/ 553 h 810"/>
                <a:gd name="T28" fmla="*/ 935 w 970"/>
                <a:gd name="T29" fmla="*/ 643 h 810"/>
                <a:gd name="T30" fmla="*/ 935 w 970"/>
                <a:gd name="T31" fmla="*/ 685 h 810"/>
                <a:gd name="T32" fmla="*/ 889 w 970"/>
                <a:gd name="T33" fmla="*/ 742 h 810"/>
                <a:gd name="T34" fmla="*/ 854 w 970"/>
                <a:gd name="T35" fmla="*/ 747 h 810"/>
                <a:gd name="T36" fmla="*/ 794 w 970"/>
                <a:gd name="T37" fmla="*/ 782 h 810"/>
                <a:gd name="T38" fmla="*/ 778 w 970"/>
                <a:gd name="T39" fmla="*/ 784 h 810"/>
                <a:gd name="T40" fmla="*/ 741 w 970"/>
                <a:gd name="T41" fmla="*/ 770 h 810"/>
                <a:gd name="T42" fmla="*/ 697 w 970"/>
                <a:gd name="T43" fmla="*/ 745 h 810"/>
                <a:gd name="T44" fmla="*/ 644 w 970"/>
                <a:gd name="T45" fmla="*/ 768 h 810"/>
                <a:gd name="T46" fmla="*/ 588 w 970"/>
                <a:gd name="T47" fmla="*/ 759 h 810"/>
                <a:gd name="T48" fmla="*/ 537 w 970"/>
                <a:gd name="T49" fmla="*/ 648 h 810"/>
                <a:gd name="T50" fmla="*/ 498 w 970"/>
                <a:gd name="T51" fmla="*/ 611 h 810"/>
                <a:gd name="T52" fmla="*/ 357 w 970"/>
                <a:gd name="T53" fmla="*/ 648 h 810"/>
                <a:gd name="T54" fmla="*/ 306 w 970"/>
                <a:gd name="T55" fmla="*/ 636 h 810"/>
                <a:gd name="T56" fmla="*/ 190 w 970"/>
                <a:gd name="T57" fmla="*/ 592 h 810"/>
                <a:gd name="T58" fmla="*/ 130 w 970"/>
                <a:gd name="T59" fmla="*/ 553 h 810"/>
                <a:gd name="T60" fmla="*/ 132 w 970"/>
                <a:gd name="T61" fmla="*/ 511 h 810"/>
                <a:gd name="T62" fmla="*/ 141 w 970"/>
                <a:gd name="T63" fmla="*/ 506 h 810"/>
                <a:gd name="T64" fmla="*/ 139 w 970"/>
                <a:gd name="T65" fmla="*/ 467 h 810"/>
                <a:gd name="T66" fmla="*/ 74 w 970"/>
                <a:gd name="T67" fmla="*/ 465 h 810"/>
                <a:gd name="T68" fmla="*/ 26 w 970"/>
                <a:gd name="T69" fmla="*/ 432 h 810"/>
                <a:gd name="T70" fmla="*/ 5 w 970"/>
                <a:gd name="T71" fmla="*/ 372 h 810"/>
                <a:gd name="T72" fmla="*/ 19 w 970"/>
                <a:gd name="T73" fmla="*/ 377 h 810"/>
                <a:gd name="T74" fmla="*/ 40 w 970"/>
                <a:gd name="T75" fmla="*/ 344 h 810"/>
                <a:gd name="T76" fmla="*/ 84 w 970"/>
                <a:gd name="T77" fmla="*/ 263 h 810"/>
                <a:gd name="T78" fmla="*/ 77 w 970"/>
                <a:gd name="T79" fmla="*/ 252 h 810"/>
                <a:gd name="T80" fmla="*/ 91 w 970"/>
                <a:gd name="T81" fmla="*/ 208 h 810"/>
                <a:gd name="T82" fmla="*/ 132 w 970"/>
                <a:gd name="T83" fmla="*/ 206 h 810"/>
                <a:gd name="T84" fmla="*/ 139 w 970"/>
                <a:gd name="T85" fmla="*/ 157 h 810"/>
                <a:gd name="T86" fmla="*/ 213 w 970"/>
                <a:gd name="T87" fmla="*/ 164 h 810"/>
                <a:gd name="T88" fmla="*/ 378 w 970"/>
                <a:gd name="T89" fmla="*/ 291 h 810"/>
                <a:gd name="T90" fmla="*/ 556 w 970"/>
                <a:gd name="T91" fmla="*/ 305 h 810"/>
                <a:gd name="T92" fmla="*/ 641 w 970"/>
                <a:gd name="T93" fmla="*/ 226 h 810"/>
                <a:gd name="T94" fmla="*/ 676 w 970"/>
                <a:gd name="T95" fmla="*/ 208 h 810"/>
                <a:gd name="T96" fmla="*/ 715 w 970"/>
                <a:gd name="T97" fmla="*/ 162 h 810"/>
                <a:gd name="T98" fmla="*/ 667 w 970"/>
                <a:gd name="T99" fmla="*/ 83 h 810"/>
                <a:gd name="T100" fmla="*/ 644 w 970"/>
                <a:gd name="T101" fmla="*/ 9 h 810"/>
                <a:gd name="T102" fmla="*/ 681 w 970"/>
                <a:gd name="T103" fmla="*/ 2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70"/>
                <a:gd name="T157" fmla="*/ 0 h 810"/>
                <a:gd name="T158" fmla="*/ 970 w 970"/>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70" h="810">
                  <a:moveTo>
                    <a:pt x="750" y="25"/>
                  </a:moveTo>
                  <a:lnTo>
                    <a:pt x="780" y="44"/>
                  </a:lnTo>
                  <a:lnTo>
                    <a:pt x="815" y="85"/>
                  </a:lnTo>
                  <a:lnTo>
                    <a:pt x="875" y="97"/>
                  </a:lnTo>
                  <a:lnTo>
                    <a:pt x="887" y="113"/>
                  </a:lnTo>
                  <a:lnTo>
                    <a:pt x="910" y="118"/>
                  </a:lnTo>
                  <a:lnTo>
                    <a:pt x="928" y="106"/>
                  </a:lnTo>
                  <a:lnTo>
                    <a:pt x="938" y="101"/>
                  </a:lnTo>
                  <a:lnTo>
                    <a:pt x="947" y="97"/>
                  </a:lnTo>
                  <a:lnTo>
                    <a:pt x="954" y="101"/>
                  </a:lnTo>
                  <a:lnTo>
                    <a:pt x="970" y="175"/>
                  </a:lnTo>
                  <a:lnTo>
                    <a:pt x="965" y="187"/>
                  </a:lnTo>
                  <a:lnTo>
                    <a:pt x="949" y="180"/>
                  </a:lnTo>
                  <a:lnTo>
                    <a:pt x="947" y="180"/>
                  </a:lnTo>
                  <a:lnTo>
                    <a:pt x="949" y="245"/>
                  </a:lnTo>
                  <a:lnTo>
                    <a:pt x="956" y="259"/>
                  </a:lnTo>
                  <a:lnTo>
                    <a:pt x="931" y="282"/>
                  </a:lnTo>
                  <a:lnTo>
                    <a:pt x="914" y="289"/>
                  </a:lnTo>
                  <a:lnTo>
                    <a:pt x="898" y="321"/>
                  </a:lnTo>
                  <a:lnTo>
                    <a:pt x="884" y="317"/>
                  </a:lnTo>
                  <a:lnTo>
                    <a:pt x="868" y="321"/>
                  </a:lnTo>
                  <a:lnTo>
                    <a:pt x="854" y="337"/>
                  </a:lnTo>
                  <a:lnTo>
                    <a:pt x="852" y="337"/>
                  </a:lnTo>
                  <a:lnTo>
                    <a:pt x="852" y="310"/>
                  </a:lnTo>
                  <a:lnTo>
                    <a:pt x="826" y="298"/>
                  </a:lnTo>
                  <a:lnTo>
                    <a:pt x="817" y="319"/>
                  </a:lnTo>
                  <a:lnTo>
                    <a:pt x="799" y="331"/>
                  </a:lnTo>
                  <a:lnTo>
                    <a:pt x="782" y="342"/>
                  </a:lnTo>
                  <a:lnTo>
                    <a:pt x="782" y="361"/>
                  </a:lnTo>
                  <a:lnTo>
                    <a:pt x="792" y="370"/>
                  </a:lnTo>
                  <a:lnTo>
                    <a:pt x="840" y="379"/>
                  </a:lnTo>
                  <a:lnTo>
                    <a:pt x="850" y="375"/>
                  </a:lnTo>
                  <a:lnTo>
                    <a:pt x="882" y="379"/>
                  </a:lnTo>
                  <a:lnTo>
                    <a:pt x="884" y="386"/>
                  </a:lnTo>
                  <a:lnTo>
                    <a:pt x="884" y="388"/>
                  </a:lnTo>
                  <a:lnTo>
                    <a:pt x="877" y="393"/>
                  </a:lnTo>
                  <a:lnTo>
                    <a:pt x="870" y="398"/>
                  </a:lnTo>
                  <a:lnTo>
                    <a:pt x="861" y="428"/>
                  </a:lnTo>
                  <a:lnTo>
                    <a:pt x="875" y="460"/>
                  </a:lnTo>
                  <a:lnTo>
                    <a:pt x="894" y="472"/>
                  </a:lnTo>
                  <a:lnTo>
                    <a:pt x="917" y="506"/>
                  </a:lnTo>
                  <a:lnTo>
                    <a:pt x="917" y="511"/>
                  </a:lnTo>
                  <a:lnTo>
                    <a:pt x="914" y="518"/>
                  </a:lnTo>
                  <a:lnTo>
                    <a:pt x="917" y="523"/>
                  </a:lnTo>
                  <a:lnTo>
                    <a:pt x="919" y="525"/>
                  </a:lnTo>
                  <a:lnTo>
                    <a:pt x="921" y="525"/>
                  </a:lnTo>
                  <a:lnTo>
                    <a:pt x="928" y="530"/>
                  </a:lnTo>
                  <a:lnTo>
                    <a:pt x="933" y="534"/>
                  </a:lnTo>
                  <a:lnTo>
                    <a:pt x="933" y="539"/>
                  </a:lnTo>
                  <a:lnTo>
                    <a:pt x="928" y="543"/>
                  </a:lnTo>
                  <a:lnTo>
                    <a:pt x="924" y="548"/>
                  </a:lnTo>
                  <a:lnTo>
                    <a:pt x="919" y="553"/>
                  </a:lnTo>
                  <a:lnTo>
                    <a:pt x="947" y="574"/>
                  </a:lnTo>
                  <a:lnTo>
                    <a:pt x="947" y="585"/>
                  </a:lnTo>
                  <a:lnTo>
                    <a:pt x="956" y="594"/>
                  </a:lnTo>
                  <a:lnTo>
                    <a:pt x="935" y="643"/>
                  </a:lnTo>
                  <a:lnTo>
                    <a:pt x="940" y="655"/>
                  </a:lnTo>
                  <a:lnTo>
                    <a:pt x="944" y="668"/>
                  </a:lnTo>
                  <a:lnTo>
                    <a:pt x="935" y="685"/>
                  </a:lnTo>
                  <a:lnTo>
                    <a:pt x="928" y="689"/>
                  </a:lnTo>
                  <a:lnTo>
                    <a:pt x="921" y="694"/>
                  </a:lnTo>
                  <a:lnTo>
                    <a:pt x="917" y="712"/>
                  </a:lnTo>
                  <a:lnTo>
                    <a:pt x="901" y="724"/>
                  </a:lnTo>
                  <a:lnTo>
                    <a:pt x="889" y="742"/>
                  </a:lnTo>
                  <a:lnTo>
                    <a:pt x="861" y="742"/>
                  </a:lnTo>
                  <a:lnTo>
                    <a:pt x="859" y="745"/>
                  </a:lnTo>
                  <a:lnTo>
                    <a:pt x="854" y="747"/>
                  </a:lnTo>
                  <a:lnTo>
                    <a:pt x="852" y="745"/>
                  </a:lnTo>
                  <a:lnTo>
                    <a:pt x="847" y="742"/>
                  </a:lnTo>
                  <a:lnTo>
                    <a:pt x="831" y="763"/>
                  </a:lnTo>
                  <a:lnTo>
                    <a:pt x="794" y="782"/>
                  </a:lnTo>
                  <a:lnTo>
                    <a:pt x="794" y="807"/>
                  </a:lnTo>
                  <a:lnTo>
                    <a:pt x="794" y="810"/>
                  </a:lnTo>
                  <a:lnTo>
                    <a:pt x="778" y="784"/>
                  </a:lnTo>
                  <a:lnTo>
                    <a:pt x="778" y="775"/>
                  </a:lnTo>
                  <a:lnTo>
                    <a:pt x="778" y="766"/>
                  </a:lnTo>
                  <a:lnTo>
                    <a:pt x="759" y="768"/>
                  </a:lnTo>
                  <a:lnTo>
                    <a:pt x="741" y="770"/>
                  </a:lnTo>
                  <a:lnTo>
                    <a:pt x="722" y="756"/>
                  </a:lnTo>
                  <a:lnTo>
                    <a:pt x="704" y="745"/>
                  </a:lnTo>
                  <a:lnTo>
                    <a:pt x="697" y="745"/>
                  </a:lnTo>
                  <a:lnTo>
                    <a:pt x="690" y="747"/>
                  </a:lnTo>
                  <a:lnTo>
                    <a:pt x="676" y="752"/>
                  </a:lnTo>
                  <a:lnTo>
                    <a:pt x="646" y="761"/>
                  </a:lnTo>
                  <a:lnTo>
                    <a:pt x="644" y="768"/>
                  </a:lnTo>
                  <a:lnTo>
                    <a:pt x="641" y="773"/>
                  </a:lnTo>
                  <a:lnTo>
                    <a:pt x="634" y="782"/>
                  </a:lnTo>
                  <a:lnTo>
                    <a:pt x="621" y="786"/>
                  </a:lnTo>
                  <a:lnTo>
                    <a:pt x="593" y="775"/>
                  </a:lnTo>
                  <a:lnTo>
                    <a:pt x="588" y="759"/>
                  </a:lnTo>
                  <a:lnTo>
                    <a:pt x="574" y="756"/>
                  </a:lnTo>
                  <a:lnTo>
                    <a:pt x="535" y="717"/>
                  </a:lnTo>
                  <a:lnTo>
                    <a:pt x="549" y="668"/>
                  </a:lnTo>
                  <a:lnTo>
                    <a:pt x="537" y="648"/>
                  </a:lnTo>
                  <a:lnTo>
                    <a:pt x="528" y="645"/>
                  </a:lnTo>
                  <a:lnTo>
                    <a:pt x="519" y="643"/>
                  </a:lnTo>
                  <a:lnTo>
                    <a:pt x="498" y="611"/>
                  </a:lnTo>
                  <a:lnTo>
                    <a:pt x="445" y="613"/>
                  </a:lnTo>
                  <a:lnTo>
                    <a:pt x="403" y="655"/>
                  </a:lnTo>
                  <a:lnTo>
                    <a:pt x="384" y="643"/>
                  </a:lnTo>
                  <a:lnTo>
                    <a:pt x="357" y="648"/>
                  </a:lnTo>
                  <a:lnTo>
                    <a:pt x="350" y="643"/>
                  </a:lnTo>
                  <a:lnTo>
                    <a:pt x="343" y="641"/>
                  </a:lnTo>
                  <a:lnTo>
                    <a:pt x="324" y="636"/>
                  </a:lnTo>
                  <a:lnTo>
                    <a:pt x="306" y="636"/>
                  </a:lnTo>
                  <a:lnTo>
                    <a:pt x="290" y="634"/>
                  </a:lnTo>
                  <a:lnTo>
                    <a:pt x="262" y="615"/>
                  </a:lnTo>
                  <a:lnTo>
                    <a:pt x="248" y="615"/>
                  </a:lnTo>
                  <a:lnTo>
                    <a:pt x="202" y="590"/>
                  </a:lnTo>
                  <a:lnTo>
                    <a:pt x="190" y="592"/>
                  </a:lnTo>
                  <a:lnTo>
                    <a:pt x="135" y="560"/>
                  </a:lnTo>
                  <a:lnTo>
                    <a:pt x="130" y="555"/>
                  </a:lnTo>
                  <a:lnTo>
                    <a:pt x="130" y="553"/>
                  </a:lnTo>
                  <a:lnTo>
                    <a:pt x="137" y="541"/>
                  </a:lnTo>
                  <a:lnTo>
                    <a:pt x="137" y="537"/>
                  </a:lnTo>
                  <a:lnTo>
                    <a:pt x="137" y="530"/>
                  </a:lnTo>
                  <a:lnTo>
                    <a:pt x="132" y="511"/>
                  </a:lnTo>
                  <a:lnTo>
                    <a:pt x="137" y="509"/>
                  </a:lnTo>
                  <a:lnTo>
                    <a:pt x="139" y="509"/>
                  </a:lnTo>
                  <a:lnTo>
                    <a:pt x="141" y="506"/>
                  </a:lnTo>
                  <a:lnTo>
                    <a:pt x="146" y="490"/>
                  </a:lnTo>
                  <a:lnTo>
                    <a:pt x="148" y="481"/>
                  </a:lnTo>
                  <a:lnTo>
                    <a:pt x="148" y="469"/>
                  </a:lnTo>
                  <a:lnTo>
                    <a:pt x="139" y="467"/>
                  </a:lnTo>
                  <a:lnTo>
                    <a:pt x="130" y="467"/>
                  </a:lnTo>
                  <a:lnTo>
                    <a:pt x="114" y="469"/>
                  </a:lnTo>
                  <a:lnTo>
                    <a:pt x="97" y="474"/>
                  </a:lnTo>
                  <a:lnTo>
                    <a:pt x="81" y="479"/>
                  </a:lnTo>
                  <a:lnTo>
                    <a:pt x="74" y="465"/>
                  </a:lnTo>
                  <a:lnTo>
                    <a:pt x="54" y="458"/>
                  </a:lnTo>
                  <a:lnTo>
                    <a:pt x="42" y="437"/>
                  </a:lnTo>
                  <a:lnTo>
                    <a:pt x="26" y="432"/>
                  </a:lnTo>
                  <a:lnTo>
                    <a:pt x="23" y="421"/>
                  </a:lnTo>
                  <a:lnTo>
                    <a:pt x="17" y="412"/>
                  </a:lnTo>
                  <a:lnTo>
                    <a:pt x="0" y="395"/>
                  </a:lnTo>
                  <a:lnTo>
                    <a:pt x="5" y="372"/>
                  </a:lnTo>
                  <a:lnTo>
                    <a:pt x="7" y="370"/>
                  </a:lnTo>
                  <a:lnTo>
                    <a:pt x="10" y="370"/>
                  </a:lnTo>
                  <a:lnTo>
                    <a:pt x="14" y="372"/>
                  </a:lnTo>
                  <a:lnTo>
                    <a:pt x="19" y="377"/>
                  </a:lnTo>
                  <a:lnTo>
                    <a:pt x="26" y="377"/>
                  </a:lnTo>
                  <a:lnTo>
                    <a:pt x="28" y="377"/>
                  </a:lnTo>
                  <a:lnTo>
                    <a:pt x="33" y="375"/>
                  </a:lnTo>
                  <a:lnTo>
                    <a:pt x="40" y="344"/>
                  </a:lnTo>
                  <a:lnTo>
                    <a:pt x="51" y="344"/>
                  </a:lnTo>
                  <a:lnTo>
                    <a:pt x="86" y="326"/>
                  </a:lnTo>
                  <a:lnTo>
                    <a:pt x="100" y="296"/>
                  </a:lnTo>
                  <a:lnTo>
                    <a:pt x="84" y="263"/>
                  </a:lnTo>
                  <a:lnTo>
                    <a:pt x="79" y="259"/>
                  </a:lnTo>
                  <a:lnTo>
                    <a:pt x="77" y="256"/>
                  </a:lnTo>
                  <a:lnTo>
                    <a:pt x="77" y="252"/>
                  </a:lnTo>
                  <a:lnTo>
                    <a:pt x="88" y="236"/>
                  </a:lnTo>
                  <a:lnTo>
                    <a:pt x="88" y="226"/>
                  </a:lnTo>
                  <a:lnTo>
                    <a:pt x="91" y="217"/>
                  </a:lnTo>
                  <a:lnTo>
                    <a:pt x="91" y="208"/>
                  </a:lnTo>
                  <a:lnTo>
                    <a:pt x="97" y="201"/>
                  </a:lnTo>
                  <a:lnTo>
                    <a:pt x="104" y="203"/>
                  </a:lnTo>
                  <a:lnTo>
                    <a:pt x="114" y="203"/>
                  </a:lnTo>
                  <a:lnTo>
                    <a:pt x="132" y="206"/>
                  </a:lnTo>
                  <a:lnTo>
                    <a:pt x="141" y="192"/>
                  </a:lnTo>
                  <a:lnTo>
                    <a:pt x="141" y="175"/>
                  </a:lnTo>
                  <a:lnTo>
                    <a:pt x="139" y="157"/>
                  </a:lnTo>
                  <a:lnTo>
                    <a:pt x="146" y="155"/>
                  </a:lnTo>
                  <a:lnTo>
                    <a:pt x="151" y="152"/>
                  </a:lnTo>
                  <a:lnTo>
                    <a:pt x="153" y="152"/>
                  </a:lnTo>
                  <a:lnTo>
                    <a:pt x="213" y="164"/>
                  </a:lnTo>
                  <a:lnTo>
                    <a:pt x="232" y="178"/>
                  </a:lnTo>
                  <a:lnTo>
                    <a:pt x="241" y="226"/>
                  </a:lnTo>
                  <a:lnTo>
                    <a:pt x="246" y="229"/>
                  </a:lnTo>
                  <a:lnTo>
                    <a:pt x="329" y="268"/>
                  </a:lnTo>
                  <a:lnTo>
                    <a:pt x="378" y="291"/>
                  </a:lnTo>
                  <a:lnTo>
                    <a:pt x="463" y="289"/>
                  </a:lnTo>
                  <a:lnTo>
                    <a:pt x="475" y="294"/>
                  </a:lnTo>
                  <a:lnTo>
                    <a:pt x="489" y="300"/>
                  </a:lnTo>
                  <a:lnTo>
                    <a:pt x="556" y="305"/>
                  </a:lnTo>
                  <a:lnTo>
                    <a:pt x="623" y="282"/>
                  </a:lnTo>
                  <a:lnTo>
                    <a:pt x="634" y="266"/>
                  </a:lnTo>
                  <a:lnTo>
                    <a:pt x="634" y="245"/>
                  </a:lnTo>
                  <a:lnTo>
                    <a:pt x="641" y="226"/>
                  </a:lnTo>
                  <a:lnTo>
                    <a:pt x="648" y="231"/>
                  </a:lnTo>
                  <a:lnTo>
                    <a:pt x="655" y="229"/>
                  </a:lnTo>
                  <a:lnTo>
                    <a:pt x="669" y="224"/>
                  </a:lnTo>
                  <a:lnTo>
                    <a:pt x="676" y="208"/>
                  </a:lnTo>
                  <a:lnTo>
                    <a:pt x="683" y="189"/>
                  </a:lnTo>
                  <a:lnTo>
                    <a:pt x="711" y="173"/>
                  </a:lnTo>
                  <a:lnTo>
                    <a:pt x="715" y="162"/>
                  </a:lnTo>
                  <a:lnTo>
                    <a:pt x="708" y="143"/>
                  </a:lnTo>
                  <a:lnTo>
                    <a:pt x="662" y="145"/>
                  </a:lnTo>
                  <a:lnTo>
                    <a:pt x="646" y="129"/>
                  </a:lnTo>
                  <a:lnTo>
                    <a:pt x="644" y="115"/>
                  </a:lnTo>
                  <a:lnTo>
                    <a:pt x="667" y="83"/>
                  </a:lnTo>
                  <a:lnTo>
                    <a:pt x="671" y="39"/>
                  </a:lnTo>
                  <a:lnTo>
                    <a:pt x="660" y="23"/>
                  </a:lnTo>
                  <a:lnTo>
                    <a:pt x="644" y="13"/>
                  </a:lnTo>
                  <a:lnTo>
                    <a:pt x="644" y="9"/>
                  </a:lnTo>
                  <a:lnTo>
                    <a:pt x="648" y="4"/>
                  </a:lnTo>
                  <a:lnTo>
                    <a:pt x="651" y="2"/>
                  </a:lnTo>
                  <a:lnTo>
                    <a:pt x="655" y="0"/>
                  </a:lnTo>
                  <a:lnTo>
                    <a:pt x="681" y="2"/>
                  </a:lnTo>
                  <a:lnTo>
                    <a:pt x="704" y="9"/>
                  </a:lnTo>
                  <a:lnTo>
                    <a:pt x="750" y="2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19" name="Freeform 75"/>
            <p:cNvSpPr>
              <a:spLocks/>
            </p:cNvSpPr>
            <p:nvPr/>
          </p:nvSpPr>
          <p:spPr bwMode="auto">
            <a:xfrm>
              <a:off x="2224" y="1985"/>
              <a:ext cx="84" cy="63"/>
            </a:xfrm>
            <a:custGeom>
              <a:avLst/>
              <a:gdLst>
                <a:gd name="T0" fmla="*/ 84 w 84"/>
                <a:gd name="T1" fmla="*/ 21 h 63"/>
                <a:gd name="T2" fmla="*/ 84 w 84"/>
                <a:gd name="T3" fmla="*/ 23 h 63"/>
                <a:gd name="T4" fmla="*/ 65 w 84"/>
                <a:gd name="T5" fmla="*/ 58 h 63"/>
                <a:gd name="T6" fmla="*/ 65 w 84"/>
                <a:gd name="T7" fmla="*/ 58 h 63"/>
                <a:gd name="T8" fmla="*/ 49 w 84"/>
                <a:gd name="T9" fmla="*/ 63 h 63"/>
                <a:gd name="T10" fmla="*/ 26 w 84"/>
                <a:gd name="T11" fmla="*/ 42 h 63"/>
                <a:gd name="T12" fmla="*/ 24 w 84"/>
                <a:gd name="T13" fmla="*/ 21 h 63"/>
                <a:gd name="T14" fmla="*/ 21 w 84"/>
                <a:gd name="T15" fmla="*/ 21 h 63"/>
                <a:gd name="T16" fmla="*/ 0 w 84"/>
                <a:gd name="T17" fmla="*/ 14 h 63"/>
                <a:gd name="T18" fmla="*/ 0 w 84"/>
                <a:gd name="T19" fmla="*/ 12 h 63"/>
                <a:gd name="T20" fmla="*/ 19 w 84"/>
                <a:gd name="T21" fmla="*/ 0 h 63"/>
                <a:gd name="T22" fmla="*/ 47 w 84"/>
                <a:gd name="T23" fmla="*/ 5 h 63"/>
                <a:gd name="T24" fmla="*/ 84 w 84"/>
                <a:gd name="T25" fmla="*/ 2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63"/>
                <a:gd name="T41" fmla="*/ 84 w 84"/>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63">
                  <a:moveTo>
                    <a:pt x="84" y="21"/>
                  </a:moveTo>
                  <a:lnTo>
                    <a:pt x="84" y="23"/>
                  </a:lnTo>
                  <a:lnTo>
                    <a:pt x="65" y="58"/>
                  </a:lnTo>
                  <a:lnTo>
                    <a:pt x="49" y="63"/>
                  </a:lnTo>
                  <a:lnTo>
                    <a:pt x="26" y="42"/>
                  </a:lnTo>
                  <a:lnTo>
                    <a:pt x="24" y="21"/>
                  </a:lnTo>
                  <a:lnTo>
                    <a:pt x="21" y="21"/>
                  </a:lnTo>
                  <a:lnTo>
                    <a:pt x="0" y="14"/>
                  </a:lnTo>
                  <a:lnTo>
                    <a:pt x="0" y="12"/>
                  </a:lnTo>
                  <a:lnTo>
                    <a:pt x="19" y="0"/>
                  </a:lnTo>
                  <a:lnTo>
                    <a:pt x="47" y="5"/>
                  </a:lnTo>
                  <a:lnTo>
                    <a:pt x="84" y="2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0" name="Freeform 76"/>
            <p:cNvSpPr>
              <a:spLocks/>
            </p:cNvSpPr>
            <p:nvPr/>
          </p:nvSpPr>
          <p:spPr bwMode="auto">
            <a:xfrm>
              <a:off x="2264" y="1990"/>
              <a:ext cx="132" cy="120"/>
            </a:xfrm>
            <a:custGeom>
              <a:avLst/>
              <a:gdLst>
                <a:gd name="T0" fmla="*/ 113 w 132"/>
                <a:gd name="T1" fmla="*/ 48 h 120"/>
                <a:gd name="T2" fmla="*/ 113 w 132"/>
                <a:gd name="T3" fmla="*/ 48 h 120"/>
                <a:gd name="T4" fmla="*/ 132 w 132"/>
                <a:gd name="T5" fmla="*/ 58 h 120"/>
                <a:gd name="T6" fmla="*/ 132 w 132"/>
                <a:gd name="T7" fmla="*/ 58 h 120"/>
                <a:gd name="T8" fmla="*/ 132 w 132"/>
                <a:gd name="T9" fmla="*/ 62 h 120"/>
                <a:gd name="T10" fmla="*/ 132 w 132"/>
                <a:gd name="T11" fmla="*/ 62 h 120"/>
                <a:gd name="T12" fmla="*/ 125 w 132"/>
                <a:gd name="T13" fmla="*/ 74 h 120"/>
                <a:gd name="T14" fmla="*/ 122 w 132"/>
                <a:gd name="T15" fmla="*/ 78 h 120"/>
                <a:gd name="T16" fmla="*/ 122 w 132"/>
                <a:gd name="T17" fmla="*/ 83 h 120"/>
                <a:gd name="T18" fmla="*/ 116 w 132"/>
                <a:gd name="T19" fmla="*/ 97 h 120"/>
                <a:gd name="T20" fmla="*/ 118 w 132"/>
                <a:gd name="T21" fmla="*/ 111 h 120"/>
                <a:gd name="T22" fmla="*/ 111 w 132"/>
                <a:gd name="T23" fmla="*/ 120 h 120"/>
                <a:gd name="T24" fmla="*/ 67 w 132"/>
                <a:gd name="T25" fmla="*/ 109 h 120"/>
                <a:gd name="T26" fmla="*/ 18 w 132"/>
                <a:gd name="T27" fmla="*/ 120 h 120"/>
                <a:gd name="T28" fmla="*/ 7 w 132"/>
                <a:gd name="T29" fmla="*/ 109 h 120"/>
                <a:gd name="T30" fmla="*/ 0 w 132"/>
                <a:gd name="T31" fmla="*/ 88 h 120"/>
                <a:gd name="T32" fmla="*/ 11 w 132"/>
                <a:gd name="T33" fmla="*/ 62 h 120"/>
                <a:gd name="T34" fmla="*/ 28 w 132"/>
                <a:gd name="T35" fmla="*/ 58 h 120"/>
                <a:gd name="T36" fmla="*/ 48 w 132"/>
                <a:gd name="T37" fmla="*/ 16 h 120"/>
                <a:gd name="T38" fmla="*/ 67 w 132"/>
                <a:gd name="T39" fmla="*/ 0 h 120"/>
                <a:gd name="T40" fmla="*/ 109 w 132"/>
                <a:gd name="T41" fmla="*/ 4 h 120"/>
                <a:gd name="T42" fmla="*/ 113 w 132"/>
                <a:gd name="T43" fmla="*/ 48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120"/>
                <a:gd name="T68" fmla="*/ 132 w 13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120">
                  <a:moveTo>
                    <a:pt x="113" y="48"/>
                  </a:moveTo>
                  <a:lnTo>
                    <a:pt x="113" y="48"/>
                  </a:lnTo>
                  <a:lnTo>
                    <a:pt x="132" y="58"/>
                  </a:lnTo>
                  <a:lnTo>
                    <a:pt x="132" y="62"/>
                  </a:lnTo>
                  <a:lnTo>
                    <a:pt x="125" y="74"/>
                  </a:lnTo>
                  <a:lnTo>
                    <a:pt x="122" y="78"/>
                  </a:lnTo>
                  <a:lnTo>
                    <a:pt x="122" y="83"/>
                  </a:lnTo>
                  <a:lnTo>
                    <a:pt x="116" y="97"/>
                  </a:lnTo>
                  <a:lnTo>
                    <a:pt x="118" y="111"/>
                  </a:lnTo>
                  <a:lnTo>
                    <a:pt x="111" y="120"/>
                  </a:lnTo>
                  <a:lnTo>
                    <a:pt x="67" y="109"/>
                  </a:lnTo>
                  <a:lnTo>
                    <a:pt x="18" y="120"/>
                  </a:lnTo>
                  <a:lnTo>
                    <a:pt x="7" y="109"/>
                  </a:lnTo>
                  <a:lnTo>
                    <a:pt x="0" y="88"/>
                  </a:lnTo>
                  <a:lnTo>
                    <a:pt x="11" y="62"/>
                  </a:lnTo>
                  <a:lnTo>
                    <a:pt x="28" y="58"/>
                  </a:lnTo>
                  <a:lnTo>
                    <a:pt x="48" y="16"/>
                  </a:lnTo>
                  <a:lnTo>
                    <a:pt x="67" y="0"/>
                  </a:lnTo>
                  <a:lnTo>
                    <a:pt x="109" y="4"/>
                  </a:lnTo>
                  <a:lnTo>
                    <a:pt x="113" y="4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1" name="Freeform 77"/>
            <p:cNvSpPr>
              <a:spLocks/>
            </p:cNvSpPr>
            <p:nvPr/>
          </p:nvSpPr>
          <p:spPr bwMode="auto">
            <a:xfrm>
              <a:off x="2742" y="2157"/>
              <a:ext cx="4" cy="14"/>
            </a:xfrm>
            <a:custGeom>
              <a:avLst/>
              <a:gdLst>
                <a:gd name="T0" fmla="*/ 4 w 4"/>
                <a:gd name="T1" fmla="*/ 14 h 14"/>
                <a:gd name="T2" fmla="*/ 4 w 4"/>
                <a:gd name="T3" fmla="*/ 14 h 14"/>
                <a:gd name="T4" fmla="*/ 0 w 4"/>
                <a:gd name="T5" fmla="*/ 14 h 14"/>
                <a:gd name="T6" fmla="*/ 0 w 4"/>
                <a:gd name="T7" fmla="*/ 0 h 14"/>
                <a:gd name="T8" fmla="*/ 4 w 4"/>
                <a:gd name="T9" fmla="*/ 0 h 14"/>
                <a:gd name="T10" fmla="*/ 4 w 4"/>
                <a:gd name="T11" fmla="*/ 0 h 14"/>
                <a:gd name="T12" fmla="*/ 4 w 4"/>
                <a:gd name="T13" fmla="*/ 7 h 14"/>
                <a:gd name="T14" fmla="*/ 4 w 4"/>
                <a:gd name="T15" fmla="*/ 14 h 14"/>
                <a:gd name="T16" fmla="*/ 4 w 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4"/>
                <a:gd name="T29" fmla="*/ 4 w 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4">
                  <a:moveTo>
                    <a:pt x="4" y="14"/>
                  </a:moveTo>
                  <a:lnTo>
                    <a:pt x="4" y="14"/>
                  </a:lnTo>
                  <a:lnTo>
                    <a:pt x="0" y="14"/>
                  </a:lnTo>
                  <a:lnTo>
                    <a:pt x="0" y="0"/>
                  </a:lnTo>
                  <a:lnTo>
                    <a:pt x="4" y="0"/>
                  </a:lnTo>
                  <a:lnTo>
                    <a:pt x="4" y="7"/>
                  </a:lnTo>
                  <a:lnTo>
                    <a:pt x="4"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2" name="Freeform 78"/>
            <p:cNvSpPr>
              <a:spLocks/>
            </p:cNvSpPr>
            <p:nvPr/>
          </p:nvSpPr>
          <p:spPr bwMode="auto">
            <a:xfrm>
              <a:off x="2581" y="2215"/>
              <a:ext cx="30" cy="44"/>
            </a:xfrm>
            <a:custGeom>
              <a:avLst/>
              <a:gdLst>
                <a:gd name="T0" fmla="*/ 28 w 30"/>
                <a:gd name="T1" fmla="*/ 42 h 44"/>
                <a:gd name="T2" fmla="*/ 28 w 30"/>
                <a:gd name="T3" fmla="*/ 42 h 44"/>
                <a:gd name="T4" fmla="*/ 23 w 30"/>
                <a:gd name="T5" fmla="*/ 44 h 44"/>
                <a:gd name="T6" fmla="*/ 23 w 30"/>
                <a:gd name="T7" fmla="*/ 44 h 44"/>
                <a:gd name="T8" fmla="*/ 18 w 30"/>
                <a:gd name="T9" fmla="*/ 39 h 44"/>
                <a:gd name="T10" fmla="*/ 14 w 30"/>
                <a:gd name="T11" fmla="*/ 37 h 44"/>
                <a:gd name="T12" fmla="*/ 11 w 30"/>
                <a:gd name="T13" fmla="*/ 32 h 44"/>
                <a:gd name="T14" fmla="*/ 14 w 30"/>
                <a:gd name="T15" fmla="*/ 28 h 44"/>
                <a:gd name="T16" fmla="*/ 14 w 30"/>
                <a:gd name="T17" fmla="*/ 26 h 44"/>
                <a:gd name="T18" fmla="*/ 14 w 30"/>
                <a:gd name="T19" fmla="*/ 26 h 44"/>
                <a:gd name="T20" fmla="*/ 0 w 30"/>
                <a:gd name="T21" fmla="*/ 14 h 44"/>
                <a:gd name="T22" fmla="*/ 0 w 30"/>
                <a:gd name="T23" fmla="*/ 14 h 44"/>
                <a:gd name="T24" fmla="*/ 0 w 30"/>
                <a:gd name="T25" fmla="*/ 0 h 44"/>
                <a:gd name="T26" fmla="*/ 30 w 30"/>
                <a:gd name="T27" fmla="*/ 0 h 44"/>
                <a:gd name="T28" fmla="*/ 28 w 30"/>
                <a:gd name="T29" fmla="*/ 4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44"/>
                <a:gd name="T47" fmla="*/ 30 w 3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44">
                  <a:moveTo>
                    <a:pt x="28" y="42"/>
                  </a:moveTo>
                  <a:lnTo>
                    <a:pt x="28" y="42"/>
                  </a:lnTo>
                  <a:lnTo>
                    <a:pt x="23" y="44"/>
                  </a:lnTo>
                  <a:lnTo>
                    <a:pt x="18" y="39"/>
                  </a:lnTo>
                  <a:lnTo>
                    <a:pt x="14" y="37"/>
                  </a:lnTo>
                  <a:lnTo>
                    <a:pt x="11" y="32"/>
                  </a:lnTo>
                  <a:lnTo>
                    <a:pt x="14" y="28"/>
                  </a:lnTo>
                  <a:lnTo>
                    <a:pt x="14" y="26"/>
                  </a:lnTo>
                  <a:lnTo>
                    <a:pt x="0" y="14"/>
                  </a:lnTo>
                  <a:lnTo>
                    <a:pt x="0" y="0"/>
                  </a:lnTo>
                  <a:lnTo>
                    <a:pt x="30" y="0"/>
                  </a:lnTo>
                  <a:lnTo>
                    <a:pt x="28" y="4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3" name="Freeform 79"/>
            <p:cNvSpPr>
              <a:spLocks/>
            </p:cNvSpPr>
            <p:nvPr/>
          </p:nvSpPr>
          <p:spPr bwMode="auto">
            <a:xfrm>
              <a:off x="1695" y="2001"/>
              <a:ext cx="81" cy="88"/>
            </a:xfrm>
            <a:custGeom>
              <a:avLst/>
              <a:gdLst>
                <a:gd name="T0" fmla="*/ 76 w 81"/>
                <a:gd name="T1" fmla="*/ 10 h 88"/>
                <a:gd name="T2" fmla="*/ 81 w 81"/>
                <a:gd name="T3" fmla="*/ 17 h 88"/>
                <a:gd name="T4" fmla="*/ 81 w 81"/>
                <a:gd name="T5" fmla="*/ 17 h 88"/>
                <a:gd name="T6" fmla="*/ 64 w 81"/>
                <a:gd name="T7" fmla="*/ 67 h 88"/>
                <a:gd name="T8" fmla="*/ 64 w 81"/>
                <a:gd name="T9" fmla="*/ 67 h 88"/>
                <a:gd name="T10" fmla="*/ 57 w 81"/>
                <a:gd name="T11" fmla="*/ 72 h 88"/>
                <a:gd name="T12" fmla="*/ 53 w 81"/>
                <a:gd name="T13" fmla="*/ 77 h 88"/>
                <a:gd name="T14" fmla="*/ 37 w 81"/>
                <a:gd name="T15" fmla="*/ 79 h 88"/>
                <a:gd name="T16" fmla="*/ 23 w 81"/>
                <a:gd name="T17" fmla="*/ 84 h 88"/>
                <a:gd name="T18" fmla="*/ 16 w 81"/>
                <a:gd name="T19" fmla="*/ 86 h 88"/>
                <a:gd name="T20" fmla="*/ 9 w 81"/>
                <a:gd name="T21" fmla="*/ 88 h 88"/>
                <a:gd name="T22" fmla="*/ 0 w 81"/>
                <a:gd name="T23" fmla="*/ 81 h 88"/>
                <a:gd name="T24" fmla="*/ 0 w 81"/>
                <a:gd name="T25" fmla="*/ 81 h 88"/>
                <a:gd name="T26" fmla="*/ 0 w 81"/>
                <a:gd name="T27" fmla="*/ 79 h 88"/>
                <a:gd name="T28" fmla="*/ 0 w 81"/>
                <a:gd name="T29" fmla="*/ 74 h 88"/>
                <a:gd name="T30" fmla="*/ 4 w 81"/>
                <a:gd name="T31" fmla="*/ 72 h 88"/>
                <a:gd name="T32" fmla="*/ 11 w 81"/>
                <a:gd name="T33" fmla="*/ 70 h 88"/>
                <a:gd name="T34" fmla="*/ 16 w 81"/>
                <a:gd name="T35" fmla="*/ 67 h 88"/>
                <a:gd name="T36" fmla="*/ 16 w 81"/>
                <a:gd name="T37" fmla="*/ 67 h 88"/>
                <a:gd name="T38" fmla="*/ 16 w 81"/>
                <a:gd name="T39" fmla="*/ 56 h 88"/>
                <a:gd name="T40" fmla="*/ 13 w 81"/>
                <a:gd name="T41" fmla="*/ 49 h 88"/>
                <a:gd name="T42" fmla="*/ 11 w 81"/>
                <a:gd name="T43" fmla="*/ 44 h 88"/>
                <a:gd name="T44" fmla="*/ 27 w 81"/>
                <a:gd name="T45" fmla="*/ 26 h 88"/>
                <a:gd name="T46" fmla="*/ 27 w 81"/>
                <a:gd name="T47" fmla="*/ 26 h 88"/>
                <a:gd name="T48" fmla="*/ 30 w 81"/>
                <a:gd name="T49" fmla="*/ 24 h 88"/>
                <a:gd name="T50" fmla="*/ 34 w 81"/>
                <a:gd name="T51" fmla="*/ 24 h 88"/>
                <a:gd name="T52" fmla="*/ 32 w 81"/>
                <a:gd name="T53" fmla="*/ 5 h 88"/>
                <a:gd name="T54" fmla="*/ 37 w 81"/>
                <a:gd name="T55" fmla="*/ 0 h 88"/>
                <a:gd name="T56" fmla="*/ 37 w 81"/>
                <a:gd name="T57" fmla="*/ 0 h 88"/>
                <a:gd name="T58" fmla="*/ 46 w 81"/>
                <a:gd name="T59" fmla="*/ 3 h 88"/>
                <a:gd name="T60" fmla="*/ 55 w 81"/>
                <a:gd name="T61" fmla="*/ 7 h 88"/>
                <a:gd name="T62" fmla="*/ 64 w 81"/>
                <a:gd name="T63" fmla="*/ 10 h 88"/>
                <a:gd name="T64" fmla="*/ 76 w 81"/>
                <a:gd name="T65" fmla="*/ 10 h 88"/>
                <a:gd name="T66" fmla="*/ 76 w 81"/>
                <a:gd name="T67" fmla="*/ 10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
                <a:gd name="T103" fmla="*/ 0 h 88"/>
                <a:gd name="T104" fmla="*/ 81 w 81"/>
                <a:gd name="T105" fmla="*/ 88 h 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 h="88">
                  <a:moveTo>
                    <a:pt x="76" y="10"/>
                  </a:moveTo>
                  <a:lnTo>
                    <a:pt x="81" y="17"/>
                  </a:lnTo>
                  <a:lnTo>
                    <a:pt x="64" y="67"/>
                  </a:lnTo>
                  <a:lnTo>
                    <a:pt x="57" y="72"/>
                  </a:lnTo>
                  <a:lnTo>
                    <a:pt x="53" y="77"/>
                  </a:lnTo>
                  <a:lnTo>
                    <a:pt x="37" y="79"/>
                  </a:lnTo>
                  <a:lnTo>
                    <a:pt x="23" y="84"/>
                  </a:lnTo>
                  <a:lnTo>
                    <a:pt x="16" y="86"/>
                  </a:lnTo>
                  <a:lnTo>
                    <a:pt x="9" y="88"/>
                  </a:lnTo>
                  <a:lnTo>
                    <a:pt x="0" y="81"/>
                  </a:lnTo>
                  <a:lnTo>
                    <a:pt x="0" y="79"/>
                  </a:lnTo>
                  <a:lnTo>
                    <a:pt x="0" y="74"/>
                  </a:lnTo>
                  <a:lnTo>
                    <a:pt x="4" y="72"/>
                  </a:lnTo>
                  <a:lnTo>
                    <a:pt x="11" y="70"/>
                  </a:lnTo>
                  <a:lnTo>
                    <a:pt x="16" y="67"/>
                  </a:lnTo>
                  <a:lnTo>
                    <a:pt x="16" y="56"/>
                  </a:lnTo>
                  <a:lnTo>
                    <a:pt x="13" y="49"/>
                  </a:lnTo>
                  <a:lnTo>
                    <a:pt x="11" y="44"/>
                  </a:lnTo>
                  <a:lnTo>
                    <a:pt x="27" y="26"/>
                  </a:lnTo>
                  <a:lnTo>
                    <a:pt x="30" y="24"/>
                  </a:lnTo>
                  <a:lnTo>
                    <a:pt x="34" y="24"/>
                  </a:lnTo>
                  <a:lnTo>
                    <a:pt x="32" y="5"/>
                  </a:lnTo>
                  <a:lnTo>
                    <a:pt x="37" y="0"/>
                  </a:lnTo>
                  <a:lnTo>
                    <a:pt x="46" y="3"/>
                  </a:lnTo>
                  <a:lnTo>
                    <a:pt x="55" y="7"/>
                  </a:lnTo>
                  <a:lnTo>
                    <a:pt x="64" y="10"/>
                  </a:lnTo>
                  <a:lnTo>
                    <a:pt x="76" y="1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4" name="Freeform 80"/>
            <p:cNvSpPr>
              <a:spLocks/>
            </p:cNvSpPr>
            <p:nvPr/>
          </p:nvSpPr>
          <p:spPr bwMode="auto">
            <a:xfrm>
              <a:off x="2194" y="2001"/>
              <a:ext cx="51" cy="24"/>
            </a:xfrm>
            <a:custGeom>
              <a:avLst/>
              <a:gdLst>
                <a:gd name="T0" fmla="*/ 49 w 51"/>
                <a:gd name="T1" fmla="*/ 7 h 24"/>
                <a:gd name="T2" fmla="*/ 49 w 51"/>
                <a:gd name="T3" fmla="*/ 7 h 24"/>
                <a:gd name="T4" fmla="*/ 51 w 51"/>
                <a:gd name="T5" fmla="*/ 24 h 24"/>
                <a:gd name="T6" fmla="*/ 51 w 51"/>
                <a:gd name="T7" fmla="*/ 24 h 24"/>
                <a:gd name="T8" fmla="*/ 35 w 51"/>
                <a:gd name="T9" fmla="*/ 21 h 24"/>
                <a:gd name="T10" fmla="*/ 0 w 51"/>
                <a:gd name="T11" fmla="*/ 21 h 24"/>
                <a:gd name="T12" fmla="*/ 12 w 51"/>
                <a:gd name="T13" fmla="*/ 10 h 24"/>
                <a:gd name="T14" fmla="*/ 12 w 51"/>
                <a:gd name="T15" fmla="*/ 10 h 24"/>
                <a:gd name="T16" fmla="*/ 21 w 51"/>
                <a:gd name="T17" fmla="*/ 7 h 24"/>
                <a:gd name="T18" fmla="*/ 26 w 51"/>
                <a:gd name="T19" fmla="*/ 5 h 24"/>
                <a:gd name="T20" fmla="*/ 30 w 51"/>
                <a:gd name="T21" fmla="*/ 0 h 24"/>
                <a:gd name="T22" fmla="*/ 49 w 51"/>
                <a:gd name="T23" fmla="*/ 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24"/>
                <a:gd name="T38" fmla="*/ 51 w 51"/>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24">
                  <a:moveTo>
                    <a:pt x="49" y="7"/>
                  </a:moveTo>
                  <a:lnTo>
                    <a:pt x="49" y="7"/>
                  </a:lnTo>
                  <a:lnTo>
                    <a:pt x="51" y="24"/>
                  </a:lnTo>
                  <a:lnTo>
                    <a:pt x="35" y="21"/>
                  </a:lnTo>
                  <a:lnTo>
                    <a:pt x="0" y="21"/>
                  </a:lnTo>
                  <a:lnTo>
                    <a:pt x="12" y="10"/>
                  </a:lnTo>
                  <a:lnTo>
                    <a:pt x="21" y="7"/>
                  </a:lnTo>
                  <a:lnTo>
                    <a:pt x="26" y="5"/>
                  </a:lnTo>
                  <a:lnTo>
                    <a:pt x="30" y="0"/>
                  </a:lnTo>
                  <a:lnTo>
                    <a:pt x="49"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5" name="Freeform 81"/>
            <p:cNvSpPr>
              <a:spLocks/>
            </p:cNvSpPr>
            <p:nvPr/>
          </p:nvSpPr>
          <p:spPr bwMode="auto">
            <a:xfrm>
              <a:off x="3356" y="2224"/>
              <a:ext cx="9" cy="12"/>
            </a:xfrm>
            <a:custGeom>
              <a:avLst/>
              <a:gdLst>
                <a:gd name="T0" fmla="*/ 9 w 9"/>
                <a:gd name="T1" fmla="*/ 5 h 12"/>
                <a:gd name="T2" fmla="*/ 9 w 9"/>
                <a:gd name="T3" fmla="*/ 5 h 12"/>
                <a:gd name="T4" fmla="*/ 7 w 9"/>
                <a:gd name="T5" fmla="*/ 10 h 12"/>
                <a:gd name="T6" fmla="*/ 5 w 9"/>
                <a:gd name="T7" fmla="*/ 12 h 12"/>
                <a:gd name="T8" fmla="*/ 2 w 9"/>
                <a:gd name="T9" fmla="*/ 12 h 12"/>
                <a:gd name="T10" fmla="*/ 2 w 9"/>
                <a:gd name="T11" fmla="*/ 12 h 12"/>
                <a:gd name="T12" fmla="*/ 0 w 9"/>
                <a:gd name="T13" fmla="*/ 10 h 12"/>
                <a:gd name="T14" fmla="*/ 0 w 9"/>
                <a:gd name="T15" fmla="*/ 7 h 12"/>
                <a:gd name="T16" fmla="*/ 0 w 9"/>
                <a:gd name="T17" fmla="*/ 3 h 12"/>
                <a:gd name="T18" fmla="*/ 0 w 9"/>
                <a:gd name="T19" fmla="*/ 3 h 12"/>
                <a:gd name="T20" fmla="*/ 0 w 9"/>
                <a:gd name="T21" fmla="*/ 0 h 12"/>
                <a:gd name="T22" fmla="*/ 2 w 9"/>
                <a:gd name="T23" fmla="*/ 0 h 12"/>
                <a:gd name="T24" fmla="*/ 5 w 9"/>
                <a:gd name="T25" fmla="*/ 0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9" y="5"/>
                  </a:moveTo>
                  <a:lnTo>
                    <a:pt x="9" y="5"/>
                  </a:lnTo>
                  <a:lnTo>
                    <a:pt x="7" y="10"/>
                  </a:lnTo>
                  <a:lnTo>
                    <a:pt x="5" y="12"/>
                  </a:lnTo>
                  <a:lnTo>
                    <a:pt x="2" y="12"/>
                  </a:lnTo>
                  <a:lnTo>
                    <a:pt x="0" y="10"/>
                  </a:lnTo>
                  <a:lnTo>
                    <a:pt x="0" y="7"/>
                  </a:lnTo>
                  <a:lnTo>
                    <a:pt x="0" y="3"/>
                  </a:lnTo>
                  <a:lnTo>
                    <a:pt x="0" y="0"/>
                  </a:lnTo>
                  <a:lnTo>
                    <a:pt x="2" y="0"/>
                  </a:lnTo>
                  <a:lnTo>
                    <a:pt x="5" y="0"/>
                  </a:lnTo>
                  <a:lnTo>
                    <a:pt x="9"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6" name="Freeform 82"/>
            <p:cNvSpPr>
              <a:spLocks/>
            </p:cNvSpPr>
            <p:nvPr/>
          </p:nvSpPr>
          <p:spPr bwMode="auto">
            <a:xfrm>
              <a:off x="2116" y="2015"/>
              <a:ext cx="162" cy="137"/>
            </a:xfrm>
            <a:custGeom>
              <a:avLst/>
              <a:gdLst>
                <a:gd name="T0" fmla="*/ 71 w 162"/>
                <a:gd name="T1" fmla="*/ 10 h 137"/>
                <a:gd name="T2" fmla="*/ 71 w 162"/>
                <a:gd name="T3" fmla="*/ 10 h 137"/>
                <a:gd name="T4" fmla="*/ 102 w 162"/>
                <a:gd name="T5" fmla="*/ 10 h 137"/>
                <a:gd name="T6" fmla="*/ 115 w 162"/>
                <a:gd name="T7" fmla="*/ 10 h 137"/>
                <a:gd name="T8" fmla="*/ 129 w 162"/>
                <a:gd name="T9" fmla="*/ 14 h 137"/>
                <a:gd name="T10" fmla="*/ 155 w 162"/>
                <a:gd name="T11" fmla="*/ 35 h 137"/>
                <a:gd name="T12" fmla="*/ 145 w 162"/>
                <a:gd name="T13" fmla="*/ 63 h 137"/>
                <a:gd name="T14" fmla="*/ 145 w 162"/>
                <a:gd name="T15" fmla="*/ 63 h 137"/>
                <a:gd name="T16" fmla="*/ 150 w 162"/>
                <a:gd name="T17" fmla="*/ 81 h 137"/>
                <a:gd name="T18" fmla="*/ 155 w 162"/>
                <a:gd name="T19" fmla="*/ 91 h 137"/>
                <a:gd name="T20" fmla="*/ 162 w 162"/>
                <a:gd name="T21" fmla="*/ 97 h 137"/>
                <a:gd name="T22" fmla="*/ 139 w 162"/>
                <a:gd name="T23" fmla="*/ 137 h 137"/>
                <a:gd name="T24" fmla="*/ 139 w 162"/>
                <a:gd name="T25" fmla="*/ 137 h 137"/>
                <a:gd name="T26" fmla="*/ 120 w 162"/>
                <a:gd name="T27" fmla="*/ 137 h 137"/>
                <a:gd name="T28" fmla="*/ 102 w 162"/>
                <a:gd name="T29" fmla="*/ 134 h 137"/>
                <a:gd name="T30" fmla="*/ 62 w 162"/>
                <a:gd name="T31" fmla="*/ 102 h 137"/>
                <a:gd name="T32" fmla="*/ 23 w 162"/>
                <a:gd name="T33" fmla="*/ 104 h 137"/>
                <a:gd name="T34" fmla="*/ 23 w 162"/>
                <a:gd name="T35" fmla="*/ 104 h 137"/>
                <a:gd name="T36" fmla="*/ 0 w 162"/>
                <a:gd name="T37" fmla="*/ 91 h 137"/>
                <a:gd name="T38" fmla="*/ 0 w 162"/>
                <a:gd name="T39" fmla="*/ 91 h 137"/>
                <a:gd name="T40" fmla="*/ 0 w 162"/>
                <a:gd name="T41" fmla="*/ 74 h 137"/>
                <a:gd name="T42" fmla="*/ 2 w 162"/>
                <a:gd name="T43" fmla="*/ 56 h 137"/>
                <a:gd name="T44" fmla="*/ 2 w 162"/>
                <a:gd name="T45" fmla="*/ 40 h 137"/>
                <a:gd name="T46" fmla="*/ 2 w 162"/>
                <a:gd name="T47" fmla="*/ 30 h 137"/>
                <a:gd name="T48" fmla="*/ 0 w 162"/>
                <a:gd name="T49" fmla="*/ 21 h 137"/>
                <a:gd name="T50" fmla="*/ 44 w 162"/>
                <a:gd name="T51" fmla="*/ 0 h 137"/>
                <a:gd name="T52" fmla="*/ 44 w 162"/>
                <a:gd name="T53" fmla="*/ 0 h 137"/>
                <a:gd name="T54" fmla="*/ 71 w 162"/>
                <a:gd name="T55" fmla="*/ 10 h 137"/>
                <a:gd name="T56" fmla="*/ 71 w 162"/>
                <a:gd name="T57" fmla="*/ 10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37"/>
                <a:gd name="T89" fmla="*/ 162 w 162"/>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37">
                  <a:moveTo>
                    <a:pt x="71" y="10"/>
                  </a:moveTo>
                  <a:lnTo>
                    <a:pt x="71" y="10"/>
                  </a:lnTo>
                  <a:lnTo>
                    <a:pt x="102" y="10"/>
                  </a:lnTo>
                  <a:lnTo>
                    <a:pt x="115" y="10"/>
                  </a:lnTo>
                  <a:lnTo>
                    <a:pt x="129" y="14"/>
                  </a:lnTo>
                  <a:lnTo>
                    <a:pt x="155" y="35"/>
                  </a:lnTo>
                  <a:lnTo>
                    <a:pt x="145" y="63"/>
                  </a:lnTo>
                  <a:lnTo>
                    <a:pt x="150" y="81"/>
                  </a:lnTo>
                  <a:lnTo>
                    <a:pt x="155" y="91"/>
                  </a:lnTo>
                  <a:lnTo>
                    <a:pt x="162" y="97"/>
                  </a:lnTo>
                  <a:lnTo>
                    <a:pt x="139" y="137"/>
                  </a:lnTo>
                  <a:lnTo>
                    <a:pt x="120" y="137"/>
                  </a:lnTo>
                  <a:lnTo>
                    <a:pt x="102" y="134"/>
                  </a:lnTo>
                  <a:lnTo>
                    <a:pt x="62" y="102"/>
                  </a:lnTo>
                  <a:lnTo>
                    <a:pt x="23" y="104"/>
                  </a:lnTo>
                  <a:lnTo>
                    <a:pt x="0" y="91"/>
                  </a:lnTo>
                  <a:lnTo>
                    <a:pt x="0" y="74"/>
                  </a:lnTo>
                  <a:lnTo>
                    <a:pt x="2" y="56"/>
                  </a:lnTo>
                  <a:lnTo>
                    <a:pt x="2" y="40"/>
                  </a:lnTo>
                  <a:lnTo>
                    <a:pt x="2" y="30"/>
                  </a:lnTo>
                  <a:lnTo>
                    <a:pt x="0" y="21"/>
                  </a:lnTo>
                  <a:lnTo>
                    <a:pt x="44" y="0"/>
                  </a:lnTo>
                  <a:lnTo>
                    <a:pt x="71" y="1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7" name="Freeform 83"/>
            <p:cNvSpPr>
              <a:spLocks/>
            </p:cNvSpPr>
            <p:nvPr/>
          </p:nvSpPr>
          <p:spPr bwMode="auto">
            <a:xfrm>
              <a:off x="1970" y="2027"/>
              <a:ext cx="146" cy="162"/>
            </a:xfrm>
            <a:custGeom>
              <a:avLst/>
              <a:gdLst>
                <a:gd name="T0" fmla="*/ 125 w 146"/>
                <a:gd name="T1" fmla="*/ 11 h 162"/>
                <a:gd name="T2" fmla="*/ 141 w 146"/>
                <a:gd name="T3" fmla="*/ 11 h 162"/>
                <a:gd name="T4" fmla="*/ 141 w 146"/>
                <a:gd name="T5" fmla="*/ 11 h 162"/>
                <a:gd name="T6" fmla="*/ 143 w 146"/>
                <a:gd name="T7" fmla="*/ 21 h 162"/>
                <a:gd name="T8" fmla="*/ 146 w 146"/>
                <a:gd name="T9" fmla="*/ 28 h 162"/>
                <a:gd name="T10" fmla="*/ 143 w 146"/>
                <a:gd name="T11" fmla="*/ 44 h 162"/>
                <a:gd name="T12" fmla="*/ 143 w 146"/>
                <a:gd name="T13" fmla="*/ 62 h 162"/>
                <a:gd name="T14" fmla="*/ 141 w 146"/>
                <a:gd name="T15" fmla="*/ 79 h 162"/>
                <a:gd name="T16" fmla="*/ 120 w 146"/>
                <a:gd name="T17" fmla="*/ 90 h 162"/>
                <a:gd name="T18" fmla="*/ 120 w 146"/>
                <a:gd name="T19" fmla="*/ 90 h 162"/>
                <a:gd name="T20" fmla="*/ 116 w 146"/>
                <a:gd name="T21" fmla="*/ 104 h 162"/>
                <a:gd name="T22" fmla="*/ 111 w 146"/>
                <a:gd name="T23" fmla="*/ 118 h 162"/>
                <a:gd name="T24" fmla="*/ 111 w 146"/>
                <a:gd name="T25" fmla="*/ 118 h 162"/>
                <a:gd name="T26" fmla="*/ 116 w 146"/>
                <a:gd name="T27" fmla="*/ 125 h 162"/>
                <a:gd name="T28" fmla="*/ 123 w 146"/>
                <a:gd name="T29" fmla="*/ 132 h 162"/>
                <a:gd name="T30" fmla="*/ 123 w 146"/>
                <a:gd name="T31" fmla="*/ 132 h 162"/>
                <a:gd name="T32" fmla="*/ 118 w 146"/>
                <a:gd name="T33" fmla="*/ 157 h 162"/>
                <a:gd name="T34" fmla="*/ 118 w 146"/>
                <a:gd name="T35" fmla="*/ 157 h 162"/>
                <a:gd name="T36" fmla="*/ 99 w 146"/>
                <a:gd name="T37" fmla="*/ 157 h 162"/>
                <a:gd name="T38" fmla="*/ 81 w 146"/>
                <a:gd name="T39" fmla="*/ 157 h 162"/>
                <a:gd name="T40" fmla="*/ 72 w 146"/>
                <a:gd name="T41" fmla="*/ 162 h 162"/>
                <a:gd name="T42" fmla="*/ 72 w 146"/>
                <a:gd name="T43" fmla="*/ 162 h 162"/>
                <a:gd name="T44" fmla="*/ 30 w 146"/>
                <a:gd name="T45" fmla="*/ 160 h 162"/>
                <a:gd name="T46" fmla="*/ 28 w 146"/>
                <a:gd name="T47" fmla="*/ 127 h 162"/>
                <a:gd name="T48" fmla="*/ 9 w 146"/>
                <a:gd name="T49" fmla="*/ 113 h 162"/>
                <a:gd name="T50" fmla="*/ 9 w 146"/>
                <a:gd name="T51" fmla="*/ 113 h 162"/>
                <a:gd name="T52" fmla="*/ 7 w 146"/>
                <a:gd name="T53" fmla="*/ 104 h 162"/>
                <a:gd name="T54" fmla="*/ 5 w 146"/>
                <a:gd name="T55" fmla="*/ 97 h 162"/>
                <a:gd name="T56" fmla="*/ 0 w 146"/>
                <a:gd name="T57" fmla="*/ 81 h 162"/>
                <a:gd name="T58" fmla="*/ 0 w 146"/>
                <a:gd name="T59" fmla="*/ 81 h 162"/>
                <a:gd name="T60" fmla="*/ 11 w 146"/>
                <a:gd name="T61" fmla="*/ 74 h 162"/>
                <a:gd name="T62" fmla="*/ 21 w 146"/>
                <a:gd name="T63" fmla="*/ 65 h 162"/>
                <a:gd name="T64" fmla="*/ 21 w 146"/>
                <a:gd name="T65" fmla="*/ 65 h 162"/>
                <a:gd name="T66" fmla="*/ 30 w 146"/>
                <a:gd name="T67" fmla="*/ 21 h 162"/>
                <a:gd name="T68" fmla="*/ 46 w 146"/>
                <a:gd name="T69" fmla="*/ 16 h 162"/>
                <a:gd name="T70" fmla="*/ 46 w 146"/>
                <a:gd name="T71" fmla="*/ 16 h 162"/>
                <a:gd name="T72" fmla="*/ 48 w 146"/>
                <a:gd name="T73" fmla="*/ 11 h 162"/>
                <a:gd name="T74" fmla="*/ 48 w 146"/>
                <a:gd name="T75" fmla="*/ 4 h 162"/>
                <a:gd name="T76" fmla="*/ 48 w 146"/>
                <a:gd name="T77" fmla="*/ 4 h 162"/>
                <a:gd name="T78" fmla="*/ 53 w 146"/>
                <a:gd name="T79" fmla="*/ 2 h 162"/>
                <a:gd name="T80" fmla="*/ 58 w 146"/>
                <a:gd name="T81" fmla="*/ 2 h 162"/>
                <a:gd name="T82" fmla="*/ 65 w 146"/>
                <a:gd name="T83" fmla="*/ 4 h 162"/>
                <a:gd name="T84" fmla="*/ 72 w 146"/>
                <a:gd name="T85" fmla="*/ 9 h 162"/>
                <a:gd name="T86" fmla="*/ 79 w 146"/>
                <a:gd name="T87" fmla="*/ 11 h 162"/>
                <a:gd name="T88" fmla="*/ 79 w 146"/>
                <a:gd name="T89" fmla="*/ 11 h 162"/>
                <a:gd name="T90" fmla="*/ 97 w 146"/>
                <a:gd name="T91" fmla="*/ 9 h 162"/>
                <a:gd name="T92" fmla="*/ 104 w 146"/>
                <a:gd name="T93" fmla="*/ 7 h 162"/>
                <a:gd name="T94" fmla="*/ 111 w 146"/>
                <a:gd name="T95" fmla="*/ 0 h 162"/>
                <a:gd name="T96" fmla="*/ 111 w 146"/>
                <a:gd name="T97" fmla="*/ 0 h 162"/>
                <a:gd name="T98" fmla="*/ 116 w 146"/>
                <a:gd name="T99" fmla="*/ 0 h 162"/>
                <a:gd name="T100" fmla="*/ 118 w 146"/>
                <a:gd name="T101" fmla="*/ 4 h 162"/>
                <a:gd name="T102" fmla="*/ 120 w 146"/>
                <a:gd name="T103" fmla="*/ 9 h 162"/>
                <a:gd name="T104" fmla="*/ 125 w 146"/>
                <a:gd name="T105" fmla="*/ 11 h 162"/>
                <a:gd name="T106" fmla="*/ 125 w 146"/>
                <a:gd name="T107" fmla="*/ 11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62"/>
                <a:gd name="T164" fmla="*/ 146 w 14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62">
                  <a:moveTo>
                    <a:pt x="125" y="11"/>
                  </a:moveTo>
                  <a:lnTo>
                    <a:pt x="141" y="11"/>
                  </a:lnTo>
                  <a:lnTo>
                    <a:pt x="143" y="21"/>
                  </a:lnTo>
                  <a:lnTo>
                    <a:pt x="146" y="28"/>
                  </a:lnTo>
                  <a:lnTo>
                    <a:pt x="143" y="44"/>
                  </a:lnTo>
                  <a:lnTo>
                    <a:pt x="143" y="62"/>
                  </a:lnTo>
                  <a:lnTo>
                    <a:pt x="141" y="79"/>
                  </a:lnTo>
                  <a:lnTo>
                    <a:pt x="120" y="90"/>
                  </a:lnTo>
                  <a:lnTo>
                    <a:pt x="116" y="104"/>
                  </a:lnTo>
                  <a:lnTo>
                    <a:pt x="111" y="118"/>
                  </a:lnTo>
                  <a:lnTo>
                    <a:pt x="116" y="125"/>
                  </a:lnTo>
                  <a:lnTo>
                    <a:pt x="123" y="132"/>
                  </a:lnTo>
                  <a:lnTo>
                    <a:pt x="118" y="157"/>
                  </a:lnTo>
                  <a:lnTo>
                    <a:pt x="99" y="157"/>
                  </a:lnTo>
                  <a:lnTo>
                    <a:pt x="81" y="157"/>
                  </a:lnTo>
                  <a:lnTo>
                    <a:pt x="72" y="162"/>
                  </a:lnTo>
                  <a:lnTo>
                    <a:pt x="30" y="160"/>
                  </a:lnTo>
                  <a:lnTo>
                    <a:pt x="28" y="127"/>
                  </a:lnTo>
                  <a:lnTo>
                    <a:pt x="9" y="113"/>
                  </a:lnTo>
                  <a:lnTo>
                    <a:pt x="7" y="104"/>
                  </a:lnTo>
                  <a:lnTo>
                    <a:pt x="5" y="97"/>
                  </a:lnTo>
                  <a:lnTo>
                    <a:pt x="0" y="81"/>
                  </a:lnTo>
                  <a:lnTo>
                    <a:pt x="11" y="74"/>
                  </a:lnTo>
                  <a:lnTo>
                    <a:pt x="21" y="65"/>
                  </a:lnTo>
                  <a:lnTo>
                    <a:pt x="30" y="21"/>
                  </a:lnTo>
                  <a:lnTo>
                    <a:pt x="46" y="16"/>
                  </a:lnTo>
                  <a:lnTo>
                    <a:pt x="48" y="11"/>
                  </a:lnTo>
                  <a:lnTo>
                    <a:pt x="48" y="4"/>
                  </a:lnTo>
                  <a:lnTo>
                    <a:pt x="53" y="2"/>
                  </a:lnTo>
                  <a:lnTo>
                    <a:pt x="58" y="2"/>
                  </a:lnTo>
                  <a:lnTo>
                    <a:pt x="65" y="4"/>
                  </a:lnTo>
                  <a:lnTo>
                    <a:pt x="72" y="9"/>
                  </a:lnTo>
                  <a:lnTo>
                    <a:pt x="79" y="11"/>
                  </a:lnTo>
                  <a:lnTo>
                    <a:pt x="97" y="9"/>
                  </a:lnTo>
                  <a:lnTo>
                    <a:pt x="104" y="7"/>
                  </a:lnTo>
                  <a:lnTo>
                    <a:pt x="111" y="0"/>
                  </a:lnTo>
                  <a:lnTo>
                    <a:pt x="116" y="0"/>
                  </a:lnTo>
                  <a:lnTo>
                    <a:pt x="118" y="4"/>
                  </a:lnTo>
                  <a:lnTo>
                    <a:pt x="120" y="9"/>
                  </a:lnTo>
                  <a:lnTo>
                    <a:pt x="125"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8" name="Freeform 84"/>
            <p:cNvSpPr>
              <a:spLocks/>
            </p:cNvSpPr>
            <p:nvPr/>
          </p:nvSpPr>
          <p:spPr bwMode="auto">
            <a:xfrm>
              <a:off x="2742" y="2197"/>
              <a:ext cx="11" cy="11"/>
            </a:xfrm>
            <a:custGeom>
              <a:avLst/>
              <a:gdLst>
                <a:gd name="T0" fmla="*/ 11 w 11"/>
                <a:gd name="T1" fmla="*/ 4 h 11"/>
                <a:gd name="T2" fmla="*/ 11 w 11"/>
                <a:gd name="T3" fmla="*/ 4 h 11"/>
                <a:gd name="T4" fmla="*/ 11 w 11"/>
                <a:gd name="T5" fmla="*/ 9 h 11"/>
                <a:gd name="T6" fmla="*/ 9 w 11"/>
                <a:gd name="T7" fmla="*/ 11 h 11"/>
                <a:gd name="T8" fmla="*/ 9 w 11"/>
                <a:gd name="T9" fmla="*/ 11 h 11"/>
                <a:gd name="T10" fmla="*/ 4 w 11"/>
                <a:gd name="T11" fmla="*/ 11 h 11"/>
                <a:gd name="T12" fmla="*/ 2 w 11"/>
                <a:gd name="T13" fmla="*/ 9 h 11"/>
                <a:gd name="T14" fmla="*/ 2 w 11"/>
                <a:gd name="T15" fmla="*/ 9 h 11"/>
                <a:gd name="T16" fmla="*/ 0 w 11"/>
                <a:gd name="T17" fmla="*/ 7 h 11"/>
                <a:gd name="T18" fmla="*/ 2 w 11"/>
                <a:gd name="T19" fmla="*/ 2 h 11"/>
                <a:gd name="T20" fmla="*/ 2 w 11"/>
                <a:gd name="T21" fmla="*/ 2 h 11"/>
                <a:gd name="T22" fmla="*/ 7 w 11"/>
                <a:gd name="T23" fmla="*/ 0 h 11"/>
                <a:gd name="T24" fmla="*/ 7 w 11"/>
                <a:gd name="T25" fmla="*/ 0 h 11"/>
                <a:gd name="T26" fmla="*/ 9 w 11"/>
                <a:gd name="T27" fmla="*/ 2 h 11"/>
                <a:gd name="T28" fmla="*/ 11 w 11"/>
                <a:gd name="T29" fmla="*/ 4 h 11"/>
                <a:gd name="T30" fmla="*/ 11 w 11"/>
                <a:gd name="T31" fmla="*/ 4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1"/>
                <a:gd name="T50" fmla="*/ 11 w 11"/>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1">
                  <a:moveTo>
                    <a:pt x="11" y="4"/>
                  </a:moveTo>
                  <a:lnTo>
                    <a:pt x="11" y="4"/>
                  </a:lnTo>
                  <a:lnTo>
                    <a:pt x="11" y="9"/>
                  </a:lnTo>
                  <a:lnTo>
                    <a:pt x="9" y="11"/>
                  </a:lnTo>
                  <a:lnTo>
                    <a:pt x="4" y="11"/>
                  </a:lnTo>
                  <a:lnTo>
                    <a:pt x="2" y="9"/>
                  </a:lnTo>
                  <a:lnTo>
                    <a:pt x="0" y="7"/>
                  </a:lnTo>
                  <a:lnTo>
                    <a:pt x="2" y="2"/>
                  </a:lnTo>
                  <a:lnTo>
                    <a:pt x="7" y="0"/>
                  </a:lnTo>
                  <a:lnTo>
                    <a:pt x="9" y="2"/>
                  </a:lnTo>
                  <a:lnTo>
                    <a:pt x="11"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29" name="Freeform 85"/>
            <p:cNvSpPr>
              <a:spLocks/>
            </p:cNvSpPr>
            <p:nvPr/>
          </p:nvSpPr>
          <p:spPr bwMode="auto">
            <a:xfrm>
              <a:off x="2450" y="1827"/>
              <a:ext cx="1069" cy="625"/>
            </a:xfrm>
            <a:custGeom>
              <a:avLst/>
              <a:gdLst>
                <a:gd name="T0" fmla="*/ 722 w 1069"/>
                <a:gd name="T1" fmla="*/ 78 h 625"/>
                <a:gd name="T2" fmla="*/ 673 w 1069"/>
                <a:gd name="T3" fmla="*/ 102 h 625"/>
                <a:gd name="T4" fmla="*/ 733 w 1069"/>
                <a:gd name="T5" fmla="*/ 97 h 625"/>
                <a:gd name="T6" fmla="*/ 773 w 1069"/>
                <a:gd name="T7" fmla="*/ 113 h 625"/>
                <a:gd name="T8" fmla="*/ 715 w 1069"/>
                <a:gd name="T9" fmla="*/ 136 h 625"/>
                <a:gd name="T10" fmla="*/ 717 w 1069"/>
                <a:gd name="T11" fmla="*/ 152 h 625"/>
                <a:gd name="T12" fmla="*/ 699 w 1069"/>
                <a:gd name="T13" fmla="*/ 227 h 625"/>
                <a:gd name="T14" fmla="*/ 759 w 1069"/>
                <a:gd name="T15" fmla="*/ 155 h 625"/>
                <a:gd name="T16" fmla="*/ 784 w 1069"/>
                <a:gd name="T17" fmla="*/ 150 h 625"/>
                <a:gd name="T18" fmla="*/ 777 w 1069"/>
                <a:gd name="T19" fmla="*/ 203 h 625"/>
                <a:gd name="T20" fmla="*/ 810 w 1069"/>
                <a:gd name="T21" fmla="*/ 227 h 625"/>
                <a:gd name="T22" fmla="*/ 905 w 1069"/>
                <a:gd name="T23" fmla="*/ 189 h 625"/>
                <a:gd name="T24" fmla="*/ 1020 w 1069"/>
                <a:gd name="T25" fmla="*/ 150 h 625"/>
                <a:gd name="T26" fmla="*/ 1062 w 1069"/>
                <a:gd name="T27" fmla="*/ 122 h 625"/>
                <a:gd name="T28" fmla="*/ 1067 w 1069"/>
                <a:gd name="T29" fmla="*/ 164 h 625"/>
                <a:gd name="T30" fmla="*/ 1030 w 1069"/>
                <a:gd name="T31" fmla="*/ 180 h 625"/>
                <a:gd name="T32" fmla="*/ 1009 w 1069"/>
                <a:gd name="T33" fmla="*/ 203 h 625"/>
                <a:gd name="T34" fmla="*/ 979 w 1069"/>
                <a:gd name="T35" fmla="*/ 220 h 625"/>
                <a:gd name="T36" fmla="*/ 963 w 1069"/>
                <a:gd name="T37" fmla="*/ 243 h 625"/>
                <a:gd name="T38" fmla="*/ 905 w 1069"/>
                <a:gd name="T39" fmla="*/ 275 h 625"/>
                <a:gd name="T40" fmla="*/ 870 w 1069"/>
                <a:gd name="T41" fmla="*/ 296 h 625"/>
                <a:gd name="T42" fmla="*/ 858 w 1069"/>
                <a:gd name="T43" fmla="*/ 328 h 625"/>
                <a:gd name="T44" fmla="*/ 856 w 1069"/>
                <a:gd name="T45" fmla="*/ 296 h 625"/>
                <a:gd name="T46" fmla="*/ 840 w 1069"/>
                <a:gd name="T47" fmla="*/ 328 h 625"/>
                <a:gd name="T48" fmla="*/ 824 w 1069"/>
                <a:gd name="T49" fmla="*/ 342 h 625"/>
                <a:gd name="T50" fmla="*/ 831 w 1069"/>
                <a:gd name="T51" fmla="*/ 356 h 625"/>
                <a:gd name="T52" fmla="*/ 833 w 1069"/>
                <a:gd name="T53" fmla="*/ 375 h 625"/>
                <a:gd name="T54" fmla="*/ 814 w 1069"/>
                <a:gd name="T55" fmla="*/ 386 h 625"/>
                <a:gd name="T56" fmla="*/ 722 w 1069"/>
                <a:gd name="T57" fmla="*/ 458 h 625"/>
                <a:gd name="T58" fmla="*/ 687 w 1069"/>
                <a:gd name="T59" fmla="*/ 523 h 625"/>
                <a:gd name="T60" fmla="*/ 685 w 1069"/>
                <a:gd name="T61" fmla="*/ 576 h 625"/>
                <a:gd name="T62" fmla="*/ 669 w 1069"/>
                <a:gd name="T63" fmla="*/ 625 h 625"/>
                <a:gd name="T64" fmla="*/ 652 w 1069"/>
                <a:gd name="T65" fmla="*/ 567 h 625"/>
                <a:gd name="T66" fmla="*/ 627 w 1069"/>
                <a:gd name="T67" fmla="*/ 507 h 625"/>
                <a:gd name="T68" fmla="*/ 604 w 1069"/>
                <a:gd name="T69" fmla="*/ 495 h 625"/>
                <a:gd name="T70" fmla="*/ 583 w 1069"/>
                <a:gd name="T71" fmla="*/ 493 h 625"/>
                <a:gd name="T72" fmla="*/ 544 w 1069"/>
                <a:gd name="T73" fmla="*/ 495 h 625"/>
                <a:gd name="T74" fmla="*/ 530 w 1069"/>
                <a:gd name="T75" fmla="*/ 532 h 625"/>
                <a:gd name="T76" fmla="*/ 463 w 1069"/>
                <a:gd name="T77" fmla="*/ 513 h 625"/>
                <a:gd name="T78" fmla="*/ 421 w 1069"/>
                <a:gd name="T79" fmla="*/ 509 h 625"/>
                <a:gd name="T80" fmla="*/ 386 w 1069"/>
                <a:gd name="T81" fmla="*/ 532 h 625"/>
                <a:gd name="T82" fmla="*/ 335 w 1069"/>
                <a:gd name="T83" fmla="*/ 585 h 625"/>
                <a:gd name="T84" fmla="*/ 238 w 1069"/>
                <a:gd name="T85" fmla="*/ 465 h 625"/>
                <a:gd name="T86" fmla="*/ 92 w 1069"/>
                <a:gd name="T87" fmla="*/ 423 h 625"/>
                <a:gd name="T88" fmla="*/ 25 w 1069"/>
                <a:gd name="T89" fmla="*/ 368 h 625"/>
                <a:gd name="T90" fmla="*/ 2 w 1069"/>
                <a:gd name="T91" fmla="*/ 314 h 625"/>
                <a:gd name="T92" fmla="*/ 2 w 1069"/>
                <a:gd name="T93" fmla="*/ 284 h 625"/>
                <a:gd name="T94" fmla="*/ 21 w 1069"/>
                <a:gd name="T95" fmla="*/ 287 h 625"/>
                <a:gd name="T96" fmla="*/ 25 w 1069"/>
                <a:gd name="T97" fmla="*/ 277 h 625"/>
                <a:gd name="T98" fmla="*/ 18 w 1069"/>
                <a:gd name="T99" fmla="*/ 215 h 625"/>
                <a:gd name="T100" fmla="*/ 88 w 1069"/>
                <a:gd name="T101" fmla="*/ 115 h 625"/>
                <a:gd name="T102" fmla="*/ 134 w 1069"/>
                <a:gd name="T103" fmla="*/ 67 h 625"/>
                <a:gd name="T104" fmla="*/ 178 w 1069"/>
                <a:gd name="T105" fmla="*/ 34 h 625"/>
                <a:gd name="T106" fmla="*/ 636 w 1069"/>
                <a:gd name="T107" fmla="*/ 46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9"/>
                <a:gd name="T163" fmla="*/ 0 h 625"/>
                <a:gd name="T164" fmla="*/ 1069 w 1069"/>
                <a:gd name="T165" fmla="*/ 625 h 6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9" h="625">
                  <a:moveTo>
                    <a:pt x="636" y="46"/>
                  </a:moveTo>
                  <a:lnTo>
                    <a:pt x="671" y="69"/>
                  </a:lnTo>
                  <a:lnTo>
                    <a:pt x="722" y="74"/>
                  </a:lnTo>
                  <a:lnTo>
                    <a:pt x="722" y="78"/>
                  </a:lnTo>
                  <a:lnTo>
                    <a:pt x="678" y="90"/>
                  </a:lnTo>
                  <a:lnTo>
                    <a:pt x="676" y="95"/>
                  </a:lnTo>
                  <a:lnTo>
                    <a:pt x="673" y="102"/>
                  </a:lnTo>
                  <a:lnTo>
                    <a:pt x="680" y="104"/>
                  </a:lnTo>
                  <a:lnTo>
                    <a:pt x="685" y="104"/>
                  </a:lnTo>
                  <a:lnTo>
                    <a:pt x="733" y="97"/>
                  </a:lnTo>
                  <a:lnTo>
                    <a:pt x="745" y="104"/>
                  </a:lnTo>
                  <a:lnTo>
                    <a:pt x="750" y="108"/>
                  </a:lnTo>
                  <a:lnTo>
                    <a:pt x="757" y="111"/>
                  </a:lnTo>
                  <a:lnTo>
                    <a:pt x="773" y="113"/>
                  </a:lnTo>
                  <a:lnTo>
                    <a:pt x="787" y="118"/>
                  </a:lnTo>
                  <a:lnTo>
                    <a:pt x="784" y="122"/>
                  </a:lnTo>
                  <a:lnTo>
                    <a:pt x="743" y="127"/>
                  </a:lnTo>
                  <a:lnTo>
                    <a:pt x="715" y="136"/>
                  </a:lnTo>
                  <a:lnTo>
                    <a:pt x="713" y="141"/>
                  </a:lnTo>
                  <a:lnTo>
                    <a:pt x="710" y="146"/>
                  </a:lnTo>
                  <a:lnTo>
                    <a:pt x="717" y="152"/>
                  </a:lnTo>
                  <a:lnTo>
                    <a:pt x="706" y="166"/>
                  </a:lnTo>
                  <a:lnTo>
                    <a:pt x="696" y="185"/>
                  </a:lnTo>
                  <a:lnTo>
                    <a:pt x="682" y="220"/>
                  </a:lnTo>
                  <a:lnTo>
                    <a:pt x="692" y="229"/>
                  </a:lnTo>
                  <a:lnTo>
                    <a:pt x="699" y="227"/>
                  </a:lnTo>
                  <a:lnTo>
                    <a:pt x="729" y="196"/>
                  </a:lnTo>
                  <a:lnTo>
                    <a:pt x="729" y="176"/>
                  </a:lnTo>
                  <a:lnTo>
                    <a:pt x="740" y="157"/>
                  </a:lnTo>
                  <a:lnTo>
                    <a:pt x="759" y="155"/>
                  </a:lnTo>
                  <a:lnTo>
                    <a:pt x="768" y="150"/>
                  </a:lnTo>
                  <a:lnTo>
                    <a:pt x="777" y="146"/>
                  </a:lnTo>
                  <a:lnTo>
                    <a:pt x="784" y="150"/>
                  </a:lnTo>
                  <a:lnTo>
                    <a:pt x="775" y="176"/>
                  </a:lnTo>
                  <a:lnTo>
                    <a:pt x="777" y="176"/>
                  </a:lnTo>
                  <a:lnTo>
                    <a:pt x="789" y="176"/>
                  </a:lnTo>
                  <a:lnTo>
                    <a:pt x="777" y="203"/>
                  </a:lnTo>
                  <a:lnTo>
                    <a:pt x="763" y="217"/>
                  </a:lnTo>
                  <a:lnTo>
                    <a:pt x="766" y="227"/>
                  </a:lnTo>
                  <a:lnTo>
                    <a:pt x="768" y="233"/>
                  </a:lnTo>
                  <a:lnTo>
                    <a:pt x="810" y="227"/>
                  </a:lnTo>
                  <a:lnTo>
                    <a:pt x="854" y="201"/>
                  </a:lnTo>
                  <a:lnTo>
                    <a:pt x="879" y="213"/>
                  </a:lnTo>
                  <a:lnTo>
                    <a:pt x="898" y="208"/>
                  </a:lnTo>
                  <a:lnTo>
                    <a:pt x="905" y="189"/>
                  </a:lnTo>
                  <a:lnTo>
                    <a:pt x="942" y="178"/>
                  </a:lnTo>
                  <a:lnTo>
                    <a:pt x="983" y="183"/>
                  </a:lnTo>
                  <a:lnTo>
                    <a:pt x="1006" y="173"/>
                  </a:lnTo>
                  <a:lnTo>
                    <a:pt x="1020" y="150"/>
                  </a:lnTo>
                  <a:lnTo>
                    <a:pt x="1039" y="134"/>
                  </a:lnTo>
                  <a:lnTo>
                    <a:pt x="1050" y="127"/>
                  </a:lnTo>
                  <a:lnTo>
                    <a:pt x="1062" y="122"/>
                  </a:lnTo>
                  <a:lnTo>
                    <a:pt x="1067" y="127"/>
                  </a:lnTo>
                  <a:lnTo>
                    <a:pt x="1069" y="132"/>
                  </a:lnTo>
                  <a:lnTo>
                    <a:pt x="1069" y="143"/>
                  </a:lnTo>
                  <a:lnTo>
                    <a:pt x="1067" y="152"/>
                  </a:lnTo>
                  <a:lnTo>
                    <a:pt x="1067" y="164"/>
                  </a:lnTo>
                  <a:lnTo>
                    <a:pt x="1060" y="173"/>
                  </a:lnTo>
                  <a:lnTo>
                    <a:pt x="1055" y="178"/>
                  </a:lnTo>
                  <a:lnTo>
                    <a:pt x="1050" y="178"/>
                  </a:lnTo>
                  <a:lnTo>
                    <a:pt x="1030" y="180"/>
                  </a:lnTo>
                  <a:lnTo>
                    <a:pt x="1027" y="180"/>
                  </a:lnTo>
                  <a:lnTo>
                    <a:pt x="1025" y="196"/>
                  </a:lnTo>
                  <a:lnTo>
                    <a:pt x="1016" y="199"/>
                  </a:lnTo>
                  <a:lnTo>
                    <a:pt x="1009" y="203"/>
                  </a:lnTo>
                  <a:lnTo>
                    <a:pt x="1004" y="199"/>
                  </a:lnTo>
                  <a:lnTo>
                    <a:pt x="997" y="196"/>
                  </a:lnTo>
                  <a:lnTo>
                    <a:pt x="979" y="220"/>
                  </a:lnTo>
                  <a:lnTo>
                    <a:pt x="981" y="231"/>
                  </a:lnTo>
                  <a:lnTo>
                    <a:pt x="986" y="243"/>
                  </a:lnTo>
                  <a:lnTo>
                    <a:pt x="976" y="245"/>
                  </a:lnTo>
                  <a:lnTo>
                    <a:pt x="963" y="243"/>
                  </a:lnTo>
                  <a:lnTo>
                    <a:pt x="958" y="252"/>
                  </a:lnTo>
                  <a:lnTo>
                    <a:pt x="953" y="264"/>
                  </a:lnTo>
                  <a:lnTo>
                    <a:pt x="939" y="264"/>
                  </a:lnTo>
                  <a:lnTo>
                    <a:pt x="925" y="273"/>
                  </a:lnTo>
                  <a:lnTo>
                    <a:pt x="905" y="275"/>
                  </a:lnTo>
                  <a:lnTo>
                    <a:pt x="888" y="298"/>
                  </a:lnTo>
                  <a:lnTo>
                    <a:pt x="879" y="298"/>
                  </a:lnTo>
                  <a:lnTo>
                    <a:pt x="870" y="296"/>
                  </a:lnTo>
                  <a:lnTo>
                    <a:pt x="865" y="308"/>
                  </a:lnTo>
                  <a:lnTo>
                    <a:pt x="863" y="314"/>
                  </a:lnTo>
                  <a:lnTo>
                    <a:pt x="863" y="321"/>
                  </a:lnTo>
                  <a:lnTo>
                    <a:pt x="858" y="328"/>
                  </a:lnTo>
                  <a:lnTo>
                    <a:pt x="856" y="331"/>
                  </a:lnTo>
                  <a:lnTo>
                    <a:pt x="851" y="328"/>
                  </a:lnTo>
                  <a:lnTo>
                    <a:pt x="856" y="296"/>
                  </a:lnTo>
                  <a:lnTo>
                    <a:pt x="854" y="296"/>
                  </a:lnTo>
                  <a:lnTo>
                    <a:pt x="835" y="312"/>
                  </a:lnTo>
                  <a:lnTo>
                    <a:pt x="840" y="328"/>
                  </a:lnTo>
                  <a:lnTo>
                    <a:pt x="833" y="338"/>
                  </a:lnTo>
                  <a:lnTo>
                    <a:pt x="826" y="338"/>
                  </a:lnTo>
                  <a:lnTo>
                    <a:pt x="824" y="340"/>
                  </a:lnTo>
                  <a:lnTo>
                    <a:pt x="824" y="342"/>
                  </a:lnTo>
                  <a:lnTo>
                    <a:pt x="824" y="347"/>
                  </a:lnTo>
                  <a:lnTo>
                    <a:pt x="826" y="349"/>
                  </a:lnTo>
                  <a:lnTo>
                    <a:pt x="831" y="356"/>
                  </a:lnTo>
                  <a:lnTo>
                    <a:pt x="831" y="361"/>
                  </a:lnTo>
                  <a:lnTo>
                    <a:pt x="828" y="368"/>
                  </a:lnTo>
                  <a:lnTo>
                    <a:pt x="828" y="372"/>
                  </a:lnTo>
                  <a:lnTo>
                    <a:pt x="828" y="375"/>
                  </a:lnTo>
                  <a:lnTo>
                    <a:pt x="833" y="375"/>
                  </a:lnTo>
                  <a:lnTo>
                    <a:pt x="831" y="384"/>
                  </a:lnTo>
                  <a:lnTo>
                    <a:pt x="826" y="386"/>
                  </a:lnTo>
                  <a:lnTo>
                    <a:pt x="819" y="386"/>
                  </a:lnTo>
                  <a:lnTo>
                    <a:pt x="814" y="386"/>
                  </a:lnTo>
                  <a:lnTo>
                    <a:pt x="812" y="386"/>
                  </a:lnTo>
                  <a:lnTo>
                    <a:pt x="810" y="389"/>
                  </a:lnTo>
                  <a:lnTo>
                    <a:pt x="810" y="398"/>
                  </a:lnTo>
                  <a:lnTo>
                    <a:pt x="722" y="458"/>
                  </a:lnTo>
                  <a:lnTo>
                    <a:pt x="717" y="458"/>
                  </a:lnTo>
                  <a:lnTo>
                    <a:pt x="715" y="456"/>
                  </a:lnTo>
                  <a:lnTo>
                    <a:pt x="687" y="504"/>
                  </a:lnTo>
                  <a:lnTo>
                    <a:pt x="687" y="523"/>
                  </a:lnTo>
                  <a:lnTo>
                    <a:pt x="689" y="541"/>
                  </a:lnTo>
                  <a:lnTo>
                    <a:pt x="689" y="557"/>
                  </a:lnTo>
                  <a:lnTo>
                    <a:pt x="687" y="567"/>
                  </a:lnTo>
                  <a:lnTo>
                    <a:pt x="685" y="576"/>
                  </a:lnTo>
                  <a:lnTo>
                    <a:pt x="687" y="583"/>
                  </a:lnTo>
                  <a:lnTo>
                    <a:pt x="685" y="590"/>
                  </a:lnTo>
                  <a:lnTo>
                    <a:pt x="680" y="601"/>
                  </a:lnTo>
                  <a:lnTo>
                    <a:pt x="676" y="613"/>
                  </a:lnTo>
                  <a:lnTo>
                    <a:pt x="669" y="625"/>
                  </a:lnTo>
                  <a:lnTo>
                    <a:pt x="655" y="615"/>
                  </a:lnTo>
                  <a:lnTo>
                    <a:pt x="645" y="578"/>
                  </a:lnTo>
                  <a:lnTo>
                    <a:pt x="650" y="571"/>
                  </a:lnTo>
                  <a:lnTo>
                    <a:pt x="652" y="567"/>
                  </a:lnTo>
                  <a:lnTo>
                    <a:pt x="641" y="553"/>
                  </a:lnTo>
                  <a:lnTo>
                    <a:pt x="650" y="530"/>
                  </a:lnTo>
                  <a:lnTo>
                    <a:pt x="627" y="507"/>
                  </a:lnTo>
                  <a:lnTo>
                    <a:pt x="620" y="504"/>
                  </a:lnTo>
                  <a:lnTo>
                    <a:pt x="613" y="502"/>
                  </a:lnTo>
                  <a:lnTo>
                    <a:pt x="606" y="497"/>
                  </a:lnTo>
                  <a:lnTo>
                    <a:pt x="604" y="495"/>
                  </a:lnTo>
                  <a:lnTo>
                    <a:pt x="601" y="490"/>
                  </a:lnTo>
                  <a:lnTo>
                    <a:pt x="599" y="490"/>
                  </a:lnTo>
                  <a:lnTo>
                    <a:pt x="595" y="490"/>
                  </a:lnTo>
                  <a:lnTo>
                    <a:pt x="583" y="493"/>
                  </a:lnTo>
                  <a:lnTo>
                    <a:pt x="576" y="488"/>
                  </a:lnTo>
                  <a:lnTo>
                    <a:pt x="574" y="486"/>
                  </a:lnTo>
                  <a:lnTo>
                    <a:pt x="571" y="486"/>
                  </a:lnTo>
                  <a:lnTo>
                    <a:pt x="544" y="495"/>
                  </a:lnTo>
                  <a:lnTo>
                    <a:pt x="537" y="509"/>
                  </a:lnTo>
                  <a:lnTo>
                    <a:pt x="539" y="516"/>
                  </a:lnTo>
                  <a:lnTo>
                    <a:pt x="544" y="525"/>
                  </a:lnTo>
                  <a:lnTo>
                    <a:pt x="530" y="532"/>
                  </a:lnTo>
                  <a:lnTo>
                    <a:pt x="520" y="520"/>
                  </a:lnTo>
                  <a:lnTo>
                    <a:pt x="500" y="520"/>
                  </a:lnTo>
                  <a:lnTo>
                    <a:pt x="481" y="509"/>
                  </a:lnTo>
                  <a:lnTo>
                    <a:pt x="463" y="513"/>
                  </a:lnTo>
                  <a:lnTo>
                    <a:pt x="446" y="511"/>
                  </a:lnTo>
                  <a:lnTo>
                    <a:pt x="430" y="507"/>
                  </a:lnTo>
                  <a:lnTo>
                    <a:pt x="426" y="507"/>
                  </a:lnTo>
                  <a:lnTo>
                    <a:pt x="421" y="509"/>
                  </a:lnTo>
                  <a:lnTo>
                    <a:pt x="414" y="516"/>
                  </a:lnTo>
                  <a:lnTo>
                    <a:pt x="409" y="523"/>
                  </a:lnTo>
                  <a:lnTo>
                    <a:pt x="402" y="530"/>
                  </a:lnTo>
                  <a:lnTo>
                    <a:pt x="386" y="532"/>
                  </a:lnTo>
                  <a:lnTo>
                    <a:pt x="361" y="567"/>
                  </a:lnTo>
                  <a:lnTo>
                    <a:pt x="356" y="604"/>
                  </a:lnTo>
                  <a:lnTo>
                    <a:pt x="354" y="604"/>
                  </a:lnTo>
                  <a:lnTo>
                    <a:pt x="335" y="585"/>
                  </a:lnTo>
                  <a:lnTo>
                    <a:pt x="324" y="516"/>
                  </a:lnTo>
                  <a:lnTo>
                    <a:pt x="296" y="493"/>
                  </a:lnTo>
                  <a:lnTo>
                    <a:pt x="275" y="507"/>
                  </a:lnTo>
                  <a:lnTo>
                    <a:pt x="261" y="504"/>
                  </a:lnTo>
                  <a:lnTo>
                    <a:pt x="238" y="465"/>
                  </a:lnTo>
                  <a:lnTo>
                    <a:pt x="210" y="449"/>
                  </a:lnTo>
                  <a:lnTo>
                    <a:pt x="173" y="460"/>
                  </a:lnTo>
                  <a:lnTo>
                    <a:pt x="111" y="435"/>
                  </a:lnTo>
                  <a:lnTo>
                    <a:pt x="92" y="423"/>
                  </a:lnTo>
                  <a:lnTo>
                    <a:pt x="37" y="430"/>
                  </a:lnTo>
                  <a:lnTo>
                    <a:pt x="39" y="423"/>
                  </a:lnTo>
                  <a:lnTo>
                    <a:pt x="25" y="368"/>
                  </a:lnTo>
                  <a:lnTo>
                    <a:pt x="4" y="361"/>
                  </a:lnTo>
                  <a:lnTo>
                    <a:pt x="0" y="351"/>
                  </a:lnTo>
                  <a:lnTo>
                    <a:pt x="0" y="326"/>
                  </a:lnTo>
                  <a:lnTo>
                    <a:pt x="2" y="314"/>
                  </a:lnTo>
                  <a:lnTo>
                    <a:pt x="7" y="303"/>
                  </a:lnTo>
                  <a:lnTo>
                    <a:pt x="2" y="294"/>
                  </a:lnTo>
                  <a:lnTo>
                    <a:pt x="0" y="289"/>
                  </a:lnTo>
                  <a:lnTo>
                    <a:pt x="2" y="284"/>
                  </a:lnTo>
                  <a:lnTo>
                    <a:pt x="9" y="287"/>
                  </a:lnTo>
                  <a:lnTo>
                    <a:pt x="14" y="289"/>
                  </a:lnTo>
                  <a:lnTo>
                    <a:pt x="18" y="289"/>
                  </a:lnTo>
                  <a:lnTo>
                    <a:pt x="21" y="287"/>
                  </a:lnTo>
                  <a:lnTo>
                    <a:pt x="23" y="284"/>
                  </a:lnTo>
                  <a:lnTo>
                    <a:pt x="23" y="280"/>
                  </a:lnTo>
                  <a:lnTo>
                    <a:pt x="25" y="277"/>
                  </a:lnTo>
                  <a:lnTo>
                    <a:pt x="9" y="268"/>
                  </a:lnTo>
                  <a:lnTo>
                    <a:pt x="14" y="240"/>
                  </a:lnTo>
                  <a:lnTo>
                    <a:pt x="18" y="215"/>
                  </a:lnTo>
                  <a:lnTo>
                    <a:pt x="39" y="189"/>
                  </a:lnTo>
                  <a:lnTo>
                    <a:pt x="58" y="164"/>
                  </a:lnTo>
                  <a:lnTo>
                    <a:pt x="72" y="139"/>
                  </a:lnTo>
                  <a:lnTo>
                    <a:pt x="88" y="115"/>
                  </a:lnTo>
                  <a:lnTo>
                    <a:pt x="122" y="69"/>
                  </a:lnTo>
                  <a:lnTo>
                    <a:pt x="127" y="71"/>
                  </a:lnTo>
                  <a:lnTo>
                    <a:pt x="129" y="71"/>
                  </a:lnTo>
                  <a:lnTo>
                    <a:pt x="134" y="67"/>
                  </a:lnTo>
                  <a:lnTo>
                    <a:pt x="139" y="39"/>
                  </a:lnTo>
                  <a:lnTo>
                    <a:pt x="153" y="16"/>
                  </a:lnTo>
                  <a:lnTo>
                    <a:pt x="155" y="14"/>
                  </a:lnTo>
                  <a:lnTo>
                    <a:pt x="178" y="34"/>
                  </a:lnTo>
                  <a:lnTo>
                    <a:pt x="194" y="14"/>
                  </a:lnTo>
                  <a:lnTo>
                    <a:pt x="197" y="0"/>
                  </a:lnTo>
                  <a:lnTo>
                    <a:pt x="342" y="23"/>
                  </a:lnTo>
                  <a:lnTo>
                    <a:pt x="636" y="4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0" name="Freeform 86"/>
            <p:cNvSpPr>
              <a:spLocks/>
            </p:cNvSpPr>
            <p:nvPr/>
          </p:nvSpPr>
          <p:spPr bwMode="auto">
            <a:xfrm>
              <a:off x="1661" y="2208"/>
              <a:ext cx="558" cy="232"/>
            </a:xfrm>
            <a:custGeom>
              <a:avLst/>
              <a:gdLst>
                <a:gd name="T0" fmla="*/ 183 w 558"/>
                <a:gd name="T1" fmla="*/ 5 h 232"/>
                <a:gd name="T2" fmla="*/ 218 w 558"/>
                <a:gd name="T3" fmla="*/ 26 h 232"/>
                <a:gd name="T4" fmla="*/ 227 w 558"/>
                <a:gd name="T5" fmla="*/ 40 h 232"/>
                <a:gd name="T6" fmla="*/ 354 w 558"/>
                <a:gd name="T7" fmla="*/ 54 h 232"/>
                <a:gd name="T8" fmla="*/ 444 w 558"/>
                <a:gd name="T9" fmla="*/ 21 h 232"/>
                <a:gd name="T10" fmla="*/ 477 w 558"/>
                <a:gd name="T11" fmla="*/ 37 h 232"/>
                <a:gd name="T12" fmla="*/ 488 w 558"/>
                <a:gd name="T13" fmla="*/ 61 h 232"/>
                <a:gd name="T14" fmla="*/ 553 w 558"/>
                <a:gd name="T15" fmla="*/ 74 h 232"/>
                <a:gd name="T16" fmla="*/ 558 w 558"/>
                <a:gd name="T17" fmla="*/ 86 h 232"/>
                <a:gd name="T18" fmla="*/ 555 w 558"/>
                <a:gd name="T19" fmla="*/ 98 h 232"/>
                <a:gd name="T20" fmla="*/ 528 w 558"/>
                <a:gd name="T21" fmla="*/ 116 h 232"/>
                <a:gd name="T22" fmla="*/ 514 w 558"/>
                <a:gd name="T23" fmla="*/ 151 h 232"/>
                <a:gd name="T24" fmla="*/ 498 w 558"/>
                <a:gd name="T25" fmla="*/ 155 h 232"/>
                <a:gd name="T26" fmla="*/ 486 w 558"/>
                <a:gd name="T27" fmla="*/ 153 h 232"/>
                <a:gd name="T28" fmla="*/ 477 w 558"/>
                <a:gd name="T29" fmla="*/ 176 h 232"/>
                <a:gd name="T30" fmla="*/ 479 w 558"/>
                <a:gd name="T31" fmla="*/ 195 h 232"/>
                <a:gd name="T32" fmla="*/ 470 w 558"/>
                <a:gd name="T33" fmla="*/ 206 h 232"/>
                <a:gd name="T34" fmla="*/ 403 w 558"/>
                <a:gd name="T35" fmla="*/ 232 h 232"/>
                <a:gd name="T36" fmla="*/ 312 w 558"/>
                <a:gd name="T37" fmla="*/ 213 h 232"/>
                <a:gd name="T38" fmla="*/ 93 w 558"/>
                <a:gd name="T39" fmla="*/ 153 h 232"/>
                <a:gd name="T40" fmla="*/ 63 w 558"/>
                <a:gd name="T41" fmla="*/ 88 h 232"/>
                <a:gd name="T42" fmla="*/ 0 w 558"/>
                <a:gd name="T43" fmla="*/ 79 h 232"/>
                <a:gd name="T44" fmla="*/ 9 w 558"/>
                <a:gd name="T45" fmla="*/ 65 h 232"/>
                <a:gd name="T46" fmla="*/ 28 w 558"/>
                <a:gd name="T47" fmla="*/ 63 h 232"/>
                <a:gd name="T48" fmla="*/ 42 w 558"/>
                <a:gd name="T49" fmla="*/ 49 h 232"/>
                <a:gd name="T50" fmla="*/ 51 w 558"/>
                <a:gd name="T51" fmla="*/ 33 h 232"/>
                <a:gd name="T52" fmla="*/ 63 w 558"/>
                <a:gd name="T53" fmla="*/ 30 h 232"/>
                <a:gd name="T54" fmla="*/ 72 w 558"/>
                <a:gd name="T55" fmla="*/ 33 h 232"/>
                <a:gd name="T56" fmla="*/ 102 w 558"/>
                <a:gd name="T57" fmla="*/ 40 h 232"/>
                <a:gd name="T58" fmla="*/ 106 w 558"/>
                <a:gd name="T59" fmla="*/ 49 h 232"/>
                <a:gd name="T60" fmla="*/ 113 w 558"/>
                <a:gd name="T61" fmla="*/ 56 h 232"/>
                <a:gd name="T62" fmla="*/ 137 w 558"/>
                <a:gd name="T63" fmla="*/ 58 h 232"/>
                <a:gd name="T64" fmla="*/ 167 w 558"/>
                <a:gd name="T65" fmla="*/ 51 h 232"/>
                <a:gd name="T66" fmla="*/ 148 w 558"/>
                <a:gd name="T67" fmla="*/ 10 h 232"/>
                <a:gd name="T68" fmla="*/ 183 w 558"/>
                <a:gd name="T69" fmla="*/ 5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8"/>
                <a:gd name="T106" fmla="*/ 0 h 232"/>
                <a:gd name="T107" fmla="*/ 558 w 558"/>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8" h="232">
                  <a:moveTo>
                    <a:pt x="183" y="5"/>
                  </a:moveTo>
                  <a:lnTo>
                    <a:pt x="183" y="5"/>
                  </a:lnTo>
                  <a:lnTo>
                    <a:pt x="206" y="19"/>
                  </a:lnTo>
                  <a:lnTo>
                    <a:pt x="218" y="26"/>
                  </a:lnTo>
                  <a:lnTo>
                    <a:pt x="225" y="37"/>
                  </a:lnTo>
                  <a:lnTo>
                    <a:pt x="227" y="40"/>
                  </a:lnTo>
                  <a:lnTo>
                    <a:pt x="310" y="40"/>
                  </a:lnTo>
                  <a:lnTo>
                    <a:pt x="354" y="54"/>
                  </a:lnTo>
                  <a:lnTo>
                    <a:pt x="419" y="42"/>
                  </a:lnTo>
                  <a:lnTo>
                    <a:pt x="444" y="21"/>
                  </a:lnTo>
                  <a:lnTo>
                    <a:pt x="463" y="37"/>
                  </a:lnTo>
                  <a:lnTo>
                    <a:pt x="477" y="37"/>
                  </a:lnTo>
                  <a:lnTo>
                    <a:pt x="488" y="44"/>
                  </a:lnTo>
                  <a:lnTo>
                    <a:pt x="488" y="61"/>
                  </a:lnTo>
                  <a:lnTo>
                    <a:pt x="507" y="79"/>
                  </a:lnTo>
                  <a:lnTo>
                    <a:pt x="553" y="74"/>
                  </a:lnTo>
                  <a:lnTo>
                    <a:pt x="558" y="86"/>
                  </a:lnTo>
                  <a:lnTo>
                    <a:pt x="558" y="93"/>
                  </a:lnTo>
                  <a:lnTo>
                    <a:pt x="555" y="98"/>
                  </a:lnTo>
                  <a:lnTo>
                    <a:pt x="528" y="116"/>
                  </a:lnTo>
                  <a:lnTo>
                    <a:pt x="514" y="151"/>
                  </a:lnTo>
                  <a:lnTo>
                    <a:pt x="498" y="155"/>
                  </a:lnTo>
                  <a:lnTo>
                    <a:pt x="491" y="153"/>
                  </a:lnTo>
                  <a:lnTo>
                    <a:pt x="486" y="153"/>
                  </a:lnTo>
                  <a:lnTo>
                    <a:pt x="477" y="176"/>
                  </a:lnTo>
                  <a:lnTo>
                    <a:pt x="479" y="195"/>
                  </a:lnTo>
                  <a:lnTo>
                    <a:pt x="472" y="202"/>
                  </a:lnTo>
                  <a:lnTo>
                    <a:pt x="470" y="206"/>
                  </a:lnTo>
                  <a:lnTo>
                    <a:pt x="465" y="209"/>
                  </a:lnTo>
                  <a:lnTo>
                    <a:pt x="403" y="232"/>
                  </a:lnTo>
                  <a:lnTo>
                    <a:pt x="336" y="227"/>
                  </a:lnTo>
                  <a:lnTo>
                    <a:pt x="312" y="213"/>
                  </a:lnTo>
                  <a:lnTo>
                    <a:pt x="225" y="216"/>
                  </a:lnTo>
                  <a:lnTo>
                    <a:pt x="93" y="153"/>
                  </a:lnTo>
                  <a:lnTo>
                    <a:pt x="81" y="104"/>
                  </a:lnTo>
                  <a:lnTo>
                    <a:pt x="63" y="88"/>
                  </a:lnTo>
                  <a:lnTo>
                    <a:pt x="0" y="79"/>
                  </a:lnTo>
                  <a:lnTo>
                    <a:pt x="5" y="72"/>
                  </a:lnTo>
                  <a:lnTo>
                    <a:pt x="9" y="65"/>
                  </a:lnTo>
                  <a:lnTo>
                    <a:pt x="28" y="63"/>
                  </a:lnTo>
                  <a:lnTo>
                    <a:pt x="35" y="56"/>
                  </a:lnTo>
                  <a:lnTo>
                    <a:pt x="42" y="49"/>
                  </a:lnTo>
                  <a:lnTo>
                    <a:pt x="49" y="42"/>
                  </a:lnTo>
                  <a:lnTo>
                    <a:pt x="51" y="33"/>
                  </a:lnTo>
                  <a:lnTo>
                    <a:pt x="63" y="30"/>
                  </a:lnTo>
                  <a:lnTo>
                    <a:pt x="67" y="30"/>
                  </a:lnTo>
                  <a:lnTo>
                    <a:pt x="72" y="33"/>
                  </a:lnTo>
                  <a:lnTo>
                    <a:pt x="86" y="40"/>
                  </a:lnTo>
                  <a:lnTo>
                    <a:pt x="102" y="40"/>
                  </a:lnTo>
                  <a:lnTo>
                    <a:pt x="106" y="49"/>
                  </a:lnTo>
                  <a:lnTo>
                    <a:pt x="109" y="54"/>
                  </a:lnTo>
                  <a:lnTo>
                    <a:pt x="113" y="56"/>
                  </a:lnTo>
                  <a:lnTo>
                    <a:pt x="137" y="58"/>
                  </a:lnTo>
                  <a:lnTo>
                    <a:pt x="153" y="56"/>
                  </a:lnTo>
                  <a:lnTo>
                    <a:pt x="167" y="51"/>
                  </a:lnTo>
                  <a:lnTo>
                    <a:pt x="167" y="49"/>
                  </a:lnTo>
                  <a:lnTo>
                    <a:pt x="148" y="10"/>
                  </a:lnTo>
                  <a:lnTo>
                    <a:pt x="153" y="0"/>
                  </a:lnTo>
                  <a:lnTo>
                    <a:pt x="183"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1" name="Freeform 87"/>
            <p:cNvSpPr>
              <a:spLocks/>
            </p:cNvSpPr>
            <p:nvPr/>
          </p:nvSpPr>
          <p:spPr bwMode="auto">
            <a:xfrm>
              <a:off x="1928" y="2048"/>
              <a:ext cx="70" cy="58"/>
            </a:xfrm>
            <a:custGeom>
              <a:avLst/>
              <a:gdLst>
                <a:gd name="T0" fmla="*/ 60 w 70"/>
                <a:gd name="T1" fmla="*/ 44 h 58"/>
                <a:gd name="T2" fmla="*/ 60 w 70"/>
                <a:gd name="T3" fmla="*/ 44 h 58"/>
                <a:gd name="T4" fmla="*/ 40 w 70"/>
                <a:gd name="T5" fmla="*/ 58 h 58"/>
                <a:gd name="T6" fmla="*/ 0 w 70"/>
                <a:gd name="T7" fmla="*/ 55 h 58"/>
                <a:gd name="T8" fmla="*/ 0 w 70"/>
                <a:gd name="T9" fmla="*/ 55 h 58"/>
                <a:gd name="T10" fmla="*/ 5 w 70"/>
                <a:gd name="T11" fmla="*/ 41 h 58"/>
                <a:gd name="T12" fmla="*/ 12 w 70"/>
                <a:gd name="T13" fmla="*/ 27 h 58"/>
                <a:gd name="T14" fmla="*/ 12 w 70"/>
                <a:gd name="T15" fmla="*/ 27 h 58"/>
                <a:gd name="T16" fmla="*/ 16 w 70"/>
                <a:gd name="T17" fmla="*/ 23 h 58"/>
                <a:gd name="T18" fmla="*/ 19 w 70"/>
                <a:gd name="T19" fmla="*/ 23 h 58"/>
                <a:gd name="T20" fmla="*/ 21 w 70"/>
                <a:gd name="T21" fmla="*/ 23 h 58"/>
                <a:gd name="T22" fmla="*/ 21 w 70"/>
                <a:gd name="T23" fmla="*/ 23 h 58"/>
                <a:gd name="T24" fmla="*/ 30 w 70"/>
                <a:gd name="T25" fmla="*/ 30 h 58"/>
                <a:gd name="T26" fmla="*/ 35 w 70"/>
                <a:gd name="T27" fmla="*/ 30 h 58"/>
                <a:gd name="T28" fmla="*/ 40 w 70"/>
                <a:gd name="T29" fmla="*/ 27 h 58"/>
                <a:gd name="T30" fmla="*/ 42 w 70"/>
                <a:gd name="T31" fmla="*/ 27 h 58"/>
                <a:gd name="T32" fmla="*/ 42 w 70"/>
                <a:gd name="T33" fmla="*/ 7 h 58"/>
                <a:gd name="T34" fmla="*/ 70 w 70"/>
                <a:gd name="T35" fmla="*/ 0 h 58"/>
                <a:gd name="T36" fmla="*/ 60 w 70"/>
                <a:gd name="T37" fmla="*/ 44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58"/>
                <a:gd name="T59" fmla="*/ 70 w 7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58">
                  <a:moveTo>
                    <a:pt x="60" y="44"/>
                  </a:moveTo>
                  <a:lnTo>
                    <a:pt x="60" y="44"/>
                  </a:lnTo>
                  <a:lnTo>
                    <a:pt x="40" y="58"/>
                  </a:lnTo>
                  <a:lnTo>
                    <a:pt x="0" y="55"/>
                  </a:lnTo>
                  <a:lnTo>
                    <a:pt x="5" y="41"/>
                  </a:lnTo>
                  <a:lnTo>
                    <a:pt x="12" y="27"/>
                  </a:lnTo>
                  <a:lnTo>
                    <a:pt x="16" y="23"/>
                  </a:lnTo>
                  <a:lnTo>
                    <a:pt x="19" y="23"/>
                  </a:lnTo>
                  <a:lnTo>
                    <a:pt x="21" y="23"/>
                  </a:lnTo>
                  <a:lnTo>
                    <a:pt x="30" y="30"/>
                  </a:lnTo>
                  <a:lnTo>
                    <a:pt x="35" y="30"/>
                  </a:lnTo>
                  <a:lnTo>
                    <a:pt x="40" y="27"/>
                  </a:lnTo>
                  <a:lnTo>
                    <a:pt x="42" y="27"/>
                  </a:lnTo>
                  <a:lnTo>
                    <a:pt x="42" y="7"/>
                  </a:lnTo>
                  <a:lnTo>
                    <a:pt x="70" y="0"/>
                  </a:lnTo>
                  <a:lnTo>
                    <a:pt x="60" y="4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2" name="Freeform 88"/>
            <p:cNvSpPr>
              <a:spLocks/>
            </p:cNvSpPr>
            <p:nvPr/>
          </p:nvSpPr>
          <p:spPr bwMode="auto">
            <a:xfrm>
              <a:off x="2257" y="2064"/>
              <a:ext cx="275" cy="183"/>
            </a:xfrm>
            <a:custGeom>
              <a:avLst/>
              <a:gdLst>
                <a:gd name="T0" fmla="*/ 275 w 275"/>
                <a:gd name="T1" fmla="*/ 74 h 183"/>
                <a:gd name="T2" fmla="*/ 254 w 275"/>
                <a:gd name="T3" fmla="*/ 120 h 183"/>
                <a:gd name="T4" fmla="*/ 224 w 275"/>
                <a:gd name="T5" fmla="*/ 139 h 183"/>
                <a:gd name="T6" fmla="*/ 220 w 275"/>
                <a:gd name="T7" fmla="*/ 136 h 183"/>
                <a:gd name="T8" fmla="*/ 215 w 275"/>
                <a:gd name="T9" fmla="*/ 139 h 183"/>
                <a:gd name="T10" fmla="*/ 215 w 275"/>
                <a:gd name="T11" fmla="*/ 148 h 183"/>
                <a:gd name="T12" fmla="*/ 220 w 275"/>
                <a:gd name="T13" fmla="*/ 155 h 183"/>
                <a:gd name="T14" fmla="*/ 227 w 275"/>
                <a:gd name="T15" fmla="*/ 160 h 183"/>
                <a:gd name="T16" fmla="*/ 229 w 275"/>
                <a:gd name="T17" fmla="*/ 166 h 183"/>
                <a:gd name="T18" fmla="*/ 227 w 275"/>
                <a:gd name="T19" fmla="*/ 171 h 183"/>
                <a:gd name="T20" fmla="*/ 197 w 275"/>
                <a:gd name="T21" fmla="*/ 183 h 183"/>
                <a:gd name="T22" fmla="*/ 185 w 275"/>
                <a:gd name="T23" fmla="*/ 171 h 183"/>
                <a:gd name="T24" fmla="*/ 180 w 275"/>
                <a:gd name="T25" fmla="*/ 162 h 183"/>
                <a:gd name="T26" fmla="*/ 180 w 275"/>
                <a:gd name="T27" fmla="*/ 157 h 183"/>
                <a:gd name="T28" fmla="*/ 180 w 275"/>
                <a:gd name="T29" fmla="*/ 155 h 183"/>
                <a:gd name="T30" fmla="*/ 166 w 275"/>
                <a:gd name="T31" fmla="*/ 150 h 183"/>
                <a:gd name="T32" fmla="*/ 162 w 275"/>
                <a:gd name="T33" fmla="*/ 139 h 183"/>
                <a:gd name="T34" fmla="*/ 127 w 275"/>
                <a:gd name="T35" fmla="*/ 141 h 183"/>
                <a:gd name="T36" fmla="*/ 118 w 275"/>
                <a:gd name="T37" fmla="*/ 132 h 183"/>
                <a:gd name="T38" fmla="*/ 111 w 275"/>
                <a:gd name="T39" fmla="*/ 118 h 183"/>
                <a:gd name="T40" fmla="*/ 92 w 275"/>
                <a:gd name="T41" fmla="*/ 118 h 183"/>
                <a:gd name="T42" fmla="*/ 44 w 275"/>
                <a:gd name="T43" fmla="*/ 113 h 183"/>
                <a:gd name="T44" fmla="*/ 7 w 275"/>
                <a:gd name="T45" fmla="*/ 118 h 183"/>
                <a:gd name="T46" fmla="*/ 0 w 275"/>
                <a:gd name="T47" fmla="*/ 113 h 183"/>
                <a:gd name="T48" fmla="*/ 0 w 275"/>
                <a:gd name="T49" fmla="*/ 99 h 183"/>
                <a:gd name="T50" fmla="*/ 25 w 275"/>
                <a:gd name="T51" fmla="*/ 51 h 183"/>
                <a:gd name="T52" fmla="*/ 120 w 275"/>
                <a:gd name="T53" fmla="*/ 51 h 183"/>
                <a:gd name="T54" fmla="*/ 127 w 275"/>
                <a:gd name="T55" fmla="*/ 37 h 183"/>
                <a:gd name="T56" fmla="*/ 127 w 275"/>
                <a:gd name="T57" fmla="*/ 23 h 183"/>
                <a:gd name="T58" fmla="*/ 134 w 275"/>
                <a:gd name="T59" fmla="*/ 11 h 183"/>
                <a:gd name="T60" fmla="*/ 155 w 275"/>
                <a:gd name="T61" fmla="*/ 7 h 183"/>
                <a:gd name="T62" fmla="*/ 176 w 275"/>
                <a:gd name="T63" fmla="*/ 4 h 183"/>
                <a:gd name="T64" fmla="*/ 194 w 275"/>
                <a:gd name="T65" fmla="*/ 35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5"/>
                <a:gd name="T100" fmla="*/ 0 h 183"/>
                <a:gd name="T101" fmla="*/ 275 w 275"/>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5" h="183">
                  <a:moveTo>
                    <a:pt x="273" y="74"/>
                  </a:moveTo>
                  <a:lnTo>
                    <a:pt x="275" y="74"/>
                  </a:lnTo>
                  <a:lnTo>
                    <a:pt x="271" y="102"/>
                  </a:lnTo>
                  <a:lnTo>
                    <a:pt x="254" y="120"/>
                  </a:lnTo>
                  <a:lnTo>
                    <a:pt x="257" y="125"/>
                  </a:lnTo>
                  <a:lnTo>
                    <a:pt x="224" y="139"/>
                  </a:lnTo>
                  <a:lnTo>
                    <a:pt x="220" y="136"/>
                  </a:lnTo>
                  <a:lnTo>
                    <a:pt x="217" y="139"/>
                  </a:lnTo>
                  <a:lnTo>
                    <a:pt x="215" y="139"/>
                  </a:lnTo>
                  <a:lnTo>
                    <a:pt x="215" y="148"/>
                  </a:lnTo>
                  <a:lnTo>
                    <a:pt x="215" y="153"/>
                  </a:lnTo>
                  <a:lnTo>
                    <a:pt x="220" y="155"/>
                  </a:lnTo>
                  <a:lnTo>
                    <a:pt x="227" y="160"/>
                  </a:lnTo>
                  <a:lnTo>
                    <a:pt x="229" y="162"/>
                  </a:lnTo>
                  <a:lnTo>
                    <a:pt x="229" y="166"/>
                  </a:lnTo>
                  <a:lnTo>
                    <a:pt x="227" y="171"/>
                  </a:lnTo>
                  <a:lnTo>
                    <a:pt x="197" y="183"/>
                  </a:lnTo>
                  <a:lnTo>
                    <a:pt x="192" y="178"/>
                  </a:lnTo>
                  <a:lnTo>
                    <a:pt x="185" y="171"/>
                  </a:lnTo>
                  <a:lnTo>
                    <a:pt x="180" y="164"/>
                  </a:lnTo>
                  <a:lnTo>
                    <a:pt x="180" y="162"/>
                  </a:lnTo>
                  <a:lnTo>
                    <a:pt x="180" y="157"/>
                  </a:lnTo>
                  <a:lnTo>
                    <a:pt x="180" y="155"/>
                  </a:lnTo>
                  <a:lnTo>
                    <a:pt x="166" y="150"/>
                  </a:lnTo>
                  <a:lnTo>
                    <a:pt x="164" y="146"/>
                  </a:lnTo>
                  <a:lnTo>
                    <a:pt x="162" y="139"/>
                  </a:lnTo>
                  <a:lnTo>
                    <a:pt x="127" y="141"/>
                  </a:lnTo>
                  <a:lnTo>
                    <a:pt x="120" y="136"/>
                  </a:lnTo>
                  <a:lnTo>
                    <a:pt x="118" y="132"/>
                  </a:lnTo>
                  <a:lnTo>
                    <a:pt x="113" y="125"/>
                  </a:lnTo>
                  <a:lnTo>
                    <a:pt x="111" y="118"/>
                  </a:lnTo>
                  <a:lnTo>
                    <a:pt x="92" y="118"/>
                  </a:lnTo>
                  <a:lnTo>
                    <a:pt x="76" y="116"/>
                  </a:lnTo>
                  <a:lnTo>
                    <a:pt x="44" y="113"/>
                  </a:lnTo>
                  <a:lnTo>
                    <a:pt x="7" y="118"/>
                  </a:lnTo>
                  <a:lnTo>
                    <a:pt x="2" y="116"/>
                  </a:lnTo>
                  <a:lnTo>
                    <a:pt x="0" y="113"/>
                  </a:lnTo>
                  <a:lnTo>
                    <a:pt x="0" y="106"/>
                  </a:lnTo>
                  <a:lnTo>
                    <a:pt x="0" y="99"/>
                  </a:lnTo>
                  <a:lnTo>
                    <a:pt x="0" y="92"/>
                  </a:lnTo>
                  <a:lnTo>
                    <a:pt x="25" y="51"/>
                  </a:lnTo>
                  <a:lnTo>
                    <a:pt x="76" y="39"/>
                  </a:lnTo>
                  <a:lnTo>
                    <a:pt x="120" y="51"/>
                  </a:lnTo>
                  <a:lnTo>
                    <a:pt x="127" y="37"/>
                  </a:lnTo>
                  <a:lnTo>
                    <a:pt x="127" y="23"/>
                  </a:lnTo>
                  <a:lnTo>
                    <a:pt x="129" y="18"/>
                  </a:lnTo>
                  <a:lnTo>
                    <a:pt x="134" y="11"/>
                  </a:lnTo>
                  <a:lnTo>
                    <a:pt x="155" y="7"/>
                  </a:lnTo>
                  <a:lnTo>
                    <a:pt x="164" y="4"/>
                  </a:lnTo>
                  <a:lnTo>
                    <a:pt x="176" y="4"/>
                  </a:lnTo>
                  <a:lnTo>
                    <a:pt x="180" y="0"/>
                  </a:lnTo>
                  <a:lnTo>
                    <a:pt x="194" y="35"/>
                  </a:lnTo>
                  <a:lnTo>
                    <a:pt x="273" y="7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3" name="Freeform 89"/>
            <p:cNvSpPr>
              <a:spLocks/>
            </p:cNvSpPr>
            <p:nvPr/>
          </p:nvSpPr>
          <p:spPr bwMode="auto">
            <a:xfrm>
              <a:off x="2742" y="2236"/>
              <a:ext cx="11" cy="9"/>
            </a:xfrm>
            <a:custGeom>
              <a:avLst/>
              <a:gdLst>
                <a:gd name="T0" fmla="*/ 11 w 11"/>
                <a:gd name="T1" fmla="*/ 2 h 9"/>
                <a:gd name="T2" fmla="*/ 11 w 11"/>
                <a:gd name="T3" fmla="*/ 2 h 9"/>
                <a:gd name="T4" fmla="*/ 11 w 11"/>
                <a:gd name="T5" fmla="*/ 7 h 9"/>
                <a:gd name="T6" fmla="*/ 9 w 11"/>
                <a:gd name="T7" fmla="*/ 9 h 9"/>
                <a:gd name="T8" fmla="*/ 9 w 11"/>
                <a:gd name="T9" fmla="*/ 9 h 9"/>
                <a:gd name="T10" fmla="*/ 4 w 11"/>
                <a:gd name="T11" fmla="*/ 9 h 9"/>
                <a:gd name="T12" fmla="*/ 0 w 11"/>
                <a:gd name="T13" fmla="*/ 7 h 9"/>
                <a:gd name="T14" fmla="*/ 0 w 11"/>
                <a:gd name="T15" fmla="*/ 7 h 9"/>
                <a:gd name="T16" fmla="*/ 0 w 11"/>
                <a:gd name="T17" fmla="*/ 2 h 9"/>
                <a:gd name="T18" fmla="*/ 4 w 11"/>
                <a:gd name="T19" fmla="*/ 0 h 9"/>
                <a:gd name="T20" fmla="*/ 4 w 11"/>
                <a:gd name="T21" fmla="*/ 0 h 9"/>
                <a:gd name="T22" fmla="*/ 9 w 11"/>
                <a:gd name="T23" fmla="*/ 0 h 9"/>
                <a:gd name="T24" fmla="*/ 11 w 11"/>
                <a:gd name="T25" fmla="*/ 2 h 9"/>
                <a:gd name="T26" fmla="*/ 11 w 11"/>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9"/>
                <a:gd name="T44" fmla="*/ 11 w 1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9">
                  <a:moveTo>
                    <a:pt x="11" y="2"/>
                  </a:moveTo>
                  <a:lnTo>
                    <a:pt x="11" y="2"/>
                  </a:lnTo>
                  <a:lnTo>
                    <a:pt x="11" y="7"/>
                  </a:lnTo>
                  <a:lnTo>
                    <a:pt x="9" y="9"/>
                  </a:lnTo>
                  <a:lnTo>
                    <a:pt x="4" y="9"/>
                  </a:lnTo>
                  <a:lnTo>
                    <a:pt x="0" y="7"/>
                  </a:lnTo>
                  <a:lnTo>
                    <a:pt x="0" y="2"/>
                  </a:lnTo>
                  <a:lnTo>
                    <a:pt x="4" y="0"/>
                  </a:lnTo>
                  <a:lnTo>
                    <a:pt x="9" y="0"/>
                  </a:lnTo>
                  <a:lnTo>
                    <a:pt x="11"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4" name="Freeform 90"/>
            <p:cNvSpPr>
              <a:spLocks/>
            </p:cNvSpPr>
            <p:nvPr/>
          </p:nvSpPr>
          <p:spPr bwMode="auto">
            <a:xfrm>
              <a:off x="3673" y="2294"/>
              <a:ext cx="109" cy="104"/>
            </a:xfrm>
            <a:custGeom>
              <a:avLst/>
              <a:gdLst>
                <a:gd name="T0" fmla="*/ 81 w 109"/>
                <a:gd name="T1" fmla="*/ 7 h 104"/>
                <a:gd name="T2" fmla="*/ 58 w 109"/>
                <a:gd name="T3" fmla="*/ 18 h 104"/>
                <a:gd name="T4" fmla="*/ 63 w 109"/>
                <a:gd name="T5" fmla="*/ 30 h 104"/>
                <a:gd name="T6" fmla="*/ 67 w 109"/>
                <a:gd name="T7" fmla="*/ 30 h 104"/>
                <a:gd name="T8" fmla="*/ 70 w 109"/>
                <a:gd name="T9" fmla="*/ 34 h 104"/>
                <a:gd name="T10" fmla="*/ 72 w 109"/>
                <a:gd name="T11" fmla="*/ 46 h 104"/>
                <a:gd name="T12" fmla="*/ 102 w 109"/>
                <a:gd name="T13" fmla="*/ 48 h 104"/>
                <a:gd name="T14" fmla="*/ 102 w 109"/>
                <a:gd name="T15" fmla="*/ 53 h 104"/>
                <a:gd name="T16" fmla="*/ 90 w 109"/>
                <a:gd name="T17" fmla="*/ 71 h 104"/>
                <a:gd name="T18" fmla="*/ 95 w 109"/>
                <a:gd name="T19" fmla="*/ 74 h 104"/>
                <a:gd name="T20" fmla="*/ 109 w 109"/>
                <a:gd name="T21" fmla="*/ 83 h 104"/>
                <a:gd name="T22" fmla="*/ 102 w 109"/>
                <a:gd name="T23" fmla="*/ 99 h 104"/>
                <a:gd name="T24" fmla="*/ 88 w 109"/>
                <a:gd name="T25" fmla="*/ 92 h 104"/>
                <a:gd name="T26" fmla="*/ 81 w 109"/>
                <a:gd name="T27" fmla="*/ 92 h 104"/>
                <a:gd name="T28" fmla="*/ 79 w 109"/>
                <a:gd name="T29" fmla="*/ 88 h 104"/>
                <a:gd name="T30" fmla="*/ 72 w 109"/>
                <a:gd name="T31" fmla="*/ 83 h 104"/>
                <a:gd name="T32" fmla="*/ 53 w 109"/>
                <a:gd name="T33" fmla="*/ 102 h 104"/>
                <a:gd name="T34" fmla="*/ 46 w 109"/>
                <a:gd name="T35" fmla="*/ 102 h 104"/>
                <a:gd name="T36" fmla="*/ 58 w 109"/>
                <a:gd name="T37" fmla="*/ 88 h 104"/>
                <a:gd name="T38" fmla="*/ 56 w 109"/>
                <a:gd name="T39" fmla="*/ 83 h 104"/>
                <a:gd name="T40" fmla="*/ 51 w 109"/>
                <a:gd name="T41" fmla="*/ 83 h 104"/>
                <a:gd name="T42" fmla="*/ 46 w 109"/>
                <a:gd name="T43" fmla="*/ 78 h 104"/>
                <a:gd name="T44" fmla="*/ 46 w 109"/>
                <a:gd name="T45" fmla="*/ 71 h 104"/>
                <a:gd name="T46" fmla="*/ 40 w 109"/>
                <a:gd name="T47" fmla="*/ 67 h 104"/>
                <a:gd name="T48" fmla="*/ 28 w 109"/>
                <a:gd name="T49" fmla="*/ 76 h 104"/>
                <a:gd name="T50" fmla="*/ 3 w 109"/>
                <a:gd name="T51" fmla="*/ 74 h 104"/>
                <a:gd name="T52" fmla="*/ 0 w 109"/>
                <a:gd name="T53" fmla="*/ 71 h 104"/>
                <a:gd name="T54" fmla="*/ 9 w 109"/>
                <a:gd name="T55" fmla="*/ 62 h 104"/>
                <a:gd name="T56" fmla="*/ 12 w 109"/>
                <a:gd name="T57" fmla="*/ 55 h 104"/>
                <a:gd name="T58" fmla="*/ 16 w 109"/>
                <a:gd name="T59" fmla="*/ 46 h 104"/>
                <a:gd name="T60" fmla="*/ 26 w 109"/>
                <a:gd name="T61" fmla="*/ 34 h 104"/>
                <a:gd name="T62" fmla="*/ 53 w 109"/>
                <a:gd name="T63" fmla="*/ 14 h 104"/>
                <a:gd name="T64" fmla="*/ 84 w 109"/>
                <a:gd name="T65" fmla="*/ 0 h 104"/>
                <a:gd name="T66" fmla="*/ 84 w 109"/>
                <a:gd name="T67" fmla="*/ 2 h 104"/>
                <a:gd name="T68" fmla="*/ 81 w 109"/>
                <a:gd name="T69" fmla="*/ 7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9"/>
                <a:gd name="T106" fmla="*/ 0 h 104"/>
                <a:gd name="T107" fmla="*/ 109 w 109"/>
                <a:gd name="T108" fmla="*/ 104 h 1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9" h="104">
                  <a:moveTo>
                    <a:pt x="81" y="7"/>
                  </a:moveTo>
                  <a:lnTo>
                    <a:pt x="81" y="7"/>
                  </a:lnTo>
                  <a:lnTo>
                    <a:pt x="58" y="18"/>
                  </a:lnTo>
                  <a:lnTo>
                    <a:pt x="60" y="23"/>
                  </a:lnTo>
                  <a:lnTo>
                    <a:pt x="63" y="30"/>
                  </a:lnTo>
                  <a:lnTo>
                    <a:pt x="67" y="30"/>
                  </a:lnTo>
                  <a:lnTo>
                    <a:pt x="70" y="30"/>
                  </a:lnTo>
                  <a:lnTo>
                    <a:pt x="70" y="34"/>
                  </a:lnTo>
                  <a:lnTo>
                    <a:pt x="70" y="41"/>
                  </a:lnTo>
                  <a:lnTo>
                    <a:pt x="72" y="46"/>
                  </a:lnTo>
                  <a:lnTo>
                    <a:pt x="72" y="48"/>
                  </a:lnTo>
                  <a:lnTo>
                    <a:pt x="102" y="48"/>
                  </a:lnTo>
                  <a:lnTo>
                    <a:pt x="102" y="53"/>
                  </a:lnTo>
                  <a:lnTo>
                    <a:pt x="100" y="60"/>
                  </a:lnTo>
                  <a:lnTo>
                    <a:pt x="90" y="71"/>
                  </a:lnTo>
                  <a:lnTo>
                    <a:pt x="95" y="74"/>
                  </a:lnTo>
                  <a:lnTo>
                    <a:pt x="100" y="76"/>
                  </a:lnTo>
                  <a:lnTo>
                    <a:pt x="109" y="83"/>
                  </a:lnTo>
                  <a:lnTo>
                    <a:pt x="102" y="99"/>
                  </a:lnTo>
                  <a:lnTo>
                    <a:pt x="97" y="102"/>
                  </a:lnTo>
                  <a:lnTo>
                    <a:pt x="88" y="92"/>
                  </a:lnTo>
                  <a:lnTo>
                    <a:pt x="81" y="92"/>
                  </a:lnTo>
                  <a:lnTo>
                    <a:pt x="79" y="90"/>
                  </a:lnTo>
                  <a:lnTo>
                    <a:pt x="79" y="88"/>
                  </a:lnTo>
                  <a:lnTo>
                    <a:pt x="72" y="83"/>
                  </a:lnTo>
                  <a:lnTo>
                    <a:pt x="53" y="102"/>
                  </a:lnTo>
                  <a:lnTo>
                    <a:pt x="49" y="104"/>
                  </a:lnTo>
                  <a:lnTo>
                    <a:pt x="46" y="102"/>
                  </a:lnTo>
                  <a:lnTo>
                    <a:pt x="58" y="88"/>
                  </a:lnTo>
                  <a:lnTo>
                    <a:pt x="56" y="85"/>
                  </a:lnTo>
                  <a:lnTo>
                    <a:pt x="56" y="83"/>
                  </a:lnTo>
                  <a:lnTo>
                    <a:pt x="51" y="83"/>
                  </a:lnTo>
                  <a:lnTo>
                    <a:pt x="49" y="81"/>
                  </a:lnTo>
                  <a:lnTo>
                    <a:pt x="46" y="78"/>
                  </a:lnTo>
                  <a:lnTo>
                    <a:pt x="46" y="71"/>
                  </a:lnTo>
                  <a:lnTo>
                    <a:pt x="42" y="69"/>
                  </a:lnTo>
                  <a:lnTo>
                    <a:pt x="40" y="67"/>
                  </a:lnTo>
                  <a:lnTo>
                    <a:pt x="35" y="71"/>
                  </a:lnTo>
                  <a:lnTo>
                    <a:pt x="28" y="76"/>
                  </a:lnTo>
                  <a:lnTo>
                    <a:pt x="23" y="78"/>
                  </a:lnTo>
                  <a:lnTo>
                    <a:pt x="3" y="74"/>
                  </a:lnTo>
                  <a:lnTo>
                    <a:pt x="0" y="71"/>
                  </a:lnTo>
                  <a:lnTo>
                    <a:pt x="3" y="67"/>
                  </a:lnTo>
                  <a:lnTo>
                    <a:pt x="9" y="62"/>
                  </a:lnTo>
                  <a:lnTo>
                    <a:pt x="12" y="58"/>
                  </a:lnTo>
                  <a:lnTo>
                    <a:pt x="12" y="55"/>
                  </a:lnTo>
                  <a:lnTo>
                    <a:pt x="9" y="53"/>
                  </a:lnTo>
                  <a:lnTo>
                    <a:pt x="16" y="46"/>
                  </a:lnTo>
                  <a:lnTo>
                    <a:pt x="16" y="34"/>
                  </a:lnTo>
                  <a:lnTo>
                    <a:pt x="26" y="34"/>
                  </a:lnTo>
                  <a:lnTo>
                    <a:pt x="53" y="14"/>
                  </a:lnTo>
                  <a:lnTo>
                    <a:pt x="67" y="4"/>
                  </a:lnTo>
                  <a:lnTo>
                    <a:pt x="84" y="0"/>
                  </a:lnTo>
                  <a:lnTo>
                    <a:pt x="84" y="2"/>
                  </a:lnTo>
                  <a:lnTo>
                    <a:pt x="81"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5" name="Freeform 91"/>
            <p:cNvSpPr>
              <a:spLocks/>
            </p:cNvSpPr>
            <p:nvPr/>
          </p:nvSpPr>
          <p:spPr bwMode="auto">
            <a:xfrm>
              <a:off x="3111" y="2315"/>
              <a:ext cx="169" cy="166"/>
            </a:xfrm>
            <a:custGeom>
              <a:avLst/>
              <a:gdLst>
                <a:gd name="T0" fmla="*/ 120 w 169"/>
                <a:gd name="T1" fmla="*/ 50 h 166"/>
                <a:gd name="T2" fmla="*/ 166 w 169"/>
                <a:gd name="T3" fmla="*/ 85 h 166"/>
                <a:gd name="T4" fmla="*/ 166 w 169"/>
                <a:gd name="T5" fmla="*/ 85 h 166"/>
                <a:gd name="T6" fmla="*/ 169 w 169"/>
                <a:gd name="T7" fmla="*/ 92 h 166"/>
                <a:gd name="T8" fmla="*/ 169 w 169"/>
                <a:gd name="T9" fmla="*/ 94 h 166"/>
                <a:gd name="T10" fmla="*/ 166 w 169"/>
                <a:gd name="T11" fmla="*/ 97 h 166"/>
                <a:gd name="T12" fmla="*/ 166 w 169"/>
                <a:gd name="T13" fmla="*/ 97 h 166"/>
                <a:gd name="T14" fmla="*/ 146 w 169"/>
                <a:gd name="T15" fmla="*/ 99 h 166"/>
                <a:gd name="T16" fmla="*/ 106 w 169"/>
                <a:gd name="T17" fmla="*/ 136 h 166"/>
                <a:gd name="T18" fmla="*/ 106 w 169"/>
                <a:gd name="T19" fmla="*/ 136 h 166"/>
                <a:gd name="T20" fmla="*/ 111 w 169"/>
                <a:gd name="T21" fmla="*/ 127 h 166"/>
                <a:gd name="T22" fmla="*/ 116 w 169"/>
                <a:gd name="T23" fmla="*/ 115 h 166"/>
                <a:gd name="T24" fmla="*/ 116 w 169"/>
                <a:gd name="T25" fmla="*/ 115 h 166"/>
                <a:gd name="T26" fmla="*/ 109 w 169"/>
                <a:gd name="T27" fmla="*/ 115 h 166"/>
                <a:gd name="T28" fmla="*/ 102 w 169"/>
                <a:gd name="T29" fmla="*/ 113 h 166"/>
                <a:gd name="T30" fmla="*/ 102 w 169"/>
                <a:gd name="T31" fmla="*/ 113 h 166"/>
                <a:gd name="T32" fmla="*/ 111 w 169"/>
                <a:gd name="T33" fmla="*/ 90 h 166"/>
                <a:gd name="T34" fmla="*/ 111 w 169"/>
                <a:gd name="T35" fmla="*/ 90 h 166"/>
                <a:gd name="T36" fmla="*/ 104 w 169"/>
                <a:gd name="T37" fmla="*/ 85 h 166"/>
                <a:gd name="T38" fmla="*/ 97 w 169"/>
                <a:gd name="T39" fmla="*/ 83 h 166"/>
                <a:gd name="T40" fmla="*/ 97 w 169"/>
                <a:gd name="T41" fmla="*/ 83 h 166"/>
                <a:gd name="T42" fmla="*/ 90 w 169"/>
                <a:gd name="T43" fmla="*/ 90 h 166"/>
                <a:gd name="T44" fmla="*/ 81 w 169"/>
                <a:gd name="T45" fmla="*/ 92 h 166"/>
                <a:gd name="T46" fmla="*/ 60 w 169"/>
                <a:gd name="T47" fmla="*/ 97 h 166"/>
                <a:gd name="T48" fmla="*/ 48 w 169"/>
                <a:gd name="T49" fmla="*/ 118 h 166"/>
                <a:gd name="T50" fmla="*/ 46 w 169"/>
                <a:gd name="T51" fmla="*/ 136 h 166"/>
                <a:gd name="T52" fmla="*/ 21 w 169"/>
                <a:gd name="T53" fmla="*/ 166 h 166"/>
                <a:gd name="T54" fmla="*/ 21 w 169"/>
                <a:gd name="T55" fmla="*/ 166 h 166"/>
                <a:gd name="T56" fmla="*/ 14 w 169"/>
                <a:gd name="T57" fmla="*/ 166 h 166"/>
                <a:gd name="T58" fmla="*/ 14 w 169"/>
                <a:gd name="T59" fmla="*/ 166 h 166"/>
                <a:gd name="T60" fmla="*/ 9 w 169"/>
                <a:gd name="T61" fmla="*/ 162 h 166"/>
                <a:gd name="T62" fmla="*/ 9 w 169"/>
                <a:gd name="T63" fmla="*/ 162 h 166"/>
                <a:gd name="T64" fmla="*/ 23 w 169"/>
                <a:gd name="T65" fmla="*/ 127 h 166"/>
                <a:gd name="T66" fmla="*/ 32 w 169"/>
                <a:gd name="T67" fmla="*/ 108 h 166"/>
                <a:gd name="T68" fmla="*/ 44 w 169"/>
                <a:gd name="T69" fmla="*/ 92 h 166"/>
                <a:gd name="T70" fmla="*/ 44 w 169"/>
                <a:gd name="T71" fmla="*/ 92 h 166"/>
                <a:gd name="T72" fmla="*/ 39 w 169"/>
                <a:gd name="T73" fmla="*/ 88 h 166"/>
                <a:gd name="T74" fmla="*/ 37 w 169"/>
                <a:gd name="T75" fmla="*/ 85 h 166"/>
                <a:gd name="T76" fmla="*/ 39 w 169"/>
                <a:gd name="T77" fmla="*/ 83 h 166"/>
                <a:gd name="T78" fmla="*/ 39 w 169"/>
                <a:gd name="T79" fmla="*/ 83 h 166"/>
                <a:gd name="T80" fmla="*/ 67 w 169"/>
                <a:gd name="T81" fmla="*/ 71 h 166"/>
                <a:gd name="T82" fmla="*/ 109 w 169"/>
                <a:gd name="T83" fmla="*/ 69 h 166"/>
                <a:gd name="T84" fmla="*/ 109 w 169"/>
                <a:gd name="T85" fmla="*/ 69 h 166"/>
                <a:gd name="T86" fmla="*/ 111 w 169"/>
                <a:gd name="T87" fmla="*/ 62 h 166"/>
                <a:gd name="T88" fmla="*/ 113 w 169"/>
                <a:gd name="T89" fmla="*/ 57 h 166"/>
                <a:gd name="T90" fmla="*/ 113 w 169"/>
                <a:gd name="T91" fmla="*/ 57 h 166"/>
                <a:gd name="T92" fmla="*/ 95 w 169"/>
                <a:gd name="T93" fmla="*/ 50 h 166"/>
                <a:gd name="T94" fmla="*/ 76 w 169"/>
                <a:gd name="T95" fmla="*/ 48 h 166"/>
                <a:gd name="T96" fmla="*/ 58 w 169"/>
                <a:gd name="T97" fmla="*/ 34 h 166"/>
                <a:gd name="T98" fmla="*/ 58 w 169"/>
                <a:gd name="T99" fmla="*/ 34 h 166"/>
                <a:gd name="T100" fmla="*/ 4 w 169"/>
                <a:gd name="T101" fmla="*/ 44 h 166"/>
                <a:gd name="T102" fmla="*/ 0 w 169"/>
                <a:gd name="T103" fmla="*/ 41 h 166"/>
                <a:gd name="T104" fmla="*/ 0 w 169"/>
                <a:gd name="T105" fmla="*/ 41 h 166"/>
                <a:gd name="T106" fmla="*/ 2 w 169"/>
                <a:gd name="T107" fmla="*/ 39 h 166"/>
                <a:gd name="T108" fmla="*/ 2 w 169"/>
                <a:gd name="T109" fmla="*/ 37 h 166"/>
                <a:gd name="T110" fmla="*/ 46 w 169"/>
                <a:gd name="T111" fmla="*/ 23 h 166"/>
                <a:gd name="T112" fmla="*/ 46 w 169"/>
                <a:gd name="T113" fmla="*/ 23 h 166"/>
                <a:gd name="T114" fmla="*/ 48 w 169"/>
                <a:gd name="T115" fmla="*/ 13 h 166"/>
                <a:gd name="T116" fmla="*/ 81 w 169"/>
                <a:gd name="T117" fmla="*/ 0 h 166"/>
                <a:gd name="T118" fmla="*/ 97 w 169"/>
                <a:gd name="T119" fmla="*/ 0 h 166"/>
                <a:gd name="T120" fmla="*/ 120 w 169"/>
                <a:gd name="T121" fmla="*/ 50 h 1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
                <a:gd name="T184" fmla="*/ 0 h 166"/>
                <a:gd name="T185" fmla="*/ 169 w 169"/>
                <a:gd name="T186" fmla="*/ 166 h 1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 h="166">
                  <a:moveTo>
                    <a:pt x="120" y="50"/>
                  </a:moveTo>
                  <a:lnTo>
                    <a:pt x="166" y="85"/>
                  </a:lnTo>
                  <a:lnTo>
                    <a:pt x="169" y="92"/>
                  </a:lnTo>
                  <a:lnTo>
                    <a:pt x="169" y="94"/>
                  </a:lnTo>
                  <a:lnTo>
                    <a:pt x="166" y="97"/>
                  </a:lnTo>
                  <a:lnTo>
                    <a:pt x="146" y="99"/>
                  </a:lnTo>
                  <a:lnTo>
                    <a:pt x="106" y="136"/>
                  </a:lnTo>
                  <a:lnTo>
                    <a:pt x="111" y="127"/>
                  </a:lnTo>
                  <a:lnTo>
                    <a:pt x="116" y="115"/>
                  </a:lnTo>
                  <a:lnTo>
                    <a:pt x="109" y="115"/>
                  </a:lnTo>
                  <a:lnTo>
                    <a:pt x="102" y="113"/>
                  </a:lnTo>
                  <a:lnTo>
                    <a:pt x="111" y="90"/>
                  </a:lnTo>
                  <a:lnTo>
                    <a:pt x="104" y="85"/>
                  </a:lnTo>
                  <a:lnTo>
                    <a:pt x="97" y="83"/>
                  </a:lnTo>
                  <a:lnTo>
                    <a:pt x="90" y="90"/>
                  </a:lnTo>
                  <a:lnTo>
                    <a:pt x="81" y="92"/>
                  </a:lnTo>
                  <a:lnTo>
                    <a:pt x="60" y="97"/>
                  </a:lnTo>
                  <a:lnTo>
                    <a:pt x="48" y="118"/>
                  </a:lnTo>
                  <a:lnTo>
                    <a:pt x="46" y="136"/>
                  </a:lnTo>
                  <a:lnTo>
                    <a:pt x="21" y="166"/>
                  </a:lnTo>
                  <a:lnTo>
                    <a:pt x="14" y="166"/>
                  </a:lnTo>
                  <a:lnTo>
                    <a:pt x="9" y="162"/>
                  </a:lnTo>
                  <a:lnTo>
                    <a:pt x="23" y="127"/>
                  </a:lnTo>
                  <a:lnTo>
                    <a:pt x="32" y="108"/>
                  </a:lnTo>
                  <a:lnTo>
                    <a:pt x="44" y="92"/>
                  </a:lnTo>
                  <a:lnTo>
                    <a:pt x="39" y="88"/>
                  </a:lnTo>
                  <a:lnTo>
                    <a:pt x="37" y="85"/>
                  </a:lnTo>
                  <a:lnTo>
                    <a:pt x="39" y="83"/>
                  </a:lnTo>
                  <a:lnTo>
                    <a:pt x="67" y="71"/>
                  </a:lnTo>
                  <a:lnTo>
                    <a:pt x="109" y="69"/>
                  </a:lnTo>
                  <a:lnTo>
                    <a:pt x="111" y="62"/>
                  </a:lnTo>
                  <a:lnTo>
                    <a:pt x="113" y="57"/>
                  </a:lnTo>
                  <a:lnTo>
                    <a:pt x="95" y="50"/>
                  </a:lnTo>
                  <a:lnTo>
                    <a:pt x="76" y="48"/>
                  </a:lnTo>
                  <a:lnTo>
                    <a:pt x="58" y="34"/>
                  </a:lnTo>
                  <a:lnTo>
                    <a:pt x="4" y="44"/>
                  </a:lnTo>
                  <a:lnTo>
                    <a:pt x="0" y="41"/>
                  </a:lnTo>
                  <a:lnTo>
                    <a:pt x="2" y="39"/>
                  </a:lnTo>
                  <a:lnTo>
                    <a:pt x="2" y="37"/>
                  </a:lnTo>
                  <a:lnTo>
                    <a:pt x="46" y="23"/>
                  </a:lnTo>
                  <a:lnTo>
                    <a:pt x="48" y="13"/>
                  </a:lnTo>
                  <a:lnTo>
                    <a:pt x="81" y="0"/>
                  </a:lnTo>
                  <a:lnTo>
                    <a:pt x="97" y="0"/>
                  </a:lnTo>
                  <a:lnTo>
                    <a:pt x="120" y="5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6" name="Freeform 92"/>
            <p:cNvSpPr>
              <a:spLocks/>
            </p:cNvSpPr>
            <p:nvPr/>
          </p:nvSpPr>
          <p:spPr bwMode="auto">
            <a:xfrm>
              <a:off x="1787" y="2103"/>
              <a:ext cx="211" cy="208"/>
            </a:xfrm>
            <a:custGeom>
              <a:avLst/>
              <a:gdLst>
                <a:gd name="T0" fmla="*/ 137 w 211"/>
                <a:gd name="T1" fmla="*/ 5 h 208"/>
                <a:gd name="T2" fmla="*/ 141 w 211"/>
                <a:gd name="T3" fmla="*/ 26 h 208"/>
                <a:gd name="T4" fmla="*/ 141 w 211"/>
                <a:gd name="T5" fmla="*/ 26 h 208"/>
                <a:gd name="T6" fmla="*/ 176 w 211"/>
                <a:gd name="T7" fmla="*/ 42 h 208"/>
                <a:gd name="T8" fmla="*/ 176 w 211"/>
                <a:gd name="T9" fmla="*/ 42 h 208"/>
                <a:gd name="T10" fmla="*/ 190 w 211"/>
                <a:gd name="T11" fmla="*/ 40 h 208"/>
                <a:gd name="T12" fmla="*/ 190 w 211"/>
                <a:gd name="T13" fmla="*/ 40 h 208"/>
                <a:gd name="T14" fmla="*/ 206 w 211"/>
                <a:gd name="T15" fmla="*/ 53 h 208"/>
                <a:gd name="T16" fmla="*/ 211 w 211"/>
                <a:gd name="T17" fmla="*/ 86 h 208"/>
                <a:gd name="T18" fmla="*/ 192 w 211"/>
                <a:gd name="T19" fmla="*/ 109 h 208"/>
                <a:gd name="T20" fmla="*/ 192 w 211"/>
                <a:gd name="T21" fmla="*/ 109 h 208"/>
                <a:gd name="T22" fmla="*/ 194 w 211"/>
                <a:gd name="T23" fmla="*/ 123 h 208"/>
                <a:gd name="T24" fmla="*/ 194 w 211"/>
                <a:gd name="T25" fmla="*/ 123 h 208"/>
                <a:gd name="T26" fmla="*/ 206 w 211"/>
                <a:gd name="T27" fmla="*/ 127 h 208"/>
                <a:gd name="T28" fmla="*/ 206 w 211"/>
                <a:gd name="T29" fmla="*/ 127 h 208"/>
                <a:gd name="T30" fmla="*/ 206 w 211"/>
                <a:gd name="T31" fmla="*/ 141 h 208"/>
                <a:gd name="T32" fmla="*/ 206 w 211"/>
                <a:gd name="T33" fmla="*/ 148 h 208"/>
                <a:gd name="T34" fmla="*/ 204 w 211"/>
                <a:gd name="T35" fmla="*/ 151 h 208"/>
                <a:gd name="T36" fmla="*/ 201 w 211"/>
                <a:gd name="T37" fmla="*/ 151 h 208"/>
                <a:gd name="T38" fmla="*/ 201 w 211"/>
                <a:gd name="T39" fmla="*/ 151 h 208"/>
                <a:gd name="T40" fmla="*/ 204 w 211"/>
                <a:gd name="T41" fmla="*/ 162 h 208"/>
                <a:gd name="T42" fmla="*/ 206 w 211"/>
                <a:gd name="T43" fmla="*/ 171 h 208"/>
                <a:gd name="T44" fmla="*/ 206 w 211"/>
                <a:gd name="T45" fmla="*/ 171 h 208"/>
                <a:gd name="T46" fmla="*/ 197 w 211"/>
                <a:gd name="T47" fmla="*/ 183 h 208"/>
                <a:gd name="T48" fmla="*/ 197 w 211"/>
                <a:gd name="T49" fmla="*/ 183 h 208"/>
                <a:gd name="T50" fmla="*/ 141 w 211"/>
                <a:gd name="T51" fmla="*/ 174 h 208"/>
                <a:gd name="T52" fmla="*/ 141 w 211"/>
                <a:gd name="T53" fmla="*/ 174 h 208"/>
                <a:gd name="T54" fmla="*/ 127 w 211"/>
                <a:gd name="T55" fmla="*/ 208 h 208"/>
                <a:gd name="T56" fmla="*/ 37 w 211"/>
                <a:gd name="T57" fmla="*/ 174 h 208"/>
                <a:gd name="T58" fmla="*/ 60 w 211"/>
                <a:gd name="T59" fmla="*/ 132 h 208"/>
                <a:gd name="T60" fmla="*/ 42 w 211"/>
                <a:gd name="T61" fmla="*/ 84 h 208"/>
                <a:gd name="T62" fmla="*/ 0 w 211"/>
                <a:gd name="T63" fmla="*/ 56 h 208"/>
                <a:gd name="T64" fmla="*/ 7 w 211"/>
                <a:gd name="T65" fmla="*/ 51 h 208"/>
                <a:gd name="T66" fmla="*/ 39 w 211"/>
                <a:gd name="T67" fmla="*/ 58 h 208"/>
                <a:gd name="T68" fmla="*/ 39 w 211"/>
                <a:gd name="T69" fmla="*/ 58 h 208"/>
                <a:gd name="T70" fmla="*/ 44 w 211"/>
                <a:gd name="T71" fmla="*/ 49 h 208"/>
                <a:gd name="T72" fmla="*/ 44 w 211"/>
                <a:gd name="T73" fmla="*/ 42 h 208"/>
                <a:gd name="T74" fmla="*/ 44 w 211"/>
                <a:gd name="T75" fmla="*/ 35 h 208"/>
                <a:gd name="T76" fmla="*/ 44 w 211"/>
                <a:gd name="T77" fmla="*/ 35 h 208"/>
                <a:gd name="T78" fmla="*/ 51 w 211"/>
                <a:gd name="T79" fmla="*/ 35 h 208"/>
                <a:gd name="T80" fmla="*/ 70 w 211"/>
                <a:gd name="T81" fmla="*/ 46 h 208"/>
                <a:gd name="T82" fmla="*/ 70 w 211"/>
                <a:gd name="T83" fmla="*/ 46 h 208"/>
                <a:gd name="T84" fmla="*/ 81 w 211"/>
                <a:gd name="T85" fmla="*/ 46 h 208"/>
                <a:gd name="T86" fmla="*/ 81 w 211"/>
                <a:gd name="T87" fmla="*/ 46 h 208"/>
                <a:gd name="T88" fmla="*/ 95 w 211"/>
                <a:gd name="T89" fmla="*/ 33 h 208"/>
                <a:gd name="T90" fmla="*/ 111 w 211"/>
                <a:gd name="T91" fmla="*/ 19 h 208"/>
                <a:gd name="T92" fmla="*/ 111 w 211"/>
                <a:gd name="T93" fmla="*/ 3 h 208"/>
                <a:gd name="T94" fmla="*/ 111 w 211"/>
                <a:gd name="T95" fmla="*/ 3 h 208"/>
                <a:gd name="T96" fmla="*/ 118 w 211"/>
                <a:gd name="T97" fmla="*/ 3 h 208"/>
                <a:gd name="T98" fmla="*/ 125 w 211"/>
                <a:gd name="T99" fmla="*/ 0 h 208"/>
                <a:gd name="T100" fmla="*/ 130 w 211"/>
                <a:gd name="T101" fmla="*/ 0 h 208"/>
                <a:gd name="T102" fmla="*/ 137 w 211"/>
                <a:gd name="T103" fmla="*/ 5 h 208"/>
                <a:gd name="T104" fmla="*/ 137 w 211"/>
                <a:gd name="T105" fmla="*/ 5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1"/>
                <a:gd name="T160" fmla="*/ 0 h 208"/>
                <a:gd name="T161" fmla="*/ 211 w 211"/>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1" h="208">
                  <a:moveTo>
                    <a:pt x="137" y="5"/>
                  </a:moveTo>
                  <a:lnTo>
                    <a:pt x="141" y="26"/>
                  </a:lnTo>
                  <a:lnTo>
                    <a:pt x="176" y="42"/>
                  </a:lnTo>
                  <a:lnTo>
                    <a:pt x="190" y="40"/>
                  </a:lnTo>
                  <a:lnTo>
                    <a:pt x="206" y="53"/>
                  </a:lnTo>
                  <a:lnTo>
                    <a:pt x="211" y="86"/>
                  </a:lnTo>
                  <a:lnTo>
                    <a:pt x="192" y="109"/>
                  </a:lnTo>
                  <a:lnTo>
                    <a:pt x="194" y="123"/>
                  </a:lnTo>
                  <a:lnTo>
                    <a:pt x="206" y="127"/>
                  </a:lnTo>
                  <a:lnTo>
                    <a:pt x="206" y="141"/>
                  </a:lnTo>
                  <a:lnTo>
                    <a:pt x="206" y="148"/>
                  </a:lnTo>
                  <a:lnTo>
                    <a:pt x="204" y="151"/>
                  </a:lnTo>
                  <a:lnTo>
                    <a:pt x="201" y="151"/>
                  </a:lnTo>
                  <a:lnTo>
                    <a:pt x="204" y="162"/>
                  </a:lnTo>
                  <a:lnTo>
                    <a:pt x="206" y="171"/>
                  </a:lnTo>
                  <a:lnTo>
                    <a:pt x="197" y="183"/>
                  </a:lnTo>
                  <a:lnTo>
                    <a:pt x="141" y="174"/>
                  </a:lnTo>
                  <a:lnTo>
                    <a:pt x="127" y="208"/>
                  </a:lnTo>
                  <a:lnTo>
                    <a:pt x="37" y="174"/>
                  </a:lnTo>
                  <a:lnTo>
                    <a:pt x="60" y="132"/>
                  </a:lnTo>
                  <a:lnTo>
                    <a:pt x="42" y="84"/>
                  </a:lnTo>
                  <a:lnTo>
                    <a:pt x="0" y="56"/>
                  </a:lnTo>
                  <a:lnTo>
                    <a:pt x="7" y="51"/>
                  </a:lnTo>
                  <a:lnTo>
                    <a:pt x="39" y="58"/>
                  </a:lnTo>
                  <a:lnTo>
                    <a:pt x="44" y="49"/>
                  </a:lnTo>
                  <a:lnTo>
                    <a:pt x="44" y="42"/>
                  </a:lnTo>
                  <a:lnTo>
                    <a:pt x="44" y="35"/>
                  </a:lnTo>
                  <a:lnTo>
                    <a:pt x="51" y="35"/>
                  </a:lnTo>
                  <a:lnTo>
                    <a:pt x="70" y="46"/>
                  </a:lnTo>
                  <a:lnTo>
                    <a:pt x="81" y="46"/>
                  </a:lnTo>
                  <a:lnTo>
                    <a:pt x="95" y="33"/>
                  </a:lnTo>
                  <a:lnTo>
                    <a:pt x="111" y="19"/>
                  </a:lnTo>
                  <a:lnTo>
                    <a:pt x="111" y="3"/>
                  </a:lnTo>
                  <a:lnTo>
                    <a:pt x="118" y="3"/>
                  </a:lnTo>
                  <a:lnTo>
                    <a:pt x="125" y="0"/>
                  </a:lnTo>
                  <a:lnTo>
                    <a:pt x="130" y="0"/>
                  </a:lnTo>
                  <a:lnTo>
                    <a:pt x="137"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7" name="Freeform 93"/>
            <p:cNvSpPr>
              <a:spLocks/>
            </p:cNvSpPr>
            <p:nvPr/>
          </p:nvSpPr>
          <p:spPr bwMode="auto">
            <a:xfrm>
              <a:off x="3608" y="2322"/>
              <a:ext cx="21" cy="16"/>
            </a:xfrm>
            <a:custGeom>
              <a:avLst/>
              <a:gdLst>
                <a:gd name="T0" fmla="*/ 19 w 21"/>
                <a:gd name="T1" fmla="*/ 16 h 16"/>
                <a:gd name="T2" fmla="*/ 19 w 21"/>
                <a:gd name="T3" fmla="*/ 16 h 16"/>
                <a:gd name="T4" fmla="*/ 7 w 21"/>
                <a:gd name="T5" fmla="*/ 11 h 16"/>
                <a:gd name="T6" fmla="*/ 3 w 21"/>
                <a:gd name="T7" fmla="*/ 6 h 16"/>
                <a:gd name="T8" fmla="*/ 0 w 21"/>
                <a:gd name="T9" fmla="*/ 0 h 16"/>
                <a:gd name="T10" fmla="*/ 21 w 21"/>
                <a:gd name="T11" fmla="*/ 11 h 16"/>
                <a:gd name="T12" fmla="*/ 19 w 21"/>
                <a:gd name="T13" fmla="*/ 16 h 16"/>
                <a:gd name="T14" fmla="*/ 0 60000 65536"/>
                <a:gd name="T15" fmla="*/ 0 60000 65536"/>
                <a:gd name="T16" fmla="*/ 0 60000 65536"/>
                <a:gd name="T17" fmla="*/ 0 60000 65536"/>
                <a:gd name="T18" fmla="*/ 0 60000 65536"/>
                <a:gd name="T19" fmla="*/ 0 60000 65536"/>
                <a:gd name="T20" fmla="*/ 0 60000 65536"/>
                <a:gd name="T21" fmla="*/ 0 w 21"/>
                <a:gd name="T22" fmla="*/ 0 h 16"/>
                <a:gd name="T23" fmla="*/ 21 w 2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6">
                  <a:moveTo>
                    <a:pt x="19" y="16"/>
                  </a:moveTo>
                  <a:lnTo>
                    <a:pt x="19" y="16"/>
                  </a:lnTo>
                  <a:lnTo>
                    <a:pt x="7" y="11"/>
                  </a:lnTo>
                  <a:lnTo>
                    <a:pt x="3" y="6"/>
                  </a:lnTo>
                  <a:lnTo>
                    <a:pt x="0" y="0"/>
                  </a:lnTo>
                  <a:lnTo>
                    <a:pt x="21" y="11"/>
                  </a:lnTo>
                  <a:lnTo>
                    <a:pt x="19"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8" name="Freeform 94"/>
            <p:cNvSpPr>
              <a:spLocks/>
            </p:cNvSpPr>
            <p:nvPr/>
          </p:nvSpPr>
          <p:spPr bwMode="auto">
            <a:xfrm>
              <a:off x="2086" y="2110"/>
              <a:ext cx="166" cy="77"/>
            </a:xfrm>
            <a:custGeom>
              <a:avLst/>
              <a:gdLst>
                <a:gd name="T0" fmla="*/ 51 w 166"/>
                <a:gd name="T1" fmla="*/ 14 h 77"/>
                <a:gd name="T2" fmla="*/ 90 w 166"/>
                <a:gd name="T3" fmla="*/ 12 h 77"/>
                <a:gd name="T4" fmla="*/ 129 w 166"/>
                <a:gd name="T5" fmla="*/ 44 h 77"/>
                <a:gd name="T6" fmla="*/ 166 w 166"/>
                <a:gd name="T7" fmla="*/ 46 h 77"/>
                <a:gd name="T8" fmla="*/ 166 w 166"/>
                <a:gd name="T9" fmla="*/ 65 h 77"/>
                <a:gd name="T10" fmla="*/ 159 w 166"/>
                <a:gd name="T11" fmla="*/ 60 h 77"/>
                <a:gd name="T12" fmla="*/ 120 w 166"/>
                <a:gd name="T13" fmla="*/ 63 h 77"/>
                <a:gd name="T14" fmla="*/ 97 w 166"/>
                <a:gd name="T15" fmla="*/ 77 h 77"/>
                <a:gd name="T16" fmla="*/ 76 w 166"/>
                <a:gd name="T17" fmla="*/ 70 h 77"/>
                <a:gd name="T18" fmla="*/ 76 w 166"/>
                <a:gd name="T19" fmla="*/ 70 h 77"/>
                <a:gd name="T20" fmla="*/ 67 w 166"/>
                <a:gd name="T21" fmla="*/ 51 h 77"/>
                <a:gd name="T22" fmla="*/ 9 w 166"/>
                <a:gd name="T23" fmla="*/ 46 h 77"/>
                <a:gd name="T24" fmla="*/ 0 w 166"/>
                <a:gd name="T25" fmla="*/ 35 h 77"/>
                <a:gd name="T26" fmla="*/ 7 w 166"/>
                <a:gd name="T27" fmla="*/ 9 h 77"/>
                <a:gd name="T28" fmla="*/ 25 w 166"/>
                <a:gd name="T29" fmla="*/ 0 h 77"/>
                <a:gd name="T30" fmla="*/ 25 w 166"/>
                <a:gd name="T31" fmla="*/ 0 h 77"/>
                <a:gd name="T32" fmla="*/ 39 w 166"/>
                <a:gd name="T33" fmla="*/ 7 h 77"/>
                <a:gd name="T34" fmla="*/ 51 w 166"/>
                <a:gd name="T35" fmla="*/ 14 h 77"/>
                <a:gd name="T36" fmla="*/ 51 w 166"/>
                <a:gd name="T37" fmla="*/ 14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77"/>
                <a:gd name="T59" fmla="*/ 166 w 166"/>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77">
                  <a:moveTo>
                    <a:pt x="51" y="14"/>
                  </a:moveTo>
                  <a:lnTo>
                    <a:pt x="90" y="12"/>
                  </a:lnTo>
                  <a:lnTo>
                    <a:pt x="129" y="44"/>
                  </a:lnTo>
                  <a:lnTo>
                    <a:pt x="166" y="46"/>
                  </a:lnTo>
                  <a:lnTo>
                    <a:pt x="166" y="65"/>
                  </a:lnTo>
                  <a:lnTo>
                    <a:pt x="159" y="60"/>
                  </a:lnTo>
                  <a:lnTo>
                    <a:pt x="120" y="63"/>
                  </a:lnTo>
                  <a:lnTo>
                    <a:pt x="97" y="77"/>
                  </a:lnTo>
                  <a:lnTo>
                    <a:pt x="76" y="70"/>
                  </a:lnTo>
                  <a:lnTo>
                    <a:pt x="67" y="51"/>
                  </a:lnTo>
                  <a:lnTo>
                    <a:pt x="9" y="46"/>
                  </a:lnTo>
                  <a:lnTo>
                    <a:pt x="0" y="35"/>
                  </a:lnTo>
                  <a:lnTo>
                    <a:pt x="7" y="9"/>
                  </a:lnTo>
                  <a:lnTo>
                    <a:pt x="25" y="0"/>
                  </a:lnTo>
                  <a:lnTo>
                    <a:pt x="39" y="7"/>
                  </a:lnTo>
                  <a:lnTo>
                    <a:pt x="51"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39" name="Freeform 95"/>
            <p:cNvSpPr>
              <a:spLocks/>
            </p:cNvSpPr>
            <p:nvPr/>
          </p:nvSpPr>
          <p:spPr bwMode="auto">
            <a:xfrm>
              <a:off x="2721" y="2282"/>
              <a:ext cx="16" cy="24"/>
            </a:xfrm>
            <a:custGeom>
              <a:avLst/>
              <a:gdLst>
                <a:gd name="T0" fmla="*/ 16 w 16"/>
                <a:gd name="T1" fmla="*/ 3 h 24"/>
                <a:gd name="T2" fmla="*/ 16 w 16"/>
                <a:gd name="T3" fmla="*/ 5 h 24"/>
                <a:gd name="T4" fmla="*/ 7 w 16"/>
                <a:gd name="T5" fmla="*/ 24 h 24"/>
                <a:gd name="T6" fmla="*/ 7 w 16"/>
                <a:gd name="T7" fmla="*/ 24 h 24"/>
                <a:gd name="T8" fmla="*/ 0 w 16"/>
                <a:gd name="T9" fmla="*/ 21 h 24"/>
                <a:gd name="T10" fmla="*/ 12 w 16"/>
                <a:gd name="T11" fmla="*/ 0 h 24"/>
                <a:gd name="T12" fmla="*/ 12 w 16"/>
                <a:gd name="T13" fmla="*/ 0 h 24"/>
                <a:gd name="T14" fmla="*/ 16 w 16"/>
                <a:gd name="T15" fmla="*/ 3 h 24"/>
                <a:gd name="T16" fmla="*/ 16 w 16"/>
                <a:gd name="T17" fmla="*/ 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4"/>
                <a:gd name="T29" fmla="*/ 16 w 1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4">
                  <a:moveTo>
                    <a:pt x="16" y="3"/>
                  </a:moveTo>
                  <a:lnTo>
                    <a:pt x="16" y="5"/>
                  </a:lnTo>
                  <a:lnTo>
                    <a:pt x="7" y="24"/>
                  </a:lnTo>
                  <a:lnTo>
                    <a:pt x="0" y="21"/>
                  </a:lnTo>
                  <a:lnTo>
                    <a:pt x="12" y="0"/>
                  </a:lnTo>
                  <a:lnTo>
                    <a:pt x="16"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0" name="Freeform 96"/>
            <p:cNvSpPr>
              <a:spLocks/>
            </p:cNvSpPr>
            <p:nvPr/>
          </p:nvSpPr>
          <p:spPr bwMode="auto">
            <a:xfrm>
              <a:off x="2619" y="2301"/>
              <a:ext cx="88" cy="83"/>
            </a:xfrm>
            <a:custGeom>
              <a:avLst/>
              <a:gdLst>
                <a:gd name="T0" fmla="*/ 26 w 88"/>
                <a:gd name="T1" fmla="*/ 11 h 83"/>
                <a:gd name="T2" fmla="*/ 51 w 88"/>
                <a:gd name="T3" fmla="*/ 18 h 83"/>
                <a:gd name="T4" fmla="*/ 51 w 88"/>
                <a:gd name="T5" fmla="*/ 18 h 83"/>
                <a:gd name="T6" fmla="*/ 72 w 88"/>
                <a:gd name="T7" fmla="*/ 14 h 83"/>
                <a:gd name="T8" fmla="*/ 88 w 88"/>
                <a:gd name="T9" fmla="*/ 39 h 83"/>
                <a:gd name="T10" fmla="*/ 83 w 88"/>
                <a:gd name="T11" fmla="*/ 53 h 83"/>
                <a:gd name="T12" fmla="*/ 83 w 88"/>
                <a:gd name="T13" fmla="*/ 53 h 83"/>
                <a:gd name="T14" fmla="*/ 76 w 88"/>
                <a:gd name="T15" fmla="*/ 60 h 83"/>
                <a:gd name="T16" fmla="*/ 74 w 88"/>
                <a:gd name="T17" fmla="*/ 65 h 83"/>
                <a:gd name="T18" fmla="*/ 72 w 88"/>
                <a:gd name="T19" fmla="*/ 69 h 83"/>
                <a:gd name="T20" fmla="*/ 72 w 88"/>
                <a:gd name="T21" fmla="*/ 69 h 83"/>
                <a:gd name="T22" fmla="*/ 53 w 88"/>
                <a:gd name="T23" fmla="*/ 67 h 83"/>
                <a:gd name="T24" fmla="*/ 37 w 88"/>
                <a:gd name="T25" fmla="*/ 65 h 83"/>
                <a:gd name="T26" fmla="*/ 37 w 88"/>
                <a:gd name="T27" fmla="*/ 65 h 83"/>
                <a:gd name="T28" fmla="*/ 30 w 88"/>
                <a:gd name="T29" fmla="*/ 69 h 83"/>
                <a:gd name="T30" fmla="*/ 33 w 88"/>
                <a:gd name="T31" fmla="*/ 81 h 83"/>
                <a:gd name="T32" fmla="*/ 23 w 88"/>
                <a:gd name="T33" fmla="*/ 83 h 83"/>
                <a:gd name="T34" fmla="*/ 14 w 88"/>
                <a:gd name="T35" fmla="*/ 76 h 83"/>
                <a:gd name="T36" fmla="*/ 14 w 88"/>
                <a:gd name="T37" fmla="*/ 76 h 83"/>
                <a:gd name="T38" fmla="*/ 7 w 88"/>
                <a:gd name="T39" fmla="*/ 49 h 83"/>
                <a:gd name="T40" fmla="*/ 7 w 88"/>
                <a:gd name="T41" fmla="*/ 49 h 83"/>
                <a:gd name="T42" fmla="*/ 12 w 88"/>
                <a:gd name="T43" fmla="*/ 49 h 83"/>
                <a:gd name="T44" fmla="*/ 16 w 88"/>
                <a:gd name="T45" fmla="*/ 49 h 83"/>
                <a:gd name="T46" fmla="*/ 19 w 88"/>
                <a:gd name="T47" fmla="*/ 49 h 83"/>
                <a:gd name="T48" fmla="*/ 23 w 88"/>
                <a:gd name="T49" fmla="*/ 46 h 83"/>
                <a:gd name="T50" fmla="*/ 23 w 88"/>
                <a:gd name="T51" fmla="*/ 42 h 83"/>
                <a:gd name="T52" fmla="*/ 23 w 88"/>
                <a:gd name="T53" fmla="*/ 42 h 83"/>
                <a:gd name="T54" fmla="*/ 14 w 88"/>
                <a:gd name="T55" fmla="*/ 21 h 83"/>
                <a:gd name="T56" fmla="*/ 9 w 88"/>
                <a:gd name="T57" fmla="*/ 11 h 83"/>
                <a:gd name="T58" fmla="*/ 0 w 88"/>
                <a:gd name="T59" fmla="*/ 2 h 83"/>
                <a:gd name="T60" fmla="*/ 0 w 88"/>
                <a:gd name="T61" fmla="*/ 0 h 83"/>
                <a:gd name="T62" fmla="*/ 0 w 88"/>
                <a:gd name="T63" fmla="*/ 0 h 83"/>
                <a:gd name="T64" fmla="*/ 7 w 88"/>
                <a:gd name="T65" fmla="*/ 0 h 83"/>
                <a:gd name="T66" fmla="*/ 14 w 88"/>
                <a:gd name="T67" fmla="*/ 5 h 83"/>
                <a:gd name="T68" fmla="*/ 26 w 88"/>
                <a:gd name="T69" fmla="*/ 11 h 83"/>
                <a:gd name="T70" fmla="*/ 26 w 88"/>
                <a:gd name="T71" fmla="*/ 11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83"/>
                <a:gd name="T110" fmla="*/ 88 w 88"/>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83">
                  <a:moveTo>
                    <a:pt x="26" y="11"/>
                  </a:moveTo>
                  <a:lnTo>
                    <a:pt x="51" y="18"/>
                  </a:lnTo>
                  <a:lnTo>
                    <a:pt x="72" y="14"/>
                  </a:lnTo>
                  <a:lnTo>
                    <a:pt x="88" y="39"/>
                  </a:lnTo>
                  <a:lnTo>
                    <a:pt x="83" y="53"/>
                  </a:lnTo>
                  <a:lnTo>
                    <a:pt x="76" y="60"/>
                  </a:lnTo>
                  <a:lnTo>
                    <a:pt x="74" y="65"/>
                  </a:lnTo>
                  <a:lnTo>
                    <a:pt x="72" y="69"/>
                  </a:lnTo>
                  <a:lnTo>
                    <a:pt x="53" y="67"/>
                  </a:lnTo>
                  <a:lnTo>
                    <a:pt x="37" y="65"/>
                  </a:lnTo>
                  <a:lnTo>
                    <a:pt x="30" y="69"/>
                  </a:lnTo>
                  <a:lnTo>
                    <a:pt x="33" y="81"/>
                  </a:lnTo>
                  <a:lnTo>
                    <a:pt x="23" y="83"/>
                  </a:lnTo>
                  <a:lnTo>
                    <a:pt x="14" y="76"/>
                  </a:lnTo>
                  <a:lnTo>
                    <a:pt x="7" y="49"/>
                  </a:lnTo>
                  <a:lnTo>
                    <a:pt x="12" y="49"/>
                  </a:lnTo>
                  <a:lnTo>
                    <a:pt x="16" y="49"/>
                  </a:lnTo>
                  <a:lnTo>
                    <a:pt x="19" y="49"/>
                  </a:lnTo>
                  <a:lnTo>
                    <a:pt x="23" y="46"/>
                  </a:lnTo>
                  <a:lnTo>
                    <a:pt x="23" y="42"/>
                  </a:lnTo>
                  <a:lnTo>
                    <a:pt x="14" y="21"/>
                  </a:lnTo>
                  <a:lnTo>
                    <a:pt x="9" y="11"/>
                  </a:lnTo>
                  <a:lnTo>
                    <a:pt x="0" y="2"/>
                  </a:lnTo>
                  <a:lnTo>
                    <a:pt x="0" y="0"/>
                  </a:lnTo>
                  <a:lnTo>
                    <a:pt x="7" y="0"/>
                  </a:lnTo>
                  <a:lnTo>
                    <a:pt x="14" y="5"/>
                  </a:lnTo>
                  <a:lnTo>
                    <a:pt x="26"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1" name="Freeform 97"/>
            <p:cNvSpPr>
              <a:spLocks/>
            </p:cNvSpPr>
            <p:nvPr/>
          </p:nvSpPr>
          <p:spPr bwMode="auto">
            <a:xfrm>
              <a:off x="2044" y="2159"/>
              <a:ext cx="116" cy="67"/>
            </a:xfrm>
            <a:custGeom>
              <a:avLst/>
              <a:gdLst>
                <a:gd name="T0" fmla="*/ 116 w 116"/>
                <a:gd name="T1" fmla="*/ 23 h 67"/>
                <a:gd name="T2" fmla="*/ 116 w 116"/>
                <a:gd name="T3" fmla="*/ 23 h 67"/>
                <a:gd name="T4" fmla="*/ 99 w 116"/>
                <a:gd name="T5" fmla="*/ 53 h 67"/>
                <a:gd name="T6" fmla="*/ 39 w 116"/>
                <a:gd name="T7" fmla="*/ 67 h 67"/>
                <a:gd name="T8" fmla="*/ 30 w 116"/>
                <a:gd name="T9" fmla="*/ 55 h 67"/>
                <a:gd name="T10" fmla="*/ 2 w 116"/>
                <a:gd name="T11" fmla="*/ 48 h 67"/>
                <a:gd name="T12" fmla="*/ 2 w 116"/>
                <a:gd name="T13" fmla="*/ 48 h 67"/>
                <a:gd name="T14" fmla="*/ 2 w 116"/>
                <a:gd name="T15" fmla="*/ 44 h 67"/>
                <a:gd name="T16" fmla="*/ 0 w 116"/>
                <a:gd name="T17" fmla="*/ 37 h 67"/>
                <a:gd name="T18" fmla="*/ 2 w 116"/>
                <a:gd name="T19" fmla="*/ 32 h 67"/>
                <a:gd name="T20" fmla="*/ 5 w 116"/>
                <a:gd name="T21" fmla="*/ 30 h 67"/>
                <a:gd name="T22" fmla="*/ 7 w 116"/>
                <a:gd name="T23" fmla="*/ 30 h 67"/>
                <a:gd name="T24" fmla="*/ 46 w 116"/>
                <a:gd name="T25" fmla="*/ 30 h 67"/>
                <a:gd name="T26" fmla="*/ 46 w 116"/>
                <a:gd name="T27" fmla="*/ 30 h 67"/>
                <a:gd name="T28" fmla="*/ 46 w 116"/>
                <a:gd name="T29" fmla="*/ 30 h 67"/>
                <a:gd name="T30" fmla="*/ 53 w 116"/>
                <a:gd name="T31" fmla="*/ 0 h 67"/>
                <a:gd name="T32" fmla="*/ 106 w 116"/>
                <a:gd name="T33" fmla="*/ 7 h 67"/>
                <a:gd name="T34" fmla="*/ 116 w 116"/>
                <a:gd name="T35" fmla="*/ 23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6"/>
                <a:gd name="T55" fmla="*/ 0 h 67"/>
                <a:gd name="T56" fmla="*/ 116 w 116"/>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6" h="67">
                  <a:moveTo>
                    <a:pt x="116" y="23"/>
                  </a:moveTo>
                  <a:lnTo>
                    <a:pt x="116" y="23"/>
                  </a:lnTo>
                  <a:lnTo>
                    <a:pt x="99" y="53"/>
                  </a:lnTo>
                  <a:lnTo>
                    <a:pt x="39" y="67"/>
                  </a:lnTo>
                  <a:lnTo>
                    <a:pt x="30" y="55"/>
                  </a:lnTo>
                  <a:lnTo>
                    <a:pt x="2" y="48"/>
                  </a:lnTo>
                  <a:lnTo>
                    <a:pt x="2" y="44"/>
                  </a:lnTo>
                  <a:lnTo>
                    <a:pt x="0" y="37"/>
                  </a:lnTo>
                  <a:lnTo>
                    <a:pt x="2" y="32"/>
                  </a:lnTo>
                  <a:lnTo>
                    <a:pt x="5" y="30"/>
                  </a:lnTo>
                  <a:lnTo>
                    <a:pt x="7" y="30"/>
                  </a:lnTo>
                  <a:lnTo>
                    <a:pt x="46" y="30"/>
                  </a:lnTo>
                  <a:lnTo>
                    <a:pt x="53" y="0"/>
                  </a:lnTo>
                  <a:lnTo>
                    <a:pt x="106" y="7"/>
                  </a:lnTo>
                  <a:lnTo>
                    <a:pt x="116" y="2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2" name="Freeform 98"/>
            <p:cNvSpPr>
              <a:spLocks/>
            </p:cNvSpPr>
            <p:nvPr/>
          </p:nvSpPr>
          <p:spPr bwMode="auto">
            <a:xfrm>
              <a:off x="3613" y="2379"/>
              <a:ext cx="19" cy="30"/>
            </a:xfrm>
            <a:custGeom>
              <a:avLst/>
              <a:gdLst>
                <a:gd name="T0" fmla="*/ 19 w 19"/>
                <a:gd name="T1" fmla="*/ 3 h 30"/>
                <a:gd name="T2" fmla="*/ 19 w 19"/>
                <a:gd name="T3" fmla="*/ 3 h 30"/>
                <a:gd name="T4" fmla="*/ 9 w 19"/>
                <a:gd name="T5" fmla="*/ 21 h 30"/>
                <a:gd name="T6" fmla="*/ 9 w 19"/>
                <a:gd name="T7" fmla="*/ 21 h 30"/>
                <a:gd name="T8" fmla="*/ 9 w 19"/>
                <a:gd name="T9" fmla="*/ 30 h 30"/>
                <a:gd name="T10" fmla="*/ 2 w 19"/>
                <a:gd name="T11" fmla="*/ 30 h 30"/>
                <a:gd name="T12" fmla="*/ 0 w 19"/>
                <a:gd name="T13" fmla="*/ 12 h 30"/>
                <a:gd name="T14" fmla="*/ 14 w 19"/>
                <a:gd name="T15" fmla="*/ 0 h 30"/>
                <a:gd name="T16" fmla="*/ 14 w 19"/>
                <a:gd name="T17" fmla="*/ 0 h 30"/>
                <a:gd name="T18" fmla="*/ 19 w 19"/>
                <a:gd name="T19" fmla="*/ 3 h 30"/>
                <a:gd name="T20" fmla="*/ 19 w 19"/>
                <a:gd name="T21" fmla="*/ 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0"/>
                <a:gd name="T35" fmla="*/ 19 w 19"/>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0">
                  <a:moveTo>
                    <a:pt x="19" y="3"/>
                  </a:moveTo>
                  <a:lnTo>
                    <a:pt x="19" y="3"/>
                  </a:lnTo>
                  <a:lnTo>
                    <a:pt x="9" y="21"/>
                  </a:lnTo>
                  <a:lnTo>
                    <a:pt x="9" y="30"/>
                  </a:lnTo>
                  <a:lnTo>
                    <a:pt x="2" y="30"/>
                  </a:lnTo>
                  <a:lnTo>
                    <a:pt x="0" y="12"/>
                  </a:lnTo>
                  <a:lnTo>
                    <a:pt x="14" y="0"/>
                  </a:lnTo>
                  <a:lnTo>
                    <a:pt x="19"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3" name="Freeform 99"/>
            <p:cNvSpPr>
              <a:spLocks/>
            </p:cNvSpPr>
            <p:nvPr/>
          </p:nvSpPr>
          <p:spPr bwMode="auto">
            <a:xfrm>
              <a:off x="3576" y="2379"/>
              <a:ext cx="21" cy="21"/>
            </a:xfrm>
            <a:custGeom>
              <a:avLst/>
              <a:gdLst>
                <a:gd name="T0" fmla="*/ 21 w 21"/>
                <a:gd name="T1" fmla="*/ 17 h 21"/>
                <a:gd name="T2" fmla="*/ 21 w 21"/>
                <a:gd name="T3" fmla="*/ 17 h 21"/>
                <a:gd name="T4" fmla="*/ 21 w 21"/>
                <a:gd name="T5" fmla="*/ 21 h 21"/>
                <a:gd name="T6" fmla="*/ 2 w 21"/>
                <a:gd name="T7" fmla="*/ 12 h 21"/>
                <a:gd name="T8" fmla="*/ 2 w 21"/>
                <a:gd name="T9" fmla="*/ 12 h 21"/>
                <a:gd name="T10" fmla="*/ 0 w 21"/>
                <a:gd name="T11" fmla="*/ 5 h 21"/>
                <a:gd name="T12" fmla="*/ 0 w 21"/>
                <a:gd name="T13" fmla="*/ 3 h 21"/>
                <a:gd name="T14" fmla="*/ 2 w 21"/>
                <a:gd name="T15" fmla="*/ 0 h 21"/>
                <a:gd name="T16" fmla="*/ 21 w 21"/>
                <a:gd name="T17" fmla="*/ 1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21" y="17"/>
                  </a:moveTo>
                  <a:lnTo>
                    <a:pt x="21" y="17"/>
                  </a:lnTo>
                  <a:lnTo>
                    <a:pt x="21" y="21"/>
                  </a:lnTo>
                  <a:lnTo>
                    <a:pt x="2" y="12"/>
                  </a:lnTo>
                  <a:lnTo>
                    <a:pt x="0" y="5"/>
                  </a:lnTo>
                  <a:lnTo>
                    <a:pt x="0" y="3"/>
                  </a:lnTo>
                  <a:lnTo>
                    <a:pt x="2" y="0"/>
                  </a:lnTo>
                  <a:lnTo>
                    <a:pt x="21" y="1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4" name="Freeform 100"/>
            <p:cNvSpPr>
              <a:spLocks/>
            </p:cNvSpPr>
            <p:nvPr/>
          </p:nvSpPr>
          <p:spPr bwMode="auto">
            <a:xfrm>
              <a:off x="2352" y="1692"/>
              <a:ext cx="88" cy="44"/>
            </a:xfrm>
            <a:custGeom>
              <a:avLst/>
              <a:gdLst>
                <a:gd name="T0" fmla="*/ 88 w 88"/>
                <a:gd name="T1" fmla="*/ 7 h 44"/>
                <a:gd name="T2" fmla="*/ 81 w 88"/>
                <a:gd name="T3" fmla="*/ 11 h 44"/>
                <a:gd name="T4" fmla="*/ 81 w 88"/>
                <a:gd name="T5" fmla="*/ 11 h 44"/>
                <a:gd name="T6" fmla="*/ 24 w 88"/>
                <a:gd name="T7" fmla="*/ 14 h 44"/>
                <a:gd name="T8" fmla="*/ 24 w 88"/>
                <a:gd name="T9" fmla="*/ 14 h 44"/>
                <a:gd name="T10" fmla="*/ 19 w 88"/>
                <a:gd name="T11" fmla="*/ 20 h 44"/>
                <a:gd name="T12" fmla="*/ 19 w 88"/>
                <a:gd name="T13" fmla="*/ 27 h 44"/>
                <a:gd name="T14" fmla="*/ 19 w 88"/>
                <a:gd name="T15" fmla="*/ 44 h 44"/>
                <a:gd name="T16" fmla="*/ 19 w 88"/>
                <a:gd name="T17" fmla="*/ 44 h 44"/>
                <a:gd name="T18" fmla="*/ 14 w 88"/>
                <a:gd name="T19" fmla="*/ 44 h 44"/>
                <a:gd name="T20" fmla="*/ 12 w 88"/>
                <a:gd name="T21" fmla="*/ 44 h 44"/>
                <a:gd name="T22" fmla="*/ 7 w 88"/>
                <a:gd name="T23" fmla="*/ 39 h 44"/>
                <a:gd name="T24" fmla="*/ 3 w 88"/>
                <a:gd name="T25" fmla="*/ 32 h 44"/>
                <a:gd name="T26" fmla="*/ 0 w 88"/>
                <a:gd name="T27" fmla="*/ 25 h 44"/>
                <a:gd name="T28" fmla="*/ 0 w 88"/>
                <a:gd name="T29" fmla="*/ 25 h 44"/>
                <a:gd name="T30" fmla="*/ 5 w 88"/>
                <a:gd name="T31" fmla="*/ 16 h 44"/>
                <a:gd name="T32" fmla="*/ 7 w 88"/>
                <a:gd name="T33" fmla="*/ 11 h 44"/>
                <a:gd name="T34" fmla="*/ 7 w 88"/>
                <a:gd name="T35" fmla="*/ 7 h 44"/>
                <a:gd name="T36" fmla="*/ 7 w 88"/>
                <a:gd name="T37" fmla="*/ 7 h 44"/>
                <a:gd name="T38" fmla="*/ 21 w 88"/>
                <a:gd name="T39" fmla="*/ 0 h 44"/>
                <a:gd name="T40" fmla="*/ 21 w 88"/>
                <a:gd name="T41" fmla="*/ 0 h 44"/>
                <a:gd name="T42" fmla="*/ 88 w 88"/>
                <a:gd name="T43" fmla="*/ 7 h 44"/>
                <a:gd name="T44" fmla="*/ 88 w 88"/>
                <a:gd name="T45" fmla="*/ 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44"/>
                <a:gd name="T71" fmla="*/ 88 w 88"/>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44">
                  <a:moveTo>
                    <a:pt x="88" y="7"/>
                  </a:moveTo>
                  <a:lnTo>
                    <a:pt x="81" y="11"/>
                  </a:lnTo>
                  <a:lnTo>
                    <a:pt x="24" y="14"/>
                  </a:lnTo>
                  <a:lnTo>
                    <a:pt x="19" y="20"/>
                  </a:lnTo>
                  <a:lnTo>
                    <a:pt x="19" y="27"/>
                  </a:lnTo>
                  <a:lnTo>
                    <a:pt x="19" y="44"/>
                  </a:lnTo>
                  <a:lnTo>
                    <a:pt x="14" y="44"/>
                  </a:lnTo>
                  <a:lnTo>
                    <a:pt x="12" y="44"/>
                  </a:lnTo>
                  <a:lnTo>
                    <a:pt x="7" y="39"/>
                  </a:lnTo>
                  <a:lnTo>
                    <a:pt x="3" y="32"/>
                  </a:lnTo>
                  <a:lnTo>
                    <a:pt x="0" y="25"/>
                  </a:lnTo>
                  <a:lnTo>
                    <a:pt x="5" y="16"/>
                  </a:lnTo>
                  <a:lnTo>
                    <a:pt x="7" y="11"/>
                  </a:lnTo>
                  <a:lnTo>
                    <a:pt x="7" y="7"/>
                  </a:lnTo>
                  <a:lnTo>
                    <a:pt x="21" y="0"/>
                  </a:lnTo>
                  <a:lnTo>
                    <a:pt x="88"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5" name="Freeform 101"/>
            <p:cNvSpPr>
              <a:spLocks/>
            </p:cNvSpPr>
            <p:nvPr/>
          </p:nvSpPr>
          <p:spPr bwMode="auto">
            <a:xfrm>
              <a:off x="2148" y="2173"/>
              <a:ext cx="111" cy="57"/>
            </a:xfrm>
            <a:custGeom>
              <a:avLst/>
              <a:gdLst>
                <a:gd name="T0" fmla="*/ 81 w 111"/>
                <a:gd name="T1" fmla="*/ 41 h 57"/>
                <a:gd name="T2" fmla="*/ 81 w 111"/>
                <a:gd name="T3" fmla="*/ 41 h 57"/>
                <a:gd name="T4" fmla="*/ 74 w 111"/>
                <a:gd name="T5" fmla="*/ 41 h 57"/>
                <a:gd name="T6" fmla="*/ 67 w 111"/>
                <a:gd name="T7" fmla="*/ 41 h 57"/>
                <a:gd name="T8" fmla="*/ 58 w 111"/>
                <a:gd name="T9" fmla="*/ 44 h 57"/>
                <a:gd name="T10" fmla="*/ 56 w 111"/>
                <a:gd name="T11" fmla="*/ 46 h 57"/>
                <a:gd name="T12" fmla="*/ 56 w 111"/>
                <a:gd name="T13" fmla="*/ 51 h 57"/>
                <a:gd name="T14" fmla="*/ 37 w 111"/>
                <a:gd name="T15" fmla="*/ 57 h 57"/>
                <a:gd name="T16" fmla="*/ 0 w 111"/>
                <a:gd name="T17" fmla="*/ 41 h 57"/>
                <a:gd name="T18" fmla="*/ 14 w 111"/>
                <a:gd name="T19" fmla="*/ 11 h 57"/>
                <a:gd name="T20" fmla="*/ 14 w 111"/>
                <a:gd name="T21" fmla="*/ 11 h 57"/>
                <a:gd name="T22" fmla="*/ 35 w 111"/>
                <a:gd name="T23" fmla="*/ 16 h 57"/>
                <a:gd name="T24" fmla="*/ 60 w 111"/>
                <a:gd name="T25" fmla="*/ 4 h 57"/>
                <a:gd name="T26" fmla="*/ 95 w 111"/>
                <a:gd name="T27" fmla="*/ 0 h 57"/>
                <a:gd name="T28" fmla="*/ 111 w 111"/>
                <a:gd name="T29" fmla="*/ 11 h 57"/>
                <a:gd name="T30" fmla="*/ 81 w 111"/>
                <a:gd name="T31" fmla="*/ 41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
                <a:gd name="T49" fmla="*/ 0 h 57"/>
                <a:gd name="T50" fmla="*/ 111 w 111"/>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 h="57">
                  <a:moveTo>
                    <a:pt x="81" y="41"/>
                  </a:moveTo>
                  <a:lnTo>
                    <a:pt x="81" y="41"/>
                  </a:lnTo>
                  <a:lnTo>
                    <a:pt x="74" y="41"/>
                  </a:lnTo>
                  <a:lnTo>
                    <a:pt x="67" y="41"/>
                  </a:lnTo>
                  <a:lnTo>
                    <a:pt x="58" y="44"/>
                  </a:lnTo>
                  <a:lnTo>
                    <a:pt x="56" y="46"/>
                  </a:lnTo>
                  <a:lnTo>
                    <a:pt x="56" y="51"/>
                  </a:lnTo>
                  <a:lnTo>
                    <a:pt x="37" y="57"/>
                  </a:lnTo>
                  <a:lnTo>
                    <a:pt x="0" y="41"/>
                  </a:lnTo>
                  <a:lnTo>
                    <a:pt x="14" y="11"/>
                  </a:lnTo>
                  <a:lnTo>
                    <a:pt x="35" y="16"/>
                  </a:lnTo>
                  <a:lnTo>
                    <a:pt x="60" y="4"/>
                  </a:lnTo>
                  <a:lnTo>
                    <a:pt x="95" y="0"/>
                  </a:lnTo>
                  <a:lnTo>
                    <a:pt x="111" y="11"/>
                  </a:lnTo>
                  <a:lnTo>
                    <a:pt x="81" y="4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6" name="Freeform 102"/>
            <p:cNvSpPr>
              <a:spLocks/>
            </p:cNvSpPr>
            <p:nvPr/>
          </p:nvSpPr>
          <p:spPr bwMode="auto">
            <a:xfrm>
              <a:off x="2234" y="2182"/>
              <a:ext cx="146" cy="99"/>
            </a:xfrm>
            <a:custGeom>
              <a:avLst/>
              <a:gdLst>
                <a:gd name="T0" fmla="*/ 122 w 146"/>
                <a:gd name="T1" fmla="*/ 44 h 99"/>
                <a:gd name="T2" fmla="*/ 125 w 146"/>
                <a:gd name="T3" fmla="*/ 44 h 99"/>
                <a:gd name="T4" fmla="*/ 146 w 146"/>
                <a:gd name="T5" fmla="*/ 42 h 99"/>
                <a:gd name="T6" fmla="*/ 143 w 146"/>
                <a:gd name="T7" fmla="*/ 58 h 99"/>
                <a:gd name="T8" fmla="*/ 143 w 146"/>
                <a:gd name="T9" fmla="*/ 58 h 99"/>
                <a:gd name="T10" fmla="*/ 136 w 146"/>
                <a:gd name="T11" fmla="*/ 60 h 99"/>
                <a:gd name="T12" fmla="*/ 132 w 146"/>
                <a:gd name="T13" fmla="*/ 62 h 99"/>
                <a:gd name="T14" fmla="*/ 129 w 146"/>
                <a:gd name="T15" fmla="*/ 92 h 99"/>
                <a:gd name="T16" fmla="*/ 125 w 146"/>
                <a:gd name="T17" fmla="*/ 95 h 99"/>
                <a:gd name="T18" fmla="*/ 85 w 146"/>
                <a:gd name="T19" fmla="*/ 81 h 99"/>
                <a:gd name="T20" fmla="*/ 30 w 146"/>
                <a:gd name="T21" fmla="*/ 99 h 99"/>
                <a:gd name="T22" fmla="*/ 30 w 146"/>
                <a:gd name="T23" fmla="*/ 99 h 99"/>
                <a:gd name="T24" fmla="*/ 27 w 146"/>
                <a:gd name="T25" fmla="*/ 97 h 99"/>
                <a:gd name="T26" fmla="*/ 25 w 146"/>
                <a:gd name="T27" fmla="*/ 92 h 99"/>
                <a:gd name="T28" fmla="*/ 41 w 146"/>
                <a:gd name="T29" fmla="*/ 76 h 99"/>
                <a:gd name="T30" fmla="*/ 37 w 146"/>
                <a:gd name="T31" fmla="*/ 58 h 99"/>
                <a:gd name="T32" fmla="*/ 37 w 146"/>
                <a:gd name="T33" fmla="*/ 58 h 99"/>
                <a:gd name="T34" fmla="*/ 18 w 146"/>
                <a:gd name="T35" fmla="*/ 48 h 99"/>
                <a:gd name="T36" fmla="*/ 2 w 146"/>
                <a:gd name="T37" fmla="*/ 42 h 99"/>
                <a:gd name="T38" fmla="*/ 2 w 146"/>
                <a:gd name="T39" fmla="*/ 42 h 99"/>
                <a:gd name="T40" fmla="*/ 0 w 146"/>
                <a:gd name="T41" fmla="*/ 35 h 99"/>
                <a:gd name="T42" fmla="*/ 0 w 146"/>
                <a:gd name="T43" fmla="*/ 35 h 99"/>
                <a:gd name="T44" fmla="*/ 30 w 146"/>
                <a:gd name="T45" fmla="*/ 2 h 99"/>
                <a:gd name="T46" fmla="*/ 67 w 146"/>
                <a:gd name="T47" fmla="*/ 0 h 99"/>
                <a:gd name="T48" fmla="*/ 108 w 146"/>
                <a:gd name="T49" fmla="*/ 2 h 99"/>
                <a:gd name="T50" fmla="*/ 122 w 146"/>
                <a:gd name="T51" fmla="*/ 44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6"/>
                <a:gd name="T79" fmla="*/ 0 h 99"/>
                <a:gd name="T80" fmla="*/ 146 w 146"/>
                <a:gd name="T81" fmla="*/ 99 h 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6" h="99">
                  <a:moveTo>
                    <a:pt x="122" y="44"/>
                  </a:moveTo>
                  <a:lnTo>
                    <a:pt x="125" y="44"/>
                  </a:lnTo>
                  <a:lnTo>
                    <a:pt x="146" y="42"/>
                  </a:lnTo>
                  <a:lnTo>
                    <a:pt x="143" y="58"/>
                  </a:lnTo>
                  <a:lnTo>
                    <a:pt x="136" y="60"/>
                  </a:lnTo>
                  <a:lnTo>
                    <a:pt x="132" y="62"/>
                  </a:lnTo>
                  <a:lnTo>
                    <a:pt x="129" y="92"/>
                  </a:lnTo>
                  <a:lnTo>
                    <a:pt x="125" y="95"/>
                  </a:lnTo>
                  <a:lnTo>
                    <a:pt x="85" y="81"/>
                  </a:lnTo>
                  <a:lnTo>
                    <a:pt x="30" y="99"/>
                  </a:lnTo>
                  <a:lnTo>
                    <a:pt x="27" y="97"/>
                  </a:lnTo>
                  <a:lnTo>
                    <a:pt x="25" y="92"/>
                  </a:lnTo>
                  <a:lnTo>
                    <a:pt x="41" y="76"/>
                  </a:lnTo>
                  <a:lnTo>
                    <a:pt x="37" y="58"/>
                  </a:lnTo>
                  <a:lnTo>
                    <a:pt x="18" y="48"/>
                  </a:lnTo>
                  <a:lnTo>
                    <a:pt x="2" y="42"/>
                  </a:lnTo>
                  <a:lnTo>
                    <a:pt x="0" y="35"/>
                  </a:lnTo>
                  <a:lnTo>
                    <a:pt x="30" y="2"/>
                  </a:lnTo>
                  <a:lnTo>
                    <a:pt x="67" y="0"/>
                  </a:lnTo>
                  <a:lnTo>
                    <a:pt x="108" y="2"/>
                  </a:lnTo>
                  <a:lnTo>
                    <a:pt x="122" y="4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7" name="Freeform 103"/>
            <p:cNvSpPr>
              <a:spLocks/>
            </p:cNvSpPr>
            <p:nvPr/>
          </p:nvSpPr>
          <p:spPr bwMode="auto">
            <a:xfrm>
              <a:off x="2347" y="2184"/>
              <a:ext cx="35" cy="37"/>
            </a:xfrm>
            <a:custGeom>
              <a:avLst/>
              <a:gdLst>
                <a:gd name="T0" fmla="*/ 19 w 35"/>
                <a:gd name="T1" fmla="*/ 0 h 37"/>
                <a:gd name="T2" fmla="*/ 19 w 35"/>
                <a:gd name="T3" fmla="*/ 0 h 37"/>
                <a:gd name="T4" fmla="*/ 26 w 35"/>
                <a:gd name="T5" fmla="*/ 14 h 37"/>
                <a:gd name="T6" fmla="*/ 28 w 35"/>
                <a:gd name="T7" fmla="*/ 21 h 37"/>
                <a:gd name="T8" fmla="*/ 35 w 35"/>
                <a:gd name="T9" fmla="*/ 26 h 37"/>
                <a:gd name="T10" fmla="*/ 33 w 35"/>
                <a:gd name="T11" fmla="*/ 35 h 37"/>
                <a:gd name="T12" fmla="*/ 12 w 35"/>
                <a:gd name="T13" fmla="*/ 37 h 37"/>
                <a:gd name="T14" fmla="*/ 0 w 35"/>
                <a:gd name="T15" fmla="*/ 0 h 37"/>
                <a:gd name="T16" fmla="*/ 19 w 35"/>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7"/>
                <a:gd name="T29" fmla="*/ 35 w 35"/>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7">
                  <a:moveTo>
                    <a:pt x="19" y="0"/>
                  </a:moveTo>
                  <a:lnTo>
                    <a:pt x="19" y="0"/>
                  </a:lnTo>
                  <a:lnTo>
                    <a:pt x="26" y="14"/>
                  </a:lnTo>
                  <a:lnTo>
                    <a:pt x="28" y="21"/>
                  </a:lnTo>
                  <a:lnTo>
                    <a:pt x="35" y="26"/>
                  </a:lnTo>
                  <a:lnTo>
                    <a:pt x="33" y="35"/>
                  </a:lnTo>
                  <a:lnTo>
                    <a:pt x="12" y="37"/>
                  </a:lnTo>
                  <a:lnTo>
                    <a:pt x="0" y="0"/>
                  </a:lnTo>
                  <a:lnTo>
                    <a:pt x="1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8" name="Freeform 104"/>
            <p:cNvSpPr>
              <a:spLocks/>
            </p:cNvSpPr>
            <p:nvPr/>
          </p:nvSpPr>
          <p:spPr bwMode="auto">
            <a:xfrm>
              <a:off x="2891" y="2187"/>
              <a:ext cx="53" cy="67"/>
            </a:xfrm>
            <a:custGeom>
              <a:avLst/>
              <a:gdLst>
                <a:gd name="T0" fmla="*/ 53 w 53"/>
                <a:gd name="T1" fmla="*/ 6 h 67"/>
                <a:gd name="T2" fmla="*/ 53 w 53"/>
                <a:gd name="T3" fmla="*/ 6 h 67"/>
                <a:gd name="T4" fmla="*/ 53 w 53"/>
                <a:gd name="T5" fmla="*/ 13 h 67"/>
                <a:gd name="T6" fmla="*/ 51 w 53"/>
                <a:gd name="T7" fmla="*/ 20 h 67"/>
                <a:gd name="T8" fmla="*/ 49 w 53"/>
                <a:gd name="T9" fmla="*/ 27 h 67"/>
                <a:gd name="T10" fmla="*/ 51 w 53"/>
                <a:gd name="T11" fmla="*/ 30 h 67"/>
                <a:gd name="T12" fmla="*/ 53 w 53"/>
                <a:gd name="T13" fmla="*/ 34 h 67"/>
                <a:gd name="T14" fmla="*/ 49 w 53"/>
                <a:gd name="T15" fmla="*/ 48 h 67"/>
                <a:gd name="T16" fmla="*/ 53 w 53"/>
                <a:gd name="T17" fmla="*/ 55 h 67"/>
                <a:gd name="T18" fmla="*/ 44 w 53"/>
                <a:gd name="T19" fmla="*/ 67 h 67"/>
                <a:gd name="T20" fmla="*/ 7 w 53"/>
                <a:gd name="T21" fmla="*/ 67 h 67"/>
                <a:gd name="T22" fmla="*/ 7 w 53"/>
                <a:gd name="T23" fmla="*/ 67 h 67"/>
                <a:gd name="T24" fmla="*/ 5 w 53"/>
                <a:gd name="T25" fmla="*/ 57 h 67"/>
                <a:gd name="T26" fmla="*/ 5 w 53"/>
                <a:gd name="T27" fmla="*/ 48 h 67"/>
                <a:gd name="T28" fmla="*/ 2 w 53"/>
                <a:gd name="T29" fmla="*/ 37 h 67"/>
                <a:gd name="T30" fmla="*/ 0 w 53"/>
                <a:gd name="T31" fmla="*/ 30 h 67"/>
                <a:gd name="T32" fmla="*/ 0 w 53"/>
                <a:gd name="T33" fmla="*/ 30 h 67"/>
                <a:gd name="T34" fmla="*/ 5 w 53"/>
                <a:gd name="T35" fmla="*/ 27 h 67"/>
                <a:gd name="T36" fmla="*/ 9 w 53"/>
                <a:gd name="T37" fmla="*/ 25 h 67"/>
                <a:gd name="T38" fmla="*/ 16 w 53"/>
                <a:gd name="T39" fmla="*/ 18 h 67"/>
                <a:gd name="T40" fmla="*/ 21 w 53"/>
                <a:gd name="T41" fmla="*/ 9 h 67"/>
                <a:gd name="T42" fmla="*/ 28 w 53"/>
                <a:gd name="T43" fmla="*/ 0 h 67"/>
                <a:gd name="T44" fmla="*/ 53 w 53"/>
                <a:gd name="T45" fmla="*/ 6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67"/>
                <a:gd name="T71" fmla="*/ 53 w 53"/>
                <a:gd name="T72" fmla="*/ 67 h 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67">
                  <a:moveTo>
                    <a:pt x="53" y="6"/>
                  </a:moveTo>
                  <a:lnTo>
                    <a:pt x="53" y="6"/>
                  </a:lnTo>
                  <a:lnTo>
                    <a:pt x="53" y="13"/>
                  </a:lnTo>
                  <a:lnTo>
                    <a:pt x="51" y="20"/>
                  </a:lnTo>
                  <a:lnTo>
                    <a:pt x="49" y="27"/>
                  </a:lnTo>
                  <a:lnTo>
                    <a:pt x="51" y="30"/>
                  </a:lnTo>
                  <a:lnTo>
                    <a:pt x="53" y="34"/>
                  </a:lnTo>
                  <a:lnTo>
                    <a:pt x="49" y="48"/>
                  </a:lnTo>
                  <a:lnTo>
                    <a:pt x="53" y="55"/>
                  </a:lnTo>
                  <a:lnTo>
                    <a:pt x="44" y="67"/>
                  </a:lnTo>
                  <a:lnTo>
                    <a:pt x="7" y="67"/>
                  </a:lnTo>
                  <a:lnTo>
                    <a:pt x="5" y="57"/>
                  </a:lnTo>
                  <a:lnTo>
                    <a:pt x="5" y="48"/>
                  </a:lnTo>
                  <a:lnTo>
                    <a:pt x="2" y="37"/>
                  </a:lnTo>
                  <a:lnTo>
                    <a:pt x="0" y="30"/>
                  </a:lnTo>
                  <a:lnTo>
                    <a:pt x="5" y="27"/>
                  </a:lnTo>
                  <a:lnTo>
                    <a:pt x="9" y="25"/>
                  </a:lnTo>
                  <a:lnTo>
                    <a:pt x="16" y="18"/>
                  </a:lnTo>
                  <a:lnTo>
                    <a:pt x="21" y="9"/>
                  </a:lnTo>
                  <a:lnTo>
                    <a:pt x="28" y="0"/>
                  </a:lnTo>
                  <a:lnTo>
                    <a:pt x="53" y="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49" name="Freeform 105"/>
            <p:cNvSpPr>
              <a:spLocks/>
            </p:cNvSpPr>
            <p:nvPr/>
          </p:nvSpPr>
          <p:spPr bwMode="auto">
            <a:xfrm>
              <a:off x="2359" y="2189"/>
              <a:ext cx="238" cy="141"/>
            </a:xfrm>
            <a:custGeom>
              <a:avLst/>
              <a:gdLst>
                <a:gd name="T0" fmla="*/ 164 w 238"/>
                <a:gd name="T1" fmla="*/ 16 h 141"/>
                <a:gd name="T2" fmla="*/ 169 w 238"/>
                <a:gd name="T3" fmla="*/ 32 h 141"/>
                <a:gd name="T4" fmla="*/ 152 w 238"/>
                <a:gd name="T5" fmla="*/ 32 h 141"/>
                <a:gd name="T6" fmla="*/ 145 w 238"/>
                <a:gd name="T7" fmla="*/ 41 h 141"/>
                <a:gd name="T8" fmla="*/ 162 w 238"/>
                <a:gd name="T9" fmla="*/ 58 h 141"/>
                <a:gd name="T10" fmla="*/ 236 w 238"/>
                <a:gd name="T11" fmla="*/ 99 h 141"/>
                <a:gd name="T12" fmla="*/ 238 w 238"/>
                <a:gd name="T13" fmla="*/ 118 h 141"/>
                <a:gd name="T14" fmla="*/ 231 w 238"/>
                <a:gd name="T15" fmla="*/ 134 h 141"/>
                <a:gd name="T16" fmla="*/ 199 w 238"/>
                <a:gd name="T17" fmla="*/ 132 h 141"/>
                <a:gd name="T18" fmla="*/ 169 w 238"/>
                <a:gd name="T19" fmla="*/ 127 h 141"/>
                <a:gd name="T20" fmla="*/ 152 w 238"/>
                <a:gd name="T21" fmla="*/ 120 h 141"/>
                <a:gd name="T22" fmla="*/ 120 w 238"/>
                <a:gd name="T23" fmla="*/ 109 h 141"/>
                <a:gd name="T24" fmla="*/ 16 w 238"/>
                <a:gd name="T25" fmla="*/ 141 h 141"/>
                <a:gd name="T26" fmla="*/ 0 w 238"/>
                <a:gd name="T27" fmla="*/ 102 h 141"/>
                <a:gd name="T28" fmla="*/ 2 w 238"/>
                <a:gd name="T29" fmla="*/ 90 h 141"/>
                <a:gd name="T30" fmla="*/ 7 w 238"/>
                <a:gd name="T31" fmla="*/ 88 h 141"/>
                <a:gd name="T32" fmla="*/ 9 w 238"/>
                <a:gd name="T33" fmla="*/ 58 h 141"/>
                <a:gd name="T34" fmla="*/ 23 w 238"/>
                <a:gd name="T35" fmla="*/ 53 h 141"/>
                <a:gd name="T36" fmla="*/ 23 w 238"/>
                <a:gd name="T37" fmla="*/ 37 h 141"/>
                <a:gd name="T38" fmla="*/ 58 w 238"/>
                <a:gd name="T39" fmla="*/ 18 h 141"/>
                <a:gd name="T40" fmla="*/ 60 w 238"/>
                <a:gd name="T41" fmla="*/ 25 h 141"/>
                <a:gd name="T42" fmla="*/ 64 w 238"/>
                <a:gd name="T43" fmla="*/ 30 h 141"/>
                <a:gd name="T44" fmla="*/ 71 w 238"/>
                <a:gd name="T45" fmla="*/ 32 h 141"/>
                <a:gd name="T46" fmla="*/ 74 w 238"/>
                <a:gd name="T47" fmla="*/ 37 h 141"/>
                <a:gd name="T48" fmla="*/ 74 w 238"/>
                <a:gd name="T49" fmla="*/ 39 h 141"/>
                <a:gd name="T50" fmla="*/ 95 w 238"/>
                <a:gd name="T51" fmla="*/ 62 h 141"/>
                <a:gd name="T52" fmla="*/ 111 w 238"/>
                <a:gd name="T53" fmla="*/ 55 h 141"/>
                <a:gd name="T54" fmla="*/ 129 w 238"/>
                <a:gd name="T55" fmla="*/ 48 h 141"/>
                <a:gd name="T56" fmla="*/ 118 w 238"/>
                <a:gd name="T57" fmla="*/ 25 h 141"/>
                <a:gd name="T58" fmla="*/ 118 w 238"/>
                <a:gd name="T59" fmla="*/ 16 h 141"/>
                <a:gd name="T60" fmla="*/ 136 w 238"/>
                <a:gd name="T61" fmla="*/ 11 h 141"/>
                <a:gd name="T62" fmla="*/ 157 w 238"/>
                <a:gd name="T63" fmla="*/ 2 h 141"/>
                <a:gd name="T64" fmla="*/ 171 w 238"/>
                <a:gd name="T65" fmla="*/ 0 h 141"/>
                <a:gd name="T66" fmla="*/ 176 w 238"/>
                <a:gd name="T67" fmla="*/ 4 h 1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8"/>
                <a:gd name="T103" fmla="*/ 0 h 141"/>
                <a:gd name="T104" fmla="*/ 238 w 238"/>
                <a:gd name="T105" fmla="*/ 141 h 1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8" h="141">
                  <a:moveTo>
                    <a:pt x="176" y="4"/>
                  </a:moveTo>
                  <a:lnTo>
                    <a:pt x="164" y="16"/>
                  </a:lnTo>
                  <a:lnTo>
                    <a:pt x="169" y="32"/>
                  </a:lnTo>
                  <a:lnTo>
                    <a:pt x="152" y="32"/>
                  </a:lnTo>
                  <a:lnTo>
                    <a:pt x="148" y="39"/>
                  </a:lnTo>
                  <a:lnTo>
                    <a:pt x="145" y="41"/>
                  </a:lnTo>
                  <a:lnTo>
                    <a:pt x="145" y="44"/>
                  </a:lnTo>
                  <a:lnTo>
                    <a:pt x="162" y="58"/>
                  </a:lnTo>
                  <a:lnTo>
                    <a:pt x="236" y="99"/>
                  </a:lnTo>
                  <a:lnTo>
                    <a:pt x="238" y="109"/>
                  </a:lnTo>
                  <a:lnTo>
                    <a:pt x="238" y="118"/>
                  </a:lnTo>
                  <a:lnTo>
                    <a:pt x="236" y="127"/>
                  </a:lnTo>
                  <a:lnTo>
                    <a:pt x="231" y="134"/>
                  </a:lnTo>
                  <a:lnTo>
                    <a:pt x="199" y="132"/>
                  </a:lnTo>
                  <a:lnTo>
                    <a:pt x="169" y="127"/>
                  </a:lnTo>
                  <a:lnTo>
                    <a:pt x="162" y="122"/>
                  </a:lnTo>
                  <a:lnTo>
                    <a:pt x="152" y="120"/>
                  </a:lnTo>
                  <a:lnTo>
                    <a:pt x="132" y="118"/>
                  </a:lnTo>
                  <a:lnTo>
                    <a:pt x="120" y="109"/>
                  </a:lnTo>
                  <a:lnTo>
                    <a:pt x="34" y="141"/>
                  </a:lnTo>
                  <a:lnTo>
                    <a:pt x="16" y="141"/>
                  </a:lnTo>
                  <a:lnTo>
                    <a:pt x="0" y="102"/>
                  </a:lnTo>
                  <a:lnTo>
                    <a:pt x="0" y="95"/>
                  </a:lnTo>
                  <a:lnTo>
                    <a:pt x="2" y="90"/>
                  </a:lnTo>
                  <a:lnTo>
                    <a:pt x="7" y="88"/>
                  </a:lnTo>
                  <a:lnTo>
                    <a:pt x="9" y="58"/>
                  </a:lnTo>
                  <a:lnTo>
                    <a:pt x="16" y="55"/>
                  </a:lnTo>
                  <a:lnTo>
                    <a:pt x="23" y="53"/>
                  </a:lnTo>
                  <a:lnTo>
                    <a:pt x="23" y="37"/>
                  </a:lnTo>
                  <a:lnTo>
                    <a:pt x="27" y="21"/>
                  </a:lnTo>
                  <a:lnTo>
                    <a:pt x="58" y="18"/>
                  </a:lnTo>
                  <a:lnTo>
                    <a:pt x="60" y="25"/>
                  </a:lnTo>
                  <a:lnTo>
                    <a:pt x="62" y="28"/>
                  </a:lnTo>
                  <a:lnTo>
                    <a:pt x="64" y="30"/>
                  </a:lnTo>
                  <a:lnTo>
                    <a:pt x="71" y="32"/>
                  </a:lnTo>
                  <a:lnTo>
                    <a:pt x="74" y="32"/>
                  </a:lnTo>
                  <a:lnTo>
                    <a:pt x="74" y="37"/>
                  </a:lnTo>
                  <a:lnTo>
                    <a:pt x="74" y="39"/>
                  </a:lnTo>
                  <a:lnTo>
                    <a:pt x="74" y="44"/>
                  </a:lnTo>
                  <a:lnTo>
                    <a:pt x="95" y="62"/>
                  </a:lnTo>
                  <a:lnTo>
                    <a:pt x="111" y="55"/>
                  </a:lnTo>
                  <a:lnTo>
                    <a:pt x="129" y="48"/>
                  </a:lnTo>
                  <a:lnTo>
                    <a:pt x="132" y="37"/>
                  </a:lnTo>
                  <a:lnTo>
                    <a:pt x="118" y="25"/>
                  </a:lnTo>
                  <a:lnTo>
                    <a:pt x="118" y="16"/>
                  </a:lnTo>
                  <a:lnTo>
                    <a:pt x="127" y="14"/>
                  </a:lnTo>
                  <a:lnTo>
                    <a:pt x="136" y="11"/>
                  </a:lnTo>
                  <a:lnTo>
                    <a:pt x="157" y="2"/>
                  </a:lnTo>
                  <a:lnTo>
                    <a:pt x="171" y="0"/>
                  </a:lnTo>
                  <a:lnTo>
                    <a:pt x="176"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0" name="Freeform 106"/>
            <p:cNvSpPr>
              <a:spLocks/>
            </p:cNvSpPr>
            <p:nvPr/>
          </p:nvSpPr>
          <p:spPr bwMode="auto">
            <a:xfrm>
              <a:off x="1984" y="2191"/>
              <a:ext cx="58" cy="37"/>
            </a:xfrm>
            <a:custGeom>
              <a:avLst/>
              <a:gdLst>
                <a:gd name="T0" fmla="*/ 58 w 58"/>
                <a:gd name="T1" fmla="*/ 19 h 37"/>
                <a:gd name="T2" fmla="*/ 46 w 58"/>
                <a:gd name="T3" fmla="*/ 37 h 37"/>
                <a:gd name="T4" fmla="*/ 46 w 58"/>
                <a:gd name="T5" fmla="*/ 37 h 37"/>
                <a:gd name="T6" fmla="*/ 28 w 58"/>
                <a:gd name="T7" fmla="*/ 30 h 37"/>
                <a:gd name="T8" fmla="*/ 11 w 58"/>
                <a:gd name="T9" fmla="*/ 37 h 37"/>
                <a:gd name="T10" fmla="*/ 11 w 58"/>
                <a:gd name="T11" fmla="*/ 37 h 37"/>
                <a:gd name="T12" fmla="*/ 2 w 58"/>
                <a:gd name="T13" fmla="*/ 33 h 37"/>
                <a:gd name="T14" fmla="*/ 0 w 58"/>
                <a:gd name="T15" fmla="*/ 21 h 37"/>
                <a:gd name="T16" fmla="*/ 16 w 58"/>
                <a:gd name="T17" fmla="*/ 0 h 37"/>
                <a:gd name="T18" fmla="*/ 58 w 58"/>
                <a:gd name="T19" fmla="*/ 2 h 37"/>
                <a:gd name="T20" fmla="*/ 58 w 58"/>
                <a:gd name="T21" fmla="*/ 19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37"/>
                <a:gd name="T35" fmla="*/ 58 w 58"/>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37">
                  <a:moveTo>
                    <a:pt x="58" y="19"/>
                  </a:moveTo>
                  <a:lnTo>
                    <a:pt x="46" y="37"/>
                  </a:lnTo>
                  <a:lnTo>
                    <a:pt x="28" y="30"/>
                  </a:lnTo>
                  <a:lnTo>
                    <a:pt x="11" y="37"/>
                  </a:lnTo>
                  <a:lnTo>
                    <a:pt x="2" y="33"/>
                  </a:lnTo>
                  <a:lnTo>
                    <a:pt x="0" y="21"/>
                  </a:lnTo>
                  <a:lnTo>
                    <a:pt x="16" y="0"/>
                  </a:lnTo>
                  <a:lnTo>
                    <a:pt x="58" y="2"/>
                  </a:lnTo>
                  <a:lnTo>
                    <a:pt x="58"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1" name="Freeform 107"/>
            <p:cNvSpPr>
              <a:spLocks/>
            </p:cNvSpPr>
            <p:nvPr/>
          </p:nvSpPr>
          <p:spPr bwMode="auto">
            <a:xfrm>
              <a:off x="2683" y="2193"/>
              <a:ext cx="166" cy="237"/>
            </a:xfrm>
            <a:custGeom>
              <a:avLst/>
              <a:gdLst>
                <a:gd name="T0" fmla="*/ 95 w 166"/>
                <a:gd name="T1" fmla="*/ 12 h 237"/>
                <a:gd name="T2" fmla="*/ 97 w 166"/>
                <a:gd name="T3" fmla="*/ 24 h 237"/>
                <a:gd name="T4" fmla="*/ 67 w 166"/>
                <a:gd name="T5" fmla="*/ 54 h 237"/>
                <a:gd name="T6" fmla="*/ 69 w 166"/>
                <a:gd name="T7" fmla="*/ 54 h 237"/>
                <a:gd name="T8" fmla="*/ 85 w 166"/>
                <a:gd name="T9" fmla="*/ 72 h 237"/>
                <a:gd name="T10" fmla="*/ 85 w 166"/>
                <a:gd name="T11" fmla="*/ 79 h 237"/>
                <a:gd name="T12" fmla="*/ 113 w 166"/>
                <a:gd name="T13" fmla="*/ 98 h 237"/>
                <a:gd name="T14" fmla="*/ 115 w 166"/>
                <a:gd name="T15" fmla="*/ 112 h 237"/>
                <a:gd name="T16" fmla="*/ 125 w 166"/>
                <a:gd name="T17" fmla="*/ 118 h 237"/>
                <a:gd name="T18" fmla="*/ 127 w 166"/>
                <a:gd name="T19" fmla="*/ 118 h 237"/>
                <a:gd name="T20" fmla="*/ 132 w 166"/>
                <a:gd name="T21" fmla="*/ 116 h 237"/>
                <a:gd name="T22" fmla="*/ 136 w 166"/>
                <a:gd name="T23" fmla="*/ 107 h 237"/>
                <a:gd name="T24" fmla="*/ 141 w 166"/>
                <a:gd name="T25" fmla="*/ 107 h 237"/>
                <a:gd name="T26" fmla="*/ 150 w 166"/>
                <a:gd name="T27" fmla="*/ 121 h 237"/>
                <a:gd name="T28" fmla="*/ 152 w 166"/>
                <a:gd name="T29" fmla="*/ 135 h 237"/>
                <a:gd name="T30" fmla="*/ 127 w 166"/>
                <a:gd name="T31" fmla="*/ 139 h 237"/>
                <a:gd name="T32" fmla="*/ 127 w 166"/>
                <a:gd name="T33" fmla="*/ 144 h 237"/>
                <a:gd name="T34" fmla="*/ 127 w 166"/>
                <a:gd name="T35" fmla="*/ 151 h 237"/>
                <a:gd name="T36" fmla="*/ 129 w 166"/>
                <a:gd name="T37" fmla="*/ 156 h 237"/>
                <a:gd name="T38" fmla="*/ 145 w 166"/>
                <a:gd name="T39" fmla="*/ 162 h 237"/>
                <a:gd name="T40" fmla="*/ 166 w 166"/>
                <a:gd name="T41" fmla="*/ 220 h 237"/>
                <a:gd name="T42" fmla="*/ 166 w 166"/>
                <a:gd name="T43" fmla="*/ 232 h 237"/>
                <a:gd name="T44" fmla="*/ 145 w 166"/>
                <a:gd name="T45" fmla="*/ 232 h 237"/>
                <a:gd name="T46" fmla="*/ 132 w 166"/>
                <a:gd name="T47" fmla="*/ 234 h 237"/>
                <a:gd name="T48" fmla="*/ 127 w 166"/>
                <a:gd name="T49" fmla="*/ 237 h 237"/>
                <a:gd name="T50" fmla="*/ 85 w 166"/>
                <a:gd name="T51" fmla="*/ 213 h 237"/>
                <a:gd name="T52" fmla="*/ 69 w 166"/>
                <a:gd name="T53" fmla="*/ 209 h 237"/>
                <a:gd name="T54" fmla="*/ 76 w 166"/>
                <a:gd name="T55" fmla="*/ 172 h 237"/>
                <a:gd name="T56" fmla="*/ 67 w 166"/>
                <a:gd name="T57" fmla="*/ 132 h 237"/>
                <a:gd name="T58" fmla="*/ 55 w 166"/>
                <a:gd name="T59" fmla="*/ 118 h 237"/>
                <a:gd name="T60" fmla="*/ 30 w 166"/>
                <a:gd name="T61" fmla="*/ 75 h 237"/>
                <a:gd name="T62" fmla="*/ 27 w 166"/>
                <a:gd name="T63" fmla="*/ 68 h 237"/>
                <a:gd name="T64" fmla="*/ 25 w 166"/>
                <a:gd name="T65" fmla="*/ 63 h 237"/>
                <a:gd name="T66" fmla="*/ 18 w 166"/>
                <a:gd name="T67" fmla="*/ 17 h 237"/>
                <a:gd name="T68" fmla="*/ 39 w 166"/>
                <a:gd name="T69" fmla="*/ 17 h 237"/>
                <a:gd name="T70" fmla="*/ 41 w 166"/>
                <a:gd name="T71" fmla="*/ 12 h 237"/>
                <a:gd name="T72" fmla="*/ 46 w 166"/>
                <a:gd name="T73" fmla="*/ 5 h 237"/>
                <a:gd name="T74" fmla="*/ 95 w 166"/>
                <a:gd name="T75" fmla="*/ 12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6"/>
                <a:gd name="T115" fmla="*/ 0 h 237"/>
                <a:gd name="T116" fmla="*/ 166 w 166"/>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6" h="237">
                  <a:moveTo>
                    <a:pt x="95" y="12"/>
                  </a:moveTo>
                  <a:lnTo>
                    <a:pt x="95" y="12"/>
                  </a:lnTo>
                  <a:lnTo>
                    <a:pt x="97" y="21"/>
                  </a:lnTo>
                  <a:lnTo>
                    <a:pt x="97" y="24"/>
                  </a:lnTo>
                  <a:lnTo>
                    <a:pt x="92" y="26"/>
                  </a:lnTo>
                  <a:lnTo>
                    <a:pt x="67" y="54"/>
                  </a:lnTo>
                  <a:lnTo>
                    <a:pt x="69" y="54"/>
                  </a:lnTo>
                  <a:lnTo>
                    <a:pt x="81" y="65"/>
                  </a:lnTo>
                  <a:lnTo>
                    <a:pt x="85" y="72"/>
                  </a:lnTo>
                  <a:lnTo>
                    <a:pt x="85" y="79"/>
                  </a:lnTo>
                  <a:lnTo>
                    <a:pt x="99" y="88"/>
                  </a:lnTo>
                  <a:lnTo>
                    <a:pt x="113" y="98"/>
                  </a:lnTo>
                  <a:lnTo>
                    <a:pt x="115" y="112"/>
                  </a:lnTo>
                  <a:lnTo>
                    <a:pt x="120" y="116"/>
                  </a:lnTo>
                  <a:lnTo>
                    <a:pt x="125" y="118"/>
                  </a:lnTo>
                  <a:lnTo>
                    <a:pt x="127" y="118"/>
                  </a:lnTo>
                  <a:lnTo>
                    <a:pt x="129" y="118"/>
                  </a:lnTo>
                  <a:lnTo>
                    <a:pt x="132" y="116"/>
                  </a:lnTo>
                  <a:lnTo>
                    <a:pt x="134" y="112"/>
                  </a:lnTo>
                  <a:lnTo>
                    <a:pt x="136" y="107"/>
                  </a:lnTo>
                  <a:lnTo>
                    <a:pt x="139" y="107"/>
                  </a:lnTo>
                  <a:lnTo>
                    <a:pt x="141" y="107"/>
                  </a:lnTo>
                  <a:lnTo>
                    <a:pt x="150" y="121"/>
                  </a:lnTo>
                  <a:lnTo>
                    <a:pt x="152" y="128"/>
                  </a:lnTo>
                  <a:lnTo>
                    <a:pt x="152" y="135"/>
                  </a:lnTo>
                  <a:lnTo>
                    <a:pt x="127" y="139"/>
                  </a:lnTo>
                  <a:lnTo>
                    <a:pt x="127" y="142"/>
                  </a:lnTo>
                  <a:lnTo>
                    <a:pt x="127" y="144"/>
                  </a:lnTo>
                  <a:lnTo>
                    <a:pt x="127" y="151"/>
                  </a:lnTo>
                  <a:lnTo>
                    <a:pt x="127" y="153"/>
                  </a:lnTo>
                  <a:lnTo>
                    <a:pt x="129" y="156"/>
                  </a:lnTo>
                  <a:lnTo>
                    <a:pt x="136" y="158"/>
                  </a:lnTo>
                  <a:lnTo>
                    <a:pt x="145" y="162"/>
                  </a:lnTo>
                  <a:lnTo>
                    <a:pt x="152" y="202"/>
                  </a:lnTo>
                  <a:lnTo>
                    <a:pt x="166" y="220"/>
                  </a:lnTo>
                  <a:lnTo>
                    <a:pt x="166" y="232"/>
                  </a:lnTo>
                  <a:lnTo>
                    <a:pt x="157" y="232"/>
                  </a:lnTo>
                  <a:lnTo>
                    <a:pt x="145" y="232"/>
                  </a:lnTo>
                  <a:lnTo>
                    <a:pt x="136" y="232"/>
                  </a:lnTo>
                  <a:lnTo>
                    <a:pt x="132" y="234"/>
                  </a:lnTo>
                  <a:lnTo>
                    <a:pt x="127" y="237"/>
                  </a:lnTo>
                  <a:lnTo>
                    <a:pt x="99" y="220"/>
                  </a:lnTo>
                  <a:lnTo>
                    <a:pt x="85" y="213"/>
                  </a:lnTo>
                  <a:lnTo>
                    <a:pt x="69" y="209"/>
                  </a:lnTo>
                  <a:lnTo>
                    <a:pt x="67" y="186"/>
                  </a:lnTo>
                  <a:lnTo>
                    <a:pt x="76" y="172"/>
                  </a:lnTo>
                  <a:lnTo>
                    <a:pt x="67" y="132"/>
                  </a:lnTo>
                  <a:lnTo>
                    <a:pt x="55" y="118"/>
                  </a:lnTo>
                  <a:lnTo>
                    <a:pt x="46" y="102"/>
                  </a:lnTo>
                  <a:lnTo>
                    <a:pt x="30" y="75"/>
                  </a:lnTo>
                  <a:lnTo>
                    <a:pt x="27" y="68"/>
                  </a:lnTo>
                  <a:lnTo>
                    <a:pt x="27" y="65"/>
                  </a:lnTo>
                  <a:lnTo>
                    <a:pt x="25" y="63"/>
                  </a:lnTo>
                  <a:lnTo>
                    <a:pt x="0" y="49"/>
                  </a:lnTo>
                  <a:lnTo>
                    <a:pt x="18" y="17"/>
                  </a:lnTo>
                  <a:lnTo>
                    <a:pt x="39" y="17"/>
                  </a:lnTo>
                  <a:lnTo>
                    <a:pt x="41" y="12"/>
                  </a:lnTo>
                  <a:lnTo>
                    <a:pt x="46" y="5"/>
                  </a:lnTo>
                  <a:lnTo>
                    <a:pt x="81" y="0"/>
                  </a:lnTo>
                  <a:lnTo>
                    <a:pt x="95"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2" name="Freeform 108"/>
            <p:cNvSpPr>
              <a:spLocks/>
            </p:cNvSpPr>
            <p:nvPr/>
          </p:nvSpPr>
          <p:spPr bwMode="auto">
            <a:xfrm>
              <a:off x="1993" y="2212"/>
              <a:ext cx="197" cy="185"/>
            </a:xfrm>
            <a:custGeom>
              <a:avLst/>
              <a:gdLst>
                <a:gd name="T0" fmla="*/ 86 w 197"/>
                <a:gd name="T1" fmla="*/ 14 h 185"/>
                <a:gd name="T2" fmla="*/ 76 w 197"/>
                <a:gd name="T3" fmla="*/ 25 h 185"/>
                <a:gd name="T4" fmla="*/ 76 w 197"/>
                <a:gd name="T5" fmla="*/ 25 h 185"/>
                <a:gd name="T6" fmla="*/ 79 w 197"/>
                <a:gd name="T7" fmla="*/ 39 h 185"/>
                <a:gd name="T8" fmla="*/ 81 w 197"/>
                <a:gd name="T9" fmla="*/ 44 h 185"/>
                <a:gd name="T10" fmla="*/ 86 w 197"/>
                <a:gd name="T11" fmla="*/ 49 h 185"/>
                <a:gd name="T12" fmla="*/ 104 w 197"/>
                <a:gd name="T13" fmla="*/ 65 h 185"/>
                <a:gd name="T14" fmla="*/ 109 w 197"/>
                <a:gd name="T15" fmla="*/ 86 h 185"/>
                <a:gd name="T16" fmla="*/ 109 w 197"/>
                <a:gd name="T17" fmla="*/ 86 h 185"/>
                <a:gd name="T18" fmla="*/ 148 w 197"/>
                <a:gd name="T19" fmla="*/ 104 h 185"/>
                <a:gd name="T20" fmla="*/ 148 w 197"/>
                <a:gd name="T21" fmla="*/ 104 h 185"/>
                <a:gd name="T22" fmla="*/ 153 w 197"/>
                <a:gd name="T23" fmla="*/ 109 h 185"/>
                <a:gd name="T24" fmla="*/ 155 w 197"/>
                <a:gd name="T25" fmla="*/ 116 h 185"/>
                <a:gd name="T26" fmla="*/ 190 w 197"/>
                <a:gd name="T27" fmla="*/ 139 h 185"/>
                <a:gd name="T28" fmla="*/ 190 w 197"/>
                <a:gd name="T29" fmla="*/ 139 h 185"/>
                <a:gd name="T30" fmla="*/ 194 w 197"/>
                <a:gd name="T31" fmla="*/ 143 h 185"/>
                <a:gd name="T32" fmla="*/ 194 w 197"/>
                <a:gd name="T33" fmla="*/ 146 h 185"/>
                <a:gd name="T34" fmla="*/ 197 w 197"/>
                <a:gd name="T35" fmla="*/ 148 h 185"/>
                <a:gd name="T36" fmla="*/ 194 w 197"/>
                <a:gd name="T37" fmla="*/ 148 h 185"/>
                <a:gd name="T38" fmla="*/ 169 w 197"/>
                <a:gd name="T39" fmla="*/ 139 h 185"/>
                <a:gd name="T40" fmla="*/ 169 w 197"/>
                <a:gd name="T41" fmla="*/ 139 h 185"/>
                <a:gd name="T42" fmla="*/ 167 w 197"/>
                <a:gd name="T43" fmla="*/ 141 h 185"/>
                <a:gd name="T44" fmla="*/ 162 w 197"/>
                <a:gd name="T45" fmla="*/ 146 h 185"/>
                <a:gd name="T46" fmla="*/ 162 w 197"/>
                <a:gd name="T47" fmla="*/ 146 h 185"/>
                <a:gd name="T48" fmla="*/ 164 w 197"/>
                <a:gd name="T49" fmla="*/ 155 h 185"/>
                <a:gd name="T50" fmla="*/ 167 w 197"/>
                <a:gd name="T51" fmla="*/ 164 h 185"/>
                <a:gd name="T52" fmla="*/ 155 w 197"/>
                <a:gd name="T53" fmla="*/ 185 h 185"/>
                <a:gd name="T54" fmla="*/ 148 w 197"/>
                <a:gd name="T55" fmla="*/ 185 h 185"/>
                <a:gd name="T56" fmla="*/ 150 w 197"/>
                <a:gd name="T57" fmla="*/ 153 h 185"/>
                <a:gd name="T58" fmla="*/ 150 w 197"/>
                <a:gd name="T59" fmla="*/ 153 h 185"/>
                <a:gd name="T60" fmla="*/ 100 w 197"/>
                <a:gd name="T61" fmla="*/ 111 h 185"/>
                <a:gd name="T62" fmla="*/ 74 w 197"/>
                <a:gd name="T63" fmla="*/ 93 h 185"/>
                <a:gd name="T64" fmla="*/ 46 w 197"/>
                <a:gd name="T65" fmla="*/ 79 h 185"/>
                <a:gd name="T66" fmla="*/ 44 w 197"/>
                <a:gd name="T67" fmla="*/ 79 h 185"/>
                <a:gd name="T68" fmla="*/ 44 w 197"/>
                <a:gd name="T69" fmla="*/ 56 h 185"/>
                <a:gd name="T70" fmla="*/ 25 w 197"/>
                <a:gd name="T71" fmla="*/ 46 h 185"/>
                <a:gd name="T72" fmla="*/ 25 w 197"/>
                <a:gd name="T73" fmla="*/ 46 h 185"/>
                <a:gd name="T74" fmla="*/ 5 w 197"/>
                <a:gd name="T75" fmla="*/ 60 h 185"/>
                <a:gd name="T76" fmla="*/ 5 w 197"/>
                <a:gd name="T77" fmla="*/ 60 h 185"/>
                <a:gd name="T78" fmla="*/ 2 w 197"/>
                <a:gd name="T79" fmla="*/ 53 h 185"/>
                <a:gd name="T80" fmla="*/ 0 w 197"/>
                <a:gd name="T81" fmla="*/ 49 h 185"/>
                <a:gd name="T82" fmla="*/ 0 w 197"/>
                <a:gd name="T83" fmla="*/ 44 h 185"/>
                <a:gd name="T84" fmla="*/ 0 w 197"/>
                <a:gd name="T85" fmla="*/ 42 h 185"/>
                <a:gd name="T86" fmla="*/ 5 w 197"/>
                <a:gd name="T87" fmla="*/ 39 h 185"/>
                <a:gd name="T88" fmla="*/ 5 w 197"/>
                <a:gd name="T89" fmla="*/ 21 h 185"/>
                <a:gd name="T90" fmla="*/ 5 w 197"/>
                <a:gd name="T91" fmla="*/ 21 h 185"/>
                <a:gd name="T92" fmla="*/ 12 w 197"/>
                <a:gd name="T93" fmla="*/ 16 h 185"/>
                <a:gd name="T94" fmla="*/ 19 w 197"/>
                <a:gd name="T95" fmla="*/ 14 h 185"/>
                <a:gd name="T96" fmla="*/ 19 w 197"/>
                <a:gd name="T97" fmla="*/ 14 h 185"/>
                <a:gd name="T98" fmla="*/ 30 w 197"/>
                <a:gd name="T99" fmla="*/ 18 h 185"/>
                <a:gd name="T100" fmla="*/ 39 w 197"/>
                <a:gd name="T101" fmla="*/ 21 h 185"/>
                <a:gd name="T102" fmla="*/ 39 w 197"/>
                <a:gd name="T103" fmla="*/ 21 h 185"/>
                <a:gd name="T104" fmla="*/ 51 w 197"/>
                <a:gd name="T105" fmla="*/ 0 h 185"/>
                <a:gd name="T106" fmla="*/ 51 w 197"/>
                <a:gd name="T107" fmla="*/ 0 h 185"/>
                <a:gd name="T108" fmla="*/ 63 w 197"/>
                <a:gd name="T109" fmla="*/ 2 h 185"/>
                <a:gd name="T110" fmla="*/ 72 w 197"/>
                <a:gd name="T111" fmla="*/ 5 h 185"/>
                <a:gd name="T112" fmla="*/ 81 w 197"/>
                <a:gd name="T113" fmla="*/ 7 h 185"/>
                <a:gd name="T114" fmla="*/ 83 w 197"/>
                <a:gd name="T115" fmla="*/ 9 h 185"/>
                <a:gd name="T116" fmla="*/ 86 w 197"/>
                <a:gd name="T117" fmla="*/ 14 h 185"/>
                <a:gd name="T118" fmla="*/ 86 w 197"/>
                <a:gd name="T119" fmla="*/ 14 h 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7"/>
                <a:gd name="T181" fmla="*/ 0 h 185"/>
                <a:gd name="T182" fmla="*/ 197 w 197"/>
                <a:gd name="T183" fmla="*/ 185 h 1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7" h="185">
                  <a:moveTo>
                    <a:pt x="86" y="14"/>
                  </a:moveTo>
                  <a:lnTo>
                    <a:pt x="76" y="25"/>
                  </a:lnTo>
                  <a:lnTo>
                    <a:pt x="79" y="39"/>
                  </a:lnTo>
                  <a:lnTo>
                    <a:pt x="81" y="44"/>
                  </a:lnTo>
                  <a:lnTo>
                    <a:pt x="86" y="49"/>
                  </a:lnTo>
                  <a:lnTo>
                    <a:pt x="104" y="65"/>
                  </a:lnTo>
                  <a:lnTo>
                    <a:pt x="109" y="86"/>
                  </a:lnTo>
                  <a:lnTo>
                    <a:pt x="148" y="104"/>
                  </a:lnTo>
                  <a:lnTo>
                    <a:pt x="153" y="109"/>
                  </a:lnTo>
                  <a:lnTo>
                    <a:pt x="155" y="116"/>
                  </a:lnTo>
                  <a:lnTo>
                    <a:pt x="190" y="139"/>
                  </a:lnTo>
                  <a:lnTo>
                    <a:pt x="194" y="143"/>
                  </a:lnTo>
                  <a:lnTo>
                    <a:pt x="194" y="146"/>
                  </a:lnTo>
                  <a:lnTo>
                    <a:pt x="197" y="148"/>
                  </a:lnTo>
                  <a:lnTo>
                    <a:pt x="194" y="148"/>
                  </a:lnTo>
                  <a:lnTo>
                    <a:pt x="169" y="139"/>
                  </a:lnTo>
                  <a:lnTo>
                    <a:pt x="167" y="141"/>
                  </a:lnTo>
                  <a:lnTo>
                    <a:pt x="162" y="146"/>
                  </a:lnTo>
                  <a:lnTo>
                    <a:pt x="164" y="155"/>
                  </a:lnTo>
                  <a:lnTo>
                    <a:pt x="167" y="164"/>
                  </a:lnTo>
                  <a:lnTo>
                    <a:pt x="155" y="185"/>
                  </a:lnTo>
                  <a:lnTo>
                    <a:pt x="148" y="185"/>
                  </a:lnTo>
                  <a:lnTo>
                    <a:pt x="150" y="153"/>
                  </a:lnTo>
                  <a:lnTo>
                    <a:pt x="100" y="111"/>
                  </a:lnTo>
                  <a:lnTo>
                    <a:pt x="74" y="93"/>
                  </a:lnTo>
                  <a:lnTo>
                    <a:pt x="46" y="79"/>
                  </a:lnTo>
                  <a:lnTo>
                    <a:pt x="44" y="79"/>
                  </a:lnTo>
                  <a:lnTo>
                    <a:pt x="44" y="56"/>
                  </a:lnTo>
                  <a:lnTo>
                    <a:pt x="25" y="46"/>
                  </a:lnTo>
                  <a:lnTo>
                    <a:pt x="5" y="60"/>
                  </a:lnTo>
                  <a:lnTo>
                    <a:pt x="2" y="53"/>
                  </a:lnTo>
                  <a:lnTo>
                    <a:pt x="0" y="49"/>
                  </a:lnTo>
                  <a:lnTo>
                    <a:pt x="0" y="44"/>
                  </a:lnTo>
                  <a:lnTo>
                    <a:pt x="0" y="42"/>
                  </a:lnTo>
                  <a:lnTo>
                    <a:pt x="5" y="39"/>
                  </a:lnTo>
                  <a:lnTo>
                    <a:pt x="5" y="21"/>
                  </a:lnTo>
                  <a:lnTo>
                    <a:pt x="12" y="16"/>
                  </a:lnTo>
                  <a:lnTo>
                    <a:pt x="19" y="14"/>
                  </a:lnTo>
                  <a:lnTo>
                    <a:pt x="30" y="18"/>
                  </a:lnTo>
                  <a:lnTo>
                    <a:pt x="39" y="21"/>
                  </a:lnTo>
                  <a:lnTo>
                    <a:pt x="51" y="0"/>
                  </a:lnTo>
                  <a:lnTo>
                    <a:pt x="63" y="2"/>
                  </a:lnTo>
                  <a:lnTo>
                    <a:pt x="72" y="5"/>
                  </a:lnTo>
                  <a:lnTo>
                    <a:pt x="81" y="7"/>
                  </a:lnTo>
                  <a:lnTo>
                    <a:pt x="83" y="9"/>
                  </a:lnTo>
                  <a:lnTo>
                    <a:pt x="86"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3" name="Freeform 109"/>
            <p:cNvSpPr>
              <a:spLocks/>
            </p:cNvSpPr>
            <p:nvPr/>
          </p:nvSpPr>
          <p:spPr bwMode="auto">
            <a:xfrm>
              <a:off x="2088" y="2217"/>
              <a:ext cx="65" cy="27"/>
            </a:xfrm>
            <a:custGeom>
              <a:avLst/>
              <a:gdLst>
                <a:gd name="T0" fmla="*/ 65 w 65"/>
                <a:gd name="T1" fmla="*/ 4 h 27"/>
                <a:gd name="T2" fmla="*/ 53 w 65"/>
                <a:gd name="T3" fmla="*/ 18 h 27"/>
                <a:gd name="T4" fmla="*/ 53 w 65"/>
                <a:gd name="T5" fmla="*/ 18 h 27"/>
                <a:gd name="T6" fmla="*/ 21 w 65"/>
                <a:gd name="T7" fmla="*/ 27 h 27"/>
                <a:gd name="T8" fmla="*/ 21 w 65"/>
                <a:gd name="T9" fmla="*/ 27 h 27"/>
                <a:gd name="T10" fmla="*/ 11 w 65"/>
                <a:gd name="T11" fmla="*/ 18 h 27"/>
                <a:gd name="T12" fmla="*/ 0 w 65"/>
                <a:gd name="T13" fmla="*/ 11 h 27"/>
                <a:gd name="T14" fmla="*/ 55 w 65"/>
                <a:gd name="T15" fmla="*/ 0 h 27"/>
                <a:gd name="T16" fmla="*/ 55 w 65"/>
                <a:gd name="T17" fmla="*/ 0 h 27"/>
                <a:gd name="T18" fmla="*/ 65 w 65"/>
                <a:gd name="T19" fmla="*/ 4 h 27"/>
                <a:gd name="T20" fmla="*/ 65 w 65"/>
                <a:gd name="T21" fmla="*/ 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27"/>
                <a:gd name="T35" fmla="*/ 65 w 65"/>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27">
                  <a:moveTo>
                    <a:pt x="65" y="4"/>
                  </a:moveTo>
                  <a:lnTo>
                    <a:pt x="53" y="18"/>
                  </a:lnTo>
                  <a:lnTo>
                    <a:pt x="21" y="27"/>
                  </a:lnTo>
                  <a:lnTo>
                    <a:pt x="11" y="18"/>
                  </a:lnTo>
                  <a:lnTo>
                    <a:pt x="0" y="11"/>
                  </a:lnTo>
                  <a:lnTo>
                    <a:pt x="55" y="0"/>
                  </a:lnTo>
                  <a:lnTo>
                    <a:pt x="65"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4" name="Freeform 110"/>
            <p:cNvSpPr>
              <a:spLocks/>
            </p:cNvSpPr>
            <p:nvPr/>
          </p:nvSpPr>
          <p:spPr bwMode="auto">
            <a:xfrm>
              <a:off x="2856" y="2217"/>
              <a:ext cx="343" cy="194"/>
            </a:xfrm>
            <a:custGeom>
              <a:avLst/>
              <a:gdLst>
                <a:gd name="T0" fmla="*/ 37 w 343"/>
                <a:gd name="T1" fmla="*/ 39 h 194"/>
                <a:gd name="T2" fmla="*/ 40 w 343"/>
                <a:gd name="T3" fmla="*/ 41 h 194"/>
                <a:gd name="T4" fmla="*/ 81 w 343"/>
                <a:gd name="T5" fmla="*/ 41 h 194"/>
                <a:gd name="T6" fmla="*/ 93 w 343"/>
                <a:gd name="T7" fmla="*/ 27 h 194"/>
                <a:gd name="T8" fmla="*/ 93 w 343"/>
                <a:gd name="T9" fmla="*/ 27 h 194"/>
                <a:gd name="T10" fmla="*/ 90 w 343"/>
                <a:gd name="T11" fmla="*/ 20 h 194"/>
                <a:gd name="T12" fmla="*/ 88 w 343"/>
                <a:gd name="T13" fmla="*/ 16 h 194"/>
                <a:gd name="T14" fmla="*/ 90 w 343"/>
                <a:gd name="T15" fmla="*/ 11 h 194"/>
                <a:gd name="T16" fmla="*/ 90 w 343"/>
                <a:gd name="T17" fmla="*/ 11 h 194"/>
                <a:gd name="T18" fmla="*/ 90 w 343"/>
                <a:gd name="T19" fmla="*/ 9 h 194"/>
                <a:gd name="T20" fmla="*/ 93 w 343"/>
                <a:gd name="T21" fmla="*/ 7 h 194"/>
                <a:gd name="T22" fmla="*/ 97 w 343"/>
                <a:gd name="T23" fmla="*/ 7 h 194"/>
                <a:gd name="T24" fmla="*/ 109 w 343"/>
                <a:gd name="T25" fmla="*/ 9 h 194"/>
                <a:gd name="T26" fmla="*/ 130 w 343"/>
                <a:gd name="T27" fmla="*/ 27 h 194"/>
                <a:gd name="T28" fmla="*/ 165 w 343"/>
                <a:gd name="T29" fmla="*/ 23 h 194"/>
                <a:gd name="T30" fmla="*/ 188 w 343"/>
                <a:gd name="T31" fmla="*/ 34 h 194"/>
                <a:gd name="T32" fmla="*/ 188 w 343"/>
                <a:gd name="T33" fmla="*/ 34 h 194"/>
                <a:gd name="T34" fmla="*/ 197 w 343"/>
                <a:gd name="T35" fmla="*/ 57 h 194"/>
                <a:gd name="T36" fmla="*/ 206 w 343"/>
                <a:gd name="T37" fmla="*/ 78 h 194"/>
                <a:gd name="T38" fmla="*/ 239 w 343"/>
                <a:gd name="T39" fmla="*/ 83 h 194"/>
                <a:gd name="T40" fmla="*/ 239 w 343"/>
                <a:gd name="T41" fmla="*/ 83 h 194"/>
                <a:gd name="T42" fmla="*/ 287 w 343"/>
                <a:gd name="T43" fmla="*/ 74 h 194"/>
                <a:gd name="T44" fmla="*/ 310 w 343"/>
                <a:gd name="T45" fmla="*/ 69 h 194"/>
                <a:gd name="T46" fmla="*/ 336 w 343"/>
                <a:gd name="T47" fmla="*/ 67 h 194"/>
                <a:gd name="T48" fmla="*/ 343 w 343"/>
                <a:gd name="T49" fmla="*/ 76 h 194"/>
                <a:gd name="T50" fmla="*/ 336 w 343"/>
                <a:gd name="T51" fmla="*/ 85 h 194"/>
                <a:gd name="T52" fmla="*/ 294 w 343"/>
                <a:gd name="T53" fmla="*/ 104 h 194"/>
                <a:gd name="T54" fmla="*/ 294 w 343"/>
                <a:gd name="T55" fmla="*/ 104 h 194"/>
                <a:gd name="T56" fmla="*/ 290 w 343"/>
                <a:gd name="T57" fmla="*/ 101 h 194"/>
                <a:gd name="T58" fmla="*/ 287 w 343"/>
                <a:gd name="T59" fmla="*/ 99 h 194"/>
                <a:gd name="T60" fmla="*/ 280 w 343"/>
                <a:gd name="T61" fmla="*/ 101 h 194"/>
                <a:gd name="T62" fmla="*/ 273 w 343"/>
                <a:gd name="T63" fmla="*/ 106 h 194"/>
                <a:gd name="T64" fmla="*/ 266 w 343"/>
                <a:gd name="T65" fmla="*/ 108 h 194"/>
                <a:gd name="T66" fmla="*/ 264 w 343"/>
                <a:gd name="T67" fmla="*/ 111 h 194"/>
                <a:gd name="T68" fmla="*/ 264 w 343"/>
                <a:gd name="T69" fmla="*/ 111 h 194"/>
                <a:gd name="T70" fmla="*/ 262 w 343"/>
                <a:gd name="T71" fmla="*/ 129 h 194"/>
                <a:gd name="T72" fmla="*/ 262 w 343"/>
                <a:gd name="T73" fmla="*/ 150 h 194"/>
                <a:gd name="T74" fmla="*/ 264 w 343"/>
                <a:gd name="T75" fmla="*/ 171 h 194"/>
                <a:gd name="T76" fmla="*/ 264 w 343"/>
                <a:gd name="T77" fmla="*/ 192 h 194"/>
                <a:gd name="T78" fmla="*/ 264 w 343"/>
                <a:gd name="T79" fmla="*/ 192 h 194"/>
                <a:gd name="T80" fmla="*/ 257 w 343"/>
                <a:gd name="T81" fmla="*/ 192 h 194"/>
                <a:gd name="T82" fmla="*/ 250 w 343"/>
                <a:gd name="T83" fmla="*/ 194 h 194"/>
                <a:gd name="T84" fmla="*/ 243 w 343"/>
                <a:gd name="T85" fmla="*/ 192 h 194"/>
                <a:gd name="T86" fmla="*/ 241 w 343"/>
                <a:gd name="T87" fmla="*/ 192 h 194"/>
                <a:gd name="T88" fmla="*/ 239 w 343"/>
                <a:gd name="T89" fmla="*/ 187 h 194"/>
                <a:gd name="T90" fmla="*/ 239 w 343"/>
                <a:gd name="T91" fmla="*/ 187 h 194"/>
                <a:gd name="T92" fmla="*/ 236 w 343"/>
                <a:gd name="T93" fmla="*/ 164 h 194"/>
                <a:gd name="T94" fmla="*/ 232 w 343"/>
                <a:gd name="T95" fmla="*/ 162 h 194"/>
                <a:gd name="T96" fmla="*/ 118 w 343"/>
                <a:gd name="T97" fmla="*/ 88 h 194"/>
                <a:gd name="T98" fmla="*/ 86 w 343"/>
                <a:gd name="T99" fmla="*/ 90 h 194"/>
                <a:gd name="T100" fmla="*/ 58 w 343"/>
                <a:gd name="T101" fmla="*/ 67 h 194"/>
                <a:gd name="T102" fmla="*/ 19 w 343"/>
                <a:gd name="T103" fmla="*/ 74 h 194"/>
                <a:gd name="T104" fmla="*/ 19 w 343"/>
                <a:gd name="T105" fmla="*/ 74 h 194"/>
                <a:gd name="T106" fmla="*/ 14 w 343"/>
                <a:gd name="T107" fmla="*/ 62 h 194"/>
                <a:gd name="T108" fmla="*/ 9 w 343"/>
                <a:gd name="T109" fmla="*/ 51 h 194"/>
                <a:gd name="T110" fmla="*/ 0 w 343"/>
                <a:gd name="T111" fmla="*/ 27 h 194"/>
                <a:gd name="T112" fmla="*/ 5 w 343"/>
                <a:gd name="T113" fmla="*/ 16 h 194"/>
                <a:gd name="T114" fmla="*/ 30 w 343"/>
                <a:gd name="T115" fmla="*/ 0 h 194"/>
                <a:gd name="T116" fmla="*/ 30 w 343"/>
                <a:gd name="T117" fmla="*/ 0 h 194"/>
                <a:gd name="T118" fmla="*/ 35 w 343"/>
                <a:gd name="T119" fmla="*/ 9 h 194"/>
                <a:gd name="T120" fmla="*/ 35 w 343"/>
                <a:gd name="T121" fmla="*/ 18 h 194"/>
                <a:gd name="T122" fmla="*/ 37 w 343"/>
                <a:gd name="T123" fmla="*/ 39 h 194"/>
                <a:gd name="T124" fmla="*/ 37 w 343"/>
                <a:gd name="T125" fmla="*/ 39 h 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3"/>
                <a:gd name="T190" fmla="*/ 0 h 194"/>
                <a:gd name="T191" fmla="*/ 343 w 343"/>
                <a:gd name="T192" fmla="*/ 194 h 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3" h="194">
                  <a:moveTo>
                    <a:pt x="37" y="39"/>
                  </a:moveTo>
                  <a:lnTo>
                    <a:pt x="40" y="41"/>
                  </a:lnTo>
                  <a:lnTo>
                    <a:pt x="81" y="41"/>
                  </a:lnTo>
                  <a:lnTo>
                    <a:pt x="93" y="27"/>
                  </a:lnTo>
                  <a:lnTo>
                    <a:pt x="90" y="20"/>
                  </a:lnTo>
                  <a:lnTo>
                    <a:pt x="88" y="16"/>
                  </a:lnTo>
                  <a:lnTo>
                    <a:pt x="90" y="11"/>
                  </a:lnTo>
                  <a:lnTo>
                    <a:pt x="90" y="9"/>
                  </a:lnTo>
                  <a:lnTo>
                    <a:pt x="93" y="7"/>
                  </a:lnTo>
                  <a:lnTo>
                    <a:pt x="97" y="7"/>
                  </a:lnTo>
                  <a:lnTo>
                    <a:pt x="109" y="9"/>
                  </a:lnTo>
                  <a:lnTo>
                    <a:pt x="130" y="27"/>
                  </a:lnTo>
                  <a:lnTo>
                    <a:pt x="165" y="23"/>
                  </a:lnTo>
                  <a:lnTo>
                    <a:pt x="188" y="34"/>
                  </a:lnTo>
                  <a:lnTo>
                    <a:pt x="197" y="57"/>
                  </a:lnTo>
                  <a:lnTo>
                    <a:pt x="206" y="78"/>
                  </a:lnTo>
                  <a:lnTo>
                    <a:pt x="239" y="83"/>
                  </a:lnTo>
                  <a:lnTo>
                    <a:pt x="287" y="74"/>
                  </a:lnTo>
                  <a:lnTo>
                    <a:pt x="310" y="69"/>
                  </a:lnTo>
                  <a:lnTo>
                    <a:pt x="336" y="67"/>
                  </a:lnTo>
                  <a:lnTo>
                    <a:pt x="343" y="76"/>
                  </a:lnTo>
                  <a:lnTo>
                    <a:pt x="336" y="85"/>
                  </a:lnTo>
                  <a:lnTo>
                    <a:pt x="294" y="104"/>
                  </a:lnTo>
                  <a:lnTo>
                    <a:pt x="290" y="101"/>
                  </a:lnTo>
                  <a:lnTo>
                    <a:pt x="287" y="99"/>
                  </a:lnTo>
                  <a:lnTo>
                    <a:pt x="280" y="101"/>
                  </a:lnTo>
                  <a:lnTo>
                    <a:pt x="273" y="106"/>
                  </a:lnTo>
                  <a:lnTo>
                    <a:pt x="266" y="108"/>
                  </a:lnTo>
                  <a:lnTo>
                    <a:pt x="264" y="111"/>
                  </a:lnTo>
                  <a:lnTo>
                    <a:pt x="262" y="129"/>
                  </a:lnTo>
                  <a:lnTo>
                    <a:pt x="262" y="150"/>
                  </a:lnTo>
                  <a:lnTo>
                    <a:pt x="264" y="171"/>
                  </a:lnTo>
                  <a:lnTo>
                    <a:pt x="264" y="192"/>
                  </a:lnTo>
                  <a:lnTo>
                    <a:pt x="257" y="192"/>
                  </a:lnTo>
                  <a:lnTo>
                    <a:pt x="250" y="194"/>
                  </a:lnTo>
                  <a:lnTo>
                    <a:pt x="243" y="192"/>
                  </a:lnTo>
                  <a:lnTo>
                    <a:pt x="241" y="192"/>
                  </a:lnTo>
                  <a:lnTo>
                    <a:pt x="239" y="187"/>
                  </a:lnTo>
                  <a:lnTo>
                    <a:pt x="236" y="164"/>
                  </a:lnTo>
                  <a:lnTo>
                    <a:pt x="232" y="162"/>
                  </a:lnTo>
                  <a:lnTo>
                    <a:pt x="118" y="88"/>
                  </a:lnTo>
                  <a:lnTo>
                    <a:pt x="86" y="90"/>
                  </a:lnTo>
                  <a:lnTo>
                    <a:pt x="58" y="67"/>
                  </a:lnTo>
                  <a:lnTo>
                    <a:pt x="19" y="74"/>
                  </a:lnTo>
                  <a:lnTo>
                    <a:pt x="14" y="62"/>
                  </a:lnTo>
                  <a:lnTo>
                    <a:pt x="9" y="51"/>
                  </a:lnTo>
                  <a:lnTo>
                    <a:pt x="0" y="27"/>
                  </a:lnTo>
                  <a:lnTo>
                    <a:pt x="5" y="16"/>
                  </a:lnTo>
                  <a:lnTo>
                    <a:pt x="30" y="0"/>
                  </a:lnTo>
                  <a:lnTo>
                    <a:pt x="35" y="9"/>
                  </a:lnTo>
                  <a:lnTo>
                    <a:pt x="35" y="18"/>
                  </a:lnTo>
                  <a:lnTo>
                    <a:pt x="37" y="3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5" name="Freeform 111"/>
            <p:cNvSpPr>
              <a:spLocks/>
            </p:cNvSpPr>
            <p:nvPr/>
          </p:nvSpPr>
          <p:spPr bwMode="auto">
            <a:xfrm>
              <a:off x="2192" y="2217"/>
              <a:ext cx="79" cy="101"/>
            </a:xfrm>
            <a:custGeom>
              <a:avLst/>
              <a:gdLst>
                <a:gd name="T0" fmla="*/ 39 w 79"/>
                <a:gd name="T1" fmla="*/ 9 h 101"/>
                <a:gd name="T2" fmla="*/ 39 w 79"/>
                <a:gd name="T3" fmla="*/ 9 h 101"/>
                <a:gd name="T4" fmla="*/ 58 w 79"/>
                <a:gd name="T5" fmla="*/ 16 h 101"/>
                <a:gd name="T6" fmla="*/ 74 w 79"/>
                <a:gd name="T7" fmla="*/ 25 h 101"/>
                <a:gd name="T8" fmla="*/ 74 w 79"/>
                <a:gd name="T9" fmla="*/ 25 h 101"/>
                <a:gd name="T10" fmla="*/ 79 w 79"/>
                <a:gd name="T11" fmla="*/ 41 h 101"/>
                <a:gd name="T12" fmla="*/ 63 w 79"/>
                <a:gd name="T13" fmla="*/ 60 h 101"/>
                <a:gd name="T14" fmla="*/ 63 w 79"/>
                <a:gd name="T15" fmla="*/ 60 h 101"/>
                <a:gd name="T16" fmla="*/ 72 w 79"/>
                <a:gd name="T17" fmla="*/ 69 h 101"/>
                <a:gd name="T18" fmla="*/ 72 w 79"/>
                <a:gd name="T19" fmla="*/ 69 h 101"/>
                <a:gd name="T20" fmla="*/ 72 w 79"/>
                <a:gd name="T21" fmla="*/ 74 h 101"/>
                <a:gd name="T22" fmla="*/ 74 w 79"/>
                <a:gd name="T23" fmla="*/ 78 h 101"/>
                <a:gd name="T24" fmla="*/ 76 w 79"/>
                <a:gd name="T25" fmla="*/ 83 h 101"/>
                <a:gd name="T26" fmla="*/ 72 w 79"/>
                <a:gd name="T27" fmla="*/ 88 h 101"/>
                <a:gd name="T28" fmla="*/ 53 w 79"/>
                <a:gd name="T29" fmla="*/ 92 h 101"/>
                <a:gd name="T30" fmla="*/ 53 w 79"/>
                <a:gd name="T31" fmla="*/ 92 h 101"/>
                <a:gd name="T32" fmla="*/ 37 w 79"/>
                <a:gd name="T33" fmla="*/ 101 h 101"/>
                <a:gd name="T34" fmla="*/ 37 w 79"/>
                <a:gd name="T35" fmla="*/ 101 h 101"/>
                <a:gd name="T36" fmla="*/ 32 w 79"/>
                <a:gd name="T37" fmla="*/ 94 h 101"/>
                <a:gd name="T38" fmla="*/ 30 w 79"/>
                <a:gd name="T39" fmla="*/ 92 h 101"/>
                <a:gd name="T40" fmla="*/ 28 w 79"/>
                <a:gd name="T41" fmla="*/ 90 h 101"/>
                <a:gd name="T42" fmla="*/ 28 w 79"/>
                <a:gd name="T43" fmla="*/ 90 h 101"/>
                <a:gd name="T44" fmla="*/ 23 w 79"/>
                <a:gd name="T45" fmla="*/ 88 h 101"/>
                <a:gd name="T46" fmla="*/ 16 w 79"/>
                <a:gd name="T47" fmla="*/ 85 h 101"/>
                <a:gd name="T48" fmla="*/ 7 w 79"/>
                <a:gd name="T49" fmla="*/ 92 h 101"/>
                <a:gd name="T50" fmla="*/ 7 w 79"/>
                <a:gd name="T51" fmla="*/ 92 h 101"/>
                <a:gd name="T52" fmla="*/ 2 w 79"/>
                <a:gd name="T53" fmla="*/ 88 h 101"/>
                <a:gd name="T54" fmla="*/ 0 w 79"/>
                <a:gd name="T55" fmla="*/ 81 h 101"/>
                <a:gd name="T56" fmla="*/ 0 w 79"/>
                <a:gd name="T57" fmla="*/ 81 h 101"/>
                <a:gd name="T58" fmla="*/ 2 w 79"/>
                <a:gd name="T59" fmla="*/ 74 h 101"/>
                <a:gd name="T60" fmla="*/ 7 w 79"/>
                <a:gd name="T61" fmla="*/ 71 h 101"/>
                <a:gd name="T62" fmla="*/ 14 w 79"/>
                <a:gd name="T63" fmla="*/ 67 h 101"/>
                <a:gd name="T64" fmla="*/ 19 w 79"/>
                <a:gd name="T65" fmla="*/ 62 h 101"/>
                <a:gd name="T66" fmla="*/ 19 w 79"/>
                <a:gd name="T67" fmla="*/ 62 h 101"/>
                <a:gd name="T68" fmla="*/ 19 w 79"/>
                <a:gd name="T69" fmla="*/ 41 h 101"/>
                <a:gd name="T70" fmla="*/ 19 w 79"/>
                <a:gd name="T71" fmla="*/ 32 h 101"/>
                <a:gd name="T72" fmla="*/ 23 w 79"/>
                <a:gd name="T73" fmla="*/ 23 h 101"/>
                <a:gd name="T74" fmla="*/ 23 w 79"/>
                <a:gd name="T75" fmla="*/ 23 h 101"/>
                <a:gd name="T76" fmla="*/ 21 w 79"/>
                <a:gd name="T77" fmla="*/ 18 h 101"/>
                <a:gd name="T78" fmla="*/ 16 w 79"/>
                <a:gd name="T79" fmla="*/ 11 h 101"/>
                <a:gd name="T80" fmla="*/ 14 w 79"/>
                <a:gd name="T81" fmla="*/ 7 h 101"/>
                <a:gd name="T82" fmla="*/ 16 w 79"/>
                <a:gd name="T83" fmla="*/ 4 h 101"/>
                <a:gd name="T84" fmla="*/ 19 w 79"/>
                <a:gd name="T85" fmla="*/ 2 h 101"/>
                <a:gd name="T86" fmla="*/ 19 w 79"/>
                <a:gd name="T87" fmla="*/ 2 h 101"/>
                <a:gd name="T88" fmla="*/ 26 w 79"/>
                <a:gd name="T89" fmla="*/ 2 h 101"/>
                <a:gd name="T90" fmla="*/ 32 w 79"/>
                <a:gd name="T91" fmla="*/ 0 h 101"/>
                <a:gd name="T92" fmla="*/ 39 w 79"/>
                <a:gd name="T93" fmla="*/ 2 h 101"/>
                <a:gd name="T94" fmla="*/ 39 w 79"/>
                <a:gd name="T95" fmla="*/ 4 h 101"/>
                <a:gd name="T96" fmla="*/ 39 w 79"/>
                <a:gd name="T97" fmla="*/ 9 h 101"/>
                <a:gd name="T98" fmla="*/ 39 w 79"/>
                <a:gd name="T99" fmla="*/ 9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9"/>
                <a:gd name="T151" fmla="*/ 0 h 101"/>
                <a:gd name="T152" fmla="*/ 79 w 79"/>
                <a:gd name="T153" fmla="*/ 101 h 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9" h="101">
                  <a:moveTo>
                    <a:pt x="39" y="9"/>
                  </a:moveTo>
                  <a:lnTo>
                    <a:pt x="39" y="9"/>
                  </a:lnTo>
                  <a:lnTo>
                    <a:pt x="58" y="16"/>
                  </a:lnTo>
                  <a:lnTo>
                    <a:pt x="74" y="25"/>
                  </a:lnTo>
                  <a:lnTo>
                    <a:pt x="79" y="41"/>
                  </a:lnTo>
                  <a:lnTo>
                    <a:pt x="63" y="60"/>
                  </a:lnTo>
                  <a:lnTo>
                    <a:pt x="72" y="69"/>
                  </a:lnTo>
                  <a:lnTo>
                    <a:pt x="72" y="74"/>
                  </a:lnTo>
                  <a:lnTo>
                    <a:pt x="74" y="78"/>
                  </a:lnTo>
                  <a:lnTo>
                    <a:pt x="76" y="83"/>
                  </a:lnTo>
                  <a:lnTo>
                    <a:pt x="72" y="88"/>
                  </a:lnTo>
                  <a:lnTo>
                    <a:pt x="53" y="92"/>
                  </a:lnTo>
                  <a:lnTo>
                    <a:pt x="37" y="101"/>
                  </a:lnTo>
                  <a:lnTo>
                    <a:pt x="32" y="94"/>
                  </a:lnTo>
                  <a:lnTo>
                    <a:pt x="30" y="92"/>
                  </a:lnTo>
                  <a:lnTo>
                    <a:pt x="28" y="90"/>
                  </a:lnTo>
                  <a:lnTo>
                    <a:pt x="23" y="88"/>
                  </a:lnTo>
                  <a:lnTo>
                    <a:pt x="16" y="85"/>
                  </a:lnTo>
                  <a:lnTo>
                    <a:pt x="7" y="92"/>
                  </a:lnTo>
                  <a:lnTo>
                    <a:pt x="2" y="88"/>
                  </a:lnTo>
                  <a:lnTo>
                    <a:pt x="0" y="81"/>
                  </a:lnTo>
                  <a:lnTo>
                    <a:pt x="2" y="74"/>
                  </a:lnTo>
                  <a:lnTo>
                    <a:pt x="7" y="71"/>
                  </a:lnTo>
                  <a:lnTo>
                    <a:pt x="14" y="67"/>
                  </a:lnTo>
                  <a:lnTo>
                    <a:pt x="19" y="62"/>
                  </a:lnTo>
                  <a:lnTo>
                    <a:pt x="19" y="41"/>
                  </a:lnTo>
                  <a:lnTo>
                    <a:pt x="19" y="32"/>
                  </a:lnTo>
                  <a:lnTo>
                    <a:pt x="23" y="23"/>
                  </a:lnTo>
                  <a:lnTo>
                    <a:pt x="21" y="18"/>
                  </a:lnTo>
                  <a:lnTo>
                    <a:pt x="16" y="11"/>
                  </a:lnTo>
                  <a:lnTo>
                    <a:pt x="14" y="7"/>
                  </a:lnTo>
                  <a:lnTo>
                    <a:pt x="16" y="4"/>
                  </a:lnTo>
                  <a:lnTo>
                    <a:pt x="19" y="2"/>
                  </a:lnTo>
                  <a:lnTo>
                    <a:pt x="26" y="2"/>
                  </a:lnTo>
                  <a:lnTo>
                    <a:pt x="32" y="0"/>
                  </a:lnTo>
                  <a:lnTo>
                    <a:pt x="39" y="2"/>
                  </a:lnTo>
                  <a:lnTo>
                    <a:pt x="39" y="4"/>
                  </a:lnTo>
                  <a:lnTo>
                    <a:pt x="39"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6" name="Freeform 112"/>
            <p:cNvSpPr>
              <a:spLocks/>
            </p:cNvSpPr>
            <p:nvPr/>
          </p:nvSpPr>
          <p:spPr bwMode="auto">
            <a:xfrm>
              <a:off x="2111" y="2224"/>
              <a:ext cx="100" cy="74"/>
            </a:xfrm>
            <a:custGeom>
              <a:avLst/>
              <a:gdLst>
                <a:gd name="T0" fmla="*/ 74 w 100"/>
                <a:gd name="T1" fmla="*/ 9 h 74"/>
                <a:gd name="T2" fmla="*/ 74 w 100"/>
                <a:gd name="T3" fmla="*/ 9 h 74"/>
                <a:gd name="T4" fmla="*/ 93 w 100"/>
                <a:gd name="T5" fmla="*/ 2 h 74"/>
                <a:gd name="T6" fmla="*/ 100 w 100"/>
                <a:gd name="T7" fmla="*/ 16 h 74"/>
                <a:gd name="T8" fmla="*/ 97 w 100"/>
                <a:gd name="T9" fmla="*/ 23 h 74"/>
                <a:gd name="T10" fmla="*/ 49 w 100"/>
                <a:gd name="T11" fmla="*/ 25 h 74"/>
                <a:gd name="T12" fmla="*/ 49 w 100"/>
                <a:gd name="T13" fmla="*/ 25 h 74"/>
                <a:gd name="T14" fmla="*/ 46 w 100"/>
                <a:gd name="T15" fmla="*/ 30 h 74"/>
                <a:gd name="T16" fmla="*/ 46 w 100"/>
                <a:gd name="T17" fmla="*/ 37 h 74"/>
                <a:gd name="T18" fmla="*/ 46 w 100"/>
                <a:gd name="T19" fmla="*/ 37 h 74"/>
                <a:gd name="T20" fmla="*/ 63 w 100"/>
                <a:gd name="T21" fmla="*/ 50 h 74"/>
                <a:gd name="T22" fmla="*/ 72 w 100"/>
                <a:gd name="T23" fmla="*/ 57 h 74"/>
                <a:gd name="T24" fmla="*/ 79 w 100"/>
                <a:gd name="T25" fmla="*/ 67 h 74"/>
                <a:gd name="T26" fmla="*/ 79 w 100"/>
                <a:gd name="T27" fmla="*/ 67 h 74"/>
                <a:gd name="T28" fmla="*/ 76 w 100"/>
                <a:gd name="T29" fmla="*/ 74 h 74"/>
                <a:gd name="T30" fmla="*/ 76 w 100"/>
                <a:gd name="T31" fmla="*/ 74 h 74"/>
                <a:gd name="T32" fmla="*/ 58 w 100"/>
                <a:gd name="T33" fmla="*/ 62 h 74"/>
                <a:gd name="T34" fmla="*/ 37 w 100"/>
                <a:gd name="T35" fmla="*/ 50 h 74"/>
                <a:gd name="T36" fmla="*/ 19 w 100"/>
                <a:gd name="T37" fmla="*/ 39 h 74"/>
                <a:gd name="T38" fmla="*/ 0 w 100"/>
                <a:gd name="T39" fmla="*/ 23 h 74"/>
                <a:gd name="T40" fmla="*/ 32 w 100"/>
                <a:gd name="T41" fmla="*/ 13 h 74"/>
                <a:gd name="T42" fmla="*/ 46 w 100"/>
                <a:gd name="T43" fmla="*/ 0 h 74"/>
                <a:gd name="T44" fmla="*/ 74 w 100"/>
                <a:gd name="T45" fmla="*/ 9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74"/>
                <a:gd name="T71" fmla="*/ 100 w 100"/>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74">
                  <a:moveTo>
                    <a:pt x="74" y="9"/>
                  </a:moveTo>
                  <a:lnTo>
                    <a:pt x="74" y="9"/>
                  </a:lnTo>
                  <a:lnTo>
                    <a:pt x="93" y="2"/>
                  </a:lnTo>
                  <a:lnTo>
                    <a:pt x="100" y="16"/>
                  </a:lnTo>
                  <a:lnTo>
                    <a:pt x="97" y="23"/>
                  </a:lnTo>
                  <a:lnTo>
                    <a:pt x="49" y="25"/>
                  </a:lnTo>
                  <a:lnTo>
                    <a:pt x="46" y="30"/>
                  </a:lnTo>
                  <a:lnTo>
                    <a:pt x="46" y="37"/>
                  </a:lnTo>
                  <a:lnTo>
                    <a:pt x="63" y="50"/>
                  </a:lnTo>
                  <a:lnTo>
                    <a:pt x="72" y="57"/>
                  </a:lnTo>
                  <a:lnTo>
                    <a:pt x="79" y="67"/>
                  </a:lnTo>
                  <a:lnTo>
                    <a:pt x="76" y="74"/>
                  </a:lnTo>
                  <a:lnTo>
                    <a:pt x="58" y="62"/>
                  </a:lnTo>
                  <a:lnTo>
                    <a:pt x="37" y="50"/>
                  </a:lnTo>
                  <a:lnTo>
                    <a:pt x="19" y="39"/>
                  </a:lnTo>
                  <a:lnTo>
                    <a:pt x="0" y="23"/>
                  </a:lnTo>
                  <a:lnTo>
                    <a:pt x="32" y="13"/>
                  </a:lnTo>
                  <a:lnTo>
                    <a:pt x="46" y="0"/>
                  </a:lnTo>
                  <a:lnTo>
                    <a:pt x="74"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7" name="Freeform 113"/>
            <p:cNvSpPr>
              <a:spLocks/>
            </p:cNvSpPr>
            <p:nvPr/>
          </p:nvSpPr>
          <p:spPr bwMode="auto">
            <a:xfrm>
              <a:off x="3294" y="2449"/>
              <a:ext cx="39" cy="16"/>
            </a:xfrm>
            <a:custGeom>
              <a:avLst/>
              <a:gdLst>
                <a:gd name="T0" fmla="*/ 34 w 39"/>
                <a:gd name="T1" fmla="*/ 11 h 16"/>
                <a:gd name="T2" fmla="*/ 21 w 39"/>
                <a:gd name="T3" fmla="*/ 16 h 16"/>
                <a:gd name="T4" fmla="*/ 21 w 39"/>
                <a:gd name="T5" fmla="*/ 16 h 16"/>
                <a:gd name="T6" fmla="*/ 0 w 39"/>
                <a:gd name="T7" fmla="*/ 7 h 16"/>
                <a:gd name="T8" fmla="*/ 0 w 39"/>
                <a:gd name="T9" fmla="*/ 7 h 16"/>
                <a:gd name="T10" fmla="*/ 21 w 39"/>
                <a:gd name="T11" fmla="*/ 4 h 16"/>
                <a:gd name="T12" fmla="*/ 30 w 39"/>
                <a:gd name="T13" fmla="*/ 2 h 16"/>
                <a:gd name="T14" fmla="*/ 39 w 39"/>
                <a:gd name="T15" fmla="*/ 0 h 16"/>
                <a:gd name="T16" fmla="*/ 34 w 39"/>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16"/>
                <a:gd name="T29" fmla="*/ 39 w 3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16">
                  <a:moveTo>
                    <a:pt x="34" y="11"/>
                  </a:moveTo>
                  <a:lnTo>
                    <a:pt x="21" y="16"/>
                  </a:lnTo>
                  <a:lnTo>
                    <a:pt x="0" y="7"/>
                  </a:lnTo>
                  <a:lnTo>
                    <a:pt x="21" y="4"/>
                  </a:lnTo>
                  <a:lnTo>
                    <a:pt x="30" y="2"/>
                  </a:lnTo>
                  <a:lnTo>
                    <a:pt x="39" y="0"/>
                  </a:lnTo>
                  <a:lnTo>
                    <a:pt x="34"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8" name="Freeform 114"/>
            <p:cNvSpPr>
              <a:spLocks/>
            </p:cNvSpPr>
            <p:nvPr/>
          </p:nvSpPr>
          <p:spPr bwMode="auto">
            <a:xfrm>
              <a:off x="2411" y="2400"/>
              <a:ext cx="72" cy="123"/>
            </a:xfrm>
            <a:custGeom>
              <a:avLst/>
              <a:gdLst>
                <a:gd name="T0" fmla="*/ 72 w 72"/>
                <a:gd name="T1" fmla="*/ 86 h 123"/>
                <a:gd name="T2" fmla="*/ 72 w 72"/>
                <a:gd name="T3" fmla="*/ 86 h 123"/>
                <a:gd name="T4" fmla="*/ 67 w 72"/>
                <a:gd name="T5" fmla="*/ 98 h 123"/>
                <a:gd name="T6" fmla="*/ 65 w 72"/>
                <a:gd name="T7" fmla="*/ 107 h 123"/>
                <a:gd name="T8" fmla="*/ 62 w 72"/>
                <a:gd name="T9" fmla="*/ 116 h 123"/>
                <a:gd name="T10" fmla="*/ 58 w 72"/>
                <a:gd name="T11" fmla="*/ 121 h 123"/>
                <a:gd name="T12" fmla="*/ 53 w 72"/>
                <a:gd name="T13" fmla="*/ 123 h 123"/>
                <a:gd name="T14" fmla="*/ 53 w 72"/>
                <a:gd name="T15" fmla="*/ 123 h 123"/>
                <a:gd name="T16" fmla="*/ 48 w 72"/>
                <a:gd name="T17" fmla="*/ 107 h 123"/>
                <a:gd name="T18" fmla="*/ 48 w 72"/>
                <a:gd name="T19" fmla="*/ 105 h 123"/>
                <a:gd name="T20" fmla="*/ 16 w 72"/>
                <a:gd name="T21" fmla="*/ 100 h 123"/>
                <a:gd name="T22" fmla="*/ 9 w 72"/>
                <a:gd name="T23" fmla="*/ 93 h 123"/>
                <a:gd name="T24" fmla="*/ 14 w 72"/>
                <a:gd name="T25" fmla="*/ 65 h 123"/>
                <a:gd name="T26" fmla="*/ 14 w 72"/>
                <a:gd name="T27" fmla="*/ 65 h 123"/>
                <a:gd name="T28" fmla="*/ 0 w 72"/>
                <a:gd name="T29" fmla="*/ 61 h 123"/>
                <a:gd name="T30" fmla="*/ 0 w 72"/>
                <a:gd name="T31" fmla="*/ 58 h 123"/>
                <a:gd name="T32" fmla="*/ 14 w 72"/>
                <a:gd name="T33" fmla="*/ 28 h 123"/>
                <a:gd name="T34" fmla="*/ 30 w 72"/>
                <a:gd name="T35" fmla="*/ 21 h 123"/>
                <a:gd name="T36" fmla="*/ 53 w 72"/>
                <a:gd name="T37" fmla="*/ 0 h 123"/>
                <a:gd name="T38" fmla="*/ 53 w 72"/>
                <a:gd name="T39" fmla="*/ 63 h 123"/>
                <a:gd name="T40" fmla="*/ 72 w 72"/>
                <a:gd name="T41" fmla="*/ 86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123"/>
                <a:gd name="T65" fmla="*/ 72 w 7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123">
                  <a:moveTo>
                    <a:pt x="72" y="86"/>
                  </a:moveTo>
                  <a:lnTo>
                    <a:pt x="72" y="86"/>
                  </a:lnTo>
                  <a:lnTo>
                    <a:pt x="67" y="98"/>
                  </a:lnTo>
                  <a:lnTo>
                    <a:pt x="65" y="107"/>
                  </a:lnTo>
                  <a:lnTo>
                    <a:pt x="62" y="116"/>
                  </a:lnTo>
                  <a:lnTo>
                    <a:pt x="58" y="121"/>
                  </a:lnTo>
                  <a:lnTo>
                    <a:pt x="53" y="123"/>
                  </a:lnTo>
                  <a:lnTo>
                    <a:pt x="48" y="107"/>
                  </a:lnTo>
                  <a:lnTo>
                    <a:pt x="48" y="105"/>
                  </a:lnTo>
                  <a:lnTo>
                    <a:pt x="16" y="100"/>
                  </a:lnTo>
                  <a:lnTo>
                    <a:pt x="9" y="93"/>
                  </a:lnTo>
                  <a:lnTo>
                    <a:pt x="14" y="65"/>
                  </a:lnTo>
                  <a:lnTo>
                    <a:pt x="0" y="61"/>
                  </a:lnTo>
                  <a:lnTo>
                    <a:pt x="0" y="58"/>
                  </a:lnTo>
                  <a:lnTo>
                    <a:pt x="14" y="28"/>
                  </a:lnTo>
                  <a:lnTo>
                    <a:pt x="30" y="21"/>
                  </a:lnTo>
                  <a:lnTo>
                    <a:pt x="53" y="0"/>
                  </a:lnTo>
                  <a:lnTo>
                    <a:pt x="53" y="63"/>
                  </a:lnTo>
                  <a:lnTo>
                    <a:pt x="72" y="8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59" name="Freeform 115"/>
            <p:cNvSpPr>
              <a:spLocks/>
            </p:cNvSpPr>
            <p:nvPr/>
          </p:nvSpPr>
          <p:spPr bwMode="auto">
            <a:xfrm>
              <a:off x="2582" y="2400"/>
              <a:ext cx="155" cy="190"/>
            </a:xfrm>
            <a:custGeom>
              <a:avLst/>
              <a:gdLst>
                <a:gd name="T0" fmla="*/ 146 w 155"/>
                <a:gd name="T1" fmla="*/ 93 h 190"/>
                <a:gd name="T2" fmla="*/ 146 w 155"/>
                <a:gd name="T3" fmla="*/ 114 h 190"/>
                <a:gd name="T4" fmla="*/ 155 w 155"/>
                <a:gd name="T5" fmla="*/ 128 h 190"/>
                <a:gd name="T6" fmla="*/ 155 w 155"/>
                <a:gd name="T7" fmla="*/ 135 h 190"/>
                <a:gd name="T8" fmla="*/ 137 w 155"/>
                <a:gd name="T9" fmla="*/ 130 h 190"/>
                <a:gd name="T10" fmla="*/ 134 w 155"/>
                <a:gd name="T11" fmla="*/ 149 h 190"/>
                <a:gd name="T12" fmla="*/ 118 w 155"/>
                <a:gd name="T13" fmla="*/ 149 h 190"/>
                <a:gd name="T14" fmla="*/ 113 w 155"/>
                <a:gd name="T15" fmla="*/ 153 h 190"/>
                <a:gd name="T16" fmla="*/ 104 w 155"/>
                <a:gd name="T17" fmla="*/ 149 h 190"/>
                <a:gd name="T18" fmla="*/ 97 w 155"/>
                <a:gd name="T19" fmla="*/ 149 h 190"/>
                <a:gd name="T20" fmla="*/ 88 w 155"/>
                <a:gd name="T21" fmla="*/ 153 h 190"/>
                <a:gd name="T22" fmla="*/ 88 w 155"/>
                <a:gd name="T23" fmla="*/ 158 h 190"/>
                <a:gd name="T24" fmla="*/ 104 w 155"/>
                <a:gd name="T25" fmla="*/ 179 h 190"/>
                <a:gd name="T26" fmla="*/ 97 w 155"/>
                <a:gd name="T27" fmla="*/ 188 h 190"/>
                <a:gd name="T28" fmla="*/ 35 w 155"/>
                <a:gd name="T29" fmla="*/ 169 h 190"/>
                <a:gd name="T30" fmla="*/ 28 w 155"/>
                <a:gd name="T31" fmla="*/ 172 h 190"/>
                <a:gd name="T32" fmla="*/ 21 w 155"/>
                <a:gd name="T33" fmla="*/ 188 h 190"/>
                <a:gd name="T34" fmla="*/ 7 w 155"/>
                <a:gd name="T35" fmla="*/ 190 h 190"/>
                <a:gd name="T36" fmla="*/ 0 w 155"/>
                <a:gd name="T37" fmla="*/ 186 h 190"/>
                <a:gd name="T38" fmla="*/ 0 w 155"/>
                <a:gd name="T39" fmla="*/ 181 h 190"/>
                <a:gd name="T40" fmla="*/ 2 w 155"/>
                <a:gd name="T41" fmla="*/ 174 h 190"/>
                <a:gd name="T42" fmla="*/ 7 w 155"/>
                <a:gd name="T43" fmla="*/ 174 h 190"/>
                <a:gd name="T44" fmla="*/ 14 w 155"/>
                <a:gd name="T45" fmla="*/ 167 h 190"/>
                <a:gd name="T46" fmla="*/ 21 w 155"/>
                <a:gd name="T47" fmla="*/ 153 h 190"/>
                <a:gd name="T48" fmla="*/ 67 w 155"/>
                <a:gd name="T49" fmla="*/ 128 h 190"/>
                <a:gd name="T50" fmla="*/ 63 w 155"/>
                <a:gd name="T51" fmla="*/ 102 h 190"/>
                <a:gd name="T52" fmla="*/ 65 w 155"/>
                <a:gd name="T53" fmla="*/ 95 h 190"/>
                <a:gd name="T54" fmla="*/ 67 w 155"/>
                <a:gd name="T55" fmla="*/ 95 h 190"/>
                <a:gd name="T56" fmla="*/ 74 w 155"/>
                <a:gd name="T57" fmla="*/ 112 h 190"/>
                <a:gd name="T58" fmla="*/ 102 w 155"/>
                <a:gd name="T59" fmla="*/ 91 h 190"/>
                <a:gd name="T60" fmla="*/ 93 w 155"/>
                <a:gd name="T61" fmla="*/ 72 h 190"/>
                <a:gd name="T62" fmla="*/ 97 w 155"/>
                <a:gd name="T63" fmla="*/ 54 h 190"/>
                <a:gd name="T64" fmla="*/ 81 w 155"/>
                <a:gd name="T65" fmla="*/ 33 h 190"/>
                <a:gd name="T66" fmla="*/ 74 w 155"/>
                <a:gd name="T67" fmla="*/ 17 h 190"/>
                <a:gd name="T68" fmla="*/ 88 w 155"/>
                <a:gd name="T69" fmla="*/ 0 h 190"/>
                <a:gd name="T70" fmla="*/ 132 w 155"/>
                <a:gd name="T71" fmla="*/ 81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
                <a:gd name="T109" fmla="*/ 0 h 190"/>
                <a:gd name="T110" fmla="*/ 155 w 155"/>
                <a:gd name="T111" fmla="*/ 190 h 1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 h="190">
                  <a:moveTo>
                    <a:pt x="132" y="81"/>
                  </a:moveTo>
                  <a:lnTo>
                    <a:pt x="146" y="93"/>
                  </a:lnTo>
                  <a:lnTo>
                    <a:pt x="146" y="114"/>
                  </a:lnTo>
                  <a:lnTo>
                    <a:pt x="153" y="123"/>
                  </a:lnTo>
                  <a:lnTo>
                    <a:pt x="155" y="128"/>
                  </a:lnTo>
                  <a:lnTo>
                    <a:pt x="155" y="135"/>
                  </a:lnTo>
                  <a:lnTo>
                    <a:pt x="146" y="132"/>
                  </a:lnTo>
                  <a:lnTo>
                    <a:pt x="137" y="130"/>
                  </a:lnTo>
                  <a:lnTo>
                    <a:pt x="134" y="149"/>
                  </a:lnTo>
                  <a:lnTo>
                    <a:pt x="118" y="149"/>
                  </a:lnTo>
                  <a:lnTo>
                    <a:pt x="113" y="153"/>
                  </a:lnTo>
                  <a:lnTo>
                    <a:pt x="109" y="153"/>
                  </a:lnTo>
                  <a:lnTo>
                    <a:pt x="104" y="149"/>
                  </a:lnTo>
                  <a:lnTo>
                    <a:pt x="97" y="149"/>
                  </a:lnTo>
                  <a:lnTo>
                    <a:pt x="90" y="151"/>
                  </a:lnTo>
                  <a:lnTo>
                    <a:pt x="88" y="153"/>
                  </a:lnTo>
                  <a:lnTo>
                    <a:pt x="88" y="158"/>
                  </a:lnTo>
                  <a:lnTo>
                    <a:pt x="95" y="169"/>
                  </a:lnTo>
                  <a:lnTo>
                    <a:pt x="104" y="179"/>
                  </a:lnTo>
                  <a:lnTo>
                    <a:pt x="102" y="186"/>
                  </a:lnTo>
                  <a:lnTo>
                    <a:pt x="97" y="188"/>
                  </a:lnTo>
                  <a:lnTo>
                    <a:pt x="83" y="174"/>
                  </a:lnTo>
                  <a:lnTo>
                    <a:pt x="35" y="169"/>
                  </a:lnTo>
                  <a:lnTo>
                    <a:pt x="28" y="172"/>
                  </a:lnTo>
                  <a:lnTo>
                    <a:pt x="23" y="176"/>
                  </a:lnTo>
                  <a:lnTo>
                    <a:pt x="21" y="188"/>
                  </a:lnTo>
                  <a:lnTo>
                    <a:pt x="7" y="190"/>
                  </a:lnTo>
                  <a:lnTo>
                    <a:pt x="2" y="188"/>
                  </a:lnTo>
                  <a:lnTo>
                    <a:pt x="0" y="186"/>
                  </a:lnTo>
                  <a:lnTo>
                    <a:pt x="0" y="181"/>
                  </a:lnTo>
                  <a:lnTo>
                    <a:pt x="0" y="179"/>
                  </a:lnTo>
                  <a:lnTo>
                    <a:pt x="2" y="174"/>
                  </a:lnTo>
                  <a:lnTo>
                    <a:pt x="7" y="174"/>
                  </a:lnTo>
                  <a:lnTo>
                    <a:pt x="12" y="172"/>
                  </a:lnTo>
                  <a:lnTo>
                    <a:pt x="14" y="167"/>
                  </a:lnTo>
                  <a:lnTo>
                    <a:pt x="16" y="160"/>
                  </a:lnTo>
                  <a:lnTo>
                    <a:pt x="21" y="153"/>
                  </a:lnTo>
                  <a:lnTo>
                    <a:pt x="56" y="149"/>
                  </a:lnTo>
                  <a:lnTo>
                    <a:pt x="67" y="128"/>
                  </a:lnTo>
                  <a:lnTo>
                    <a:pt x="63" y="102"/>
                  </a:lnTo>
                  <a:lnTo>
                    <a:pt x="63" y="98"/>
                  </a:lnTo>
                  <a:lnTo>
                    <a:pt x="65" y="95"/>
                  </a:lnTo>
                  <a:lnTo>
                    <a:pt x="67" y="95"/>
                  </a:lnTo>
                  <a:lnTo>
                    <a:pt x="70" y="105"/>
                  </a:lnTo>
                  <a:lnTo>
                    <a:pt x="74" y="112"/>
                  </a:lnTo>
                  <a:lnTo>
                    <a:pt x="88" y="109"/>
                  </a:lnTo>
                  <a:lnTo>
                    <a:pt x="102" y="91"/>
                  </a:lnTo>
                  <a:lnTo>
                    <a:pt x="93" y="72"/>
                  </a:lnTo>
                  <a:lnTo>
                    <a:pt x="97" y="54"/>
                  </a:lnTo>
                  <a:lnTo>
                    <a:pt x="90" y="42"/>
                  </a:lnTo>
                  <a:lnTo>
                    <a:pt x="81" y="33"/>
                  </a:lnTo>
                  <a:lnTo>
                    <a:pt x="76" y="21"/>
                  </a:lnTo>
                  <a:lnTo>
                    <a:pt x="74" y="17"/>
                  </a:lnTo>
                  <a:lnTo>
                    <a:pt x="74" y="10"/>
                  </a:lnTo>
                  <a:lnTo>
                    <a:pt x="88" y="0"/>
                  </a:lnTo>
                  <a:lnTo>
                    <a:pt x="127" y="51"/>
                  </a:lnTo>
                  <a:lnTo>
                    <a:pt x="132" y="8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0" name="Freeform 116"/>
            <p:cNvSpPr>
              <a:spLocks/>
            </p:cNvSpPr>
            <p:nvPr/>
          </p:nvSpPr>
          <p:spPr bwMode="auto">
            <a:xfrm>
              <a:off x="3201" y="2467"/>
              <a:ext cx="51" cy="21"/>
            </a:xfrm>
            <a:custGeom>
              <a:avLst/>
              <a:gdLst>
                <a:gd name="T0" fmla="*/ 51 w 51"/>
                <a:gd name="T1" fmla="*/ 5 h 21"/>
                <a:gd name="T2" fmla="*/ 51 w 51"/>
                <a:gd name="T3" fmla="*/ 5 h 21"/>
                <a:gd name="T4" fmla="*/ 39 w 51"/>
                <a:gd name="T5" fmla="*/ 12 h 21"/>
                <a:gd name="T6" fmla="*/ 28 w 51"/>
                <a:gd name="T7" fmla="*/ 14 h 21"/>
                <a:gd name="T8" fmla="*/ 2 w 51"/>
                <a:gd name="T9" fmla="*/ 21 h 21"/>
                <a:gd name="T10" fmla="*/ 2 w 51"/>
                <a:gd name="T11" fmla="*/ 21 h 21"/>
                <a:gd name="T12" fmla="*/ 0 w 51"/>
                <a:gd name="T13" fmla="*/ 14 h 21"/>
                <a:gd name="T14" fmla="*/ 0 w 51"/>
                <a:gd name="T15" fmla="*/ 10 h 21"/>
                <a:gd name="T16" fmla="*/ 0 w 51"/>
                <a:gd name="T17" fmla="*/ 10 h 21"/>
                <a:gd name="T18" fmla="*/ 2 w 51"/>
                <a:gd name="T19" fmla="*/ 5 h 21"/>
                <a:gd name="T20" fmla="*/ 5 w 51"/>
                <a:gd name="T21" fmla="*/ 5 h 21"/>
                <a:gd name="T22" fmla="*/ 9 w 51"/>
                <a:gd name="T23" fmla="*/ 5 h 21"/>
                <a:gd name="T24" fmla="*/ 14 w 51"/>
                <a:gd name="T25" fmla="*/ 7 h 21"/>
                <a:gd name="T26" fmla="*/ 19 w 51"/>
                <a:gd name="T27" fmla="*/ 10 h 21"/>
                <a:gd name="T28" fmla="*/ 33 w 51"/>
                <a:gd name="T29" fmla="*/ 0 h 21"/>
                <a:gd name="T30" fmla="*/ 33 w 51"/>
                <a:gd name="T31" fmla="*/ 0 h 21"/>
                <a:gd name="T32" fmla="*/ 51 w 51"/>
                <a:gd name="T33" fmla="*/ 5 h 21"/>
                <a:gd name="T34" fmla="*/ 51 w 51"/>
                <a:gd name="T35" fmla="*/ 5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21"/>
                <a:gd name="T56" fmla="*/ 51 w 51"/>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21">
                  <a:moveTo>
                    <a:pt x="51" y="5"/>
                  </a:moveTo>
                  <a:lnTo>
                    <a:pt x="51" y="5"/>
                  </a:lnTo>
                  <a:lnTo>
                    <a:pt x="39" y="12"/>
                  </a:lnTo>
                  <a:lnTo>
                    <a:pt x="28" y="14"/>
                  </a:lnTo>
                  <a:lnTo>
                    <a:pt x="2" y="21"/>
                  </a:lnTo>
                  <a:lnTo>
                    <a:pt x="0" y="14"/>
                  </a:lnTo>
                  <a:lnTo>
                    <a:pt x="0" y="10"/>
                  </a:lnTo>
                  <a:lnTo>
                    <a:pt x="2" y="5"/>
                  </a:lnTo>
                  <a:lnTo>
                    <a:pt x="5" y="5"/>
                  </a:lnTo>
                  <a:lnTo>
                    <a:pt x="9" y="5"/>
                  </a:lnTo>
                  <a:lnTo>
                    <a:pt x="14" y="7"/>
                  </a:lnTo>
                  <a:lnTo>
                    <a:pt x="19" y="10"/>
                  </a:lnTo>
                  <a:lnTo>
                    <a:pt x="33" y="0"/>
                  </a:lnTo>
                  <a:lnTo>
                    <a:pt x="51"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1" name="Freeform 117"/>
            <p:cNvSpPr>
              <a:spLocks/>
            </p:cNvSpPr>
            <p:nvPr/>
          </p:nvSpPr>
          <p:spPr bwMode="auto">
            <a:xfrm>
              <a:off x="2160" y="2251"/>
              <a:ext cx="46" cy="37"/>
            </a:xfrm>
            <a:custGeom>
              <a:avLst/>
              <a:gdLst>
                <a:gd name="T0" fmla="*/ 46 w 46"/>
                <a:gd name="T1" fmla="*/ 26 h 37"/>
                <a:gd name="T2" fmla="*/ 46 w 46"/>
                <a:gd name="T3" fmla="*/ 26 h 37"/>
                <a:gd name="T4" fmla="*/ 32 w 46"/>
                <a:gd name="T5" fmla="*/ 37 h 37"/>
                <a:gd name="T6" fmla="*/ 32 w 46"/>
                <a:gd name="T7" fmla="*/ 37 h 37"/>
                <a:gd name="T8" fmla="*/ 25 w 46"/>
                <a:gd name="T9" fmla="*/ 28 h 37"/>
                <a:gd name="T10" fmla="*/ 0 w 46"/>
                <a:gd name="T11" fmla="*/ 7 h 37"/>
                <a:gd name="T12" fmla="*/ 2 w 46"/>
                <a:gd name="T13" fmla="*/ 3 h 37"/>
                <a:gd name="T14" fmla="*/ 2 w 46"/>
                <a:gd name="T15" fmla="*/ 3 h 37"/>
                <a:gd name="T16" fmla="*/ 46 w 46"/>
                <a:gd name="T17" fmla="*/ 0 h 37"/>
                <a:gd name="T18" fmla="*/ 46 w 46"/>
                <a:gd name="T19" fmla="*/ 2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37"/>
                <a:gd name="T32" fmla="*/ 46 w 46"/>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37">
                  <a:moveTo>
                    <a:pt x="46" y="26"/>
                  </a:moveTo>
                  <a:lnTo>
                    <a:pt x="46" y="26"/>
                  </a:lnTo>
                  <a:lnTo>
                    <a:pt x="32" y="37"/>
                  </a:lnTo>
                  <a:lnTo>
                    <a:pt x="25" y="28"/>
                  </a:lnTo>
                  <a:lnTo>
                    <a:pt x="0" y="7"/>
                  </a:lnTo>
                  <a:lnTo>
                    <a:pt x="2" y="3"/>
                  </a:lnTo>
                  <a:lnTo>
                    <a:pt x="46" y="0"/>
                  </a:lnTo>
                  <a:lnTo>
                    <a:pt x="46" y="2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2" name="Freeform 118"/>
            <p:cNvSpPr>
              <a:spLocks/>
            </p:cNvSpPr>
            <p:nvPr/>
          </p:nvSpPr>
          <p:spPr bwMode="auto">
            <a:xfrm>
              <a:off x="2343" y="1773"/>
              <a:ext cx="162" cy="95"/>
            </a:xfrm>
            <a:custGeom>
              <a:avLst/>
              <a:gdLst>
                <a:gd name="T0" fmla="*/ 162 w 162"/>
                <a:gd name="T1" fmla="*/ 18 h 95"/>
                <a:gd name="T2" fmla="*/ 162 w 162"/>
                <a:gd name="T3" fmla="*/ 18 h 95"/>
                <a:gd name="T4" fmla="*/ 151 w 162"/>
                <a:gd name="T5" fmla="*/ 44 h 95"/>
                <a:gd name="T6" fmla="*/ 151 w 162"/>
                <a:gd name="T7" fmla="*/ 44 h 95"/>
                <a:gd name="T8" fmla="*/ 139 w 162"/>
                <a:gd name="T9" fmla="*/ 48 h 95"/>
                <a:gd name="T10" fmla="*/ 127 w 162"/>
                <a:gd name="T11" fmla="*/ 55 h 95"/>
                <a:gd name="T12" fmla="*/ 116 w 162"/>
                <a:gd name="T13" fmla="*/ 60 h 95"/>
                <a:gd name="T14" fmla="*/ 111 w 162"/>
                <a:gd name="T15" fmla="*/ 60 h 95"/>
                <a:gd name="T16" fmla="*/ 104 w 162"/>
                <a:gd name="T17" fmla="*/ 60 h 95"/>
                <a:gd name="T18" fmla="*/ 102 w 162"/>
                <a:gd name="T19" fmla="*/ 62 h 95"/>
                <a:gd name="T20" fmla="*/ 95 w 162"/>
                <a:gd name="T21" fmla="*/ 92 h 95"/>
                <a:gd name="T22" fmla="*/ 95 w 162"/>
                <a:gd name="T23" fmla="*/ 92 h 95"/>
                <a:gd name="T24" fmla="*/ 93 w 162"/>
                <a:gd name="T25" fmla="*/ 95 h 95"/>
                <a:gd name="T26" fmla="*/ 90 w 162"/>
                <a:gd name="T27" fmla="*/ 95 h 95"/>
                <a:gd name="T28" fmla="*/ 86 w 162"/>
                <a:gd name="T29" fmla="*/ 92 h 95"/>
                <a:gd name="T30" fmla="*/ 79 w 162"/>
                <a:gd name="T31" fmla="*/ 88 h 95"/>
                <a:gd name="T32" fmla="*/ 74 w 162"/>
                <a:gd name="T33" fmla="*/ 85 h 95"/>
                <a:gd name="T34" fmla="*/ 70 w 162"/>
                <a:gd name="T35" fmla="*/ 90 h 95"/>
                <a:gd name="T36" fmla="*/ 5 w 162"/>
                <a:gd name="T37" fmla="*/ 92 h 95"/>
                <a:gd name="T38" fmla="*/ 5 w 162"/>
                <a:gd name="T39" fmla="*/ 92 h 95"/>
                <a:gd name="T40" fmla="*/ 0 w 162"/>
                <a:gd name="T41" fmla="*/ 90 h 95"/>
                <a:gd name="T42" fmla="*/ 0 w 162"/>
                <a:gd name="T43" fmla="*/ 85 h 95"/>
                <a:gd name="T44" fmla="*/ 5 w 162"/>
                <a:gd name="T45" fmla="*/ 76 h 95"/>
                <a:gd name="T46" fmla="*/ 7 w 162"/>
                <a:gd name="T47" fmla="*/ 69 h 95"/>
                <a:gd name="T48" fmla="*/ 49 w 162"/>
                <a:gd name="T49" fmla="*/ 53 h 95"/>
                <a:gd name="T50" fmla="*/ 58 w 162"/>
                <a:gd name="T51" fmla="*/ 41 h 95"/>
                <a:gd name="T52" fmla="*/ 58 w 162"/>
                <a:gd name="T53" fmla="*/ 41 h 95"/>
                <a:gd name="T54" fmla="*/ 51 w 162"/>
                <a:gd name="T55" fmla="*/ 27 h 95"/>
                <a:gd name="T56" fmla="*/ 51 w 162"/>
                <a:gd name="T57" fmla="*/ 27 h 95"/>
                <a:gd name="T58" fmla="*/ 7 w 162"/>
                <a:gd name="T59" fmla="*/ 32 h 95"/>
                <a:gd name="T60" fmla="*/ 7 w 162"/>
                <a:gd name="T61" fmla="*/ 20 h 95"/>
                <a:gd name="T62" fmla="*/ 16 w 162"/>
                <a:gd name="T63" fmla="*/ 9 h 95"/>
                <a:gd name="T64" fmla="*/ 72 w 162"/>
                <a:gd name="T65" fmla="*/ 0 h 95"/>
                <a:gd name="T66" fmla="*/ 72 w 162"/>
                <a:gd name="T67" fmla="*/ 0 h 95"/>
                <a:gd name="T68" fmla="*/ 95 w 162"/>
                <a:gd name="T69" fmla="*/ 2 h 95"/>
                <a:gd name="T70" fmla="*/ 118 w 162"/>
                <a:gd name="T71" fmla="*/ 7 h 95"/>
                <a:gd name="T72" fmla="*/ 162 w 162"/>
                <a:gd name="T73" fmla="*/ 18 h 95"/>
                <a:gd name="T74" fmla="*/ 162 w 162"/>
                <a:gd name="T75" fmla="*/ 18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95"/>
                <a:gd name="T116" fmla="*/ 162 w 162"/>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95">
                  <a:moveTo>
                    <a:pt x="162" y="18"/>
                  </a:moveTo>
                  <a:lnTo>
                    <a:pt x="162" y="18"/>
                  </a:lnTo>
                  <a:lnTo>
                    <a:pt x="151" y="44"/>
                  </a:lnTo>
                  <a:lnTo>
                    <a:pt x="139" y="48"/>
                  </a:lnTo>
                  <a:lnTo>
                    <a:pt x="127" y="55"/>
                  </a:lnTo>
                  <a:lnTo>
                    <a:pt x="116" y="60"/>
                  </a:lnTo>
                  <a:lnTo>
                    <a:pt x="111" y="60"/>
                  </a:lnTo>
                  <a:lnTo>
                    <a:pt x="104" y="60"/>
                  </a:lnTo>
                  <a:lnTo>
                    <a:pt x="102" y="62"/>
                  </a:lnTo>
                  <a:lnTo>
                    <a:pt x="95" y="92"/>
                  </a:lnTo>
                  <a:lnTo>
                    <a:pt x="93" y="95"/>
                  </a:lnTo>
                  <a:lnTo>
                    <a:pt x="90" y="95"/>
                  </a:lnTo>
                  <a:lnTo>
                    <a:pt x="86" y="92"/>
                  </a:lnTo>
                  <a:lnTo>
                    <a:pt x="79" y="88"/>
                  </a:lnTo>
                  <a:lnTo>
                    <a:pt x="74" y="85"/>
                  </a:lnTo>
                  <a:lnTo>
                    <a:pt x="70" y="90"/>
                  </a:lnTo>
                  <a:lnTo>
                    <a:pt x="5" y="92"/>
                  </a:lnTo>
                  <a:lnTo>
                    <a:pt x="0" y="90"/>
                  </a:lnTo>
                  <a:lnTo>
                    <a:pt x="0" y="85"/>
                  </a:lnTo>
                  <a:lnTo>
                    <a:pt x="5" y="76"/>
                  </a:lnTo>
                  <a:lnTo>
                    <a:pt x="7" y="69"/>
                  </a:lnTo>
                  <a:lnTo>
                    <a:pt x="49" y="53"/>
                  </a:lnTo>
                  <a:lnTo>
                    <a:pt x="58" y="41"/>
                  </a:lnTo>
                  <a:lnTo>
                    <a:pt x="51" y="27"/>
                  </a:lnTo>
                  <a:lnTo>
                    <a:pt x="7" y="32"/>
                  </a:lnTo>
                  <a:lnTo>
                    <a:pt x="7" y="20"/>
                  </a:lnTo>
                  <a:lnTo>
                    <a:pt x="16" y="9"/>
                  </a:lnTo>
                  <a:lnTo>
                    <a:pt x="72" y="0"/>
                  </a:lnTo>
                  <a:lnTo>
                    <a:pt x="95" y="2"/>
                  </a:lnTo>
                  <a:lnTo>
                    <a:pt x="118" y="7"/>
                  </a:lnTo>
                  <a:lnTo>
                    <a:pt x="162" y="1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3" name="Freeform 119"/>
            <p:cNvSpPr>
              <a:spLocks/>
            </p:cNvSpPr>
            <p:nvPr/>
          </p:nvSpPr>
          <p:spPr bwMode="auto">
            <a:xfrm>
              <a:off x="1695" y="2265"/>
              <a:ext cx="215" cy="174"/>
            </a:xfrm>
            <a:custGeom>
              <a:avLst/>
              <a:gdLst>
                <a:gd name="T0" fmla="*/ 46 w 215"/>
                <a:gd name="T1" fmla="*/ 9 h 174"/>
                <a:gd name="T2" fmla="*/ 46 w 215"/>
                <a:gd name="T3" fmla="*/ 9 h 174"/>
                <a:gd name="T4" fmla="*/ 94 w 215"/>
                <a:gd name="T5" fmla="*/ 12 h 174"/>
                <a:gd name="T6" fmla="*/ 94 w 215"/>
                <a:gd name="T7" fmla="*/ 12 h 174"/>
                <a:gd name="T8" fmla="*/ 97 w 215"/>
                <a:gd name="T9" fmla="*/ 16 h 174"/>
                <a:gd name="T10" fmla="*/ 101 w 215"/>
                <a:gd name="T11" fmla="*/ 16 h 174"/>
                <a:gd name="T12" fmla="*/ 108 w 215"/>
                <a:gd name="T13" fmla="*/ 19 h 174"/>
                <a:gd name="T14" fmla="*/ 118 w 215"/>
                <a:gd name="T15" fmla="*/ 16 h 174"/>
                <a:gd name="T16" fmla="*/ 127 w 215"/>
                <a:gd name="T17" fmla="*/ 14 h 174"/>
                <a:gd name="T18" fmla="*/ 215 w 215"/>
                <a:gd name="T19" fmla="*/ 49 h 174"/>
                <a:gd name="T20" fmla="*/ 171 w 215"/>
                <a:gd name="T21" fmla="*/ 77 h 174"/>
                <a:gd name="T22" fmla="*/ 171 w 215"/>
                <a:gd name="T23" fmla="*/ 77 h 174"/>
                <a:gd name="T24" fmla="*/ 157 w 215"/>
                <a:gd name="T25" fmla="*/ 100 h 174"/>
                <a:gd name="T26" fmla="*/ 157 w 215"/>
                <a:gd name="T27" fmla="*/ 100 h 174"/>
                <a:gd name="T28" fmla="*/ 164 w 215"/>
                <a:gd name="T29" fmla="*/ 118 h 174"/>
                <a:gd name="T30" fmla="*/ 118 w 215"/>
                <a:gd name="T31" fmla="*/ 169 h 174"/>
                <a:gd name="T32" fmla="*/ 43 w 215"/>
                <a:gd name="T33" fmla="*/ 174 h 174"/>
                <a:gd name="T34" fmla="*/ 34 w 215"/>
                <a:gd name="T35" fmla="*/ 158 h 174"/>
                <a:gd name="T36" fmla="*/ 46 w 215"/>
                <a:gd name="T37" fmla="*/ 60 h 174"/>
                <a:gd name="T38" fmla="*/ 30 w 215"/>
                <a:gd name="T39" fmla="*/ 49 h 174"/>
                <a:gd name="T40" fmla="*/ 30 w 215"/>
                <a:gd name="T41" fmla="*/ 49 h 174"/>
                <a:gd name="T42" fmla="*/ 16 w 215"/>
                <a:gd name="T43" fmla="*/ 46 h 174"/>
                <a:gd name="T44" fmla="*/ 4 w 215"/>
                <a:gd name="T45" fmla="*/ 44 h 174"/>
                <a:gd name="T46" fmla="*/ 0 w 215"/>
                <a:gd name="T47" fmla="*/ 19 h 174"/>
                <a:gd name="T48" fmla="*/ 30 w 215"/>
                <a:gd name="T49" fmla="*/ 0 h 174"/>
                <a:gd name="T50" fmla="*/ 46 w 215"/>
                <a:gd name="T51" fmla="*/ 9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
                <a:gd name="T79" fmla="*/ 0 h 174"/>
                <a:gd name="T80" fmla="*/ 215 w 215"/>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 h="174">
                  <a:moveTo>
                    <a:pt x="46" y="9"/>
                  </a:moveTo>
                  <a:lnTo>
                    <a:pt x="46" y="9"/>
                  </a:lnTo>
                  <a:lnTo>
                    <a:pt x="94" y="12"/>
                  </a:lnTo>
                  <a:lnTo>
                    <a:pt x="97" y="16"/>
                  </a:lnTo>
                  <a:lnTo>
                    <a:pt x="101" y="16"/>
                  </a:lnTo>
                  <a:lnTo>
                    <a:pt x="108" y="19"/>
                  </a:lnTo>
                  <a:lnTo>
                    <a:pt x="118" y="16"/>
                  </a:lnTo>
                  <a:lnTo>
                    <a:pt x="127" y="14"/>
                  </a:lnTo>
                  <a:lnTo>
                    <a:pt x="215" y="49"/>
                  </a:lnTo>
                  <a:lnTo>
                    <a:pt x="171" y="77"/>
                  </a:lnTo>
                  <a:lnTo>
                    <a:pt x="157" y="100"/>
                  </a:lnTo>
                  <a:lnTo>
                    <a:pt x="164" y="118"/>
                  </a:lnTo>
                  <a:lnTo>
                    <a:pt x="118" y="169"/>
                  </a:lnTo>
                  <a:lnTo>
                    <a:pt x="43" y="174"/>
                  </a:lnTo>
                  <a:lnTo>
                    <a:pt x="34" y="158"/>
                  </a:lnTo>
                  <a:lnTo>
                    <a:pt x="46" y="60"/>
                  </a:lnTo>
                  <a:lnTo>
                    <a:pt x="30" y="49"/>
                  </a:lnTo>
                  <a:lnTo>
                    <a:pt x="16" y="46"/>
                  </a:lnTo>
                  <a:lnTo>
                    <a:pt x="4" y="44"/>
                  </a:lnTo>
                  <a:lnTo>
                    <a:pt x="0" y="19"/>
                  </a:lnTo>
                  <a:lnTo>
                    <a:pt x="30" y="0"/>
                  </a:lnTo>
                  <a:lnTo>
                    <a:pt x="46"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4" name="Freeform 120"/>
            <p:cNvSpPr>
              <a:spLocks/>
            </p:cNvSpPr>
            <p:nvPr/>
          </p:nvSpPr>
          <p:spPr bwMode="auto">
            <a:xfrm>
              <a:off x="2266" y="2268"/>
              <a:ext cx="104" cy="76"/>
            </a:xfrm>
            <a:custGeom>
              <a:avLst/>
              <a:gdLst>
                <a:gd name="T0" fmla="*/ 90 w 104"/>
                <a:gd name="T1" fmla="*/ 13 h 76"/>
                <a:gd name="T2" fmla="*/ 90 w 104"/>
                <a:gd name="T3" fmla="*/ 13 h 76"/>
                <a:gd name="T4" fmla="*/ 88 w 104"/>
                <a:gd name="T5" fmla="*/ 23 h 76"/>
                <a:gd name="T6" fmla="*/ 88 w 104"/>
                <a:gd name="T7" fmla="*/ 23 h 76"/>
                <a:gd name="T8" fmla="*/ 104 w 104"/>
                <a:gd name="T9" fmla="*/ 64 h 76"/>
                <a:gd name="T10" fmla="*/ 104 w 104"/>
                <a:gd name="T11" fmla="*/ 64 h 76"/>
                <a:gd name="T12" fmla="*/ 70 w 104"/>
                <a:gd name="T13" fmla="*/ 76 h 76"/>
                <a:gd name="T14" fmla="*/ 70 w 104"/>
                <a:gd name="T15" fmla="*/ 76 h 76"/>
                <a:gd name="T16" fmla="*/ 46 w 104"/>
                <a:gd name="T17" fmla="*/ 55 h 76"/>
                <a:gd name="T18" fmla="*/ 46 w 104"/>
                <a:gd name="T19" fmla="*/ 55 h 76"/>
                <a:gd name="T20" fmla="*/ 39 w 104"/>
                <a:gd name="T21" fmla="*/ 60 h 76"/>
                <a:gd name="T22" fmla="*/ 35 w 104"/>
                <a:gd name="T23" fmla="*/ 64 h 76"/>
                <a:gd name="T24" fmla="*/ 14 w 104"/>
                <a:gd name="T25" fmla="*/ 64 h 76"/>
                <a:gd name="T26" fmla="*/ 14 w 104"/>
                <a:gd name="T27" fmla="*/ 64 h 76"/>
                <a:gd name="T28" fmla="*/ 2 w 104"/>
                <a:gd name="T29" fmla="*/ 37 h 76"/>
                <a:gd name="T30" fmla="*/ 2 w 104"/>
                <a:gd name="T31" fmla="*/ 37 h 76"/>
                <a:gd name="T32" fmla="*/ 5 w 104"/>
                <a:gd name="T33" fmla="*/ 34 h 76"/>
                <a:gd name="T34" fmla="*/ 7 w 104"/>
                <a:gd name="T35" fmla="*/ 32 h 76"/>
                <a:gd name="T36" fmla="*/ 5 w 104"/>
                <a:gd name="T37" fmla="*/ 27 h 76"/>
                <a:gd name="T38" fmla="*/ 2 w 104"/>
                <a:gd name="T39" fmla="*/ 23 h 76"/>
                <a:gd name="T40" fmla="*/ 0 w 104"/>
                <a:gd name="T41" fmla="*/ 18 h 76"/>
                <a:gd name="T42" fmla="*/ 53 w 104"/>
                <a:gd name="T43" fmla="*/ 0 h 76"/>
                <a:gd name="T44" fmla="*/ 53 w 104"/>
                <a:gd name="T45" fmla="*/ 0 h 76"/>
                <a:gd name="T46" fmla="*/ 72 w 104"/>
                <a:gd name="T47" fmla="*/ 6 h 76"/>
                <a:gd name="T48" fmla="*/ 90 w 104"/>
                <a:gd name="T49" fmla="*/ 13 h 76"/>
                <a:gd name="T50" fmla="*/ 90 w 104"/>
                <a:gd name="T51" fmla="*/ 13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76"/>
                <a:gd name="T80" fmla="*/ 104 w 104"/>
                <a:gd name="T81" fmla="*/ 76 h 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76">
                  <a:moveTo>
                    <a:pt x="90" y="13"/>
                  </a:moveTo>
                  <a:lnTo>
                    <a:pt x="90" y="13"/>
                  </a:lnTo>
                  <a:lnTo>
                    <a:pt x="88" y="23"/>
                  </a:lnTo>
                  <a:lnTo>
                    <a:pt x="104" y="64"/>
                  </a:lnTo>
                  <a:lnTo>
                    <a:pt x="70" y="76"/>
                  </a:lnTo>
                  <a:lnTo>
                    <a:pt x="46" y="55"/>
                  </a:lnTo>
                  <a:lnTo>
                    <a:pt x="39" y="60"/>
                  </a:lnTo>
                  <a:lnTo>
                    <a:pt x="35" y="64"/>
                  </a:lnTo>
                  <a:lnTo>
                    <a:pt x="14" y="64"/>
                  </a:lnTo>
                  <a:lnTo>
                    <a:pt x="2" y="37"/>
                  </a:lnTo>
                  <a:lnTo>
                    <a:pt x="5" y="34"/>
                  </a:lnTo>
                  <a:lnTo>
                    <a:pt x="7" y="32"/>
                  </a:lnTo>
                  <a:lnTo>
                    <a:pt x="5" y="27"/>
                  </a:lnTo>
                  <a:lnTo>
                    <a:pt x="2" y="23"/>
                  </a:lnTo>
                  <a:lnTo>
                    <a:pt x="0" y="18"/>
                  </a:lnTo>
                  <a:lnTo>
                    <a:pt x="53" y="0"/>
                  </a:lnTo>
                  <a:lnTo>
                    <a:pt x="72" y="6"/>
                  </a:lnTo>
                  <a:lnTo>
                    <a:pt x="90"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5" name="Freeform 121"/>
            <p:cNvSpPr>
              <a:spLocks/>
            </p:cNvSpPr>
            <p:nvPr/>
          </p:nvSpPr>
          <p:spPr bwMode="auto">
            <a:xfrm>
              <a:off x="2812" y="2288"/>
              <a:ext cx="278" cy="167"/>
            </a:xfrm>
            <a:custGeom>
              <a:avLst/>
              <a:gdLst>
                <a:gd name="T0" fmla="*/ 128 w 278"/>
                <a:gd name="T1" fmla="*/ 23 h 167"/>
                <a:gd name="T2" fmla="*/ 162 w 278"/>
                <a:gd name="T3" fmla="*/ 21 h 167"/>
                <a:gd name="T4" fmla="*/ 276 w 278"/>
                <a:gd name="T5" fmla="*/ 95 h 167"/>
                <a:gd name="T6" fmla="*/ 276 w 278"/>
                <a:gd name="T7" fmla="*/ 95 h 167"/>
                <a:gd name="T8" fmla="*/ 278 w 278"/>
                <a:gd name="T9" fmla="*/ 114 h 167"/>
                <a:gd name="T10" fmla="*/ 243 w 278"/>
                <a:gd name="T11" fmla="*/ 130 h 167"/>
                <a:gd name="T12" fmla="*/ 236 w 278"/>
                <a:gd name="T13" fmla="*/ 155 h 167"/>
                <a:gd name="T14" fmla="*/ 206 w 278"/>
                <a:gd name="T15" fmla="*/ 167 h 167"/>
                <a:gd name="T16" fmla="*/ 178 w 278"/>
                <a:gd name="T17" fmla="*/ 162 h 167"/>
                <a:gd name="T18" fmla="*/ 128 w 278"/>
                <a:gd name="T19" fmla="*/ 125 h 167"/>
                <a:gd name="T20" fmla="*/ 67 w 278"/>
                <a:gd name="T21" fmla="*/ 111 h 167"/>
                <a:gd name="T22" fmla="*/ 42 w 278"/>
                <a:gd name="T23" fmla="*/ 121 h 167"/>
                <a:gd name="T24" fmla="*/ 42 w 278"/>
                <a:gd name="T25" fmla="*/ 121 h 167"/>
                <a:gd name="T26" fmla="*/ 26 w 278"/>
                <a:gd name="T27" fmla="*/ 104 h 167"/>
                <a:gd name="T28" fmla="*/ 19 w 278"/>
                <a:gd name="T29" fmla="*/ 67 h 167"/>
                <a:gd name="T30" fmla="*/ 19 w 278"/>
                <a:gd name="T31" fmla="*/ 67 h 167"/>
                <a:gd name="T32" fmla="*/ 12 w 278"/>
                <a:gd name="T33" fmla="*/ 61 h 167"/>
                <a:gd name="T34" fmla="*/ 3 w 278"/>
                <a:gd name="T35" fmla="*/ 56 h 167"/>
                <a:gd name="T36" fmla="*/ 3 w 278"/>
                <a:gd name="T37" fmla="*/ 56 h 167"/>
                <a:gd name="T38" fmla="*/ 0 w 278"/>
                <a:gd name="T39" fmla="*/ 47 h 167"/>
                <a:gd name="T40" fmla="*/ 26 w 278"/>
                <a:gd name="T41" fmla="*/ 44 h 167"/>
                <a:gd name="T42" fmla="*/ 26 w 278"/>
                <a:gd name="T43" fmla="*/ 44 h 167"/>
                <a:gd name="T44" fmla="*/ 26 w 278"/>
                <a:gd name="T45" fmla="*/ 40 h 167"/>
                <a:gd name="T46" fmla="*/ 26 w 278"/>
                <a:gd name="T47" fmla="*/ 37 h 167"/>
                <a:gd name="T48" fmla="*/ 26 w 278"/>
                <a:gd name="T49" fmla="*/ 28 h 167"/>
                <a:gd name="T50" fmla="*/ 26 w 278"/>
                <a:gd name="T51" fmla="*/ 28 h 167"/>
                <a:gd name="T52" fmla="*/ 16 w 278"/>
                <a:gd name="T53" fmla="*/ 10 h 167"/>
                <a:gd name="T54" fmla="*/ 19 w 278"/>
                <a:gd name="T55" fmla="*/ 7 h 167"/>
                <a:gd name="T56" fmla="*/ 19 w 278"/>
                <a:gd name="T57" fmla="*/ 7 h 167"/>
                <a:gd name="T58" fmla="*/ 33 w 278"/>
                <a:gd name="T59" fmla="*/ 12 h 167"/>
                <a:gd name="T60" fmla="*/ 40 w 278"/>
                <a:gd name="T61" fmla="*/ 12 h 167"/>
                <a:gd name="T62" fmla="*/ 47 w 278"/>
                <a:gd name="T63" fmla="*/ 12 h 167"/>
                <a:gd name="T64" fmla="*/ 47 w 278"/>
                <a:gd name="T65" fmla="*/ 12 h 167"/>
                <a:gd name="T66" fmla="*/ 102 w 278"/>
                <a:gd name="T67" fmla="*/ 0 h 167"/>
                <a:gd name="T68" fmla="*/ 128 w 278"/>
                <a:gd name="T69" fmla="*/ 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167"/>
                <a:gd name="T107" fmla="*/ 278 w 278"/>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167">
                  <a:moveTo>
                    <a:pt x="128" y="23"/>
                  </a:moveTo>
                  <a:lnTo>
                    <a:pt x="162" y="21"/>
                  </a:lnTo>
                  <a:lnTo>
                    <a:pt x="276" y="95"/>
                  </a:lnTo>
                  <a:lnTo>
                    <a:pt x="278" y="114"/>
                  </a:lnTo>
                  <a:lnTo>
                    <a:pt x="243" y="130"/>
                  </a:lnTo>
                  <a:lnTo>
                    <a:pt x="236" y="155"/>
                  </a:lnTo>
                  <a:lnTo>
                    <a:pt x="206" y="167"/>
                  </a:lnTo>
                  <a:lnTo>
                    <a:pt x="178" y="162"/>
                  </a:lnTo>
                  <a:lnTo>
                    <a:pt x="128" y="125"/>
                  </a:lnTo>
                  <a:lnTo>
                    <a:pt x="67" y="111"/>
                  </a:lnTo>
                  <a:lnTo>
                    <a:pt x="42" y="121"/>
                  </a:lnTo>
                  <a:lnTo>
                    <a:pt x="26" y="104"/>
                  </a:lnTo>
                  <a:lnTo>
                    <a:pt x="19" y="67"/>
                  </a:lnTo>
                  <a:lnTo>
                    <a:pt x="12" y="61"/>
                  </a:lnTo>
                  <a:lnTo>
                    <a:pt x="3" y="56"/>
                  </a:lnTo>
                  <a:lnTo>
                    <a:pt x="0" y="47"/>
                  </a:lnTo>
                  <a:lnTo>
                    <a:pt x="26" y="44"/>
                  </a:lnTo>
                  <a:lnTo>
                    <a:pt x="26" y="40"/>
                  </a:lnTo>
                  <a:lnTo>
                    <a:pt x="26" y="37"/>
                  </a:lnTo>
                  <a:lnTo>
                    <a:pt x="26" y="28"/>
                  </a:lnTo>
                  <a:lnTo>
                    <a:pt x="16" y="10"/>
                  </a:lnTo>
                  <a:lnTo>
                    <a:pt x="19" y="7"/>
                  </a:lnTo>
                  <a:lnTo>
                    <a:pt x="33" y="12"/>
                  </a:lnTo>
                  <a:lnTo>
                    <a:pt x="40" y="12"/>
                  </a:lnTo>
                  <a:lnTo>
                    <a:pt x="47" y="12"/>
                  </a:lnTo>
                  <a:lnTo>
                    <a:pt x="102" y="0"/>
                  </a:lnTo>
                  <a:lnTo>
                    <a:pt x="128" y="2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6" name="Freeform 122"/>
            <p:cNvSpPr>
              <a:spLocks/>
            </p:cNvSpPr>
            <p:nvPr/>
          </p:nvSpPr>
          <p:spPr bwMode="auto">
            <a:xfrm>
              <a:off x="2592" y="2288"/>
              <a:ext cx="118" cy="44"/>
            </a:xfrm>
            <a:custGeom>
              <a:avLst/>
              <a:gdLst>
                <a:gd name="T0" fmla="*/ 116 w 118"/>
                <a:gd name="T1" fmla="*/ 26 h 44"/>
                <a:gd name="T2" fmla="*/ 116 w 118"/>
                <a:gd name="T3" fmla="*/ 26 h 44"/>
                <a:gd name="T4" fmla="*/ 118 w 118"/>
                <a:gd name="T5" fmla="*/ 42 h 44"/>
                <a:gd name="T6" fmla="*/ 51 w 118"/>
                <a:gd name="T7" fmla="*/ 44 h 44"/>
                <a:gd name="T8" fmla="*/ 30 w 118"/>
                <a:gd name="T9" fmla="*/ 33 h 44"/>
                <a:gd name="T10" fmla="*/ 30 w 118"/>
                <a:gd name="T11" fmla="*/ 33 h 44"/>
                <a:gd name="T12" fmla="*/ 17 w 118"/>
                <a:gd name="T13" fmla="*/ 35 h 44"/>
                <a:gd name="T14" fmla="*/ 3 w 118"/>
                <a:gd name="T15" fmla="*/ 37 h 44"/>
                <a:gd name="T16" fmla="*/ 0 w 118"/>
                <a:gd name="T17" fmla="*/ 37 h 44"/>
                <a:gd name="T18" fmla="*/ 0 w 118"/>
                <a:gd name="T19" fmla="*/ 37 h 44"/>
                <a:gd name="T20" fmla="*/ 7 w 118"/>
                <a:gd name="T21" fmla="*/ 28 h 44"/>
                <a:gd name="T22" fmla="*/ 10 w 118"/>
                <a:gd name="T23" fmla="*/ 19 h 44"/>
                <a:gd name="T24" fmla="*/ 10 w 118"/>
                <a:gd name="T25" fmla="*/ 10 h 44"/>
                <a:gd name="T26" fmla="*/ 7 w 118"/>
                <a:gd name="T27" fmla="*/ 0 h 44"/>
                <a:gd name="T28" fmla="*/ 84 w 118"/>
                <a:gd name="T29" fmla="*/ 10 h 44"/>
                <a:gd name="T30" fmla="*/ 116 w 118"/>
                <a:gd name="T31" fmla="*/ 26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44"/>
                <a:gd name="T50" fmla="*/ 118 w 118"/>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44">
                  <a:moveTo>
                    <a:pt x="116" y="26"/>
                  </a:moveTo>
                  <a:lnTo>
                    <a:pt x="116" y="26"/>
                  </a:lnTo>
                  <a:lnTo>
                    <a:pt x="118" y="42"/>
                  </a:lnTo>
                  <a:lnTo>
                    <a:pt x="51" y="44"/>
                  </a:lnTo>
                  <a:lnTo>
                    <a:pt x="30" y="33"/>
                  </a:lnTo>
                  <a:lnTo>
                    <a:pt x="17" y="35"/>
                  </a:lnTo>
                  <a:lnTo>
                    <a:pt x="3" y="37"/>
                  </a:lnTo>
                  <a:lnTo>
                    <a:pt x="0" y="37"/>
                  </a:lnTo>
                  <a:lnTo>
                    <a:pt x="7" y="28"/>
                  </a:lnTo>
                  <a:lnTo>
                    <a:pt x="10" y="19"/>
                  </a:lnTo>
                  <a:lnTo>
                    <a:pt x="10" y="10"/>
                  </a:lnTo>
                  <a:lnTo>
                    <a:pt x="7" y="0"/>
                  </a:lnTo>
                  <a:lnTo>
                    <a:pt x="84" y="10"/>
                  </a:lnTo>
                  <a:lnTo>
                    <a:pt x="116" y="2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7" name="Freeform 123"/>
            <p:cNvSpPr>
              <a:spLocks/>
            </p:cNvSpPr>
            <p:nvPr/>
          </p:nvSpPr>
          <p:spPr bwMode="auto">
            <a:xfrm>
              <a:off x="2012" y="2300"/>
              <a:ext cx="9" cy="14"/>
            </a:xfrm>
            <a:custGeom>
              <a:avLst/>
              <a:gdLst>
                <a:gd name="T0" fmla="*/ 9 w 9"/>
                <a:gd name="T1" fmla="*/ 0 h 14"/>
                <a:gd name="T2" fmla="*/ 9 w 9"/>
                <a:gd name="T3" fmla="*/ 0 h 14"/>
                <a:gd name="T4" fmla="*/ 9 w 9"/>
                <a:gd name="T5" fmla="*/ 7 h 14"/>
                <a:gd name="T6" fmla="*/ 6 w 9"/>
                <a:gd name="T7" fmla="*/ 14 h 14"/>
                <a:gd name="T8" fmla="*/ 0 w 9"/>
                <a:gd name="T9" fmla="*/ 9 h 14"/>
                <a:gd name="T10" fmla="*/ 2 w 9"/>
                <a:gd name="T11" fmla="*/ 0 h 14"/>
                <a:gd name="T12" fmla="*/ 9 w 9"/>
                <a:gd name="T13" fmla="*/ 0 h 14"/>
                <a:gd name="T14" fmla="*/ 0 60000 65536"/>
                <a:gd name="T15" fmla="*/ 0 60000 65536"/>
                <a:gd name="T16" fmla="*/ 0 60000 65536"/>
                <a:gd name="T17" fmla="*/ 0 60000 65536"/>
                <a:gd name="T18" fmla="*/ 0 60000 65536"/>
                <a:gd name="T19" fmla="*/ 0 60000 65536"/>
                <a:gd name="T20" fmla="*/ 0 60000 65536"/>
                <a:gd name="T21" fmla="*/ 0 w 9"/>
                <a:gd name="T22" fmla="*/ 0 h 14"/>
                <a:gd name="T23" fmla="*/ 9 w 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4">
                  <a:moveTo>
                    <a:pt x="9" y="0"/>
                  </a:moveTo>
                  <a:lnTo>
                    <a:pt x="9" y="0"/>
                  </a:lnTo>
                  <a:lnTo>
                    <a:pt x="9" y="7"/>
                  </a:lnTo>
                  <a:lnTo>
                    <a:pt x="6" y="14"/>
                  </a:lnTo>
                  <a:lnTo>
                    <a:pt x="0" y="9"/>
                  </a:lnTo>
                  <a:lnTo>
                    <a:pt x="2" y="0"/>
                  </a:lnTo>
                  <a:lnTo>
                    <a:pt x="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8" name="Freeform 124"/>
            <p:cNvSpPr>
              <a:spLocks/>
            </p:cNvSpPr>
            <p:nvPr/>
          </p:nvSpPr>
          <p:spPr bwMode="auto">
            <a:xfrm>
              <a:off x="2336" y="2302"/>
              <a:ext cx="344" cy="137"/>
            </a:xfrm>
            <a:custGeom>
              <a:avLst/>
              <a:gdLst>
                <a:gd name="T0" fmla="*/ 155 w 344"/>
                <a:gd name="T1" fmla="*/ 9 h 137"/>
                <a:gd name="T2" fmla="*/ 155 w 344"/>
                <a:gd name="T3" fmla="*/ 9 h 137"/>
                <a:gd name="T4" fmla="*/ 173 w 344"/>
                <a:gd name="T5" fmla="*/ 9 h 137"/>
                <a:gd name="T6" fmla="*/ 180 w 344"/>
                <a:gd name="T7" fmla="*/ 12 h 137"/>
                <a:gd name="T8" fmla="*/ 185 w 344"/>
                <a:gd name="T9" fmla="*/ 14 h 137"/>
                <a:gd name="T10" fmla="*/ 187 w 344"/>
                <a:gd name="T11" fmla="*/ 19 h 137"/>
                <a:gd name="T12" fmla="*/ 254 w 344"/>
                <a:gd name="T13" fmla="*/ 26 h 137"/>
                <a:gd name="T14" fmla="*/ 254 w 344"/>
                <a:gd name="T15" fmla="*/ 26 h 137"/>
                <a:gd name="T16" fmla="*/ 261 w 344"/>
                <a:gd name="T17" fmla="*/ 28 h 137"/>
                <a:gd name="T18" fmla="*/ 270 w 344"/>
                <a:gd name="T19" fmla="*/ 26 h 137"/>
                <a:gd name="T20" fmla="*/ 286 w 344"/>
                <a:gd name="T21" fmla="*/ 23 h 137"/>
                <a:gd name="T22" fmla="*/ 305 w 344"/>
                <a:gd name="T23" fmla="*/ 33 h 137"/>
                <a:gd name="T24" fmla="*/ 310 w 344"/>
                <a:gd name="T25" fmla="*/ 51 h 137"/>
                <a:gd name="T26" fmla="*/ 337 w 344"/>
                <a:gd name="T27" fmla="*/ 65 h 137"/>
                <a:gd name="T28" fmla="*/ 344 w 344"/>
                <a:gd name="T29" fmla="*/ 81 h 137"/>
                <a:gd name="T30" fmla="*/ 344 w 344"/>
                <a:gd name="T31" fmla="*/ 81 h 137"/>
                <a:gd name="T32" fmla="*/ 340 w 344"/>
                <a:gd name="T33" fmla="*/ 118 h 137"/>
                <a:gd name="T34" fmla="*/ 340 w 344"/>
                <a:gd name="T35" fmla="*/ 118 h 137"/>
                <a:gd name="T36" fmla="*/ 314 w 344"/>
                <a:gd name="T37" fmla="*/ 125 h 137"/>
                <a:gd name="T38" fmla="*/ 286 w 344"/>
                <a:gd name="T39" fmla="*/ 130 h 137"/>
                <a:gd name="T40" fmla="*/ 215 w 344"/>
                <a:gd name="T41" fmla="*/ 137 h 137"/>
                <a:gd name="T42" fmla="*/ 201 w 344"/>
                <a:gd name="T43" fmla="*/ 128 h 137"/>
                <a:gd name="T44" fmla="*/ 150 w 344"/>
                <a:gd name="T45" fmla="*/ 121 h 137"/>
                <a:gd name="T46" fmla="*/ 150 w 344"/>
                <a:gd name="T47" fmla="*/ 121 h 137"/>
                <a:gd name="T48" fmla="*/ 141 w 344"/>
                <a:gd name="T49" fmla="*/ 125 h 137"/>
                <a:gd name="T50" fmla="*/ 134 w 344"/>
                <a:gd name="T51" fmla="*/ 132 h 137"/>
                <a:gd name="T52" fmla="*/ 125 w 344"/>
                <a:gd name="T53" fmla="*/ 134 h 137"/>
                <a:gd name="T54" fmla="*/ 118 w 344"/>
                <a:gd name="T55" fmla="*/ 137 h 137"/>
                <a:gd name="T56" fmla="*/ 113 w 344"/>
                <a:gd name="T57" fmla="*/ 134 h 137"/>
                <a:gd name="T58" fmla="*/ 92 w 344"/>
                <a:gd name="T59" fmla="*/ 118 h 137"/>
                <a:gd name="T60" fmla="*/ 92 w 344"/>
                <a:gd name="T61" fmla="*/ 118 h 137"/>
                <a:gd name="T62" fmla="*/ 85 w 344"/>
                <a:gd name="T63" fmla="*/ 118 h 137"/>
                <a:gd name="T64" fmla="*/ 78 w 344"/>
                <a:gd name="T65" fmla="*/ 123 h 137"/>
                <a:gd name="T66" fmla="*/ 67 w 344"/>
                <a:gd name="T67" fmla="*/ 134 h 137"/>
                <a:gd name="T68" fmla="*/ 48 w 344"/>
                <a:gd name="T69" fmla="*/ 125 h 137"/>
                <a:gd name="T70" fmla="*/ 48 w 344"/>
                <a:gd name="T71" fmla="*/ 125 h 137"/>
                <a:gd name="T72" fmla="*/ 34 w 344"/>
                <a:gd name="T73" fmla="*/ 130 h 137"/>
                <a:gd name="T74" fmla="*/ 27 w 344"/>
                <a:gd name="T75" fmla="*/ 116 h 137"/>
                <a:gd name="T76" fmla="*/ 13 w 344"/>
                <a:gd name="T77" fmla="*/ 107 h 137"/>
                <a:gd name="T78" fmla="*/ 13 w 344"/>
                <a:gd name="T79" fmla="*/ 107 h 137"/>
                <a:gd name="T80" fmla="*/ 18 w 344"/>
                <a:gd name="T81" fmla="*/ 97 h 137"/>
                <a:gd name="T82" fmla="*/ 4 w 344"/>
                <a:gd name="T83" fmla="*/ 88 h 137"/>
                <a:gd name="T84" fmla="*/ 4 w 344"/>
                <a:gd name="T85" fmla="*/ 88 h 137"/>
                <a:gd name="T86" fmla="*/ 4 w 344"/>
                <a:gd name="T87" fmla="*/ 84 h 137"/>
                <a:gd name="T88" fmla="*/ 9 w 344"/>
                <a:gd name="T89" fmla="*/ 77 h 137"/>
                <a:gd name="T90" fmla="*/ 9 w 344"/>
                <a:gd name="T91" fmla="*/ 72 h 137"/>
                <a:gd name="T92" fmla="*/ 9 w 344"/>
                <a:gd name="T93" fmla="*/ 70 h 137"/>
                <a:gd name="T94" fmla="*/ 6 w 344"/>
                <a:gd name="T95" fmla="*/ 67 h 137"/>
                <a:gd name="T96" fmla="*/ 2 w 344"/>
                <a:gd name="T97" fmla="*/ 65 h 137"/>
                <a:gd name="T98" fmla="*/ 0 w 344"/>
                <a:gd name="T99" fmla="*/ 63 h 137"/>
                <a:gd name="T100" fmla="*/ 0 w 344"/>
                <a:gd name="T101" fmla="*/ 63 h 137"/>
                <a:gd name="T102" fmla="*/ 4 w 344"/>
                <a:gd name="T103" fmla="*/ 56 h 137"/>
                <a:gd name="T104" fmla="*/ 6 w 344"/>
                <a:gd name="T105" fmla="*/ 53 h 137"/>
                <a:gd name="T106" fmla="*/ 11 w 344"/>
                <a:gd name="T107" fmla="*/ 53 h 137"/>
                <a:gd name="T108" fmla="*/ 11 w 344"/>
                <a:gd name="T109" fmla="*/ 53 h 137"/>
                <a:gd name="T110" fmla="*/ 18 w 344"/>
                <a:gd name="T111" fmla="*/ 51 h 137"/>
                <a:gd name="T112" fmla="*/ 25 w 344"/>
                <a:gd name="T113" fmla="*/ 49 h 137"/>
                <a:gd name="T114" fmla="*/ 39 w 344"/>
                <a:gd name="T115" fmla="*/ 44 h 137"/>
                <a:gd name="T116" fmla="*/ 39 w 344"/>
                <a:gd name="T117" fmla="*/ 33 h 137"/>
                <a:gd name="T118" fmla="*/ 60 w 344"/>
                <a:gd name="T119" fmla="*/ 30 h 137"/>
                <a:gd name="T120" fmla="*/ 143 w 344"/>
                <a:gd name="T121" fmla="*/ 0 h 137"/>
                <a:gd name="T122" fmla="*/ 155 w 344"/>
                <a:gd name="T123" fmla="*/ 9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4"/>
                <a:gd name="T187" fmla="*/ 0 h 137"/>
                <a:gd name="T188" fmla="*/ 344 w 344"/>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4" h="137">
                  <a:moveTo>
                    <a:pt x="155" y="9"/>
                  </a:moveTo>
                  <a:lnTo>
                    <a:pt x="155" y="9"/>
                  </a:lnTo>
                  <a:lnTo>
                    <a:pt x="173" y="9"/>
                  </a:lnTo>
                  <a:lnTo>
                    <a:pt x="180" y="12"/>
                  </a:lnTo>
                  <a:lnTo>
                    <a:pt x="185" y="14"/>
                  </a:lnTo>
                  <a:lnTo>
                    <a:pt x="187" y="19"/>
                  </a:lnTo>
                  <a:lnTo>
                    <a:pt x="254" y="26"/>
                  </a:lnTo>
                  <a:lnTo>
                    <a:pt x="261" y="28"/>
                  </a:lnTo>
                  <a:lnTo>
                    <a:pt x="270" y="26"/>
                  </a:lnTo>
                  <a:lnTo>
                    <a:pt x="286" y="23"/>
                  </a:lnTo>
                  <a:lnTo>
                    <a:pt x="305" y="33"/>
                  </a:lnTo>
                  <a:lnTo>
                    <a:pt x="310" y="51"/>
                  </a:lnTo>
                  <a:lnTo>
                    <a:pt x="337" y="65"/>
                  </a:lnTo>
                  <a:lnTo>
                    <a:pt x="344" y="81"/>
                  </a:lnTo>
                  <a:lnTo>
                    <a:pt x="340" y="118"/>
                  </a:lnTo>
                  <a:lnTo>
                    <a:pt x="314" y="125"/>
                  </a:lnTo>
                  <a:lnTo>
                    <a:pt x="286" y="130"/>
                  </a:lnTo>
                  <a:lnTo>
                    <a:pt x="215" y="137"/>
                  </a:lnTo>
                  <a:lnTo>
                    <a:pt x="201" y="128"/>
                  </a:lnTo>
                  <a:lnTo>
                    <a:pt x="150" y="121"/>
                  </a:lnTo>
                  <a:lnTo>
                    <a:pt x="141" y="125"/>
                  </a:lnTo>
                  <a:lnTo>
                    <a:pt x="134" y="132"/>
                  </a:lnTo>
                  <a:lnTo>
                    <a:pt x="125" y="134"/>
                  </a:lnTo>
                  <a:lnTo>
                    <a:pt x="118" y="137"/>
                  </a:lnTo>
                  <a:lnTo>
                    <a:pt x="113" y="134"/>
                  </a:lnTo>
                  <a:lnTo>
                    <a:pt x="92" y="118"/>
                  </a:lnTo>
                  <a:lnTo>
                    <a:pt x="85" y="118"/>
                  </a:lnTo>
                  <a:lnTo>
                    <a:pt x="78" y="123"/>
                  </a:lnTo>
                  <a:lnTo>
                    <a:pt x="67" y="134"/>
                  </a:lnTo>
                  <a:lnTo>
                    <a:pt x="48" y="125"/>
                  </a:lnTo>
                  <a:lnTo>
                    <a:pt x="34" y="130"/>
                  </a:lnTo>
                  <a:lnTo>
                    <a:pt x="27" y="116"/>
                  </a:lnTo>
                  <a:lnTo>
                    <a:pt x="13" y="107"/>
                  </a:lnTo>
                  <a:lnTo>
                    <a:pt x="18" y="97"/>
                  </a:lnTo>
                  <a:lnTo>
                    <a:pt x="4" y="88"/>
                  </a:lnTo>
                  <a:lnTo>
                    <a:pt x="4" y="84"/>
                  </a:lnTo>
                  <a:lnTo>
                    <a:pt x="9" y="77"/>
                  </a:lnTo>
                  <a:lnTo>
                    <a:pt x="9" y="72"/>
                  </a:lnTo>
                  <a:lnTo>
                    <a:pt x="9" y="70"/>
                  </a:lnTo>
                  <a:lnTo>
                    <a:pt x="6" y="67"/>
                  </a:lnTo>
                  <a:lnTo>
                    <a:pt x="2" y="65"/>
                  </a:lnTo>
                  <a:lnTo>
                    <a:pt x="0" y="63"/>
                  </a:lnTo>
                  <a:lnTo>
                    <a:pt x="4" y="56"/>
                  </a:lnTo>
                  <a:lnTo>
                    <a:pt x="6" y="53"/>
                  </a:lnTo>
                  <a:lnTo>
                    <a:pt x="11" y="53"/>
                  </a:lnTo>
                  <a:lnTo>
                    <a:pt x="18" y="51"/>
                  </a:lnTo>
                  <a:lnTo>
                    <a:pt x="25" y="49"/>
                  </a:lnTo>
                  <a:lnTo>
                    <a:pt x="39" y="44"/>
                  </a:lnTo>
                  <a:lnTo>
                    <a:pt x="39" y="33"/>
                  </a:lnTo>
                  <a:lnTo>
                    <a:pt x="60" y="30"/>
                  </a:lnTo>
                  <a:lnTo>
                    <a:pt x="143" y="0"/>
                  </a:lnTo>
                  <a:lnTo>
                    <a:pt x="155"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69" name="Freeform 125"/>
            <p:cNvSpPr>
              <a:spLocks/>
            </p:cNvSpPr>
            <p:nvPr/>
          </p:nvSpPr>
          <p:spPr bwMode="auto">
            <a:xfrm>
              <a:off x="2692" y="2307"/>
              <a:ext cx="62" cy="69"/>
            </a:xfrm>
            <a:custGeom>
              <a:avLst/>
              <a:gdLst>
                <a:gd name="T0" fmla="*/ 53 w 62"/>
                <a:gd name="T1" fmla="*/ 18 h 69"/>
                <a:gd name="T2" fmla="*/ 53 w 62"/>
                <a:gd name="T3" fmla="*/ 18 h 69"/>
                <a:gd name="T4" fmla="*/ 62 w 62"/>
                <a:gd name="T5" fmla="*/ 58 h 69"/>
                <a:gd name="T6" fmla="*/ 55 w 62"/>
                <a:gd name="T7" fmla="*/ 69 h 69"/>
                <a:gd name="T8" fmla="*/ 55 w 62"/>
                <a:gd name="T9" fmla="*/ 69 h 69"/>
                <a:gd name="T10" fmla="*/ 44 w 62"/>
                <a:gd name="T11" fmla="*/ 67 h 69"/>
                <a:gd name="T12" fmla="*/ 32 w 62"/>
                <a:gd name="T13" fmla="*/ 65 h 69"/>
                <a:gd name="T14" fmla="*/ 32 w 62"/>
                <a:gd name="T15" fmla="*/ 65 h 69"/>
                <a:gd name="T16" fmla="*/ 0 w 62"/>
                <a:gd name="T17" fmla="*/ 32 h 69"/>
                <a:gd name="T18" fmla="*/ 23 w 62"/>
                <a:gd name="T19" fmla="*/ 25 h 69"/>
                <a:gd name="T20" fmla="*/ 23 w 62"/>
                <a:gd name="T21" fmla="*/ 25 h 69"/>
                <a:gd name="T22" fmla="*/ 23 w 62"/>
                <a:gd name="T23" fmla="*/ 25 h 69"/>
                <a:gd name="T24" fmla="*/ 21 w 62"/>
                <a:gd name="T25" fmla="*/ 7 h 69"/>
                <a:gd name="T26" fmla="*/ 21 w 62"/>
                <a:gd name="T27" fmla="*/ 7 h 69"/>
                <a:gd name="T28" fmla="*/ 37 w 62"/>
                <a:gd name="T29" fmla="*/ 0 h 69"/>
                <a:gd name="T30" fmla="*/ 53 w 62"/>
                <a:gd name="T31" fmla="*/ 18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9"/>
                <a:gd name="T50" fmla="*/ 62 w 62"/>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9">
                  <a:moveTo>
                    <a:pt x="53" y="18"/>
                  </a:moveTo>
                  <a:lnTo>
                    <a:pt x="53" y="18"/>
                  </a:lnTo>
                  <a:lnTo>
                    <a:pt x="62" y="58"/>
                  </a:lnTo>
                  <a:lnTo>
                    <a:pt x="55" y="69"/>
                  </a:lnTo>
                  <a:lnTo>
                    <a:pt x="44" y="67"/>
                  </a:lnTo>
                  <a:lnTo>
                    <a:pt x="32" y="65"/>
                  </a:lnTo>
                  <a:lnTo>
                    <a:pt x="0" y="32"/>
                  </a:lnTo>
                  <a:lnTo>
                    <a:pt x="23" y="25"/>
                  </a:lnTo>
                  <a:lnTo>
                    <a:pt x="21" y="7"/>
                  </a:lnTo>
                  <a:lnTo>
                    <a:pt x="37" y="0"/>
                  </a:lnTo>
                  <a:lnTo>
                    <a:pt x="53" y="1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0" name="Freeform 126"/>
            <p:cNvSpPr>
              <a:spLocks/>
            </p:cNvSpPr>
            <p:nvPr/>
          </p:nvSpPr>
          <p:spPr bwMode="auto">
            <a:xfrm>
              <a:off x="2199" y="2307"/>
              <a:ext cx="44" cy="67"/>
            </a:xfrm>
            <a:custGeom>
              <a:avLst/>
              <a:gdLst>
                <a:gd name="T0" fmla="*/ 21 w 44"/>
                <a:gd name="T1" fmla="*/ 4 h 67"/>
                <a:gd name="T2" fmla="*/ 28 w 44"/>
                <a:gd name="T3" fmla="*/ 16 h 67"/>
                <a:gd name="T4" fmla="*/ 28 w 44"/>
                <a:gd name="T5" fmla="*/ 16 h 67"/>
                <a:gd name="T6" fmla="*/ 32 w 44"/>
                <a:gd name="T7" fmla="*/ 32 h 67"/>
                <a:gd name="T8" fmla="*/ 32 w 44"/>
                <a:gd name="T9" fmla="*/ 32 h 67"/>
                <a:gd name="T10" fmla="*/ 44 w 44"/>
                <a:gd name="T11" fmla="*/ 42 h 67"/>
                <a:gd name="T12" fmla="*/ 44 w 44"/>
                <a:gd name="T13" fmla="*/ 53 h 67"/>
                <a:gd name="T14" fmla="*/ 39 w 44"/>
                <a:gd name="T15" fmla="*/ 67 h 67"/>
                <a:gd name="T16" fmla="*/ 23 w 44"/>
                <a:gd name="T17" fmla="*/ 65 h 67"/>
                <a:gd name="T18" fmla="*/ 7 w 44"/>
                <a:gd name="T19" fmla="*/ 32 h 67"/>
                <a:gd name="T20" fmla="*/ 0 w 44"/>
                <a:gd name="T21" fmla="*/ 7 h 67"/>
                <a:gd name="T22" fmla="*/ 0 w 44"/>
                <a:gd name="T23" fmla="*/ 7 h 67"/>
                <a:gd name="T24" fmla="*/ 9 w 44"/>
                <a:gd name="T25" fmla="*/ 2 h 67"/>
                <a:gd name="T26" fmla="*/ 14 w 44"/>
                <a:gd name="T27" fmla="*/ 0 h 67"/>
                <a:gd name="T28" fmla="*/ 16 w 44"/>
                <a:gd name="T29" fmla="*/ 2 h 67"/>
                <a:gd name="T30" fmla="*/ 21 w 44"/>
                <a:gd name="T31" fmla="*/ 4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67"/>
                <a:gd name="T50" fmla="*/ 44 w 44"/>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67">
                  <a:moveTo>
                    <a:pt x="21" y="4"/>
                  </a:moveTo>
                  <a:lnTo>
                    <a:pt x="28" y="16"/>
                  </a:lnTo>
                  <a:lnTo>
                    <a:pt x="32" y="32"/>
                  </a:lnTo>
                  <a:lnTo>
                    <a:pt x="44" y="42"/>
                  </a:lnTo>
                  <a:lnTo>
                    <a:pt x="44" y="53"/>
                  </a:lnTo>
                  <a:lnTo>
                    <a:pt x="39" y="67"/>
                  </a:lnTo>
                  <a:lnTo>
                    <a:pt x="23" y="65"/>
                  </a:lnTo>
                  <a:lnTo>
                    <a:pt x="7" y="32"/>
                  </a:lnTo>
                  <a:lnTo>
                    <a:pt x="0" y="7"/>
                  </a:lnTo>
                  <a:lnTo>
                    <a:pt x="9" y="2"/>
                  </a:lnTo>
                  <a:lnTo>
                    <a:pt x="14" y="0"/>
                  </a:lnTo>
                  <a:lnTo>
                    <a:pt x="16" y="2"/>
                  </a:lnTo>
                  <a:lnTo>
                    <a:pt x="21"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1" name="Freeform 127"/>
            <p:cNvSpPr>
              <a:spLocks/>
            </p:cNvSpPr>
            <p:nvPr/>
          </p:nvSpPr>
          <p:spPr bwMode="auto">
            <a:xfrm>
              <a:off x="2231" y="2307"/>
              <a:ext cx="47" cy="37"/>
            </a:xfrm>
            <a:custGeom>
              <a:avLst/>
              <a:gdLst>
                <a:gd name="T0" fmla="*/ 47 w 47"/>
                <a:gd name="T1" fmla="*/ 25 h 37"/>
                <a:gd name="T2" fmla="*/ 26 w 47"/>
                <a:gd name="T3" fmla="*/ 30 h 37"/>
                <a:gd name="T4" fmla="*/ 26 w 47"/>
                <a:gd name="T5" fmla="*/ 30 h 37"/>
                <a:gd name="T6" fmla="*/ 19 w 47"/>
                <a:gd name="T7" fmla="*/ 35 h 37"/>
                <a:gd name="T8" fmla="*/ 12 w 47"/>
                <a:gd name="T9" fmla="*/ 37 h 37"/>
                <a:gd name="T10" fmla="*/ 3 w 47"/>
                <a:gd name="T11" fmla="*/ 30 h 37"/>
                <a:gd name="T12" fmla="*/ 0 w 47"/>
                <a:gd name="T13" fmla="*/ 16 h 37"/>
                <a:gd name="T14" fmla="*/ 14 w 47"/>
                <a:gd name="T15" fmla="*/ 4 h 37"/>
                <a:gd name="T16" fmla="*/ 14 w 47"/>
                <a:gd name="T17" fmla="*/ 4 h 37"/>
                <a:gd name="T18" fmla="*/ 33 w 47"/>
                <a:gd name="T19" fmla="*/ 0 h 37"/>
                <a:gd name="T20" fmla="*/ 47 w 47"/>
                <a:gd name="T21" fmla="*/ 25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7"/>
                <a:gd name="T35" fmla="*/ 47 w 4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7">
                  <a:moveTo>
                    <a:pt x="47" y="25"/>
                  </a:moveTo>
                  <a:lnTo>
                    <a:pt x="26" y="30"/>
                  </a:lnTo>
                  <a:lnTo>
                    <a:pt x="19" y="35"/>
                  </a:lnTo>
                  <a:lnTo>
                    <a:pt x="12" y="37"/>
                  </a:lnTo>
                  <a:lnTo>
                    <a:pt x="3" y="30"/>
                  </a:lnTo>
                  <a:lnTo>
                    <a:pt x="0" y="16"/>
                  </a:lnTo>
                  <a:lnTo>
                    <a:pt x="14" y="4"/>
                  </a:lnTo>
                  <a:lnTo>
                    <a:pt x="33" y="0"/>
                  </a:lnTo>
                  <a:lnTo>
                    <a:pt x="47" y="2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2" name="Freeform 128"/>
            <p:cNvSpPr>
              <a:spLocks/>
            </p:cNvSpPr>
            <p:nvPr/>
          </p:nvSpPr>
          <p:spPr bwMode="auto">
            <a:xfrm>
              <a:off x="1685" y="2314"/>
              <a:ext cx="51" cy="109"/>
            </a:xfrm>
            <a:custGeom>
              <a:avLst/>
              <a:gdLst>
                <a:gd name="T0" fmla="*/ 51 w 51"/>
                <a:gd name="T1" fmla="*/ 14 h 109"/>
                <a:gd name="T2" fmla="*/ 51 w 51"/>
                <a:gd name="T3" fmla="*/ 18 h 109"/>
                <a:gd name="T4" fmla="*/ 40 w 51"/>
                <a:gd name="T5" fmla="*/ 109 h 109"/>
                <a:gd name="T6" fmla="*/ 40 w 51"/>
                <a:gd name="T7" fmla="*/ 109 h 109"/>
                <a:gd name="T8" fmla="*/ 23 w 51"/>
                <a:gd name="T9" fmla="*/ 106 h 109"/>
                <a:gd name="T10" fmla="*/ 5 w 51"/>
                <a:gd name="T11" fmla="*/ 102 h 109"/>
                <a:gd name="T12" fmla="*/ 5 w 51"/>
                <a:gd name="T13" fmla="*/ 102 h 109"/>
                <a:gd name="T14" fmla="*/ 3 w 51"/>
                <a:gd name="T15" fmla="*/ 95 h 109"/>
                <a:gd name="T16" fmla="*/ 3 w 51"/>
                <a:gd name="T17" fmla="*/ 92 h 109"/>
                <a:gd name="T18" fmla="*/ 3 w 51"/>
                <a:gd name="T19" fmla="*/ 88 h 109"/>
                <a:gd name="T20" fmla="*/ 3 w 51"/>
                <a:gd name="T21" fmla="*/ 88 h 109"/>
                <a:gd name="T22" fmla="*/ 5 w 51"/>
                <a:gd name="T23" fmla="*/ 83 h 109"/>
                <a:gd name="T24" fmla="*/ 5 w 51"/>
                <a:gd name="T25" fmla="*/ 78 h 109"/>
                <a:gd name="T26" fmla="*/ 0 w 51"/>
                <a:gd name="T27" fmla="*/ 67 h 109"/>
                <a:gd name="T28" fmla="*/ 16 w 51"/>
                <a:gd name="T29" fmla="*/ 9 h 109"/>
                <a:gd name="T30" fmla="*/ 16 w 51"/>
                <a:gd name="T31" fmla="*/ 0 h 109"/>
                <a:gd name="T32" fmla="*/ 37 w 51"/>
                <a:gd name="T33" fmla="*/ 4 h 109"/>
                <a:gd name="T34" fmla="*/ 51 w 51"/>
                <a:gd name="T35" fmla="*/ 14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109"/>
                <a:gd name="T56" fmla="*/ 51 w 51"/>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109">
                  <a:moveTo>
                    <a:pt x="51" y="14"/>
                  </a:moveTo>
                  <a:lnTo>
                    <a:pt x="51" y="18"/>
                  </a:lnTo>
                  <a:lnTo>
                    <a:pt x="40" y="109"/>
                  </a:lnTo>
                  <a:lnTo>
                    <a:pt x="23" y="106"/>
                  </a:lnTo>
                  <a:lnTo>
                    <a:pt x="5" y="102"/>
                  </a:lnTo>
                  <a:lnTo>
                    <a:pt x="3" y="95"/>
                  </a:lnTo>
                  <a:lnTo>
                    <a:pt x="3" y="92"/>
                  </a:lnTo>
                  <a:lnTo>
                    <a:pt x="3" y="88"/>
                  </a:lnTo>
                  <a:lnTo>
                    <a:pt x="5" y="83"/>
                  </a:lnTo>
                  <a:lnTo>
                    <a:pt x="5" y="78"/>
                  </a:lnTo>
                  <a:lnTo>
                    <a:pt x="0" y="67"/>
                  </a:lnTo>
                  <a:lnTo>
                    <a:pt x="16" y="9"/>
                  </a:lnTo>
                  <a:lnTo>
                    <a:pt x="16" y="0"/>
                  </a:lnTo>
                  <a:lnTo>
                    <a:pt x="37" y="4"/>
                  </a:lnTo>
                  <a:lnTo>
                    <a:pt x="51"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3" name="Freeform 129"/>
            <p:cNvSpPr>
              <a:spLocks/>
            </p:cNvSpPr>
            <p:nvPr/>
          </p:nvSpPr>
          <p:spPr bwMode="auto">
            <a:xfrm>
              <a:off x="2320" y="1840"/>
              <a:ext cx="109" cy="90"/>
            </a:xfrm>
            <a:custGeom>
              <a:avLst/>
              <a:gdLst>
                <a:gd name="T0" fmla="*/ 26 w 109"/>
                <a:gd name="T1" fmla="*/ 4 h 90"/>
                <a:gd name="T2" fmla="*/ 19 w 109"/>
                <a:gd name="T3" fmla="*/ 21 h 90"/>
                <a:gd name="T4" fmla="*/ 19 w 109"/>
                <a:gd name="T5" fmla="*/ 21 h 90"/>
                <a:gd name="T6" fmla="*/ 26 w 109"/>
                <a:gd name="T7" fmla="*/ 30 h 90"/>
                <a:gd name="T8" fmla="*/ 90 w 109"/>
                <a:gd name="T9" fmla="*/ 25 h 90"/>
                <a:gd name="T10" fmla="*/ 90 w 109"/>
                <a:gd name="T11" fmla="*/ 25 h 90"/>
                <a:gd name="T12" fmla="*/ 88 w 109"/>
                <a:gd name="T13" fmla="*/ 37 h 90"/>
                <a:gd name="T14" fmla="*/ 86 w 109"/>
                <a:gd name="T15" fmla="*/ 51 h 90"/>
                <a:gd name="T16" fmla="*/ 109 w 109"/>
                <a:gd name="T17" fmla="*/ 74 h 90"/>
                <a:gd name="T18" fmla="*/ 65 w 109"/>
                <a:gd name="T19" fmla="*/ 90 h 90"/>
                <a:gd name="T20" fmla="*/ 53 w 109"/>
                <a:gd name="T21" fmla="*/ 85 h 90"/>
                <a:gd name="T22" fmla="*/ 53 w 109"/>
                <a:gd name="T23" fmla="*/ 85 h 90"/>
                <a:gd name="T24" fmla="*/ 51 w 109"/>
                <a:gd name="T25" fmla="*/ 78 h 90"/>
                <a:gd name="T26" fmla="*/ 49 w 109"/>
                <a:gd name="T27" fmla="*/ 69 h 90"/>
                <a:gd name="T28" fmla="*/ 37 w 109"/>
                <a:gd name="T29" fmla="*/ 69 h 90"/>
                <a:gd name="T30" fmla="*/ 26 w 109"/>
                <a:gd name="T31" fmla="*/ 83 h 90"/>
                <a:gd name="T32" fmla="*/ 5 w 109"/>
                <a:gd name="T33" fmla="*/ 88 h 90"/>
                <a:gd name="T34" fmla="*/ 5 w 109"/>
                <a:gd name="T35" fmla="*/ 88 h 90"/>
                <a:gd name="T36" fmla="*/ 2 w 109"/>
                <a:gd name="T37" fmla="*/ 46 h 90"/>
                <a:gd name="T38" fmla="*/ 0 w 109"/>
                <a:gd name="T39" fmla="*/ 28 h 90"/>
                <a:gd name="T40" fmla="*/ 5 w 109"/>
                <a:gd name="T41" fmla="*/ 7 h 90"/>
                <a:gd name="T42" fmla="*/ 5 w 109"/>
                <a:gd name="T43" fmla="*/ 7 h 90"/>
                <a:gd name="T44" fmla="*/ 14 w 109"/>
                <a:gd name="T45" fmla="*/ 2 h 90"/>
                <a:gd name="T46" fmla="*/ 21 w 109"/>
                <a:gd name="T47" fmla="*/ 0 h 90"/>
                <a:gd name="T48" fmla="*/ 26 w 109"/>
                <a:gd name="T49" fmla="*/ 2 h 90"/>
                <a:gd name="T50" fmla="*/ 26 w 109"/>
                <a:gd name="T51" fmla="*/ 4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9"/>
                <a:gd name="T79" fmla="*/ 0 h 90"/>
                <a:gd name="T80" fmla="*/ 109 w 109"/>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9" h="90">
                  <a:moveTo>
                    <a:pt x="26" y="4"/>
                  </a:moveTo>
                  <a:lnTo>
                    <a:pt x="19" y="21"/>
                  </a:lnTo>
                  <a:lnTo>
                    <a:pt x="26" y="30"/>
                  </a:lnTo>
                  <a:lnTo>
                    <a:pt x="90" y="25"/>
                  </a:lnTo>
                  <a:lnTo>
                    <a:pt x="88" y="37"/>
                  </a:lnTo>
                  <a:lnTo>
                    <a:pt x="86" y="51"/>
                  </a:lnTo>
                  <a:lnTo>
                    <a:pt x="109" y="74"/>
                  </a:lnTo>
                  <a:lnTo>
                    <a:pt x="65" y="90"/>
                  </a:lnTo>
                  <a:lnTo>
                    <a:pt x="53" y="85"/>
                  </a:lnTo>
                  <a:lnTo>
                    <a:pt x="51" y="78"/>
                  </a:lnTo>
                  <a:lnTo>
                    <a:pt x="49" y="69"/>
                  </a:lnTo>
                  <a:lnTo>
                    <a:pt x="37" y="69"/>
                  </a:lnTo>
                  <a:lnTo>
                    <a:pt x="26" y="83"/>
                  </a:lnTo>
                  <a:lnTo>
                    <a:pt x="5" y="88"/>
                  </a:lnTo>
                  <a:lnTo>
                    <a:pt x="2" y="46"/>
                  </a:lnTo>
                  <a:lnTo>
                    <a:pt x="0" y="28"/>
                  </a:lnTo>
                  <a:lnTo>
                    <a:pt x="5" y="7"/>
                  </a:lnTo>
                  <a:lnTo>
                    <a:pt x="14" y="2"/>
                  </a:lnTo>
                  <a:lnTo>
                    <a:pt x="21" y="0"/>
                  </a:lnTo>
                  <a:lnTo>
                    <a:pt x="26" y="2"/>
                  </a:lnTo>
                  <a:lnTo>
                    <a:pt x="26"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4" name="Freeform 130"/>
            <p:cNvSpPr>
              <a:spLocks/>
            </p:cNvSpPr>
            <p:nvPr/>
          </p:nvSpPr>
          <p:spPr bwMode="auto">
            <a:xfrm>
              <a:off x="2466" y="2488"/>
              <a:ext cx="56" cy="100"/>
            </a:xfrm>
            <a:custGeom>
              <a:avLst/>
              <a:gdLst>
                <a:gd name="T0" fmla="*/ 56 w 56"/>
                <a:gd name="T1" fmla="*/ 37 h 100"/>
                <a:gd name="T2" fmla="*/ 56 w 56"/>
                <a:gd name="T3" fmla="*/ 72 h 100"/>
                <a:gd name="T4" fmla="*/ 56 w 56"/>
                <a:gd name="T5" fmla="*/ 72 h 100"/>
                <a:gd name="T6" fmla="*/ 47 w 56"/>
                <a:gd name="T7" fmla="*/ 86 h 100"/>
                <a:gd name="T8" fmla="*/ 40 w 56"/>
                <a:gd name="T9" fmla="*/ 98 h 100"/>
                <a:gd name="T10" fmla="*/ 33 w 56"/>
                <a:gd name="T11" fmla="*/ 100 h 100"/>
                <a:gd name="T12" fmla="*/ 10 w 56"/>
                <a:gd name="T13" fmla="*/ 72 h 100"/>
                <a:gd name="T14" fmla="*/ 10 w 56"/>
                <a:gd name="T15" fmla="*/ 72 h 100"/>
                <a:gd name="T16" fmla="*/ 10 w 56"/>
                <a:gd name="T17" fmla="*/ 54 h 100"/>
                <a:gd name="T18" fmla="*/ 7 w 56"/>
                <a:gd name="T19" fmla="*/ 47 h 100"/>
                <a:gd name="T20" fmla="*/ 0 w 56"/>
                <a:gd name="T21" fmla="*/ 40 h 100"/>
                <a:gd name="T22" fmla="*/ 12 w 56"/>
                <a:gd name="T23" fmla="*/ 28 h 100"/>
                <a:gd name="T24" fmla="*/ 19 w 56"/>
                <a:gd name="T25" fmla="*/ 0 h 100"/>
                <a:gd name="T26" fmla="*/ 37 w 56"/>
                <a:gd name="T27" fmla="*/ 12 h 100"/>
                <a:gd name="T28" fmla="*/ 56 w 56"/>
                <a:gd name="T29" fmla="*/ 37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00"/>
                <a:gd name="T47" fmla="*/ 56 w 5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00">
                  <a:moveTo>
                    <a:pt x="56" y="37"/>
                  </a:moveTo>
                  <a:lnTo>
                    <a:pt x="56" y="72"/>
                  </a:lnTo>
                  <a:lnTo>
                    <a:pt x="47" y="86"/>
                  </a:lnTo>
                  <a:lnTo>
                    <a:pt x="40" y="98"/>
                  </a:lnTo>
                  <a:lnTo>
                    <a:pt x="33" y="100"/>
                  </a:lnTo>
                  <a:lnTo>
                    <a:pt x="10" y="72"/>
                  </a:lnTo>
                  <a:lnTo>
                    <a:pt x="10" y="54"/>
                  </a:lnTo>
                  <a:lnTo>
                    <a:pt x="7" y="47"/>
                  </a:lnTo>
                  <a:lnTo>
                    <a:pt x="0" y="40"/>
                  </a:lnTo>
                  <a:lnTo>
                    <a:pt x="12" y="28"/>
                  </a:lnTo>
                  <a:lnTo>
                    <a:pt x="19" y="0"/>
                  </a:lnTo>
                  <a:lnTo>
                    <a:pt x="37" y="12"/>
                  </a:lnTo>
                  <a:lnTo>
                    <a:pt x="56" y="3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5" name="Freeform 131"/>
            <p:cNvSpPr>
              <a:spLocks/>
            </p:cNvSpPr>
            <p:nvPr/>
          </p:nvSpPr>
          <p:spPr bwMode="auto">
            <a:xfrm>
              <a:off x="2646" y="2335"/>
              <a:ext cx="74" cy="41"/>
            </a:xfrm>
            <a:custGeom>
              <a:avLst/>
              <a:gdLst>
                <a:gd name="T0" fmla="*/ 48 w 74"/>
                <a:gd name="T1" fmla="*/ 0 h 41"/>
                <a:gd name="T2" fmla="*/ 48 w 74"/>
                <a:gd name="T3" fmla="*/ 0 h 41"/>
                <a:gd name="T4" fmla="*/ 39 w 74"/>
                <a:gd name="T5" fmla="*/ 2 h 41"/>
                <a:gd name="T6" fmla="*/ 41 w 74"/>
                <a:gd name="T7" fmla="*/ 4 h 41"/>
                <a:gd name="T8" fmla="*/ 74 w 74"/>
                <a:gd name="T9" fmla="*/ 39 h 41"/>
                <a:gd name="T10" fmla="*/ 60 w 74"/>
                <a:gd name="T11" fmla="*/ 41 h 41"/>
                <a:gd name="T12" fmla="*/ 60 w 74"/>
                <a:gd name="T13" fmla="*/ 41 h 41"/>
                <a:gd name="T14" fmla="*/ 55 w 74"/>
                <a:gd name="T15" fmla="*/ 34 h 41"/>
                <a:gd name="T16" fmla="*/ 53 w 74"/>
                <a:gd name="T17" fmla="*/ 30 h 41"/>
                <a:gd name="T18" fmla="*/ 48 w 74"/>
                <a:gd name="T19" fmla="*/ 25 h 41"/>
                <a:gd name="T20" fmla="*/ 37 w 74"/>
                <a:gd name="T21" fmla="*/ 25 h 41"/>
                <a:gd name="T22" fmla="*/ 37 w 74"/>
                <a:gd name="T23" fmla="*/ 25 h 41"/>
                <a:gd name="T24" fmla="*/ 32 w 74"/>
                <a:gd name="T25" fmla="*/ 27 h 41"/>
                <a:gd name="T26" fmla="*/ 30 w 74"/>
                <a:gd name="T27" fmla="*/ 30 h 41"/>
                <a:gd name="T28" fmla="*/ 25 w 74"/>
                <a:gd name="T29" fmla="*/ 27 h 41"/>
                <a:gd name="T30" fmla="*/ 2 w 74"/>
                <a:gd name="T31" fmla="*/ 16 h 41"/>
                <a:gd name="T32" fmla="*/ 0 w 74"/>
                <a:gd name="T33" fmla="*/ 2 h 41"/>
                <a:gd name="T34" fmla="*/ 0 w 74"/>
                <a:gd name="T35" fmla="*/ 2 h 41"/>
                <a:gd name="T36" fmla="*/ 48 w 74"/>
                <a:gd name="T37" fmla="*/ 0 h 41"/>
                <a:gd name="T38" fmla="*/ 48 w 74"/>
                <a:gd name="T39" fmla="*/ 0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
                <a:gd name="T61" fmla="*/ 0 h 41"/>
                <a:gd name="T62" fmla="*/ 74 w 74"/>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 h="41">
                  <a:moveTo>
                    <a:pt x="48" y="0"/>
                  </a:moveTo>
                  <a:lnTo>
                    <a:pt x="48" y="0"/>
                  </a:lnTo>
                  <a:lnTo>
                    <a:pt x="39" y="2"/>
                  </a:lnTo>
                  <a:lnTo>
                    <a:pt x="41" y="4"/>
                  </a:lnTo>
                  <a:lnTo>
                    <a:pt x="74" y="39"/>
                  </a:lnTo>
                  <a:lnTo>
                    <a:pt x="60" y="41"/>
                  </a:lnTo>
                  <a:lnTo>
                    <a:pt x="55" y="34"/>
                  </a:lnTo>
                  <a:lnTo>
                    <a:pt x="53" y="30"/>
                  </a:lnTo>
                  <a:lnTo>
                    <a:pt x="48" y="25"/>
                  </a:lnTo>
                  <a:lnTo>
                    <a:pt x="37" y="25"/>
                  </a:lnTo>
                  <a:lnTo>
                    <a:pt x="32" y="27"/>
                  </a:lnTo>
                  <a:lnTo>
                    <a:pt x="30" y="30"/>
                  </a:lnTo>
                  <a:lnTo>
                    <a:pt x="25" y="27"/>
                  </a:lnTo>
                  <a:lnTo>
                    <a:pt x="2" y="16"/>
                  </a:lnTo>
                  <a:lnTo>
                    <a:pt x="0" y="2"/>
                  </a:lnTo>
                  <a:lnTo>
                    <a:pt x="48"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6" name="Freeform 132"/>
            <p:cNvSpPr>
              <a:spLocks/>
            </p:cNvSpPr>
            <p:nvPr/>
          </p:nvSpPr>
          <p:spPr bwMode="auto">
            <a:xfrm>
              <a:off x="2241" y="2337"/>
              <a:ext cx="46" cy="90"/>
            </a:xfrm>
            <a:custGeom>
              <a:avLst/>
              <a:gdLst>
                <a:gd name="T0" fmla="*/ 46 w 46"/>
                <a:gd name="T1" fmla="*/ 14 h 90"/>
                <a:gd name="T2" fmla="*/ 46 w 46"/>
                <a:gd name="T3" fmla="*/ 14 h 90"/>
                <a:gd name="T4" fmla="*/ 37 w 46"/>
                <a:gd name="T5" fmla="*/ 12 h 90"/>
                <a:gd name="T6" fmla="*/ 27 w 46"/>
                <a:gd name="T7" fmla="*/ 9 h 90"/>
                <a:gd name="T8" fmla="*/ 27 w 46"/>
                <a:gd name="T9" fmla="*/ 9 h 90"/>
                <a:gd name="T10" fmla="*/ 27 w 46"/>
                <a:gd name="T11" fmla="*/ 12 h 90"/>
                <a:gd name="T12" fmla="*/ 27 w 46"/>
                <a:gd name="T13" fmla="*/ 16 h 90"/>
                <a:gd name="T14" fmla="*/ 27 w 46"/>
                <a:gd name="T15" fmla="*/ 16 h 90"/>
                <a:gd name="T16" fmla="*/ 32 w 46"/>
                <a:gd name="T17" fmla="*/ 37 h 90"/>
                <a:gd name="T18" fmla="*/ 37 w 46"/>
                <a:gd name="T19" fmla="*/ 46 h 90"/>
                <a:gd name="T20" fmla="*/ 41 w 46"/>
                <a:gd name="T21" fmla="*/ 55 h 90"/>
                <a:gd name="T22" fmla="*/ 41 w 46"/>
                <a:gd name="T23" fmla="*/ 55 h 90"/>
                <a:gd name="T24" fmla="*/ 34 w 46"/>
                <a:gd name="T25" fmla="*/ 55 h 90"/>
                <a:gd name="T26" fmla="*/ 30 w 46"/>
                <a:gd name="T27" fmla="*/ 58 h 90"/>
                <a:gd name="T28" fmla="*/ 25 w 46"/>
                <a:gd name="T29" fmla="*/ 90 h 90"/>
                <a:gd name="T30" fmla="*/ 25 w 46"/>
                <a:gd name="T31" fmla="*/ 90 h 90"/>
                <a:gd name="T32" fmla="*/ 16 w 46"/>
                <a:gd name="T33" fmla="*/ 90 h 90"/>
                <a:gd name="T34" fmla="*/ 11 w 46"/>
                <a:gd name="T35" fmla="*/ 90 h 90"/>
                <a:gd name="T36" fmla="*/ 7 w 46"/>
                <a:gd name="T37" fmla="*/ 86 h 90"/>
                <a:gd name="T38" fmla="*/ 7 w 46"/>
                <a:gd name="T39" fmla="*/ 67 h 90"/>
                <a:gd name="T40" fmla="*/ 7 w 46"/>
                <a:gd name="T41" fmla="*/ 67 h 90"/>
                <a:gd name="T42" fmla="*/ 14 w 46"/>
                <a:gd name="T43" fmla="*/ 62 h 90"/>
                <a:gd name="T44" fmla="*/ 20 w 46"/>
                <a:gd name="T45" fmla="*/ 58 h 90"/>
                <a:gd name="T46" fmla="*/ 20 w 46"/>
                <a:gd name="T47" fmla="*/ 58 h 90"/>
                <a:gd name="T48" fmla="*/ 20 w 46"/>
                <a:gd name="T49" fmla="*/ 55 h 90"/>
                <a:gd name="T50" fmla="*/ 18 w 46"/>
                <a:gd name="T51" fmla="*/ 55 h 90"/>
                <a:gd name="T52" fmla="*/ 16 w 46"/>
                <a:gd name="T53" fmla="*/ 53 h 90"/>
                <a:gd name="T54" fmla="*/ 16 w 46"/>
                <a:gd name="T55" fmla="*/ 53 h 90"/>
                <a:gd name="T56" fmla="*/ 11 w 46"/>
                <a:gd name="T57" fmla="*/ 51 h 90"/>
                <a:gd name="T58" fmla="*/ 4 w 46"/>
                <a:gd name="T59" fmla="*/ 49 h 90"/>
                <a:gd name="T60" fmla="*/ 2 w 46"/>
                <a:gd name="T61" fmla="*/ 44 h 90"/>
                <a:gd name="T62" fmla="*/ 0 w 46"/>
                <a:gd name="T63" fmla="*/ 42 h 90"/>
                <a:gd name="T64" fmla="*/ 2 w 46"/>
                <a:gd name="T65" fmla="*/ 39 h 90"/>
                <a:gd name="T66" fmla="*/ 2 w 46"/>
                <a:gd name="T67" fmla="*/ 39 h 90"/>
                <a:gd name="T68" fmla="*/ 4 w 46"/>
                <a:gd name="T69" fmla="*/ 25 h 90"/>
                <a:gd name="T70" fmla="*/ 7 w 46"/>
                <a:gd name="T71" fmla="*/ 18 h 90"/>
                <a:gd name="T72" fmla="*/ 4 w 46"/>
                <a:gd name="T73" fmla="*/ 12 h 90"/>
                <a:gd name="T74" fmla="*/ 4 w 46"/>
                <a:gd name="T75" fmla="*/ 12 h 90"/>
                <a:gd name="T76" fmla="*/ 11 w 46"/>
                <a:gd name="T77" fmla="*/ 7 h 90"/>
                <a:gd name="T78" fmla="*/ 18 w 46"/>
                <a:gd name="T79" fmla="*/ 2 h 90"/>
                <a:gd name="T80" fmla="*/ 18 w 46"/>
                <a:gd name="T81" fmla="*/ 2 h 90"/>
                <a:gd name="T82" fmla="*/ 37 w 46"/>
                <a:gd name="T83" fmla="*/ 0 h 90"/>
                <a:gd name="T84" fmla="*/ 46 w 46"/>
                <a:gd name="T85" fmla="*/ 14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90"/>
                <a:gd name="T131" fmla="*/ 46 w 46"/>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90">
                  <a:moveTo>
                    <a:pt x="46" y="14"/>
                  </a:moveTo>
                  <a:lnTo>
                    <a:pt x="46" y="14"/>
                  </a:lnTo>
                  <a:lnTo>
                    <a:pt x="37" y="12"/>
                  </a:lnTo>
                  <a:lnTo>
                    <a:pt x="27" y="9"/>
                  </a:lnTo>
                  <a:lnTo>
                    <a:pt x="27" y="12"/>
                  </a:lnTo>
                  <a:lnTo>
                    <a:pt x="27" y="16"/>
                  </a:lnTo>
                  <a:lnTo>
                    <a:pt x="32" y="37"/>
                  </a:lnTo>
                  <a:lnTo>
                    <a:pt x="37" y="46"/>
                  </a:lnTo>
                  <a:lnTo>
                    <a:pt x="41" y="55"/>
                  </a:lnTo>
                  <a:lnTo>
                    <a:pt x="34" y="55"/>
                  </a:lnTo>
                  <a:lnTo>
                    <a:pt x="30" y="58"/>
                  </a:lnTo>
                  <a:lnTo>
                    <a:pt x="25" y="90"/>
                  </a:lnTo>
                  <a:lnTo>
                    <a:pt x="16" y="90"/>
                  </a:lnTo>
                  <a:lnTo>
                    <a:pt x="11" y="90"/>
                  </a:lnTo>
                  <a:lnTo>
                    <a:pt x="7" y="86"/>
                  </a:lnTo>
                  <a:lnTo>
                    <a:pt x="7" y="67"/>
                  </a:lnTo>
                  <a:lnTo>
                    <a:pt x="14" y="62"/>
                  </a:lnTo>
                  <a:lnTo>
                    <a:pt x="20" y="58"/>
                  </a:lnTo>
                  <a:lnTo>
                    <a:pt x="20" y="55"/>
                  </a:lnTo>
                  <a:lnTo>
                    <a:pt x="18" y="55"/>
                  </a:lnTo>
                  <a:lnTo>
                    <a:pt x="16" y="53"/>
                  </a:lnTo>
                  <a:lnTo>
                    <a:pt x="11" y="51"/>
                  </a:lnTo>
                  <a:lnTo>
                    <a:pt x="4" y="49"/>
                  </a:lnTo>
                  <a:lnTo>
                    <a:pt x="2" y="44"/>
                  </a:lnTo>
                  <a:lnTo>
                    <a:pt x="0" y="42"/>
                  </a:lnTo>
                  <a:lnTo>
                    <a:pt x="2" y="39"/>
                  </a:lnTo>
                  <a:lnTo>
                    <a:pt x="4" y="25"/>
                  </a:lnTo>
                  <a:lnTo>
                    <a:pt x="7" y="18"/>
                  </a:lnTo>
                  <a:lnTo>
                    <a:pt x="4" y="12"/>
                  </a:lnTo>
                  <a:lnTo>
                    <a:pt x="11" y="7"/>
                  </a:lnTo>
                  <a:lnTo>
                    <a:pt x="18" y="2"/>
                  </a:lnTo>
                  <a:lnTo>
                    <a:pt x="37" y="0"/>
                  </a:lnTo>
                  <a:lnTo>
                    <a:pt x="46"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7" name="Freeform 133"/>
            <p:cNvSpPr>
              <a:spLocks/>
            </p:cNvSpPr>
            <p:nvPr/>
          </p:nvSpPr>
          <p:spPr bwMode="auto">
            <a:xfrm>
              <a:off x="2009" y="2342"/>
              <a:ext cx="19" cy="25"/>
            </a:xfrm>
            <a:custGeom>
              <a:avLst/>
              <a:gdLst>
                <a:gd name="T0" fmla="*/ 7 w 19"/>
                <a:gd name="T1" fmla="*/ 0 h 25"/>
                <a:gd name="T2" fmla="*/ 7 w 19"/>
                <a:gd name="T3" fmla="*/ 0 h 25"/>
                <a:gd name="T4" fmla="*/ 16 w 19"/>
                <a:gd name="T5" fmla="*/ 9 h 25"/>
                <a:gd name="T6" fmla="*/ 19 w 19"/>
                <a:gd name="T7" fmla="*/ 16 h 25"/>
                <a:gd name="T8" fmla="*/ 16 w 19"/>
                <a:gd name="T9" fmla="*/ 20 h 25"/>
                <a:gd name="T10" fmla="*/ 5 w 19"/>
                <a:gd name="T11" fmla="*/ 25 h 25"/>
                <a:gd name="T12" fmla="*/ 5 w 19"/>
                <a:gd name="T13" fmla="*/ 25 h 25"/>
                <a:gd name="T14" fmla="*/ 0 w 19"/>
                <a:gd name="T15" fmla="*/ 7 h 25"/>
                <a:gd name="T16" fmla="*/ 0 w 19"/>
                <a:gd name="T17" fmla="*/ 7 h 25"/>
                <a:gd name="T18" fmla="*/ 3 w 19"/>
                <a:gd name="T19" fmla="*/ 2 h 25"/>
                <a:gd name="T20" fmla="*/ 7 w 19"/>
                <a:gd name="T21" fmla="*/ 0 h 25"/>
                <a:gd name="T22" fmla="*/ 7 w 19"/>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5"/>
                <a:gd name="T38" fmla="*/ 19 w 19"/>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5">
                  <a:moveTo>
                    <a:pt x="7" y="0"/>
                  </a:moveTo>
                  <a:lnTo>
                    <a:pt x="7" y="0"/>
                  </a:lnTo>
                  <a:lnTo>
                    <a:pt x="16" y="9"/>
                  </a:lnTo>
                  <a:lnTo>
                    <a:pt x="19" y="16"/>
                  </a:lnTo>
                  <a:lnTo>
                    <a:pt x="16" y="20"/>
                  </a:lnTo>
                  <a:lnTo>
                    <a:pt x="5" y="25"/>
                  </a:lnTo>
                  <a:lnTo>
                    <a:pt x="0" y="7"/>
                  </a:lnTo>
                  <a:lnTo>
                    <a:pt x="3" y="2"/>
                  </a:lnTo>
                  <a:lnTo>
                    <a:pt x="7"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8" name="Freeform 134"/>
            <p:cNvSpPr>
              <a:spLocks/>
            </p:cNvSpPr>
            <p:nvPr/>
          </p:nvSpPr>
          <p:spPr bwMode="auto">
            <a:xfrm>
              <a:off x="2678" y="2362"/>
              <a:ext cx="25" cy="19"/>
            </a:xfrm>
            <a:custGeom>
              <a:avLst/>
              <a:gdLst>
                <a:gd name="T0" fmla="*/ 21 w 25"/>
                <a:gd name="T1" fmla="*/ 7 h 19"/>
                <a:gd name="T2" fmla="*/ 25 w 25"/>
                <a:gd name="T3" fmla="*/ 17 h 19"/>
                <a:gd name="T4" fmla="*/ 25 w 25"/>
                <a:gd name="T5" fmla="*/ 17 h 19"/>
                <a:gd name="T6" fmla="*/ 16 w 25"/>
                <a:gd name="T7" fmla="*/ 19 h 19"/>
                <a:gd name="T8" fmla="*/ 7 w 25"/>
                <a:gd name="T9" fmla="*/ 19 h 19"/>
                <a:gd name="T10" fmla="*/ 7 w 25"/>
                <a:gd name="T11" fmla="*/ 19 h 19"/>
                <a:gd name="T12" fmla="*/ 2 w 25"/>
                <a:gd name="T13" fmla="*/ 12 h 19"/>
                <a:gd name="T14" fmla="*/ 0 w 25"/>
                <a:gd name="T15" fmla="*/ 5 h 19"/>
                <a:gd name="T16" fmla="*/ 7 w 25"/>
                <a:gd name="T17" fmla="*/ 0 h 19"/>
                <a:gd name="T18" fmla="*/ 7 w 25"/>
                <a:gd name="T19" fmla="*/ 0 h 19"/>
                <a:gd name="T20" fmla="*/ 14 w 25"/>
                <a:gd name="T21" fmla="*/ 3 h 19"/>
                <a:gd name="T22" fmla="*/ 19 w 25"/>
                <a:gd name="T23" fmla="*/ 5 h 19"/>
                <a:gd name="T24" fmla="*/ 21 w 25"/>
                <a:gd name="T25" fmla="*/ 7 h 19"/>
                <a:gd name="T26" fmla="*/ 21 w 25"/>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9"/>
                <a:gd name="T44" fmla="*/ 25 w 2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9">
                  <a:moveTo>
                    <a:pt x="21" y="7"/>
                  </a:moveTo>
                  <a:lnTo>
                    <a:pt x="25" y="17"/>
                  </a:lnTo>
                  <a:lnTo>
                    <a:pt x="16" y="19"/>
                  </a:lnTo>
                  <a:lnTo>
                    <a:pt x="7" y="19"/>
                  </a:lnTo>
                  <a:lnTo>
                    <a:pt x="2" y="12"/>
                  </a:lnTo>
                  <a:lnTo>
                    <a:pt x="0" y="5"/>
                  </a:lnTo>
                  <a:lnTo>
                    <a:pt x="7" y="0"/>
                  </a:lnTo>
                  <a:lnTo>
                    <a:pt x="14" y="3"/>
                  </a:lnTo>
                  <a:lnTo>
                    <a:pt x="19" y="5"/>
                  </a:lnTo>
                  <a:lnTo>
                    <a:pt x="21"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79" name="Freeform 135"/>
            <p:cNvSpPr>
              <a:spLocks/>
            </p:cNvSpPr>
            <p:nvPr/>
          </p:nvSpPr>
          <p:spPr bwMode="auto">
            <a:xfrm>
              <a:off x="1907" y="2372"/>
              <a:ext cx="7" cy="7"/>
            </a:xfrm>
            <a:custGeom>
              <a:avLst/>
              <a:gdLst>
                <a:gd name="T0" fmla="*/ 7 w 7"/>
                <a:gd name="T1" fmla="*/ 4 h 7"/>
                <a:gd name="T2" fmla="*/ 3 w 7"/>
                <a:gd name="T3" fmla="*/ 7 h 7"/>
                <a:gd name="T4" fmla="*/ 0 w 7"/>
                <a:gd name="T5" fmla="*/ 2 h 7"/>
                <a:gd name="T6" fmla="*/ 5 w 7"/>
                <a:gd name="T7" fmla="*/ 0 h 7"/>
                <a:gd name="T8" fmla="*/ 5 w 7"/>
                <a:gd name="T9" fmla="*/ 0 h 7"/>
                <a:gd name="T10" fmla="*/ 7 w 7"/>
                <a:gd name="T11" fmla="*/ 2 h 7"/>
                <a:gd name="T12" fmla="*/ 7 w 7"/>
                <a:gd name="T13" fmla="*/ 4 h 7"/>
                <a:gd name="T14" fmla="*/ 7 w 7"/>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4"/>
                  </a:moveTo>
                  <a:lnTo>
                    <a:pt x="3" y="7"/>
                  </a:lnTo>
                  <a:lnTo>
                    <a:pt x="0" y="2"/>
                  </a:lnTo>
                  <a:lnTo>
                    <a:pt x="5" y="0"/>
                  </a:lnTo>
                  <a:lnTo>
                    <a:pt x="7" y="2"/>
                  </a:lnTo>
                  <a:lnTo>
                    <a:pt x="7"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0" name="Freeform 136"/>
            <p:cNvSpPr>
              <a:spLocks/>
            </p:cNvSpPr>
            <p:nvPr/>
          </p:nvSpPr>
          <p:spPr bwMode="auto">
            <a:xfrm>
              <a:off x="3580" y="1732"/>
              <a:ext cx="377" cy="315"/>
            </a:xfrm>
            <a:custGeom>
              <a:avLst/>
              <a:gdLst>
                <a:gd name="T0" fmla="*/ 72 w 377"/>
                <a:gd name="T1" fmla="*/ 28 h 315"/>
                <a:gd name="T2" fmla="*/ 132 w 377"/>
                <a:gd name="T3" fmla="*/ 56 h 315"/>
                <a:gd name="T4" fmla="*/ 139 w 377"/>
                <a:gd name="T5" fmla="*/ 56 h 315"/>
                <a:gd name="T6" fmla="*/ 176 w 377"/>
                <a:gd name="T7" fmla="*/ 54 h 315"/>
                <a:gd name="T8" fmla="*/ 176 w 377"/>
                <a:gd name="T9" fmla="*/ 37 h 315"/>
                <a:gd name="T10" fmla="*/ 259 w 377"/>
                <a:gd name="T11" fmla="*/ 42 h 315"/>
                <a:gd name="T12" fmla="*/ 310 w 377"/>
                <a:gd name="T13" fmla="*/ 77 h 315"/>
                <a:gd name="T14" fmla="*/ 310 w 377"/>
                <a:gd name="T15" fmla="*/ 84 h 315"/>
                <a:gd name="T16" fmla="*/ 319 w 377"/>
                <a:gd name="T17" fmla="*/ 123 h 315"/>
                <a:gd name="T18" fmla="*/ 308 w 377"/>
                <a:gd name="T19" fmla="*/ 135 h 315"/>
                <a:gd name="T20" fmla="*/ 312 w 377"/>
                <a:gd name="T21" fmla="*/ 153 h 315"/>
                <a:gd name="T22" fmla="*/ 333 w 377"/>
                <a:gd name="T23" fmla="*/ 169 h 315"/>
                <a:gd name="T24" fmla="*/ 340 w 377"/>
                <a:gd name="T25" fmla="*/ 185 h 315"/>
                <a:gd name="T26" fmla="*/ 329 w 377"/>
                <a:gd name="T27" fmla="*/ 209 h 315"/>
                <a:gd name="T28" fmla="*/ 329 w 377"/>
                <a:gd name="T29" fmla="*/ 216 h 315"/>
                <a:gd name="T30" fmla="*/ 354 w 377"/>
                <a:gd name="T31" fmla="*/ 243 h 315"/>
                <a:gd name="T32" fmla="*/ 377 w 377"/>
                <a:gd name="T33" fmla="*/ 276 h 315"/>
                <a:gd name="T34" fmla="*/ 366 w 377"/>
                <a:gd name="T35" fmla="*/ 287 h 315"/>
                <a:gd name="T36" fmla="*/ 361 w 377"/>
                <a:gd name="T37" fmla="*/ 303 h 315"/>
                <a:gd name="T38" fmla="*/ 361 w 377"/>
                <a:gd name="T39" fmla="*/ 308 h 315"/>
                <a:gd name="T40" fmla="*/ 354 w 377"/>
                <a:gd name="T41" fmla="*/ 315 h 315"/>
                <a:gd name="T42" fmla="*/ 271 w 377"/>
                <a:gd name="T43" fmla="*/ 273 h 315"/>
                <a:gd name="T44" fmla="*/ 234 w 377"/>
                <a:gd name="T45" fmla="*/ 269 h 315"/>
                <a:gd name="T46" fmla="*/ 190 w 377"/>
                <a:gd name="T47" fmla="*/ 276 h 315"/>
                <a:gd name="T48" fmla="*/ 171 w 377"/>
                <a:gd name="T49" fmla="*/ 262 h 315"/>
                <a:gd name="T50" fmla="*/ 150 w 377"/>
                <a:gd name="T51" fmla="*/ 250 h 315"/>
                <a:gd name="T52" fmla="*/ 139 w 377"/>
                <a:gd name="T53" fmla="*/ 227 h 315"/>
                <a:gd name="T54" fmla="*/ 120 w 377"/>
                <a:gd name="T55" fmla="*/ 204 h 315"/>
                <a:gd name="T56" fmla="*/ 53 w 377"/>
                <a:gd name="T57" fmla="*/ 121 h 315"/>
                <a:gd name="T58" fmla="*/ 39 w 377"/>
                <a:gd name="T59" fmla="*/ 109 h 315"/>
                <a:gd name="T60" fmla="*/ 46 w 377"/>
                <a:gd name="T61" fmla="*/ 95 h 315"/>
                <a:gd name="T62" fmla="*/ 46 w 377"/>
                <a:gd name="T63" fmla="*/ 91 h 315"/>
                <a:gd name="T64" fmla="*/ 39 w 377"/>
                <a:gd name="T65" fmla="*/ 79 h 315"/>
                <a:gd name="T66" fmla="*/ 0 w 377"/>
                <a:gd name="T67" fmla="*/ 44 h 315"/>
                <a:gd name="T68" fmla="*/ 7 w 377"/>
                <a:gd name="T69" fmla="*/ 10 h 315"/>
                <a:gd name="T70" fmla="*/ 16 w 377"/>
                <a:gd name="T71" fmla="*/ 10 h 315"/>
                <a:gd name="T72" fmla="*/ 46 w 377"/>
                <a:gd name="T73" fmla="*/ 0 h 315"/>
                <a:gd name="T74" fmla="*/ 72 w 377"/>
                <a:gd name="T75" fmla="*/ 28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7"/>
                <a:gd name="T115" fmla="*/ 0 h 315"/>
                <a:gd name="T116" fmla="*/ 377 w 377"/>
                <a:gd name="T117" fmla="*/ 315 h 3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7" h="315">
                  <a:moveTo>
                    <a:pt x="72" y="28"/>
                  </a:moveTo>
                  <a:lnTo>
                    <a:pt x="72" y="28"/>
                  </a:lnTo>
                  <a:lnTo>
                    <a:pt x="97" y="35"/>
                  </a:lnTo>
                  <a:lnTo>
                    <a:pt x="132" y="56"/>
                  </a:lnTo>
                  <a:lnTo>
                    <a:pt x="139" y="56"/>
                  </a:lnTo>
                  <a:lnTo>
                    <a:pt x="144" y="51"/>
                  </a:lnTo>
                  <a:lnTo>
                    <a:pt x="176" y="54"/>
                  </a:lnTo>
                  <a:lnTo>
                    <a:pt x="176" y="37"/>
                  </a:lnTo>
                  <a:lnTo>
                    <a:pt x="201" y="28"/>
                  </a:lnTo>
                  <a:lnTo>
                    <a:pt x="259" y="42"/>
                  </a:lnTo>
                  <a:lnTo>
                    <a:pt x="310" y="77"/>
                  </a:lnTo>
                  <a:lnTo>
                    <a:pt x="310" y="84"/>
                  </a:lnTo>
                  <a:lnTo>
                    <a:pt x="310" y="88"/>
                  </a:lnTo>
                  <a:lnTo>
                    <a:pt x="319" y="123"/>
                  </a:lnTo>
                  <a:lnTo>
                    <a:pt x="308" y="135"/>
                  </a:lnTo>
                  <a:lnTo>
                    <a:pt x="310" y="146"/>
                  </a:lnTo>
                  <a:lnTo>
                    <a:pt x="312" y="153"/>
                  </a:lnTo>
                  <a:lnTo>
                    <a:pt x="315" y="158"/>
                  </a:lnTo>
                  <a:lnTo>
                    <a:pt x="333" y="169"/>
                  </a:lnTo>
                  <a:lnTo>
                    <a:pt x="340" y="185"/>
                  </a:lnTo>
                  <a:lnTo>
                    <a:pt x="331" y="199"/>
                  </a:lnTo>
                  <a:lnTo>
                    <a:pt x="329" y="209"/>
                  </a:lnTo>
                  <a:lnTo>
                    <a:pt x="329" y="216"/>
                  </a:lnTo>
                  <a:lnTo>
                    <a:pt x="343" y="229"/>
                  </a:lnTo>
                  <a:lnTo>
                    <a:pt x="354" y="243"/>
                  </a:lnTo>
                  <a:lnTo>
                    <a:pt x="377" y="276"/>
                  </a:lnTo>
                  <a:lnTo>
                    <a:pt x="373" y="280"/>
                  </a:lnTo>
                  <a:lnTo>
                    <a:pt x="366" y="287"/>
                  </a:lnTo>
                  <a:lnTo>
                    <a:pt x="361" y="294"/>
                  </a:lnTo>
                  <a:lnTo>
                    <a:pt x="361" y="303"/>
                  </a:lnTo>
                  <a:lnTo>
                    <a:pt x="361" y="308"/>
                  </a:lnTo>
                  <a:lnTo>
                    <a:pt x="359" y="310"/>
                  </a:lnTo>
                  <a:lnTo>
                    <a:pt x="354" y="315"/>
                  </a:lnTo>
                  <a:lnTo>
                    <a:pt x="287" y="301"/>
                  </a:lnTo>
                  <a:lnTo>
                    <a:pt x="271" y="273"/>
                  </a:lnTo>
                  <a:lnTo>
                    <a:pt x="255" y="264"/>
                  </a:lnTo>
                  <a:lnTo>
                    <a:pt x="234" y="269"/>
                  </a:lnTo>
                  <a:lnTo>
                    <a:pt x="222" y="280"/>
                  </a:lnTo>
                  <a:lnTo>
                    <a:pt x="190" y="276"/>
                  </a:lnTo>
                  <a:lnTo>
                    <a:pt x="171" y="262"/>
                  </a:lnTo>
                  <a:lnTo>
                    <a:pt x="160" y="255"/>
                  </a:lnTo>
                  <a:lnTo>
                    <a:pt x="150" y="250"/>
                  </a:lnTo>
                  <a:lnTo>
                    <a:pt x="139" y="227"/>
                  </a:lnTo>
                  <a:lnTo>
                    <a:pt x="139" y="220"/>
                  </a:lnTo>
                  <a:lnTo>
                    <a:pt x="120" y="204"/>
                  </a:lnTo>
                  <a:lnTo>
                    <a:pt x="102" y="204"/>
                  </a:lnTo>
                  <a:lnTo>
                    <a:pt x="53" y="121"/>
                  </a:lnTo>
                  <a:lnTo>
                    <a:pt x="39" y="109"/>
                  </a:lnTo>
                  <a:lnTo>
                    <a:pt x="44" y="100"/>
                  </a:lnTo>
                  <a:lnTo>
                    <a:pt x="46" y="95"/>
                  </a:lnTo>
                  <a:lnTo>
                    <a:pt x="46" y="91"/>
                  </a:lnTo>
                  <a:lnTo>
                    <a:pt x="44" y="84"/>
                  </a:lnTo>
                  <a:lnTo>
                    <a:pt x="39" y="79"/>
                  </a:lnTo>
                  <a:lnTo>
                    <a:pt x="28" y="77"/>
                  </a:lnTo>
                  <a:lnTo>
                    <a:pt x="0" y="44"/>
                  </a:lnTo>
                  <a:lnTo>
                    <a:pt x="7" y="10"/>
                  </a:lnTo>
                  <a:lnTo>
                    <a:pt x="16" y="10"/>
                  </a:lnTo>
                  <a:lnTo>
                    <a:pt x="25" y="7"/>
                  </a:lnTo>
                  <a:lnTo>
                    <a:pt x="46" y="0"/>
                  </a:lnTo>
                  <a:lnTo>
                    <a:pt x="67" y="5"/>
                  </a:lnTo>
                  <a:lnTo>
                    <a:pt x="72" y="2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1" name="Freeform 137"/>
            <p:cNvSpPr>
              <a:spLocks/>
            </p:cNvSpPr>
            <p:nvPr/>
          </p:nvSpPr>
          <p:spPr bwMode="auto">
            <a:xfrm>
              <a:off x="2292" y="2386"/>
              <a:ext cx="9" cy="4"/>
            </a:xfrm>
            <a:custGeom>
              <a:avLst/>
              <a:gdLst>
                <a:gd name="T0" fmla="*/ 9 w 9"/>
                <a:gd name="T1" fmla="*/ 4 h 4"/>
                <a:gd name="T2" fmla="*/ 9 w 9"/>
                <a:gd name="T3" fmla="*/ 4 h 4"/>
                <a:gd name="T4" fmla="*/ 4 w 9"/>
                <a:gd name="T5" fmla="*/ 2 h 4"/>
                <a:gd name="T6" fmla="*/ 0 w 9"/>
                <a:gd name="T7" fmla="*/ 0 h 4"/>
                <a:gd name="T8" fmla="*/ 9 w 9"/>
                <a:gd name="T9" fmla="*/ 4 h 4"/>
                <a:gd name="T10" fmla="*/ 9 w 9"/>
                <a:gd name="T11" fmla="*/ 4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4"/>
                  </a:moveTo>
                  <a:lnTo>
                    <a:pt x="9" y="4"/>
                  </a:lnTo>
                  <a:lnTo>
                    <a:pt x="4" y="2"/>
                  </a:lnTo>
                  <a:lnTo>
                    <a:pt x="0" y="0"/>
                  </a:lnTo>
                  <a:lnTo>
                    <a:pt x="9"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2" name="Freeform 138"/>
            <p:cNvSpPr>
              <a:spLocks/>
            </p:cNvSpPr>
            <p:nvPr/>
          </p:nvSpPr>
          <p:spPr bwMode="auto">
            <a:xfrm>
              <a:off x="2322" y="2390"/>
              <a:ext cx="7" cy="5"/>
            </a:xfrm>
            <a:custGeom>
              <a:avLst/>
              <a:gdLst>
                <a:gd name="T0" fmla="*/ 7 w 7"/>
                <a:gd name="T1" fmla="*/ 2 h 5"/>
                <a:gd name="T2" fmla="*/ 7 w 7"/>
                <a:gd name="T3" fmla="*/ 2 h 5"/>
                <a:gd name="T4" fmla="*/ 7 w 7"/>
                <a:gd name="T5" fmla="*/ 5 h 5"/>
                <a:gd name="T6" fmla="*/ 7 w 7"/>
                <a:gd name="T7" fmla="*/ 5 h 5"/>
                <a:gd name="T8" fmla="*/ 2 w 7"/>
                <a:gd name="T9" fmla="*/ 5 h 5"/>
                <a:gd name="T10" fmla="*/ 2 w 7"/>
                <a:gd name="T11" fmla="*/ 5 h 5"/>
                <a:gd name="T12" fmla="*/ 0 w 7"/>
                <a:gd name="T13" fmla="*/ 5 h 5"/>
                <a:gd name="T14" fmla="*/ 0 w 7"/>
                <a:gd name="T15" fmla="*/ 2 h 5"/>
                <a:gd name="T16" fmla="*/ 0 w 7"/>
                <a:gd name="T17" fmla="*/ 2 h 5"/>
                <a:gd name="T18" fmla="*/ 4 w 7"/>
                <a:gd name="T19" fmla="*/ 0 h 5"/>
                <a:gd name="T20" fmla="*/ 7 w 7"/>
                <a:gd name="T21" fmla="*/ 2 h 5"/>
                <a:gd name="T22" fmla="*/ 7 w 7"/>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7" y="2"/>
                  </a:moveTo>
                  <a:lnTo>
                    <a:pt x="7" y="2"/>
                  </a:lnTo>
                  <a:lnTo>
                    <a:pt x="7" y="5"/>
                  </a:lnTo>
                  <a:lnTo>
                    <a:pt x="2" y="5"/>
                  </a:lnTo>
                  <a:lnTo>
                    <a:pt x="0" y="5"/>
                  </a:lnTo>
                  <a:lnTo>
                    <a:pt x="0" y="2"/>
                  </a:lnTo>
                  <a:lnTo>
                    <a:pt x="4" y="0"/>
                  </a:lnTo>
                  <a:lnTo>
                    <a:pt x="7"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3" name="Freeform 139"/>
            <p:cNvSpPr>
              <a:spLocks/>
            </p:cNvSpPr>
            <p:nvPr/>
          </p:nvSpPr>
          <p:spPr bwMode="auto">
            <a:xfrm>
              <a:off x="2988" y="2395"/>
              <a:ext cx="245" cy="201"/>
            </a:xfrm>
            <a:custGeom>
              <a:avLst/>
              <a:gdLst>
                <a:gd name="T0" fmla="*/ 181 w 245"/>
                <a:gd name="T1" fmla="*/ 14 h 201"/>
                <a:gd name="T2" fmla="*/ 197 w 245"/>
                <a:gd name="T3" fmla="*/ 21 h 201"/>
                <a:gd name="T4" fmla="*/ 201 w 245"/>
                <a:gd name="T5" fmla="*/ 18 h 201"/>
                <a:gd name="T6" fmla="*/ 243 w 245"/>
                <a:gd name="T7" fmla="*/ 4 h 201"/>
                <a:gd name="T8" fmla="*/ 192 w 245"/>
                <a:gd name="T9" fmla="*/ 39 h 201"/>
                <a:gd name="T10" fmla="*/ 190 w 245"/>
                <a:gd name="T11" fmla="*/ 41 h 201"/>
                <a:gd name="T12" fmla="*/ 185 w 245"/>
                <a:gd name="T13" fmla="*/ 72 h 201"/>
                <a:gd name="T14" fmla="*/ 171 w 245"/>
                <a:gd name="T15" fmla="*/ 76 h 201"/>
                <a:gd name="T16" fmla="*/ 164 w 245"/>
                <a:gd name="T17" fmla="*/ 83 h 201"/>
                <a:gd name="T18" fmla="*/ 183 w 245"/>
                <a:gd name="T19" fmla="*/ 104 h 201"/>
                <a:gd name="T20" fmla="*/ 169 w 245"/>
                <a:gd name="T21" fmla="*/ 132 h 201"/>
                <a:gd name="T22" fmla="*/ 144 w 245"/>
                <a:gd name="T23" fmla="*/ 162 h 201"/>
                <a:gd name="T24" fmla="*/ 120 w 245"/>
                <a:gd name="T25" fmla="*/ 197 h 201"/>
                <a:gd name="T26" fmla="*/ 30 w 245"/>
                <a:gd name="T27" fmla="*/ 197 h 201"/>
                <a:gd name="T28" fmla="*/ 30 w 245"/>
                <a:gd name="T29" fmla="*/ 201 h 201"/>
                <a:gd name="T30" fmla="*/ 23 w 245"/>
                <a:gd name="T31" fmla="*/ 197 h 201"/>
                <a:gd name="T32" fmla="*/ 26 w 245"/>
                <a:gd name="T33" fmla="*/ 180 h 201"/>
                <a:gd name="T34" fmla="*/ 28 w 245"/>
                <a:gd name="T35" fmla="*/ 148 h 201"/>
                <a:gd name="T36" fmla="*/ 7 w 245"/>
                <a:gd name="T37" fmla="*/ 134 h 201"/>
                <a:gd name="T38" fmla="*/ 12 w 245"/>
                <a:gd name="T39" fmla="*/ 104 h 201"/>
                <a:gd name="T40" fmla="*/ 9 w 245"/>
                <a:gd name="T41" fmla="*/ 88 h 201"/>
                <a:gd name="T42" fmla="*/ 5 w 245"/>
                <a:gd name="T43" fmla="*/ 60 h 201"/>
                <a:gd name="T44" fmla="*/ 19 w 245"/>
                <a:gd name="T45" fmla="*/ 62 h 201"/>
                <a:gd name="T46" fmla="*/ 63 w 245"/>
                <a:gd name="T47" fmla="*/ 51 h 201"/>
                <a:gd name="T48" fmla="*/ 67 w 245"/>
                <a:gd name="T49" fmla="*/ 39 h 201"/>
                <a:gd name="T50" fmla="*/ 72 w 245"/>
                <a:gd name="T51" fmla="*/ 25 h 201"/>
                <a:gd name="T52" fmla="*/ 104 w 245"/>
                <a:gd name="T53" fmla="*/ 11 h 201"/>
                <a:gd name="T54" fmla="*/ 107 w 245"/>
                <a:gd name="T55" fmla="*/ 16 h 201"/>
                <a:gd name="T56" fmla="*/ 120 w 245"/>
                <a:gd name="T57" fmla="*/ 18 h 201"/>
                <a:gd name="T58" fmla="*/ 137 w 245"/>
                <a:gd name="T59" fmla="*/ 16 h 201"/>
                <a:gd name="T60" fmla="*/ 169 w 245"/>
                <a:gd name="T61" fmla="*/ 0 h 201"/>
                <a:gd name="T62" fmla="*/ 181 w 245"/>
                <a:gd name="T63" fmla="*/ 14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5"/>
                <a:gd name="T97" fmla="*/ 0 h 201"/>
                <a:gd name="T98" fmla="*/ 245 w 245"/>
                <a:gd name="T99" fmla="*/ 201 h 2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5" h="201">
                  <a:moveTo>
                    <a:pt x="181" y="14"/>
                  </a:moveTo>
                  <a:lnTo>
                    <a:pt x="181" y="14"/>
                  </a:lnTo>
                  <a:lnTo>
                    <a:pt x="192" y="18"/>
                  </a:lnTo>
                  <a:lnTo>
                    <a:pt x="197" y="21"/>
                  </a:lnTo>
                  <a:lnTo>
                    <a:pt x="201" y="18"/>
                  </a:lnTo>
                  <a:lnTo>
                    <a:pt x="243" y="4"/>
                  </a:lnTo>
                  <a:lnTo>
                    <a:pt x="245" y="11"/>
                  </a:lnTo>
                  <a:lnTo>
                    <a:pt x="192" y="39"/>
                  </a:lnTo>
                  <a:lnTo>
                    <a:pt x="190" y="41"/>
                  </a:lnTo>
                  <a:lnTo>
                    <a:pt x="185" y="72"/>
                  </a:lnTo>
                  <a:lnTo>
                    <a:pt x="178" y="74"/>
                  </a:lnTo>
                  <a:lnTo>
                    <a:pt x="171" y="76"/>
                  </a:lnTo>
                  <a:lnTo>
                    <a:pt x="167" y="78"/>
                  </a:lnTo>
                  <a:lnTo>
                    <a:pt x="164" y="83"/>
                  </a:lnTo>
                  <a:lnTo>
                    <a:pt x="164" y="85"/>
                  </a:lnTo>
                  <a:lnTo>
                    <a:pt x="183" y="104"/>
                  </a:lnTo>
                  <a:lnTo>
                    <a:pt x="181" y="116"/>
                  </a:lnTo>
                  <a:lnTo>
                    <a:pt x="169" y="132"/>
                  </a:lnTo>
                  <a:lnTo>
                    <a:pt x="160" y="159"/>
                  </a:lnTo>
                  <a:lnTo>
                    <a:pt x="144" y="162"/>
                  </a:lnTo>
                  <a:lnTo>
                    <a:pt x="120" y="197"/>
                  </a:lnTo>
                  <a:lnTo>
                    <a:pt x="30" y="197"/>
                  </a:lnTo>
                  <a:lnTo>
                    <a:pt x="28" y="199"/>
                  </a:lnTo>
                  <a:lnTo>
                    <a:pt x="30" y="201"/>
                  </a:lnTo>
                  <a:lnTo>
                    <a:pt x="23" y="197"/>
                  </a:lnTo>
                  <a:lnTo>
                    <a:pt x="23" y="187"/>
                  </a:lnTo>
                  <a:lnTo>
                    <a:pt x="26" y="180"/>
                  </a:lnTo>
                  <a:lnTo>
                    <a:pt x="33" y="166"/>
                  </a:lnTo>
                  <a:lnTo>
                    <a:pt x="28" y="148"/>
                  </a:lnTo>
                  <a:lnTo>
                    <a:pt x="7" y="134"/>
                  </a:lnTo>
                  <a:lnTo>
                    <a:pt x="0" y="116"/>
                  </a:lnTo>
                  <a:lnTo>
                    <a:pt x="12" y="104"/>
                  </a:lnTo>
                  <a:lnTo>
                    <a:pt x="9" y="88"/>
                  </a:lnTo>
                  <a:lnTo>
                    <a:pt x="5" y="69"/>
                  </a:lnTo>
                  <a:lnTo>
                    <a:pt x="5" y="60"/>
                  </a:lnTo>
                  <a:lnTo>
                    <a:pt x="19" y="62"/>
                  </a:lnTo>
                  <a:lnTo>
                    <a:pt x="30" y="62"/>
                  </a:lnTo>
                  <a:lnTo>
                    <a:pt x="63" y="51"/>
                  </a:lnTo>
                  <a:lnTo>
                    <a:pt x="67" y="39"/>
                  </a:lnTo>
                  <a:lnTo>
                    <a:pt x="72" y="28"/>
                  </a:lnTo>
                  <a:lnTo>
                    <a:pt x="72" y="25"/>
                  </a:lnTo>
                  <a:lnTo>
                    <a:pt x="104" y="11"/>
                  </a:lnTo>
                  <a:lnTo>
                    <a:pt x="107" y="16"/>
                  </a:lnTo>
                  <a:lnTo>
                    <a:pt x="111" y="18"/>
                  </a:lnTo>
                  <a:lnTo>
                    <a:pt x="120" y="18"/>
                  </a:lnTo>
                  <a:lnTo>
                    <a:pt x="127" y="18"/>
                  </a:lnTo>
                  <a:lnTo>
                    <a:pt x="137" y="16"/>
                  </a:lnTo>
                  <a:lnTo>
                    <a:pt x="160" y="11"/>
                  </a:lnTo>
                  <a:lnTo>
                    <a:pt x="169" y="0"/>
                  </a:lnTo>
                  <a:lnTo>
                    <a:pt x="178" y="0"/>
                  </a:lnTo>
                  <a:lnTo>
                    <a:pt x="181"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4" name="Freeform 140"/>
            <p:cNvSpPr>
              <a:spLocks/>
            </p:cNvSpPr>
            <p:nvPr/>
          </p:nvSpPr>
          <p:spPr bwMode="auto">
            <a:xfrm>
              <a:off x="2093" y="2404"/>
              <a:ext cx="34" cy="28"/>
            </a:xfrm>
            <a:custGeom>
              <a:avLst/>
              <a:gdLst>
                <a:gd name="T0" fmla="*/ 34 w 34"/>
                <a:gd name="T1" fmla="*/ 2 h 28"/>
                <a:gd name="T2" fmla="*/ 34 w 34"/>
                <a:gd name="T3" fmla="*/ 2 h 28"/>
                <a:gd name="T4" fmla="*/ 34 w 34"/>
                <a:gd name="T5" fmla="*/ 16 h 28"/>
                <a:gd name="T6" fmla="*/ 30 w 34"/>
                <a:gd name="T7" fmla="*/ 23 h 28"/>
                <a:gd name="T8" fmla="*/ 25 w 34"/>
                <a:gd name="T9" fmla="*/ 28 h 28"/>
                <a:gd name="T10" fmla="*/ 25 w 34"/>
                <a:gd name="T11" fmla="*/ 28 h 28"/>
                <a:gd name="T12" fmla="*/ 13 w 34"/>
                <a:gd name="T13" fmla="*/ 21 h 28"/>
                <a:gd name="T14" fmla="*/ 4 w 34"/>
                <a:gd name="T15" fmla="*/ 14 h 28"/>
                <a:gd name="T16" fmla="*/ 4 w 34"/>
                <a:gd name="T17" fmla="*/ 14 h 28"/>
                <a:gd name="T18" fmla="*/ 0 w 34"/>
                <a:gd name="T19" fmla="*/ 2 h 28"/>
                <a:gd name="T20" fmla="*/ 16 w 34"/>
                <a:gd name="T21" fmla="*/ 0 h 28"/>
                <a:gd name="T22" fmla="*/ 34 w 34"/>
                <a:gd name="T23" fmla="*/ 2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8"/>
                <a:gd name="T38" fmla="*/ 34 w 34"/>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8">
                  <a:moveTo>
                    <a:pt x="34" y="2"/>
                  </a:moveTo>
                  <a:lnTo>
                    <a:pt x="34" y="2"/>
                  </a:lnTo>
                  <a:lnTo>
                    <a:pt x="34" y="16"/>
                  </a:lnTo>
                  <a:lnTo>
                    <a:pt x="30" y="23"/>
                  </a:lnTo>
                  <a:lnTo>
                    <a:pt x="25" y="28"/>
                  </a:lnTo>
                  <a:lnTo>
                    <a:pt x="13" y="21"/>
                  </a:lnTo>
                  <a:lnTo>
                    <a:pt x="4" y="14"/>
                  </a:lnTo>
                  <a:lnTo>
                    <a:pt x="0" y="2"/>
                  </a:lnTo>
                  <a:lnTo>
                    <a:pt x="16" y="0"/>
                  </a:lnTo>
                  <a:lnTo>
                    <a:pt x="34"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5" name="Freeform 141"/>
            <p:cNvSpPr>
              <a:spLocks/>
            </p:cNvSpPr>
            <p:nvPr/>
          </p:nvSpPr>
          <p:spPr bwMode="auto">
            <a:xfrm>
              <a:off x="3923" y="1765"/>
              <a:ext cx="266" cy="317"/>
            </a:xfrm>
            <a:custGeom>
              <a:avLst/>
              <a:gdLst>
                <a:gd name="T0" fmla="*/ 240 w 266"/>
                <a:gd name="T1" fmla="*/ 25 h 317"/>
                <a:gd name="T2" fmla="*/ 240 w 266"/>
                <a:gd name="T3" fmla="*/ 25 h 317"/>
                <a:gd name="T4" fmla="*/ 261 w 266"/>
                <a:gd name="T5" fmla="*/ 32 h 317"/>
                <a:gd name="T6" fmla="*/ 266 w 266"/>
                <a:gd name="T7" fmla="*/ 44 h 317"/>
                <a:gd name="T8" fmla="*/ 229 w 266"/>
                <a:gd name="T9" fmla="*/ 46 h 317"/>
                <a:gd name="T10" fmla="*/ 215 w 266"/>
                <a:gd name="T11" fmla="*/ 58 h 317"/>
                <a:gd name="T12" fmla="*/ 217 w 266"/>
                <a:gd name="T13" fmla="*/ 97 h 317"/>
                <a:gd name="T14" fmla="*/ 217 w 266"/>
                <a:gd name="T15" fmla="*/ 97 h 317"/>
                <a:gd name="T16" fmla="*/ 233 w 266"/>
                <a:gd name="T17" fmla="*/ 106 h 317"/>
                <a:gd name="T18" fmla="*/ 243 w 266"/>
                <a:gd name="T19" fmla="*/ 111 h 317"/>
                <a:gd name="T20" fmla="*/ 252 w 266"/>
                <a:gd name="T21" fmla="*/ 113 h 317"/>
                <a:gd name="T22" fmla="*/ 252 w 266"/>
                <a:gd name="T23" fmla="*/ 143 h 317"/>
                <a:gd name="T24" fmla="*/ 215 w 266"/>
                <a:gd name="T25" fmla="*/ 187 h 317"/>
                <a:gd name="T26" fmla="*/ 201 w 266"/>
                <a:gd name="T27" fmla="*/ 217 h 317"/>
                <a:gd name="T28" fmla="*/ 199 w 266"/>
                <a:gd name="T29" fmla="*/ 220 h 317"/>
                <a:gd name="T30" fmla="*/ 199 w 266"/>
                <a:gd name="T31" fmla="*/ 220 h 317"/>
                <a:gd name="T32" fmla="*/ 189 w 266"/>
                <a:gd name="T33" fmla="*/ 220 h 317"/>
                <a:gd name="T34" fmla="*/ 180 w 266"/>
                <a:gd name="T35" fmla="*/ 220 h 317"/>
                <a:gd name="T36" fmla="*/ 178 w 266"/>
                <a:gd name="T37" fmla="*/ 259 h 317"/>
                <a:gd name="T38" fmla="*/ 215 w 266"/>
                <a:gd name="T39" fmla="*/ 289 h 317"/>
                <a:gd name="T40" fmla="*/ 210 w 266"/>
                <a:gd name="T41" fmla="*/ 301 h 317"/>
                <a:gd name="T42" fmla="*/ 210 w 266"/>
                <a:gd name="T43" fmla="*/ 301 h 317"/>
                <a:gd name="T44" fmla="*/ 178 w 266"/>
                <a:gd name="T45" fmla="*/ 310 h 317"/>
                <a:gd name="T46" fmla="*/ 143 w 266"/>
                <a:gd name="T47" fmla="*/ 317 h 317"/>
                <a:gd name="T48" fmla="*/ 115 w 266"/>
                <a:gd name="T49" fmla="*/ 289 h 317"/>
                <a:gd name="T50" fmla="*/ 118 w 266"/>
                <a:gd name="T51" fmla="*/ 277 h 317"/>
                <a:gd name="T52" fmla="*/ 115 w 266"/>
                <a:gd name="T53" fmla="*/ 275 h 317"/>
                <a:gd name="T54" fmla="*/ 97 w 266"/>
                <a:gd name="T55" fmla="*/ 270 h 317"/>
                <a:gd name="T56" fmla="*/ 71 w 266"/>
                <a:gd name="T57" fmla="*/ 277 h 317"/>
                <a:gd name="T58" fmla="*/ 23 w 266"/>
                <a:gd name="T59" fmla="*/ 275 h 317"/>
                <a:gd name="T60" fmla="*/ 23 w 266"/>
                <a:gd name="T61" fmla="*/ 275 h 317"/>
                <a:gd name="T62" fmla="*/ 23 w 266"/>
                <a:gd name="T63" fmla="*/ 268 h 317"/>
                <a:gd name="T64" fmla="*/ 23 w 266"/>
                <a:gd name="T65" fmla="*/ 264 h 317"/>
                <a:gd name="T66" fmla="*/ 39 w 266"/>
                <a:gd name="T67" fmla="*/ 243 h 317"/>
                <a:gd name="T68" fmla="*/ 39 w 266"/>
                <a:gd name="T69" fmla="*/ 243 h 317"/>
                <a:gd name="T70" fmla="*/ 20 w 266"/>
                <a:gd name="T71" fmla="*/ 217 h 317"/>
                <a:gd name="T72" fmla="*/ 2 w 266"/>
                <a:gd name="T73" fmla="*/ 194 h 317"/>
                <a:gd name="T74" fmla="*/ 0 w 266"/>
                <a:gd name="T75" fmla="*/ 187 h 317"/>
                <a:gd name="T76" fmla="*/ 87 w 266"/>
                <a:gd name="T77" fmla="*/ 187 h 317"/>
                <a:gd name="T78" fmla="*/ 87 w 266"/>
                <a:gd name="T79" fmla="*/ 187 h 317"/>
                <a:gd name="T80" fmla="*/ 113 w 266"/>
                <a:gd name="T81" fmla="*/ 152 h 317"/>
                <a:gd name="T82" fmla="*/ 113 w 266"/>
                <a:gd name="T83" fmla="*/ 152 h 317"/>
                <a:gd name="T84" fmla="*/ 129 w 266"/>
                <a:gd name="T85" fmla="*/ 148 h 317"/>
                <a:gd name="T86" fmla="*/ 131 w 266"/>
                <a:gd name="T87" fmla="*/ 145 h 317"/>
                <a:gd name="T88" fmla="*/ 138 w 266"/>
                <a:gd name="T89" fmla="*/ 118 h 317"/>
                <a:gd name="T90" fmla="*/ 152 w 266"/>
                <a:gd name="T91" fmla="*/ 102 h 317"/>
                <a:gd name="T92" fmla="*/ 155 w 266"/>
                <a:gd name="T93" fmla="*/ 88 h 317"/>
                <a:gd name="T94" fmla="*/ 136 w 266"/>
                <a:gd name="T95" fmla="*/ 71 h 317"/>
                <a:gd name="T96" fmla="*/ 138 w 266"/>
                <a:gd name="T97" fmla="*/ 67 h 317"/>
                <a:gd name="T98" fmla="*/ 138 w 266"/>
                <a:gd name="T99" fmla="*/ 67 h 317"/>
                <a:gd name="T100" fmla="*/ 155 w 266"/>
                <a:gd name="T101" fmla="*/ 60 h 317"/>
                <a:gd name="T102" fmla="*/ 162 w 266"/>
                <a:gd name="T103" fmla="*/ 30 h 317"/>
                <a:gd name="T104" fmla="*/ 215 w 266"/>
                <a:gd name="T105" fmla="*/ 0 h 317"/>
                <a:gd name="T106" fmla="*/ 229 w 266"/>
                <a:gd name="T107" fmla="*/ 4 h 317"/>
                <a:gd name="T108" fmla="*/ 240 w 266"/>
                <a:gd name="T109" fmla="*/ 25 h 3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6"/>
                <a:gd name="T166" fmla="*/ 0 h 317"/>
                <a:gd name="T167" fmla="*/ 266 w 266"/>
                <a:gd name="T168" fmla="*/ 317 h 3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6" h="317">
                  <a:moveTo>
                    <a:pt x="240" y="25"/>
                  </a:moveTo>
                  <a:lnTo>
                    <a:pt x="240" y="25"/>
                  </a:lnTo>
                  <a:lnTo>
                    <a:pt x="261" y="32"/>
                  </a:lnTo>
                  <a:lnTo>
                    <a:pt x="266" y="44"/>
                  </a:lnTo>
                  <a:lnTo>
                    <a:pt x="229" y="46"/>
                  </a:lnTo>
                  <a:lnTo>
                    <a:pt x="215" y="58"/>
                  </a:lnTo>
                  <a:lnTo>
                    <a:pt x="217" y="97"/>
                  </a:lnTo>
                  <a:lnTo>
                    <a:pt x="233" y="106"/>
                  </a:lnTo>
                  <a:lnTo>
                    <a:pt x="243" y="111"/>
                  </a:lnTo>
                  <a:lnTo>
                    <a:pt x="252" y="113"/>
                  </a:lnTo>
                  <a:lnTo>
                    <a:pt x="252" y="143"/>
                  </a:lnTo>
                  <a:lnTo>
                    <a:pt x="215" y="187"/>
                  </a:lnTo>
                  <a:lnTo>
                    <a:pt x="201" y="217"/>
                  </a:lnTo>
                  <a:lnTo>
                    <a:pt x="199" y="220"/>
                  </a:lnTo>
                  <a:lnTo>
                    <a:pt x="189" y="220"/>
                  </a:lnTo>
                  <a:lnTo>
                    <a:pt x="180" y="220"/>
                  </a:lnTo>
                  <a:lnTo>
                    <a:pt x="178" y="259"/>
                  </a:lnTo>
                  <a:lnTo>
                    <a:pt x="215" y="289"/>
                  </a:lnTo>
                  <a:lnTo>
                    <a:pt x="210" y="301"/>
                  </a:lnTo>
                  <a:lnTo>
                    <a:pt x="178" y="310"/>
                  </a:lnTo>
                  <a:lnTo>
                    <a:pt x="143" y="317"/>
                  </a:lnTo>
                  <a:lnTo>
                    <a:pt x="115" y="289"/>
                  </a:lnTo>
                  <a:lnTo>
                    <a:pt x="118" y="277"/>
                  </a:lnTo>
                  <a:lnTo>
                    <a:pt x="115" y="275"/>
                  </a:lnTo>
                  <a:lnTo>
                    <a:pt x="97" y="270"/>
                  </a:lnTo>
                  <a:lnTo>
                    <a:pt x="71" y="277"/>
                  </a:lnTo>
                  <a:lnTo>
                    <a:pt x="23" y="275"/>
                  </a:lnTo>
                  <a:lnTo>
                    <a:pt x="23" y="268"/>
                  </a:lnTo>
                  <a:lnTo>
                    <a:pt x="23" y="264"/>
                  </a:lnTo>
                  <a:lnTo>
                    <a:pt x="39" y="243"/>
                  </a:lnTo>
                  <a:lnTo>
                    <a:pt x="20" y="217"/>
                  </a:lnTo>
                  <a:lnTo>
                    <a:pt x="2" y="194"/>
                  </a:lnTo>
                  <a:lnTo>
                    <a:pt x="0" y="187"/>
                  </a:lnTo>
                  <a:lnTo>
                    <a:pt x="87" y="187"/>
                  </a:lnTo>
                  <a:lnTo>
                    <a:pt x="113" y="152"/>
                  </a:lnTo>
                  <a:lnTo>
                    <a:pt x="129" y="148"/>
                  </a:lnTo>
                  <a:lnTo>
                    <a:pt x="131" y="145"/>
                  </a:lnTo>
                  <a:lnTo>
                    <a:pt x="138" y="118"/>
                  </a:lnTo>
                  <a:lnTo>
                    <a:pt x="152" y="102"/>
                  </a:lnTo>
                  <a:lnTo>
                    <a:pt x="155" y="88"/>
                  </a:lnTo>
                  <a:lnTo>
                    <a:pt x="136" y="71"/>
                  </a:lnTo>
                  <a:lnTo>
                    <a:pt x="138" y="67"/>
                  </a:lnTo>
                  <a:lnTo>
                    <a:pt x="155" y="60"/>
                  </a:lnTo>
                  <a:lnTo>
                    <a:pt x="162" y="30"/>
                  </a:lnTo>
                  <a:lnTo>
                    <a:pt x="215" y="0"/>
                  </a:lnTo>
                  <a:lnTo>
                    <a:pt x="229" y="4"/>
                  </a:lnTo>
                  <a:lnTo>
                    <a:pt x="240" y="2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6" name="Freeform 142"/>
            <p:cNvSpPr>
              <a:spLocks/>
            </p:cNvSpPr>
            <p:nvPr/>
          </p:nvSpPr>
          <p:spPr bwMode="auto">
            <a:xfrm>
              <a:off x="2594" y="1781"/>
              <a:ext cx="401" cy="416"/>
            </a:xfrm>
            <a:custGeom>
              <a:avLst/>
              <a:gdLst>
                <a:gd name="T0" fmla="*/ 331 w 401"/>
                <a:gd name="T1" fmla="*/ 5 h 416"/>
                <a:gd name="T2" fmla="*/ 331 w 401"/>
                <a:gd name="T3" fmla="*/ 39 h 416"/>
                <a:gd name="T4" fmla="*/ 331 w 401"/>
                <a:gd name="T5" fmla="*/ 39 h 416"/>
                <a:gd name="T6" fmla="*/ 326 w 401"/>
                <a:gd name="T7" fmla="*/ 44 h 416"/>
                <a:gd name="T8" fmla="*/ 320 w 401"/>
                <a:gd name="T9" fmla="*/ 51 h 416"/>
                <a:gd name="T10" fmla="*/ 315 w 401"/>
                <a:gd name="T11" fmla="*/ 55 h 416"/>
                <a:gd name="T12" fmla="*/ 315 w 401"/>
                <a:gd name="T13" fmla="*/ 60 h 416"/>
                <a:gd name="T14" fmla="*/ 315 w 401"/>
                <a:gd name="T15" fmla="*/ 65 h 416"/>
                <a:gd name="T16" fmla="*/ 317 w 401"/>
                <a:gd name="T17" fmla="*/ 86 h 416"/>
                <a:gd name="T18" fmla="*/ 338 w 401"/>
                <a:gd name="T19" fmla="*/ 106 h 416"/>
                <a:gd name="T20" fmla="*/ 338 w 401"/>
                <a:gd name="T21" fmla="*/ 106 h 416"/>
                <a:gd name="T22" fmla="*/ 343 w 401"/>
                <a:gd name="T23" fmla="*/ 120 h 416"/>
                <a:gd name="T24" fmla="*/ 347 w 401"/>
                <a:gd name="T25" fmla="*/ 134 h 416"/>
                <a:gd name="T26" fmla="*/ 338 w 401"/>
                <a:gd name="T27" fmla="*/ 160 h 416"/>
                <a:gd name="T28" fmla="*/ 338 w 401"/>
                <a:gd name="T29" fmla="*/ 160 h 416"/>
                <a:gd name="T30" fmla="*/ 340 w 401"/>
                <a:gd name="T31" fmla="*/ 171 h 416"/>
                <a:gd name="T32" fmla="*/ 345 w 401"/>
                <a:gd name="T33" fmla="*/ 185 h 416"/>
                <a:gd name="T34" fmla="*/ 345 w 401"/>
                <a:gd name="T35" fmla="*/ 185 h 416"/>
                <a:gd name="T36" fmla="*/ 340 w 401"/>
                <a:gd name="T37" fmla="*/ 199 h 416"/>
                <a:gd name="T38" fmla="*/ 340 w 401"/>
                <a:gd name="T39" fmla="*/ 206 h 416"/>
                <a:gd name="T40" fmla="*/ 338 w 401"/>
                <a:gd name="T41" fmla="*/ 213 h 416"/>
                <a:gd name="T42" fmla="*/ 345 w 401"/>
                <a:gd name="T43" fmla="*/ 245 h 416"/>
                <a:gd name="T44" fmla="*/ 331 w 401"/>
                <a:gd name="T45" fmla="*/ 261 h 416"/>
                <a:gd name="T46" fmla="*/ 333 w 401"/>
                <a:gd name="T47" fmla="*/ 264 h 416"/>
                <a:gd name="T48" fmla="*/ 366 w 401"/>
                <a:gd name="T49" fmla="*/ 303 h 416"/>
                <a:gd name="T50" fmla="*/ 401 w 401"/>
                <a:gd name="T51" fmla="*/ 326 h 416"/>
                <a:gd name="T52" fmla="*/ 250 w 401"/>
                <a:gd name="T53" fmla="*/ 416 h 416"/>
                <a:gd name="T54" fmla="*/ 250 w 401"/>
                <a:gd name="T55" fmla="*/ 416 h 416"/>
                <a:gd name="T56" fmla="*/ 234 w 401"/>
                <a:gd name="T57" fmla="*/ 396 h 416"/>
                <a:gd name="T58" fmla="*/ 197 w 401"/>
                <a:gd name="T59" fmla="*/ 379 h 416"/>
                <a:gd name="T60" fmla="*/ 0 w 401"/>
                <a:gd name="T61" fmla="*/ 224 h 416"/>
                <a:gd name="T62" fmla="*/ 0 w 401"/>
                <a:gd name="T63" fmla="*/ 224 h 416"/>
                <a:gd name="T64" fmla="*/ 0 w 401"/>
                <a:gd name="T65" fmla="*/ 224 h 416"/>
                <a:gd name="T66" fmla="*/ 0 w 401"/>
                <a:gd name="T67" fmla="*/ 222 h 416"/>
                <a:gd name="T68" fmla="*/ 19 w 401"/>
                <a:gd name="T69" fmla="*/ 197 h 416"/>
                <a:gd name="T70" fmla="*/ 72 w 401"/>
                <a:gd name="T71" fmla="*/ 176 h 416"/>
                <a:gd name="T72" fmla="*/ 116 w 401"/>
                <a:gd name="T73" fmla="*/ 134 h 416"/>
                <a:gd name="T74" fmla="*/ 160 w 401"/>
                <a:gd name="T75" fmla="*/ 111 h 416"/>
                <a:gd name="T76" fmla="*/ 160 w 401"/>
                <a:gd name="T77" fmla="*/ 111 h 416"/>
                <a:gd name="T78" fmla="*/ 162 w 401"/>
                <a:gd name="T79" fmla="*/ 106 h 416"/>
                <a:gd name="T80" fmla="*/ 162 w 401"/>
                <a:gd name="T81" fmla="*/ 99 h 416"/>
                <a:gd name="T82" fmla="*/ 144 w 401"/>
                <a:gd name="T83" fmla="*/ 76 h 416"/>
                <a:gd name="T84" fmla="*/ 141 w 401"/>
                <a:gd name="T85" fmla="*/ 39 h 416"/>
                <a:gd name="T86" fmla="*/ 169 w 401"/>
                <a:gd name="T87" fmla="*/ 21 h 416"/>
                <a:gd name="T88" fmla="*/ 236 w 401"/>
                <a:gd name="T89" fmla="*/ 7 h 416"/>
                <a:gd name="T90" fmla="*/ 257 w 401"/>
                <a:gd name="T91" fmla="*/ 14 h 416"/>
                <a:gd name="T92" fmla="*/ 278 w 401"/>
                <a:gd name="T93" fmla="*/ 0 h 416"/>
                <a:gd name="T94" fmla="*/ 278 w 401"/>
                <a:gd name="T95" fmla="*/ 0 h 416"/>
                <a:gd name="T96" fmla="*/ 336 w 401"/>
                <a:gd name="T97" fmla="*/ 0 h 416"/>
                <a:gd name="T98" fmla="*/ 331 w 401"/>
                <a:gd name="T99" fmla="*/ 5 h 4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1"/>
                <a:gd name="T151" fmla="*/ 0 h 416"/>
                <a:gd name="T152" fmla="*/ 401 w 401"/>
                <a:gd name="T153" fmla="*/ 416 h 4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1" h="416">
                  <a:moveTo>
                    <a:pt x="331" y="5"/>
                  </a:moveTo>
                  <a:lnTo>
                    <a:pt x="331" y="39"/>
                  </a:lnTo>
                  <a:lnTo>
                    <a:pt x="326" y="44"/>
                  </a:lnTo>
                  <a:lnTo>
                    <a:pt x="320" y="51"/>
                  </a:lnTo>
                  <a:lnTo>
                    <a:pt x="315" y="55"/>
                  </a:lnTo>
                  <a:lnTo>
                    <a:pt x="315" y="60"/>
                  </a:lnTo>
                  <a:lnTo>
                    <a:pt x="315" y="65"/>
                  </a:lnTo>
                  <a:lnTo>
                    <a:pt x="317" y="86"/>
                  </a:lnTo>
                  <a:lnTo>
                    <a:pt x="338" y="106"/>
                  </a:lnTo>
                  <a:lnTo>
                    <a:pt x="343" y="120"/>
                  </a:lnTo>
                  <a:lnTo>
                    <a:pt x="347" y="134"/>
                  </a:lnTo>
                  <a:lnTo>
                    <a:pt x="338" y="160"/>
                  </a:lnTo>
                  <a:lnTo>
                    <a:pt x="340" y="171"/>
                  </a:lnTo>
                  <a:lnTo>
                    <a:pt x="345" y="185"/>
                  </a:lnTo>
                  <a:lnTo>
                    <a:pt x="340" y="199"/>
                  </a:lnTo>
                  <a:lnTo>
                    <a:pt x="340" y="206"/>
                  </a:lnTo>
                  <a:lnTo>
                    <a:pt x="338" y="213"/>
                  </a:lnTo>
                  <a:lnTo>
                    <a:pt x="345" y="245"/>
                  </a:lnTo>
                  <a:lnTo>
                    <a:pt x="331" y="261"/>
                  </a:lnTo>
                  <a:lnTo>
                    <a:pt x="333" y="264"/>
                  </a:lnTo>
                  <a:lnTo>
                    <a:pt x="366" y="303"/>
                  </a:lnTo>
                  <a:lnTo>
                    <a:pt x="401" y="326"/>
                  </a:lnTo>
                  <a:lnTo>
                    <a:pt x="250" y="416"/>
                  </a:lnTo>
                  <a:lnTo>
                    <a:pt x="234" y="396"/>
                  </a:lnTo>
                  <a:lnTo>
                    <a:pt x="197" y="379"/>
                  </a:lnTo>
                  <a:lnTo>
                    <a:pt x="0" y="224"/>
                  </a:lnTo>
                  <a:lnTo>
                    <a:pt x="0" y="222"/>
                  </a:lnTo>
                  <a:lnTo>
                    <a:pt x="19" y="197"/>
                  </a:lnTo>
                  <a:lnTo>
                    <a:pt x="72" y="176"/>
                  </a:lnTo>
                  <a:lnTo>
                    <a:pt x="116" y="134"/>
                  </a:lnTo>
                  <a:lnTo>
                    <a:pt x="160" y="111"/>
                  </a:lnTo>
                  <a:lnTo>
                    <a:pt x="162" y="106"/>
                  </a:lnTo>
                  <a:lnTo>
                    <a:pt x="162" y="99"/>
                  </a:lnTo>
                  <a:lnTo>
                    <a:pt x="144" y="76"/>
                  </a:lnTo>
                  <a:lnTo>
                    <a:pt x="141" y="39"/>
                  </a:lnTo>
                  <a:lnTo>
                    <a:pt x="169" y="21"/>
                  </a:lnTo>
                  <a:lnTo>
                    <a:pt x="236" y="7"/>
                  </a:lnTo>
                  <a:lnTo>
                    <a:pt x="257" y="14"/>
                  </a:lnTo>
                  <a:lnTo>
                    <a:pt x="278" y="0"/>
                  </a:lnTo>
                  <a:lnTo>
                    <a:pt x="336" y="0"/>
                  </a:lnTo>
                  <a:lnTo>
                    <a:pt x="331"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7" name="Freeform 143"/>
            <p:cNvSpPr>
              <a:spLocks/>
            </p:cNvSpPr>
            <p:nvPr/>
          </p:nvSpPr>
          <p:spPr bwMode="auto">
            <a:xfrm>
              <a:off x="2009" y="2423"/>
              <a:ext cx="72" cy="131"/>
            </a:xfrm>
            <a:custGeom>
              <a:avLst/>
              <a:gdLst>
                <a:gd name="T0" fmla="*/ 42 w 72"/>
                <a:gd name="T1" fmla="*/ 2 h 131"/>
                <a:gd name="T2" fmla="*/ 42 w 72"/>
                <a:gd name="T3" fmla="*/ 2 h 131"/>
                <a:gd name="T4" fmla="*/ 40 w 72"/>
                <a:gd name="T5" fmla="*/ 50 h 131"/>
                <a:gd name="T6" fmla="*/ 28 w 72"/>
                <a:gd name="T7" fmla="*/ 64 h 131"/>
                <a:gd name="T8" fmla="*/ 28 w 72"/>
                <a:gd name="T9" fmla="*/ 67 h 131"/>
                <a:gd name="T10" fmla="*/ 28 w 72"/>
                <a:gd name="T11" fmla="*/ 67 h 131"/>
                <a:gd name="T12" fmla="*/ 72 w 72"/>
                <a:gd name="T13" fmla="*/ 101 h 131"/>
                <a:gd name="T14" fmla="*/ 70 w 72"/>
                <a:gd name="T15" fmla="*/ 111 h 131"/>
                <a:gd name="T16" fmla="*/ 70 w 72"/>
                <a:gd name="T17" fmla="*/ 111 h 131"/>
                <a:gd name="T18" fmla="*/ 35 w 72"/>
                <a:gd name="T19" fmla="*/ 131 h 131"/>
                <a:gd name="T20" fmla="*/ 35 w 72"/>
                <a:gd name="T21" fmla="*/ 131 h 131"/>
                <a:gd name="T22" fmla="*/ 26 w 72"/>
                <a:gd name="T23" fmla="*/ 106 h 131"/>
                <a:gd name="T24" fmla="*/ 5 w 72"/>
                <a:gd name="T25" fmla="*/ 85 h 131"/>
                <a:gd name="T26" fmla="*/ 0 w 72"/>
                <a:gd name="T27" fmla="*/ 60 h 131"/>
                <a:gd name="T28" fmla="*/ 19 w 72"/>
                <a:gd name="T29" fmla="*/ 41 h 131"/>
                <a:gd name="T30" fmla="*/ 19 w 72"/>
                <a:gd name="T31" fmla="*/ 7 h 131"/>
                <a:gd name="T32" fmla="*/ 19 w 72"/>
                <a:gd name="T33" fmla="*/ 7 h 131"/>
                <a:gd name="T34" fmla="*/ 19 w 72"/>
                <a:gd name="T35" fmla="*/ 4 h 131"/>
                <a:gd name="T36" fmla="*/ 21 w 72"/>
                <a:gd name="T37" fmla="*/ 2 h 131"/>
                <a:gd name="T38" fmla="*/ 28 w 72"/>
                <a:gd name="T39" fmla="*/ 0 h 131"/>
                <a:gd name="T40" fmla="*/ 35 w 72"/>
                <a:gd name="T41" fmla="*/ 2 h 131"/>
                <a:gd name="T42" fmla="*/ 42 w 72"/>
                <a:gd name="T43" fmla="*/ 2 h 131"/>
                <a:gd name="T44" fmla="*/ 42 w 72"/>
                <a:gd name="T45" fmla="*/ 2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31"/>
                <a:gd name="T71" fmla="*/ 72 w 72"/>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31">
                  <a:moveTo>
                    <a:pt x="42" y="2"/>
                  </a:moveTo>
                  <a:lnTo>
                    <a:pt x="42" y="2"/>
                  </a:lnTo>
                  <a:lnTo>
                    <a:pt x="40" y="50"/>
                  </a:lnTo>
                  <a:lnTo>
                    <a:pt x="28" y="64"/>
                  </a:lnTo>
                  <a:lnTo>
                    <a:pt x="28" y="67"/>
                  </a:lnTo>
                  <a:lnTo>
                    <a:pt x="72" y="101"/>
                  </a:lnTo>
                  <a:lnTo>
                    <a:pt x="70" y="111"/>
                  </a:lnTo>
                  <a:lnTo>
                    <a:pt x="35" y="131"/>
                  </a:lnTo>
                  <a:lnTo>
                    <a:pt x="26" y="106"/>
                  </a:lnTo>
                  <a:lnTo>
                    <a:pt x="5" y="85"/>
                  </a:lnTo>
                  <a:lnTo>
                    <a:pt x="0" y="60"/>
                  </a:lnTo>
                  <a:lnTo>
                    <a:pt x="19" y="41"/>
                  </a:lnTo>
                  <a:lnTo>
                    <a:pt x="19" y="7"/>
                  </a:lnTo>
                  <a:lnTo>
                    <a:pt x="19" y="4"/>
                  </a:lnTo>
                  <a:lnTo>
                    <a:pt x="21" y="2"/>
                  </a:lnTo>
                  <a:lnTo>
                    <a:pt x="28" y="0"/>
                  </a:lnTo>
                  <a:lnTo>
                    <a:pt x="35" y="2"/>
                  </a:lnTo>
                  <a:lnTo>
                    <a:pt x="42"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8" name="Freeform 144"/>
            <p:cNvSpPr>
              <a:spLocks/>
            </p:cNvSpPr>
            <p:nvPr/>
          </p:nvSpPr>
          <p:spPr bwMode="auto">
            <a:xfrm>
              <a:off x="3490" y="1781"/>
              <a:ext cx="187" cy="187"/>
            </a:xfrm>
            <a:custGeom>
              <a:avLst/>
              <a:gdLst>
                <a:gd name="T0" fmla="*/ 115 w 187"/>
                <a:gd name="T1" fmla="*/ 30 h 187"/>
                <a:gd name="T2" fmla="*/ 127 w 187"/>
                <a:gd name="T3" fmla="*/ 35 h 187"/>
                <a:gd name="T4" fmla="*/ 127 w 187"/>
                <a:gd name="T5" fmla="*/ 35 h 187"/>
                <a:gd name="T6" fmla="*/ 132 w 187"/>
                <a:gd name="T7" fmla="*/ 37 h 187"/>
                <a:gd name="T8" fmla="*/ 132 w 187"/>
                <a:gd name="T9" fmla="*/ 42 h 187"/>
                <a:gd name="T10" fmla="*/ 132 w 187"/>
                <a:gd name="T11" fmla="*/ 48 h 187"/>
                <a:gd name="T12" fmla="*/ 127 w 187"/>
                <a:gd name="T13" fmla="*/ 55 h 187"/>
                <a:gd name="T14" fmla="*/ 127 w 187"/>
                <a:gd name="T15" fmla="*/ 62 h 187"/>
                <a:gd name="T16" fmla="*/ 139 w 187"/>
                <a:gd name="T17" fmla="*/ 74 h 187"/>
                <a:gd name="T18" fmla="*/ 187 w 187"/>
                <a:gd name="T19" fmla="*/ 155 h 187"/>
                <a:gd name="T20" fmla="*/ 187 w 187"/>
                <a:gd name="T21" fmla="*/ 155 h 187"/>
                <a:gd name="T22" fmla="*/ 166 w 187"/>
                <a:gd name="T23" fmla="*/ 164 h 187"/>
                <a:gd name="T24" fmla="*/ 164 w 187"/>
                <a:gd name="T25" fmla="*/ 167 h 187"/>
                <a:gd name="T26" fmla="*/ 173 w 187"/>
                <a:gd name="T27" fmla="*/ 187 h 187"/>
                <a:gd name="T28" fmla="*/ 127 w 187"/>
                <a:gd name="T29" fmla="*/ 185 h 187"/>
                <a:gd name="T30" fmla="*/ 104 w 187"/>
                <a:gd name="T31" fmla="*/ 169 h 187"/>
                <a:gd name="T32" fmla="*/ 104 w 187"/>
                <a:gd name="T33" fmla="*/ 169 h 187"/>
                <a:gd name="T34" fmla="*/ 95 w 187"/>
                <a:gd name="T35" fmla="*/ 157 h 187"/>
                <a:gd name="T36" fmla="*/ 88 w 187"/>
                <a:gd name="T37" fmla="*/ 146 h 187"/>
                <a:gd name="T38" fmla="*/ 4 w 187"/>
                <a:gd name="T39" fmla="*/ 116 h 187"/>
                <a:gd name="T40" fmla="*/ 0 w 187"/>
                <a:gd name="T41" fmla="*/ 99 h 187"/>
                <a:gd name="T42" fmla="*/ 0 w 187"/>
                <a:gd name="T43" fmla="*/ 99 h 187"/>
                <a:gd name="T44" fmla="*/ 2 w 187"/>
                <a:gd name="T45" fmla="*/ 95 h 187"/>
                <a:gd name="T46" fmla="*/ 4 w 187"/>
                <a:gd name="T47" fmla="*/ 90 h 187"/>
                <a:gd name="T48" fmla="*/ 23 w 187"/>
                <a:gd name="T49" fmla="*/ 81 h 187"/>
                <a:gd name="T50" fmla="*/ 23 w 187"/>
                <a:gd name="T51" fmla="*/ 81 h 187"/>
                <a:gd name="T52" fmla="*/ 32 w 187"/>
                <a:gd name="T53" fmla="*/ 46 h 187"/>
                <a:gd name="T54" fmla="*/ 41 w 187"/>
                <a:gd name="T55" fmla="*/ 11 h 187"/>
                <a:gd name="T56" fmla="*/ 41 w 187"/>
                <a:gd name="T57" fmla="*/ 11 h 187"/>
                <a:gd name="T58" fmla="*/ 88 w 187"/>
                <a:gd name="T59" fmla="*/ 0 h 187"/>
                <a:gd name="T60" fmla="*/ 115 w 187"/>
                <a:gd name="T61" fmla="*/ 30 h 1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7"/>
                <a:gd name="T94" fmla="*/ 0 h 187"/>
                <a:gd name="T95" fmla="*/ 187 w 187"/>
                <a:gd name="T96" fmla="*/ 187 h 1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7" h="187">
                  <a:moveTo>
                    <a:pt x="115" y="30"/>
                  </a:moveTo>
                  <a:lnTo>
                    <a:pt x="127" y="35"/>
                  </a:lnTo>
                  <a:lnTo>
                    <a:pt x="132" y="37"/>
                  </a:lnTo>
                  <a:lnTo>
                    <a:pt x="132" y="42"/>
                  </a:lnTo>
                  <a:lnTo>
                    <a:pt x="132" y="48"/>
                  </a:lnTo>
                  <a:lnTo>
                    <a:pt x="127" y="55"/>
                  </a:lnTo>
                  <a:lnTo>
                    <a:pt x="127" y="62"/>
                  </a:lnTo>
                  <a:lnTo>
                    <a:pt x="139" y="74"/>
                  </a:lnTo>
                  <a:lnTo>
                    <a:pt x="187" y="155"/>
                  </a:lnTo>
                  <a:lnTo>
                    <a:pt x="166" y="164"/>
                  </a:lnTo>
                  <a:lnTo>
                    <a:pt x="164" y="167"/>
                  </a:lnTo>
                  <a:lnTo>
                    <a:pt x="173" y="187"/>
                  </a:lnTo>
                  <a:lnTo>
                    <a:pt x="127" y="185"/>
                  </a:lnTo>
                  <a:lnTo>
                    <a:pt x="104" y="169"/>
                  </a:lnTo>
                  <a:lnTo>
                    <a:pt x="95" y="157"/>
                  </a:lnTo>
                  <a:lnTo>
                    <a:pt x="88" y="146"/>
                  </a:lnTo>
                  <a:lnTo>
                    <a:pt x="4" y="116"/>
                  </a:lnTo>
                  <a:lnTo>
                    <a:pt x="0" y="99"/>
                  </a:lnTo>
                  <a:lnTo>
                    <a:pt x="2" y="95"/>
                  </a:lnTo>
                  <a:lnTo>
                    <a:pt x="4" y="90"/>
                  </a:lnTo>
                  <a:lnTo>
                    <a:pt x="23" y="81"/>
                  </a:lnTo>
                  <a:lnTo>
                    <a:pt x="32" y="46"/>
                  </a:lnTo>
                  <a:lnTo>
                    <a:pt x="41" y="11"/>
                  </a:lnTo>
                  <a:lnTo>
                    <a:pt x="88" y="0"/>
                  </a:lnTo>
                  <a:lnTo>
                    <a:pt x="115" y="3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89" name="Freeform 145"/>
            <p:cNvSpPr>
              <a:spLocks/>
            </p:cNvSpPr>
            <p:nvPr/>
          </p:nvSpPr>
          <p:spPr bwMode="auto">
            <a:xfrm>
              <a:off x="2516" y="2432"/>
              <a:ext cx="109" cy="92"/>
            </a:xfrm>
            <a:custGeom>
              <a:avLst/>
              <a:gdLst>
                <a:gd name="T0" fmla="*/ 35 w 109"/>
                <a:gd name="T1" fmla="*/ 11 h 92"/>
                <a:gd name="T2" fmla="*/ 109 w 109"/>
                <a:gd name="T3" fmla="*/ 4 h 92"/>
                <a:gd name="T4" fmla="*/ 93 w 109"/>
                <a:gd name="T5" fmla="*/ 72 h 92"/>
                <a:gd name="T6" fmla="*/ 93 w 109"/>
                <a:gd name="T7" fmla="*/ 72 h 92"/>
                <a:gd name="T8" fmla="*/ 88 w 109"/>
                <a:gd name="T9" fmla="*/ 74 h 92"/>
                <a:gd name="T10" fmla="*/ 81 w 109"/>
                <a:gd name="T11" fmla="*/ 76 h 92"/>
                <a:gd name="T12" fmla="*/ 74 w 109"/>
                <a:gd name="T13" fmla="*/ 81 h 92"/>
                <a:gd name="T14" fmla="*/ 69 w 109"/>
                <a:gd name="T15" fmla="*/ 85 h 92"/>
                <a:gd name="T16" fmla="*/ 67 w 109"/>
                <a:gd name="T17" fmla="*/ 90 h 92"/>
                <a:gd name="T18" fmla="*/ 67 w 109"/>
                <a:gd name="T19" fmla="*/ 90 h 92"/>
                <a:gd name="T20" fmla="*/ 14 w 109"/>
                <a:gd name="T21" fmla="*/ 92 h 92"/>
                <a:gd name="T22" fmla="*/ 12 w 109"/>
                <a:gd name="T23" fmla="*/ 81 h 92"/>
                <a:gd name="T24" fmla="*/ 12 w 109"/>
                <a:gd name="T25" fmla="*/ 81 h 92"/>
                <a:gd name="T26" fmla="*/ 16 w 109"/>
                <a:gd name="T27" fmla="*/ 72 h 92"/>
                <a:gd name="T28" fmla="*/ 19 w 109"/>
                <a:gd name="T29" fmla="*/ 62 h 92"/>
                <a:gd name="T30" fmla="*/ 19 w 109"/>
                <a:gd name="T31" fmla="*/ 62 h 92"/>
                <a:gd name="T32" fmla="*/ 14 w 109"/>
                <a:gd name="T33" fmla="*/ 51 h 92"/>
                <a:gd name="T34" fmla="*/ 12 w 109"/>
                <a:gd name="T35" fmla="*/ 39 h 92"/>
                <a:gd name="T36" fmla="*/ 9 w 109"/>
                <a:gd name="T37" fmla="*/ 14 h 92"/>
                <a:gd name="T38" fmla="*/ 9 w 109"/>
                <a:gd name="T39" fmla="*/ 14 h 92"/>
                <a:gd name="T40" fmla="*/ 0 w 109"/>
                <a:gd name="T41" fmla="*/ 11 h 92"/>
                <a:gd name="T42" fmla="*/ 5 w 109"/>
                <a:gd name="T43" fmla="*/ 0 h 92"/>
                <a:gd name="T44" fmla="*/ 21 w 109"/>
                <a:gd name="T45" fmla="*/ 2 h 92"/>
                <a:gd name="T46" fmla="*/ 35 w 109"/>
                <a:gd name="T47" fmla="*/ 11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92"/>
                <a:gd name="T74" fmla="*/ 109 w 109"/>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92">
                  <a:moveTo>
                    <a:pt x="35" y="11"/>
                  </a:moveTo>
                  <a:lnTo>
                    <a:pt x="109" y="4"/>
                  </a:lnTo>
                  <a:lnTo>
                    <a:pt x="93" y="72"/>
                  </a:lnTo>
                  <a:lnTo>
                    <a:pt x="88" y="74"/>
                  </a:lnTo>
                  <a:lnTo>
                    <a:pt x="81" y="76"/>
                  </a:lnTo>
                  <a:lnTo>
                    <a:pt x="74" y="81"/>
                  </a:lnTo>
                  <a:lnTo>
                    <a:pt x="69" y="85"/>
                  </a:lnTo>
                  <a:lnTo>
                    <a:pt x="67" y="90"/>
                  </a:lnTo>
                  <a:lnTo>
                    <a:pt x="14" y="92"/>
                  </a:lnTo>
                  <a:lnTo>
                    <a:pt x="12" y="81"/>
                  </a:lnTo>
                  <a:lnTo>
                    <a:pt x="16" y="72"/>
                  </a:lnTo>
                  <a:lnTo>
                    <a:pt x="19" y="62"/>
                  </a:lnTo>
                  <a:lnTo>
                    <a:pt x="14" y="51"/>
                  </a:lnTo>
                  <a:lnTo>
                    <a:pt x="12" y="39"/>
                  </a:lnTo>
                  <a:lnTo>
                    <a:pt x="9" y="14"/>
                  </a:lnTo>
                  <a:lnTo>
                    <a:pt x="0" y="11"/>
                  </a:lnTo>
                  <a:lnTo>
                    <a:pt x="5" y="0"/>
                  </a:lnTo>
                  <a:lnTo>
                    <a:pt x="21" y="2"/>
                  </a:lnTo>
                  <a:lnTo>
                    <a:pt x="35"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0" name="Freeform 146"/>
            <p:cNvSpPr>
              <a:spLocks/>
            </p:cNvSpPr>
            <p:nvPr/>
          </p:nvSpPr>
          <p:spPr bwMode="auto">
            <a:xfrm>
              <a:off x="2361" y="2443"/>
              <a:ext cx="7" cy="7"/>
            </a:xfrm>
            <a:custGeom>
              <a:avLst/>
              <a:gdLst>
                <a:gd name="T0" fmla="*/ 7 w 7"/>
                <a:gd name="T1" fmla="*/ 3 h 7"/>
                <a:gd name="T2" fmla="*/ 7 w 7"/>
                <a:gd name="T3" fmla="*/ 3 h 7"/>
                <a:gd name="T4" fmla="*/ 7 w 7"/>
                <a:gd name="T5" fmla="*/ 5 h 7"/>
                <a:gd name="T6" fmla="*/ 5 w 7"/>
                <a:gd name="T7" fmla="*/ 7 h 7"/>
                <a:gd name="T8" fmla="*/ 5 w 7"/>
                <a:gd name="T9" fmla="*/ 7 h 7"/>
                <a:gd name="T10" fmla="*/ 2 w 7"/>
                <a:gd name="T11" fmla="*/ 7 h 7"/>
                <a:gd name="T12" fmla="*/ 0 w 7"/>
                <a:gd name="T13" fmla="*/ 5 h 7"/>
                <a:gd name="T14" fmla="*/ 0 w 7"/>
                <a:gd name="T15" fmla="*/ 5 h 7"/>
                <a:gd name="T16" fmla="*/ 0 w 7"/>
                <a:gd name="T17" fmla="*/ 3 h 7"/>
                <a:gd name="T18" fmla="*/ 2 w 7"/>
                <a:gd name="T19" fmla="*/ 0 h 7"/>
                <a:gd name="T20" fmla="*/ 2 w 7"/>
                <a:gd name="T21" fmla="*/ 0 h 7"/>
                <a:gd name="T22" fmla="*/ 5 w 7"/>
                <a:gd name="T23" fmla="*/ 3 h 7"/>
                <a:gd name="T24" fmla="*/ 7 w 7"/>
                <a:gd name="T25" fmla="*/ 3 h 7"/>
                <a:gd name="T26" fmla="*/ 7 w 7"/>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7" y="3"/>
                  </a:moveTo>
                  <a:lnTo>
                    <a:pt x="7" y="3"/>
                  </a:lnTo>
                  <a:lnTo>
                    <a:pt x="7" y="5"/>
                  </a:lnTo>
                  <a:lnTo>
                    <a:pt x="5" y="7"/>
                  </a:lnTo>
                  <a:lnTo>
                    <a:pt x="2" y="7"/>
                  </a:lnTo>
                  <a:lnTo>
                    <a:pt x="0" y="5"/>
                  </a:lnTo>
                  <a:lnTo>
                    <a:pt x="0" y="3"/>
                  </a:lnTo>
                  <a:lnTo>
                    <a:pt x="2" y="0"/>
                  </a:lnTo>
                  <a:lnTo>
                    <a:pt x="5" y="3"/>
                  </a:lnTo>
                  <a:lnTo>
                    <a:pt x="7"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1" name="Freeform 147"/>
            <p:cNvSpPr>
              <a:spLocks/>
            </p:cNvSpPr>
            <p:nvPr/>
          </p:nvSpPr>
          <p:spPr bwMode="auto">
            <a:xfrm>
              <a:off x="2380" y="1962"/>
              <a:ext cx="544" cy="641"/>
            </a:xfrm>
            <a:custGeom>
              <a:avLst/>
              <a:gdLst>
                <a:gd name="T0" fmla="*/ 174 w 544"/>
                <a:gd name="T1" fmla="*/ 12 h 641"/>
                <a:gd name="T2" fmla="*/ 167 w 544"/>
                <a:gd name="T3" fmla="*/ 37 h 641"/>
                <a:gd name="T4" fmla="*/ 160 w 544"/>
                <a:gd name="T5" fmla="*/ 44 h 641"/>
                <a:gd name="T6" fmla="*/ 155 w 544"/>
                <a:gd name="T7" fmla="*/ 86 h 641"/>
                <a:gd name="T8" fmla="*/ 165 w 544"/>
                <a:gd name="T9" fmla="*/ 95 h 641"/>
                <a:gd name="T10" fmla="*/ 208 w 544"/>
                <a:gd name="T11" fmla="*/ 128 h 641"/>
                <a:gd name="T12" fmla="*/ 206 w 544"/>
                <a:gd name="T13" fmla="*/ 153 h 641"/>
                <a:gd name="T14" fmla="*/ 222 w 544"/>
                <a:gd name="T15" fmla="*/ 174 h 641"/>
                <a:gd name="T16" fmla="*/ 366 w 544"/>
                <a:gd name="T17" fmla="*/ 213 h 641"/>
                <a:gd name="T18" fmla="*/ 375 w 544"/>
                <a:gd name="T19" fmla="*/ 176 h 641"/>
                <a:gd name="T20" fmla="*/ 387 w 544"/>
                <a:gd name="T21" fmla="*/ 186 h 641"/>
                <a:gd name="T22" fmla="*/ 394 w 544"/>
                <a:gd name="T23" fmla="*/ 199 h 641"/>
                <a:gd name="T24" fmla="*/ 433 w 544"/>
                <a:gd name="T25" fmla="*/ 188 h 641"/>
                <a:gd name="T26" fmla="*/ 477 w 544"/>
                <a:gd name="T27" fmla="*/ 149 h 641"/>
                <a:gd name="T28" fmla="*/ 544 w 544"/>
                <a:gd name="T29" fmla="*/ 176 h 641"/>
                <a:gd name="T30" fmla="*/ 505 w 544"/>
                <a:gd name="T31" fmla="*/ 255 h 641"/>
                <a:gd name="T32" fmla="*/ 489 w 544"/>
                <a:gd name="T33" fmla="*/ 267 h 641"/>
                <a:gd name="T34" fmla="*/ 461 w 544"/>
                <a:gd name="T35" fmla="*/ 236 h 641"/>
                <a:gd name="T36" fmla="*/ 419 w 544"/>
                <a:gd name="T37" fmla="*/ 232 h 641"/>
                <a:gd name="T38" fmla="*/ 394 w 544"/>
                <a:gd name="T39" fmla="*/ 213 h 641"/>
                <a:gd name="T40" fmla="*/ 380 w 544"/>
                <a:gd name="T41" fmla="*/ 218 h 641"/>
                <a:gd name="T42" fmla="*/ 394 w 544"/>
                <a:gd name="T43" fmla="*/ 260 h 641"/>
                <a:gd name="T44" fmla="*/ 414 w 544"/>
                <a:gd name="T45" fmla="*/ 294 h 641"/>
                <a:gd name="T46" fmla="*/ 394 w 544"/>
                <a:gd name="T47" fmla="*/ 311 h 641"/>
                <a:gd name="T48" fmla="*/ 387 w 544"/>
                <a:gd name="T49" fmla="*/ 297 h 641"/>
                <a:gd name="T50" fmla="*/ 380 w 544"/>
                <a:gd name="T51" fmla="*/ 301 h 641"/>
                <a:gd name="T52" fmla="*/ 361 w 544"/>
                <a:gd name="T53" fmla="*/ 345 h 641"/>
                <a:gd name="T54" fmla="*/ 250 w 544"/>
                <a:gd name="T55" fmla="*/ 482 h 641"/>
                <a:gd name="T56" fmla="*/ 250 w 544"/>
                <a:gd name="T57" fmla="*/ 556 h 641"/>
                <a:gd name="T58" fmla="*/ 232 w 544"/>
                <a:gd name="T59" fmla="*/ 611 h 641"/>
                <a:gd name="T60" fmla="*/ 236 w 544"/>
                <a:gd name="T61" fmla="*/ 621 h 641"/>
                <a:gd name="T62" fmla="*/ 199 w 544"/>
                <a:gd name="T63" fmla="*/ 639 h 641"/>
                <a:gd name="T64" fmla="*/ 190 w 544"/>
                <a:gd name="T65" fmla="*/ 600 h 641"/>
                <a:gd name="T66" fmla="*/ 132 w 544"/>
                <a:gd name="T67" fmla="*/ 482 h 641"/>
                <a:gd name="T68" fmla="*/ 84 w 544"/>
                <a:gd name="T69" fmla="*/ 329 h 641"/>
                <a:gd name="T70" fmla="*/ 86 w 544"/>
                <a:gd name="T71" fmla="*/ 313 h 641"/>
                <a:gd name="T72" fmla="*/ 81 w 544"/>
                <a:gd name="T73" fmla="*/ 299 h 641"/>
                <a:gd name="T74" fmla="*/ 65 w 544"/>
                <a:gd name="T75" fmla="*/ 345 h 641"/>
                <a:gd name="T76" fmla="*/ 28 w 544"/>
                <a:gd name="T77" fmla="*/ 341 h 641"/>
                <a:gd name="T78" fmla="*/ 14 w 544"/>
                <a:gd name="T79" fmla="*/ 315 h 641"/>
                <a:gd name="T80" fmla="*/ 23 w 544"/>
                <a:gd name="T81" fmla="*/ 311 h 641"/>
                <a:gd name="T82" fmla="*/ 26 w 544"/>
                <a:gd name="T83" fmla="*/ 304 h 641"/>
                <a:gd name="T84" fmla="*/ 7 w 544"/>
                <a:gd name="T85" fmla="*/ 297 h 641"/>
                <a:gd name="T86" fmla="*/ 0 w 544"/>
                <a:gd name="T87" fmla="*/ 283 h 641"/>
                <a:gd name="T88" fmla="*/ 56 w 544"/>
                <a:gd name="T89" fmla="*/ 262 h 641"/>
                <a:gd name="T90" fmla="*/ 21 w 544"/>
                <a:gd name="T91" fmla="*/ 225 h 641"/>
                <a:gd name="T92" fmla="*/ 42 w 544"/>
                <a:gd name="T93" fmla="*/ 188 h 641"/>
                <a:gd name="T94" fmla="*/ 97 w 544"/>
                <a:gd name="T95" fmla="*/ 109 h 641"/>
                <a:gd name="T96" fmla="*/ 95 w 544"/>
                <a:gd name="T97" fmla="*/ 74 h 641"/>
                <a:gd name="T98" fmla="*/ 84 w 544"/>
                <a:gd name="T99" fmla="*/ 72 h 641"/>
                <a:gd name="T100" fmla="*/ 72 w 544"/>
                <a:gd name="T101" fmla="*/ 14 h 641"/>
                <a:gd name="T102" fmla="*/ 174 w 544"/>
                <a:gd name="T103" fmla="*/ 5 h 6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4"/>
                <a:gd name="T157" fmla="*/ 0 h 641"/>
                <a:gd name="T158" fmla="*/ 544 w 544"/>
                <a:gd name="T159" fmla="*/ 641 h 6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4" h="641">
                  <a:moveTo>
                    <a:pt x="174" y="5"/>
                  </a:moveTo>
                  <a:lnTo>
                    <a:pt x="174" y="5"/>
                  </a:lnTo>
                  <a:lnTo>
                    <a:pt x="174" y="12"/>
                  </a:lnTo>
                  <a:lnTo>
                    <a:pt x="171" y="21"/>
                  </a:lnTo>
                  <a:lnTo>
                    <a:pt x="167" y="37"/>
                  </a:lnTo>
                  <a:lnTo>
                    <a:pt x="160" y="37"/>
                  </a:lnTo>
                  <a:lnTo>
                    <a:pt x="158" y="40"/>
                  </a:lnTo>
                  <a:lnTo>
                    <a:pt x="160" y="44"/>
                  </a:lnTo>
                  <a:lnTo>
                    <a:pt x="165" y="65"/>
                  </a:lnTo>
                  <a:lnTo>
                    <a:pt x="155" y="86"/>
                  </a:lnTo>
                  <a:lnTo>
                    <a:pt x="158" y="91"/>
                  </a:lnTo>
                  <a:lnTo>
                    <a:pt x="165" y="95"/>
                  </a:lnTo>
                  <a:lnTo>
                    <a:pt x="211" y="123"/>
                  </a:lnTo>
                  <a:lnTo>
                    <a:pt x="208" y="128"/>
                  </a:lnTo>
                  <a:lnTo>
                    <a:pt x="204" y="132"/>
                  </a:lnTo>
                  <a:lnTo>
                    <a:pt x="204" y="142"/>
                  </a:lnTo>
                  <a:lnTo>
                    <a:pt x="206" y="153"/>
                  </a:lnTo>
                  <a:lnTo>
                    <a:pt x="208" y="165"/>
                  </a:lnTo>
                  <a:lnTo>
                    <a:pt x="222" y="174"/>
                  </a:lnTo>
                  <a:lnTo>
                    <a:pt x="292" y="199"/>
                  </a:lnTo>
                  <a:lnTo>
                    <a:pt x="366" y="213"/>
                  </a:lnTo>
                  <a:lnTo>
                    <a:pt x="375" y="176"/>
                  </a:lnTo>
                  <a:lnTo>
                    <a:pt x="382" y="181"/>
                  </a:lnTo>
                  <a:lnTo>
                    <a:pt x="387" y="183"/>
                  </a:lnTo>
                  <a:lnTo>
                    <a:pt x="387" y="186"/>
                  </a:lnTo>
                  <a:lnTo>
                    <a:pt x="391" y="192"/>
                  </a:lnTo>
                  <a:lnTo>
                    <a:pt x="394" y="199"/>
                  </a:lnTo>
                  <a:lnTo>
                    <a:pt x="424" y="202"/>
                  </a:lnTo>
                  <a:lnTo>
                    <a:pt x="433" y="188"/>
                  </a:lnTo>
                  <a:lnTo>
                    <a:pt x="454" y="169"/>
                  </a:lnTo>
                  <a:lnTo>
                    <a:pt x="477" y="149"/>
                  </a:lnTo>
                  <a:lnTo>
                    <a:pt x="526" y="146"/>
                  </a:lnTo>
                  <a:lnTo>
                    <a:pt x="544" y="176"/>
                  </a:lnTo>
                  <a:lnTo>
                    <a:pt x="516" y="195"/>
                  </a:lnTo>
                  <a:lnTo>
                    <a:pt x="500" y="218"/>
                  </a:lnTo>
                  <a:lnTo>
                    <a:pt x="505" y="255"/>
                  </a:lnTo>
                  <a:lnTo>
                    <a:pt x="489" y="267"/>
                  </a:lnTo>
                  <a:lnTo>
                    <a:pt x="489" y="280"/>
                  </a:lnTo>
                  <a:lnTo>
                    <a:pt x="470" y="262"/>
                  </a:lnTo>
                  <a:lnTo>
                    <a:pt x="461" y="236"/>
                  </a:lnTo>
                  <a:lnTo>
                    <a:pt x="433" y="230"/>
                  </a:lnTo>
                  <a:lnTo>
                    <a:pt x="419" y="232"/>
                  </a:lnTo>
                  <a:lnTo>
                    <a:pt x="408" y="220"/>
                  </a:lnTo>
                  <a:lnTo>
                    <a:pt x="401" y="216"/>
                  </a:lnTo>
                  <a:lnTo>
                    <a:pt x="394" y="213"/>
                  </a:lnTo>
                  <a:lnTo>
                    <a:pt x="387" y="216"/>
                  </a:lnTo>
                  <a:lnTo>
                    <a:pt x="380" y="218"/>
                  </a:lnTo>
                  <a:lnTo>
                    <a:pt x="389" y="246"/>
                  </a:lnTo>
                  <a:lnTo>
                    <a:pt x="394" y="260"/>
                  </a:lnTo>
                  <a:lnTo>
                    <a:pt x="398" y="276"/>
                  </a:lnTo>
                  <a:lnTo>
                    <a:pt x="414" y="294"/>
                  </a:lnTo>
                  <a:lnTo>
                    <a:pt x="405" y="308"/>
                  </a:lnTo>
                  <a:lnTo>
                    <a:pt x="394" y="311"/>
                  </a:lnTo>
                  <a:lnTo>
                    <a:pt x="391" y="306"/>
                  </a:lnTo>
                  <a:lnTo>
                    <a:pt x="389" y="301"/>
                  </a:lnTo>
                  <a:lnTo>
                    <a:pt x="387" y="297"/>
                  </a:lnTo>
                  <a:lnTo>
                    <a:pt x="382" y="297"/>
                  </a:lnTo>
                  <a:lnTo>
                    <a:pt x="380" y="301"/>
                  </a:lnTo>
                  <a:lnTo>
                    <a:pt x="380" y="308"/>
                  </a:lnTo>
                  <a:lnTo>
                    <a:pt x="361" y="327"/>
                  </a:lnTo>
                  <a:lnTo>
                    <a:pt x="361" y="345"/>
                  </a:lnTo>
                  <a:lnTo>
                    <a:pt x="329" y="375"/>
                  </a:lnTo>
                  <a:lnTo>
                    <a:pt x="310" y="412"/>
                  </a:lnTo>
                  <a:lnTo>
                    <a:pt x="250" y="482"/>
                  </a:lnTo>
                  <a:lnTo>
                    <a:pt x="262" y="523"/>
                  </a:lnTo>
                  <a:lnTo>
                    <a:pt x="250" y="556"/>
                  </a:lnTo>
                  <a:lnTo>
                    <a:pt x="246" y="572"/>
                  </a:lnTo>
                  <a:lnTo>
                    <a:pt x="246" y="588"/>
                  </a:lnTo>
                  <a:lnTo>
                    <a:pt x="232" y="611"/>
                  </a:lnTo>
                  <a:lnTo>
                    <a:pt x="236" y="621"/>
                  </a:lnTo>
                  <a:lnTo>
                    <a:pt x="218" y="641"/>
                  </a:lnTo>
                  <a:lnTo>
                    <a:pt x="199" y="639"/>
                  </a:lnTo>
                  <a:lnTo>
                    <a:pt x="185" y="604"/>
                  </a:lnTo>
                  <a:lnTo>
                    <a:pt x="190" y="600"/>
                  </a:lnTo>
                  <a:lnTo>
                    <a:pt x="190" y="595"/>
                  </a:lnTo>
                  <a:lnTo>
                    <a:pt x="144" y="516"/>
                  </a:lnTo>
                  <a:lnTo>
                    <a:pt x="132" y="482"/>
                  </a:lnTo>
                  <a:lnTo>
                    <a:pt x="100" y="424"/>
                  </a:lnTo>
                  <a:lnTo>
                    <a:pt x="95" y="364"/>
                  </a:lnTo>
                  <a:lnTo>
                    <a:pt x="84" y="329"/>
                  </a:lnTo>
                  <a:lnTo>
                    <a:pt x="84" y="320"/>
                  </a:lnTo>
                  <a:lnTo>
                    <a:pt x="86" y="313"/>
                  </a:lnTo>
                  <a:lnTo>
                    <a:pt x="86" y="306"/>
                  </a:lnTo>
                  <a:lnTo>
                    <a:pt x="84" y="301"/>
                  </a:lnTo>
                  <a:lnTo>
                    <a:pt x="81" y="299"/>
                  </a:lnTo>
                  <a:lnTo>
                    <a:pt x="79" y="299"/>
                  </a:lnTo>
                  <a:lnTo>
                    <a:pt x="67" y="311"/>
                  </a:lnTo>
                  <a:lnTo>
                    <a:pt x="65" y="345"/>
                  </a:lnTo>
                  <a:lnTo>
                    <a:pt x="49" y="348"/>
                  </a:lnTo>
                  <a:lnTo>
                    <a:pt x="28" y="341"/>
                  </a:lnTo>
                  <a:lnTo>
                    <a:pt x="14" y="322"/>
                  </a:lnTo>
                  <a:lnTo>
                    <a:pt x="14" y="315"/>
                  </a:lnTo>
                  <a:lnTo>
                    <a:pt x="21" y="315"/>
                  </a:lnTo>
                  <a:lnTo>
                    <a:pt x="23" y="313"/>
                  </a:lnTo>
                  <a:lnTo>
                    <a:pt x="23" y="311"/>
                  </a:lnTo>
                  <a:lnTo>
                    <a:pt x="26" y="308"/>
                  </a:lnTo>
                  <a:lnTo>
                    <a:pt x="26" y="304"/>
                  </a:lnTo>
                  <a:lnTo>
                    <a:pt x="14" y="299"/>
                  </a:lnTo>
                  <a:lnTo>
                    <a:pt x="7" y="297"/>
                  </a:lnTo>
                  <a:lnTo>
                    <a:pt x="0" y="294"/>
                  </a:lnTo>
                  <a:lnTo>
                    <a:pt x="0" y="283"/>
                  </a:lnTo>
                  <a:lnTo>
                    <a:pt x="53" y="269"/>
                  </a:lnTo>
                  <a:lnTo>
                    <a:pt x="56" y="262"/>
                  </a:lnTo>
                  <a:lnTo>
                    <a:pt x="60" y="255"/>
                  </a:lnTo>
                  <a:lnTo>
                    <a:pt x="21" y="225"/>
                  </a:lnTo>
                  <a:lnTo>
                    <a:pt x="26" y="190"/>
                  </a:lnTo>
                  <a:lnTo>
                    <a:pt x="42" y="188"/>
                  </a:lnTo>
                  <a:lnTo>
                    <a:pt x="51" y="172"/>
                  </a:lnTo>
                  <a:lnTo>
                    <a:pt x="58" y="153"/>
                  </a:lnTo>
                  <a:lnTo>
                    <a:pt x="97" y="109"/>
                  </a:lnTo>
                  <a:lnTo>
                    <a:pt x="97" y="77"/>
                  </a:lnTo>
                  <a:lnTo>
                    <a:pt x="95" y="74"/>
                  </a:lnTo>
                  <a:lnTo>
                    <a:pt x="90" y="74"/>
                  </a:lnTo>
                  <a:lnTo>
                    <a:pt x="84" y="72"/>
                  </a:lnTo>
                  <a:lnTo>
                    <a:pt x="63" y="61"/>
                  </a:lnTo>
                  <a:lnTo>
                    <a:pt x="60" y="26"/>
                  </a:lnTo>
                  <a:lnTo>
                    <a:pt x="72" y="14"/>
                  </a:lnTo>
                  <a:lnTo>
                    <a:pt x="111" y="14"/>
                  </a:lnTo>
                  <a:lnTo>
                    <a:pt x="158" y="0"/>
                  </a:lnTo>
                  <a:lnTo>
                    <a:pt x="174"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2" name="Freeform 148"/>
            <p:cNvSpPr>
              <a:spLocks/>
            </p:cNvSpPr>
            <p:nvPr/>
          </p:nvSpPr>
          <p:spPr bwMode="auto">
            <a:xfrm>
              <a:off x="3475" y="1962"/>
              <a:ext cx="46" cy="51"/>
            </a:xfrm>
            <a:custGeom>
              <a:avLst/>
              <a:gdLst>
                <a:gd name="T0" fmla="*/ 30 w 46"/>
                <a:gd name="T1" fmla="*/ 5 h 51"/>
                <a:gd name="T2" fmla="*/ 30 w 46"/>
                <a:gd name="T3" fmla="*/ 5 h 51"/>
                <a:gd name="T4" fmla="*/ 35 w 46"/>
                <a:gd name="T5" fmla="*/ 17 h 51"/>
                <a:gd name="T6" fmla="*/ 44 w 46"/>
                <a:gd name="T7" fmla="*/ 28 h 51"/>
                <a:gd name="T8" fmla="*/ 44 w 46"/>
                <a:gd name="T9" fmla="*/ 28 h 51"/>
                <a:gd name="T10" fmla="*/ 44 w 46"/>
                <a:gd name="T11" fmla="*/ 40 h 51"/>
                <a:gd name="T12" fmla="*/ 46 w 46"/>
                <a:gd name="T13" fmla="*/ 44 h 51"/>
                <a:gd name="T14" fmla="*/ 44 w 46"/>
                <a:gd name="T15" fmla="*/ 51 h 51"/>
                <a:gd name="T16" fmla="*/ 44 w 46"/>
                <a:gd name="T17" fmla="*/ 51 h 51"/>
                <a:gd name="T18" fmla="*/ 39 w 46"/>
                <a:gd name="T19" fmla="*/ 51 h 51"/>
                <a:gd name="T20" fmla="*/ 37 w 46"/>
                <a:gd name="T21" fmla="*/ 51 h 51"/>
                <a:gd name="T22" fmla="*/ 35 w 46"/>
                <a:gd name="T23" fmla="*/ 47 h 51"/>
                <a:gd name="T24" fmla="*/ 32 w 46"/>
                <a:gd name="T25" fmla="*/ 40 h 51"/>
                <a:gd name="T26" fmla="*/ 30 w 46"/>
                <a:gd name="T27" fmla="*/ 35 h 51"/>
                <a:gd name="T28" fmla="*/ 30 w 46"/>
                <a:gd name="T29" fmla="*/ 35 h 51"/>
                <a:gd name="T30" fmla="*/ 32 w 46"/>
                <a:gd name="T31" fmla="*/ 19 h 51"/>
                <a:gd name="T32" fmla="*/ 32 w 46"/>
                <a:gd name="T33" fmla="*/ 19 h 51"/>
                <a:gd name="T34" fmla="*/ 0 w 46"/>
                <a:gd name="T35" fmla="*/ 17 h 51"/>
                <a:gd name="T36" fmla="*/ 0 w 46"/>
                <a:gd name="T37" fmla="*/ 0 h 51"/>
                <a:gd name="T38" fmla="*/ 0 w 46"/>
                <a:gd name="T39" fmla="*/ 0 h 51"/>
                <a:gd name="T40" fmla="*/ 16 w 46"/>
                <a:gd name="T41" fmla="*/ 3 h 51"/>
                <a:gd name="T42" fmla="*/ 30 w 46"/>
                <a:gd name="T43" fmla="*/ 5 h 51"/>
                <a:gd name="T44" fmla="*/ 30 w 46"/>
                <a:gd name="T45" fmla="*/ 5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51"/>
                <a:gd name="T71" fmla="*/ 46 w 46"/>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51">
                  <a:moveTo>
                    <a:pt x="30" y="5"/>
                  </a:moveTo>
                  <a:lnTo>
                    <a:pt x="30" y="5"/>
                  </a:lnTo>
                  <a:lnTo>
                    <a:pt x="35" y="17"/>
                  </a:lnTo>
                  <a:lnTo>
                    <a:pt x="44" y="28"/>
                  </a:lnTo>
                  <a:lnTo>
                    <a:pt x="44" y="40"/>
                  </a:lnTo>
                  <a:lnTo>
                    <a:pt x="46" y="44"/>
                  </a:lnTo>
                  <a:lnTo>
                    <a:pt x="44" y="51"/>
                  </a:lnTo>
                  <a:lnTo>
                    <a:pt x="39" y="51"/>
                  </a:lnTo>
                  <a:lnTo>
                    <a:pt x="37" y="51"/>
                  </a:lnTo>
                  <a:lnTo>
                    <a:pt x="35" y="47"/>
                  </a:lnTo>
                  <a:lnTo>
                    <a:pt x="32" y="40"/>
                  </a:lnTo>
                  <a:lnTo>
                    <a:pt x="30" y="35"/>
                  </a:lnTo>
                  <a:lnTo>
                    <a:pt x="32" y="19"/>
                  </a:lnTo>
                  <a:lnTo>
                    <a:pt x="0" y="17"/>
                  </a:lnTo>
                  <a:lnTo>
                    <a:pt x="0" y="0"/>
                  </a:lnTo>
                  <a:lnTo>
                    <a:pt x="16" y="3"/>
                  </a:lnTo>
                  <a:lnTo>
                    <a:pt x="30"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3" name="Freeform 149"/>
            <p:cNvSpPr>
              <a:spLocks/>
            </p:cNvSpPr>
            <p:nvPr/>
          </p:nvSpPr>
          <p:spPr bwMode="auto">
            <a:xfrm>
              <a:off x="2507" y="2446"/>
              <a:ext cx="16" cy="37"/>
            </a:xfrm>
            <a:custGeom>
              <a:avLst/>
              <a:gdLst>
                <a:gd name="T0" fmla="*/ 14 w 16"/>
                <a:gd name="T1" fmla="*/ 2 h 37"/>
                <a:gd name="T2" fmla="*/ 16 w 16"/>
                <a:gd name="T3" fmla="*/ 30 h 37"/>
                <a:gd name="T4" fmla="*/ 4 w 16"/>
                <a:gd name="T5" fmla="*/ 37 h 37"/>
                <a:gd name="T6" fmla="*/ 0 w 16"/>
                <a:gd name="T7" fmla="*/ 18 h 37"/>
                <a:gd name="T8" fmla="*/ 7 w 16"/>
                <a:gd name="T9" fmla="*/ 0 h 37"/>
                <a:gd name="T10" fmla="*/ 7 w 16"/>
                <a:gd name="T11" fmla="*/ 0 h 37"/>
                <a:gd name="T12" fmla="*/ 14 w 16"/>
                <a:gd name="T13" fmla="*/ 2 h 37"/>
                <a:gd name="T14" fmla="*/ 14 w 16"/>
                <a:gd name="T15" fmla="*/ 2 h 3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37"/>
                <a:gd name="T26" fmla="*/ 16 w 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37">
                  <a:moveTo>
                    <a:pt x="14" y="2"/>
                  </a:moveTo>
                  <a:lnTo>
                    <a:pt x="16" y="30"/>
                  </a:lnTo>
                  <a:lnTo>
                    <a:pt x="4" y="37"/>
                  </a:lnTo>
                  <a:lnTo>
                    <a:pt x="0" y="18"/>
                  </a:lnTo>
                  <a:lnTo>
                    <a:pt x="7" y="0"/>
                  </a:lnTo>
                  <a:lnTo>
                    <a:pt x="14"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4" name="Freeform 150"/>
            <p:cNvSpPr>
              <a:spLocks/>
            </p:cNvSpPr>
            <p:nvPr/>
          </p:nvSpPr>
          <p:spPr bwMode="auto">
            <a:xfrm>
              <a:off x="2488" y="1813"/>
              <a:ext cx="266" cy="190"/>
            </a:xfrm>
            <a:custGeom>
              <a:avLst/>
              <a:gdLst>
                <a:gd name="T0" fmla="*/ 180 w 266"/>
                <a:gd name="T1" fmla="*/ 10 h 190"/>
                <a:gd name="T2" fmla="*/ 206 w 266"/>
                <a:gd name="T3" fmla="*/ 5 h 190"/>
                <a:gd name="T4" fmla="*/ 220 w 266"/>
                <a:gd name="T5" fmla="*/ 12 h 190"/>
                <a:gd name="T6" fmla="*/ 220 w 266"/>
                <a:gd name="T7" fmla="*/ 12 h 190"/>
                <a:gd name="T8" fmla="*/ 243 w 266"/>
                <a:gd name="T9" fmla="*/ 10 h 190"/>
                <a:gd name="T10" fmla="*/ 245 w 266"/>
                <a:gd name="T11" fmla="*/ 47 h 190"/>
                <a:gd name="T12" fmla="*/ 266 w 266"/>
                <a:gd name="T13" fmla="*/ 70 h 190"/>
                <a:gd name="T14" fmla="*/ 264 w 266"/>
                <a:gd name="T15" fmla="*/ 77 h 190"/>
                <a:gd name="T16" fmla="*/ 217 w 266"/>
                <a:gd name="T17" fmla="*/ 100 h 190"/>
                <a:gd name="T18" fmla="*/ 176 w 266"/>
                <a:gd name="T19" fmla="*/ 141 h 190"/>
                <a:gd name="T20" fmla="*/ 120 w 266"/>
                <a:gd name="T21" fmla="*/ 162 h 190"/>
                <a:gd name="T22" fmla="*/ 102 w 266"/>
                <a:gd name="T23" fmla="*/ 190 h 190"/>
                <a:gd name="T24" fmla="*/ 0 w 266"/>
                <a:gd name="T25" fmla="*/ 190 h 190"/>
                <a:gd name="T26" fmla="*/ 2 w 266"/>
                <a:gd name="T27" fmla="*/ 183 h 190"/>
                <a:gd name="T28" fmla="*/ 41 w 266"/>
                <a:gd name="T29" fmla="*/ 169 h 190"/>
                <a:gd name="T30" fmla="*/ 78 w 266"/>
                <a:gd name="T31" fmla="*/ 123 h 190"/>
                <a:gd name="T32" fmla="*/ 78 w 266"/>
                <a:gd name="T33" fmla="*/ 123 h 190"/>
                <a:gd name="T34" fmla="*/ 78 w 266"/>
                <a:gd name="T35" fmla="*/ 111 h 190"/>
                <a:gd name="T36" fmla="*/ 74 w 266"/>
                <a:gd name="T37" fmla="*/ 97 h 190"/>
                <a:gd name="T38" fmla="*/ 74 w 266"/>
                <a:gd name="T39" fmla="*/ 86 h 190"/>
                <a:gd name="T40" fmla="*/ 76 w 266"/>
                <a:gd name="T41" fmla="*/ 81 h 190"/>
                <a:gd name="T42" fmla="*/ 78 w 266"/>
                <a:gd name="T43" fmla="*/ 74 h 190"/>
                <a:gd name="T44" fmla="*/ 125 w 266"/>
                <a:gd name="T45" fmla="*/ 42 h 190"/>
                <a:gd name="T46" fmla="*/ 150 w 266"/>
                <a:gd name="T47" fmla="*/ 0 h 190"/>
                <a:gd name="T48" fmla="*/ 150 w 266"/>
                <a:gd name="T49" fmla="*/ 0 h 190"/>
                <a:gd name="T50" fmla="*/ 159 w 266"/>
                <a:gd name="T51" fmla="*/ 0 h 190"/>
                <a:gd name="T52" fmla="*/ 166 w 266"/>
                <a:gd name="T53" fmla="*/ 3 h 190"/>
                <a:gd name="T54" fmla="*/ 180 w 266"/>
                <a:gd name="T55" fmla="*/ 10 h 190"/>
                <a:gd name="T56" fmla="*/ 180 w 266"/>
                <a:gd name="T57" fmla="*/ 10 h 1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6"/>
                <a:gd name="T88" fmla="*/ 0 h 190"/>
                <a:gd name="T89" fmla="*/ 266 w 266"/>
                <a:gd name="T90" fmla="*/ 190 h 1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6" h="190">
                  <a:moveTo>
                    <a:pt x="180" y="10"/>
                  </a:moveTo>
                  <a:lnTo>
                    <a:pt x="206" y="5"/>
                  </a:lnTo>
                  <a:lnTo>
                    <a:pt x="220" y="12"/>
                  </a:lnTo>
                  <a:lnTo>
                    <a:pt x="243" y="10"/>
                  </a:lnTo>
                  <a:lnTo>
                    <a:pt x="245" y="47"/>
                  </a:lnTo>
                  <a:lnTo>
                    <a:pt x="266" y="70"/>
                  </a:lnTo>
                  <a:lnTo>
                    <a:pt x="264" y="77"/>
                  </a:lnTo>
                  <a:lnTo>
                    <a:pt x="217" y="100"/>
                  </a:lnTo>
                  <a:lnTo>
                    <a:pt x="176" y="141"/>
                  </a:lnTo>
                  <a:lnTo>
                    <a:pt x="120" y="162"/>
                  </a:lnTo>
                  <a:lnTo>
                    <a:pt x="102" y="190"/>
                  </a:lnTo>
                  <a:lnTo>
                    <a:pt x="0" y="190"/>
                  </a:lnTo>
                  <a:lnTo>
                    <a:pt x="2" y="183"/>
                  </a:lnTo>
                  <a:lnTo>
                    <a:pt x="41" y="169"/>
                  </a:lnTo>
                  <a:lnTo>
                    <a:pt x="78" y="123"/>
                  </a:lnTo>
                  <a:lnTo>
                    <a:pt x="78" y="111"/>
                  </a:lnTo>
                  <a:lnTo>
                    <a:pt x="74" y="97"/>
                  </a:lnTo>
                  <a:lnTo>
                    <a:pt x="74" y="86"/>
                  </a:lnTo>
                  <a:lnTo>
                    <a:pt x="76" y="81"/>
                  </a:lnTo>
                  <a:lnTo>
                    <a:pt x="78" y="74"/>
                  </a:lnTo>
                  <a:lnTo>
                    <a:pt x="125" y="42"/>
                  </a:lnTo>
                  <a:lnTo>
                    <a:pt x="150" y="0"/>
                  </a:lnTo>
                  <a:lnTo>
                    <a:pt x="159" y="0"/>
                  </a:lnTo>
                  <a:lnTo>
                    <a:pt x="166" y="3"/>
                  </a:lnTo>
                  <a:lnTo>
                    <a:pt x="180" y="1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5" name="Freeform 151"/>
            <p:cNvSpPr>
              <a:spLocks/>
            </p:cNvSpPr>
            <p:nvPr/>
          </p:nvSpPr>
          <p:spPr bwMode="auto">
            <a:xfrm>
              <a:off x="2289" y="2460"/>
              <a:ext cx="40" cy="13"/>
            </a:xfrm>
            <a:custGeom>
              <a:avLst/>
              <a:gdLst>
                <a:gd name="T0" fmla="*/ 40 w 40"/>
                <a:gd name="T1" fmla="*/ 13 h 13"/>
                <a:gd name="T2" fmla="*/ 40 w 40"/>
                <a:gd name="T3" fmla="*/ 13 h 13"/>
                <a:gd name="T4" fmla="*/ 21 w 40"/>
                <a:gd name="T5" fmla="*/ 11 h 13"/>
                <a:gd name="T6" fmla="*/ 3 w 40"/>
                <a:gd name="T7" fmla="*/ 7 h 13"/>
                <a:gd name="T8" fmla="*/ 3 w 40"/>
                <a:gd name="T9" fmla="*/ 7 h 13"/>
                <a:gd name="T10" fmla="*/ 0 w 40"/>
                <a:gd name="T11" fmla="*/ 4 h 13"/>
                <a:gd name="T12" fmla="*/ 3 w 40"/>
                <a:gd name="T13" fmla="*/ 0 h 13"/>
                <a:gd name="T14" fmla="*/ 40 w 40"/>
                <a:gd name="T15" fmla="*/ 7 h 13"/>
                <a:gd name="T16" fmla="*/ 40 w 40"/>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3"/>
                <a:gd name="T29" fmla="*/ 40 w 4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3">
                  <a:moveTo>
                    <a:pt x="40" y="13"/>
                  </a:moveTo>
                  <a:lnTo>
                    <a:pt x="40" y="13"/>
                  </a:lnTo>
                  <a:lnTo>
                    <a:pt x="21" y="11"/>
                  </a:lnTo>
                  <a:lnTo>
                    <a:pt x="3" y="7"/>
                  </a:lnTo>
                  <a:lnTo>
                    <a:pt x="0" y="4"/>
                  </a:lnTo>
                  <a:lnTo>
                    <a:pt x="3" y="0"/>
                  </a:lnTo>
                  <a:lnTo>
                    <a:pt x="40" y="7"/>
                  </a:lnTo>
                  <a:lnTo>
                    <a:pt x="40"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6" name="Freeform 152"/>
            <p:cNvSpPr>
              <a:spLocks/>
            </p:cNvSpPr>
            <p:nvPr/>
          </p:nvSpPr>
          <p:spPr bwMode="auto">
            <a:xfrm>
              <a:off x="2352" y="2460"/>
              <a:ext cx="7" cy="7"/>
            </a:xfrm>
            <a:custGeom>
              <a:avLst/>
              <a:gdLst>
                <a:gd name="T0" fmla="*/ 7 w 7"/>
                <a:gd name="T1" fmla="*/ 2 h 7"/>
                <a:gd name="T2" fmla="*/ 7 w 7"/>
                <a:gd name="T3" fmla="*/ 2 h 7"/>
                <a:gd name="T4" fmla="*/ 4 w 7"/>
                <a:gd name="T5" fmla="*/ 4 h 7"/>
                <a:gd name="T6" fmla="*/ 2 w 7"/>
                <a:gd name="T7" fmla="*/ 7 h 7"/>
                <a:gd name="T8" fmla="*/ 2 w 7"/>
                <a:gd name="T9" fmla="*/ 7 h 7"/>
                <a:gd name="T10" fmla="*/ 2 w 7"/>
                <a:gd name="T11" fmla="*/ 7 h 7"/>
                <a:gd name="T12" fmla="*/ 0 w 7"/>
                <a:gd name="T13" fmla="*/ 4 h 7"/>
                <a:gd name="T14" fmla="*/ 0 w 7"/>
                <a:gd name="T15" fmla="*/ 4 h 7"/>
                <a:gd name="T16" fmla="*/ 0 w 7"/>
                <a:gd name="T17" fmla="*/ 2 h 7"/>
                <a:gd name="T18" fmla="*/ 2 w 7"/>
                <a:gd name="T19" fmla="*/ 0 h 7"/>
                <a:gd name="T20" fmla="*/ 2 w 7"/>
                <a:gd name="T21" fmla="*/ 0 h 7"/>
                <a:gd name="T22" fmla="*/ 4 w 7"/>
                <a:gd name="T23" fmla="*/ 2 h 7"/>
                <a:gd name="T24" fmla="*/ 7 w 7"/>
                <a:gd name="T25" fmla="*/ 2 h 7"/>
                <a:gd name="T26" fmla="*/ 7 w 7"/>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7" y="2"/>
                  </a:moveTo>
                  <a:lnTo>
                    <a:pt x="7" y="2"/>
                  </a:lnTo>
                  <a:lnTo>
                    <a:pt x="4" y="4"/>
                  </a:lnTo>
                  <a:lnTo>
                    <a:pt x="2" y="7"/>
                  </a:lnTo>
                  <a:lnTo>
                    <a:pt x="0" y="4"/>
                  </a:lnTo>
                  <a:lnTo>
                    <a:pt x="0" y="2"/>
                  </a:lnTo>
                  <a:lnTo>
                    <a:pt x="2" y="0"/>
                  </a:lnTo>
                  <a:lnTo>
                    <a:pt x="4" y="2"/>
                  </a:lnTo>
                  <a:lnTo>
                    <a:pt x="7"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7" name="Freeform 153"/>
            <p:cNvSpPr>
              <a:spLocks/>
            </p:cNvSpPr>
            <p:nvPr/>
          </p:nvSpPr>
          <p:spPr bwMode="auto">
            <a:xfrm>
              <a:off x="2456" y="2460"/>
              <a:ext cx="25" cy="16"/>
            </a:xfrm>
            <a:custGeom>
              <a:avLst/>
              <a:gdLst>
                <a:gd name="T0" fmla="*/ 21 w 25"/>
                <a:gd name="T1" fmla="*/ 11 h 16"/>
                <a:gd name="T2" fmla="*/ 0 w 25"/>
                <a:gd name="T3" fmla="*/ 16 h 16"/>
                <a:gd name="T4" fmla="*/ 0 w 25"/>
                <a:gd name="T5" fmla="*/ 16 h 16"/>
                <a:gd name="T6" fmla="*/ 0 w 25"/>
                <a:gd name="T7" fmla="*/ 13 h 16"/>
                <a:gd name="T8" fmla="*/ 0 w 25"/>
                <a:gd name="T9" fmla="*/ 11 h 16"/>
                <a:gd name="T10" fmla="*/ 0 w 25"/>
                <a:gd name="T11" fmla="*/ 7 h 16"/>
                <a:gd name="T12" fmla="*/ 0 w 25"/>
                <a:gd name="T13" fmla="*/ 7 h 16"/>
                <a:gd name="T14" fmla="*/ 25 w 25"/>
                <a:gd name="T15" fmla="*/ 0 h 16"/>
                <a:gd name="T16" fmla="*/ 25 w 25"/>
                <a:gd name="T17" fmla="*/ 0 h 16"/>
                <a:gd name="T18" fmla="*/ 23 w 25"/>
                <a:gd name="T19" fmla="*/ 7 h 16"/>
                <a:gd name="T20" fmla="*/ 21 w 25"/>
                <a:gd name="T21" fmla="*/ 11 h 16"/>
                <a:gd name="T22" fmla="*/ 21 w 25"/>
                <a:gd name="T23" fmla="*/ 1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6"/>
                <a:gd name="T38" fmla="*/ 25 w 25"/>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6">
                  <a:moveTo>
                    <a:pt x="21" y="11"/>
                  </a:moveTo>
                  <a:lnTo>
                    <a:pt x="0" y="16"/>
                  </a:lnTo>
                  <a:lnTo>
                    <a:pt x="0" y="13"/>
                  </a:lnTo>
                  <a:lnTo>
                    <a:pt x="0" y="11"/>
                  </a:lnTo>
                  <a:lnTo>
                    <a:pt x="0" y="7"/>
                  </a:lnTo>
                  <a:lnTo>
                    <a:pt x="25" y="0"/>
                  </a:lnTo>
                  <a:lnTo>
                    <a:pt x="23" y="7"/>
                  </a:lnTo>
                  <a:lnTo>
                    <a:pt x="21"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8" name="Freeform 154"/>
            <p:cNvSpPr>
              <a:spLocks/>
            </p:cNvSpPr>
            <p:nvPr/>
          </p:nvSpPr>
          <p:spPr bwMode="auto">
            <a:xfrm>
              <a:off x="2433" y="1814"/>
              <a:ext cx="488" cy="442"/>
            </a:xfrm>
            <a:custGeom>
              <a:avLst/>
              <a:gdLst>
                <a:gd name="T0" fmla="*/ 138 w 488"/>
                <a:gd name="T1" fmla="*/ 37 h 442"/>
                <a:gd name="T2" fmla="*/ 201 w 488"/>
                <a:gd name="T3" fmla="*/ 41 h 442"/>
                <a:gd name="T4" fmla="*/ 233 w 488"/>
                <a:gd name="T5" fmla="*/ 85 h 442"/>
                <a:gd name="T6" fmla="*/ 261 w 488"/>
                <a:gd name="T7" fmla="*/ 71 h 442"/>
                <a:gd name="T8" fmla="*/ 317 w 488"/>
                <a:gd name="T9" fmla="*/ 180 h 442"/>
                <a:gd name="T10" fmla="*/ 300 w 488"/>
                <a:gd name="T11" fmla="*/ 224 h 442"/>
                <a:gd name="T12" fmla="*/ 298 w 488"/>
                <a:gd name="T13" fmla="*/ 310 h 442"/>
                <a:gd name="T14" fmla="*/ 317 w 488"/>
                <a:gd name="T15" fmla="*/ 344 h 442"/>
                <a:gd name="T16" fmla="*/ 326 w 488"/>
                <a:gd name="T17" fmla="*/ 347 h 442"/>
                <a:gd name="T18" fmla="*/ 361 w 488"/>
                <a:gd name="T19" fmla="*/ 354 h 442"/>
                <a:gd name="T20" fmla="*/ 379 w 488"/>
                <a:gd name="T21" fmla="*/ 347 h 442"/>
                <a:gd name="T22" fmla="*/ 421 w 488"/>
                <a:gd name="T23" fmla="*/ 310 h 442"/>
                <a:gd name="T24" fmla="*/ 432 w 488"/>
                <a:gd name="T25" fmla="*/ 296 h 442"/>
                <a:gd name="T26" fmla="*/ 465 w 488"/>
                <a:gd name="T27" fmla="*/ 300 h 442"/>
                <a:gd name="T28" fmla="*/ 488 w 488"/>
                <a:gd name="T29" fmla="*/ 303 h 442"/>
                <a:gd name="T30" fmla="*/ 458 w 488"/>
                <a:gd name="T31" fmla="*/ 361 h 442"/>
                <a:gd name="T32" fmla="*/ 444 w 488"/>
                <a:gd name="T33" fmla="*/ 368 h 442"/>
                <a:gd name="T34" fmla="*/ 395 w 488"/>
                <a:gd name="T35" fmla="*/ 386 h 442"/>
                <a:gd name="T36" fmla="*/ 388 w 488"/>
                <a:gd name="T37" fmla="*/ 391 h 442"/>
                <a:gd name="T38" fmla="*/ 354 w 488"/>
                <a:gd name="T39" fmla="*/ 442 h 442"/>
                <a:gd name="T40" fmla="*/ 319 w 488"/>
                <a:gd name="T41" fmla="*/ 405 h 442"/>
                <a:gd name="T42" fmla="*/ 254 w 488"/>
                <a:gd name="T43" fmla="*/ 409 h 442"/>
                <a:gd name="T44" fmla="*/ 122 w 488"/>
                <a:gd name="T45" fmla="*/ 317 h 442"/>
                <a:gd name="T46" fmla="*/ 127 w 488"/>
                <a:gd name="T47" fmla="*/ 300 h 442"/>
                <a:gd name="T48" fmla="*/ 129 w 488"/>
                <a:gd name="T49" fmla="*/ 293 h 442"/>
                <a:gd name="T50" fmla="*/ 136 w 488"/>
                <a:gd name="T51" fmla="*/ 270 h 442"/>
                <a:gd name="T52" fmla="*/ 129 w 488"/>
                <a:gd name="T53" fmla="*/ 229 h 442"/>
                <a:gd name="T54" fmla="*/ 118 w 488"/>
                <a:gd name="T55" fmla="*/ 192 h 442"/>
                <a:gd name="T56" fmla="*/ 90 w 488"/>
                <a:gd name="T57" fmla="*/ 136 h 442"/>
                <a:gd name="T58" fmla="*/ 64 w 488"/>
                <a:gd name="T59" fmla="*/ 99 h 442"/>
                <a:gd name="T60" fmla="*/ 55 w 488"/>
                <a:gd name="T61" fmla="*/ 16 h 442"/>
                <a:gd name="T62" fmla="*/ 39 w 488"/>
                <a:gd name="T63" fmla="*/ 25 h 442"/>
                <a:gd name="T64" fmla="*/ 34 w 488"/>
                <a:gd name="T65" fmla="*/ 69 h 442"/>
                <a:gd name="T66" fmla="*/ 41 w 488"/>
                <a:gd name="T67" fmla="*/ 115 h 442"/>
                <a:gd name="T68" fmla="*/ 50 w 488"/>
                <a:gd name="T69" fmla="*/ 196 h 442"/>
                <a:gd name="T70" fmla="*/ 64 w 488"/>
                <a:gd name="T71" fmla="*/ 229 h 442"/>
                <a:gd name="T72" fmla="*/ 50 w 488"/>
                <a:gd name="T73" fmla="*/ 224 h 442"/>
                <a:gd name="T74" fmla="*/ 32 w 488"/>
                <a:gd name="T75" fmla="*/ 185 h 442"/>
                <a:gd name="T76" fmla="*/ 0 w 488"/>
                <a:gd name="T77" fmla="*/ 113 h 442"/>
                <a:gd name="T78" fmla="*/ 13 w 488"/>
                <a:gd name="T79" fmla="*/ 106 h 442"/>
                <a:gd name="T80" fmla="*/ 20 w 488"/>
                <a:gd name="T81" fmla="*/ 97 h 442"/>
                <a:gd name="T82" fmla="*/ 13 w 488"/>
                <a:gd name="T83" fmla="*/ 76 h 442"/>
                <a:gd name="T84" fmla="*/ 0 w 488"/>
                <a:gd name="T85" fmla="*/ 32 h 442"/>
                <a:gd name="T86" fmla="*/ 55 w 488"/>
                <a:gd name="T87" fmla="*/ 0 h 442"/>
                <a:gd name="T88" fmla="*/ 76 w 488"/>
                <a:gd name="T89" fmla="*/ 13 h 4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88"/>
                <a:gd name="T136" fmla="*/ 0 h 442"/>
                <a:gd name="T137" fmla="*/ 488 w 488"/>
                <a:gd name="T138" fmla="*/ 442 h 4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88" h="442">
                  <a:moveTo>
                    <a:pt x="76" y="13"/>
                  </a:moveTo>
                  <a:lnTo>
                    <a:pt x="138" y="37"/>
                  </a:lnTo>
                  <a:lnTo>
                    <a:pt x="175" y="27"/>
                  </a:lnTo>
                  <a:lnTo>
                    <a:pt x="201" y="41"/>
                  </a:lnTo>
                  <a:lnTo>
                    <a:pt x="224" y="83"/>
                  </a:lnTo>
                  <a:lnTo>
                    <a:pt x="233" y="85"/>
                  </a:lnTo>
                  <a:lnTo>
                    <a:pt x="238" y="85"/>
                  </a:lnTo>
                  <a:lnTo>
                    <a:pt x="243" y="83"/>
                  </a:lnTo>
                  <a:lnTo>
                    <a:pt x="261" y="71"/>
                  </a:lnTo>
                  <a:lnTo>
                    <a:pt x="284" y="92"/>
                  </a:lnTo>
                  <a:lnTo>
                    <a:pt x="296" y="162"/>
                  </a:lnTo>
                  <a:lnTo>
                    <a:pt x="317" y="180"/>
                  </a:lnTo>
                  <a:lnTo>
                    <a:pt x="303" y="194"/>
                  </a:lnTo>
                  <a:lnTo>
                    <a:pt x="300" y="224"/>
                  </a:lnTo>
                  <a:lnTo>
                    <a:pt x="300" y="238"/>
                  </a:lnTo>
                  <a:lnTo>
                    <a:pt x="293" y="252"/>
                  </a:lnTo>
                  <a:lnTo>
                    <a:pt x="298" y="310"/>
                  </a:lnTo>
                  <a:lnTo>
                    <a:pt x="307" y="337"/>
                  </a:lnTo>
                  <a:lnTo>
                    <a:pt x="317" y="344"/>
                  </a:lnTo>
                  <a:lnTo>
                    <a:pt x="319" y="347"/>
                  </a:lnTo>
                  <a:lnTo>
                    <a:pt x="326" y="347"/>
                  </a:lnTo>
                  <a:lnTo>
                    <a:pt x="340" y="354"/>
                  </a:lnTo>
                  <a:lnTo>
                    <a:pt x="361" y="354"/>
                  </a:lnTo>
                  <a:lnTo>
                    <a:pt x="372" y="351"/>
                  </a:lnTo>
                  <a:lnTo>
                    <a:pt x="379" y="347"/>
                  </a:lnTo>
                  <a:lnTo>
                    <a:pt x="393" y="354"/>
                  </a:lnTo>
                  <a:lnTo>
                    <a:pt x="421" y="310"/>
                  </a:lnTo>
                  <a:lnTo>
                    <a:pt x="421" y="300"/>
                  </a:lnTo>
                  <a:lnTo>
                    <a:pt x="432" y="296"/>
                  </a:lnTo>
                  <a:lnTo>
                    <a:pt x="442" y="298"/>
                  </a:lnTo>
                  <a:lnTo>
                    <a:pt x="453" y="298"/>
                  </a:lnTo>
                  <a:lnTo>
                    <a:pt x="465" y="300"/>
                  </a:lnTo>
                  <a:lnTo>
                    <a:pt x="483" y="293"/>
                  </a:lnTo>
                  <a:lnTo>
                    <a:pt x="488" y="303"/>
                  </a:lnTo>
                  <a:lnTo>
                    <a:pt x="465" y="358"/>
                  </a:lnTo>
                  <a:lnTo>
                    <a:pt x="458" y="361"/>
                  </a:lnTo>
                  <a:lnTo>
                    <a:pt x="451" y="363"/>
                  </a:lnTo>
                  <a:lnTo>
                    <a:pt x="446" y="365"/>
                  </a:lnTo>
                  <a:lnTo>
                    <a:pt x="444" y="368"/>
                  </a:lnTo>
                  <a:lnTo>
                    <a:pt x="444" y="372"/>
                  </a:lnTo>
                  <a:lnTo>
                    <a:pt x="421" y="384"/>
                  </a:lnTo>
                  <a:lnTo>
                    <a:pt x="395" y="386"/>
                  </a:lnTo>
                  <a:lnTo>
                    <a:pt x="388" y="391"/>
                  </a:lnTo>
                  <a:lnTo>
                    <a:pt x="400" y="421"/>
                  </a:lnTo>
                  <a:lnTo>
                    <a:pt x="354" y="442"/>
                  </a:lnTo>
                  <a:lnTo>
                    <a:pt x="321" y="405"/>
                  </a:lnTo>
                  <a:lnTo>
                    <a:pt x="319" y="405"/>
                  </a:lnTo>
                  <a:lnTo>
                    <a:pt x="314" y="405"/>
                  </a:lnTo>
                  <a:lnTo>
                    <a:pt x="284" y="423"/>
                  </a:lnTo>
                  <a:lnTo>
                    <a:pt x="254" y="409"/>
                  </a:lnTo>
                  <a:lnTo>
                    <a:pt x="245" y="393"/>
                  </a:lnTo>
                  <a:lnTo>
                    <a:pt x="189" y="379"/>
                  </a:lnTo>
                  <a:lnTo>
                    <a:pt x="122" y="317"/>
                  </a:lnTo>
                  <a:lnTo>
                    <a:pt x="120" y="305"/>
                  </a:lnTo>
                  <a:lnTo>
                    <a:pt x="127" y="300"/>
                  </a:lnTo>
                  <a:lnTo>
                    <a:pt x="129" y="298"/>
                  </a:lnTo>
                  <a:lnTo>
                    <a:pt x="129" y="293"/>
                  </a:lnTo>
                  <a:lnTo>
                    <a:pt x="129" y="291"/>
                  </a:lnTo>
                  <a:lnTo>
                    <a:pt x="129" y="287"/>
                  </a:lnTo>
                  <a:lnTo>
                    <a:pt x="136" y="270"/>
                  </a:lnTo>
                  <a:lnTo>
                    <a:pt x="129" y="252"/>
                  </a:lnTo>
                  <a:lnTo>
                    <a:pt x="129" y="229"/>
                  </a:lnTo>
                  <a:lnTo>
                    <a:pt x="115" y="210"/>
                  </a:lnTo>
                  <a:lnTo>
                    <a:pt x="118" y="192"/>
                  </a:lnTo>
                  <a:lnTo>
                    <a:pt x="99" y="173"/>
                  </a:lnTo>
                  <a:lnTo>
                    <a:pt x="90" y="155"/>
                  </a:lnTo>
                  <a:lnTo>
                    <a:pt x="90" y="136"/>
                  </a:lnTo>
                  <a:lnTo>
                    <a:pt x="78" y="118"/>
                  </a:lnTo>
                  <a:lnTo>
                    <a:pt x="64" y="99"/>
                  </a:lnTo>
                  <a:lnTo>
                    <a:pt x="62" y="20"/>
                  </a:lnTo>
                  <a:lnTo>
                    <a:pt x="55" y="16"/>
                  </a:lnTo>
                  <a:lnTo>
                    <a:pt x="50" y="13"/>
                  </a:lnTo>
                  <a:lnTo>
                    <a:pt x="39" y="25"/>
                  </a:lnTo>
                  <a:lnTo>
                    <a:pt x="27" y="57"/>
                  </a:lnTo>
                  <a:lnTo>
                    <a:pt x="34" y="69"/>
                  </a:lnTo>
                  <a:lnTo>
                    <a:pt x="37" y="81"/>
                  </a:lnTo>
                  <a:lnTo>
                    <a:pt x="43" y="106"/>
                  </a:lnTo>
                  <a:lnTo>
                    <a:pt x="41" y="115"/>
                  </a:lnTo>
                  <a:lnTo>
                    <a:pt x="55" y="168"/>
                  </a:lnTo>
                  <a:lnTo>
                    <a:pt x="50" y="196"/>
                  </a:lnTo>
                  <a:lnTo>
                    <a:pt x="64" y="210"/>
                  </a:lnTo>
                  <a:lnTo>
                    <a:pt x="64" y="229"/>
                  </a:lnTo>
                  <a:lnTo>
                    <a:pt x="57" y="231"/>
                  </a:lnTo>
                  <a:lnTo>
                    <a:pt x="50" y="224"/>
                  </a:lnTo>
                  <a:lnTo>
                    <a:pt x="43" y="217"/>
                  </a:lnTo>
                  <a:lnTo>
                    <a:pt x="37" y="201"/>
                  </a:lnTo>
                  <a:lnTo>
                    <a:pt x="32" y="185"/>
                  </a:lnTo>
                  <a:lnTo>
                    <a:pt x="27" y="168"/>
                  </a:lnTo>
                  <a:lnTo>
                    <a:pt x="27" y="141"/>
                  </a:lnTo>
                  <a:lnTo>
                    <a:pt x="0" y="113"/>
                  </a:lnTo>
                  <a:lnTo>
                    <a:pt x="2" y="104"/>
                  </a:lnTo>
                  <a:lnTo>
                    <a:pt x="13" y="106"/>
                  </a:lnTo>
                  <a:lnTo>
                    <a:pt x="20" y="101"/>
                  </a:lnTo>
                  <a:lnTo>
                    <a:pt x="20" y="99"/>
                  </a:lnTo>
                  <a:lnTo>
                    <a:pt x="20" y="97"/>
                  </a:lnTo>
                  <a:lnTo>
                    <a:pt x="18" y="85"/>
                  </a:lnTo>
                  <a:lnTo>
                    <a:pt x="13" y="76"/>
                  </a:lnTo>
                  <a:lnTo>
                    <a:pt x="2" y="57"/>
                  </a:lnTo>
                  <a:lnTo>
                    <a:pt x="0" y="32"/>
                  </a:lnTo>
                  <a:lnTo>
                    <a:pt x="0" y="20"/>
                  </a:lnTo>
                  <a:lnTo>
                    <a:pt x="2" y="9"/>
                  </a:lnTo>
                  <a:lnTo>
                    <a:pt x="55" y="0"/>
                  </a:lnTo>
                  <a:lnTo>
                    <a:pt x="67" y="6"/>
                  </a:lnTo>
                  <a:lnTo>
                    <a:pt x="76"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799" name="Freeform 155"/>
            <p:cNvSpPr>
              <a:spLocks/>
            </p:cNvSpPr>
            <p:nvPr/>
          </p:nvSpPr>
          <p:spPr bwMode="auto">
            <a:xfrm>
              <a:off x="2495" y="2480"/>
              <a:ext cx="35" cy="114"/>
            </a:xfrm>
            <a:custGeom>
              <a:avLst/>
              <a:gdLst>
                <a:gd name="T0" fmla="*/ 35 w 35"/>
                <a:gd name="T1" fmla="*/ 17 h 114"/>
                <a:gd name="T2" fmla="*/ 30 w 35"/>
                <a:gd name="T3" fmla="*/ 31 h 114"/>
                <a:gd name="T4" fmla="*/ 30 w 35"/>
                <a:gd name="T5" fmla="*/ 47 h 114"/>
                <a:gd name="T6" fmla="*/ 30 w 35"/>
                <a:gd name="T7" fmla="*/ 47 h 114"/>
                <a:gd name="T8" fmla="*/ 28 w 35"/>
                <a:gd name="T9" fmla="*/ 54 h 114"/>
                <a:gd name="T10" fmla="*/ 26 w 35"/>
                <a:gd name="T11" fmla="*/ 61 h 114"/>
                <a:gd name="T12" fmla="*/ 23 w 35"/>
                <a:gd name="T13" fmla="*/ 74 h 114"/>
                <a:gd name="T14" fmla="*/ 26 w 35"/>
                <a:gd name="T15" fmla="*/ 91 h 114"/>
                <a:gd name="T16" fmla="*/ 26 w 35"/>
                <a:gd name="T17" fmla="*/ 105 h 114"/>
                <a:gd name="T18" fmla="*/ 9 w 35"/>
                <a:gd name="T19" fmla="*/ 114 h 114"/>
                <a:gd name="T20" fmla="*/ 7 w 35"/>
                <a:gd name="T21" fmla="*/ 74 h 114"/>
                <a:gd name="T22" fmla="*/ 7 w 35"/>
                <a:gd name="T23" fmla="*/ 74 h 114"/>
                <a:gd name="T24" fmla="*/ 5 w 35"/>
                <a:gd name="T25" fmla="*/ 72 h 114"/>
                <a:gd name="T26" fmla="*/ 0 w 35"/>
                <a:gd name="T27" fmla="*/ 72 h 114"/>
                <a:gd name="T28" fmla="*/ 7 w 35"/>
                <a:gd name="T29" fmla="*/ 65 h 114"/>
                <a:gd name="T30" fmla="*/ 7 w 35"/>
                <a:gd name="T31" fmla="*/ 65 h 114"/>
                <a:gd name="T32" fmla="*/ 12 w 35"/>
                <a:gd name="T33" fmla="*/ 35 h 114"/>
                <a:gd name="T34" fmla="*/ 16 w 35"/>
                <a:gd name="T35" fmla="*/ 5 h 114"/>
                <a:gd name="T36" fmla="*/ 16 w 35"/>
                <a:gd name="T37" fmla="*/ 5 h 114"/>
                <a:gd name="T38" fmla="*/ 30 w 35"/>
                <a:gd name="T39" fmla="*/ 0 h 114"/>
                <a:gd name="T40" fmla="*/ 35 w 35"/>
                <a:gd name="T41" fmla="*/ 17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14"/>
                <a:gd name="T65" fmla="*/ 35 w 35"/>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14">
                  <a:moveTo>
                    <a:pt x="35" y="17"/>
                  </a:moveTo>
                  <a:lnTo>
                    <a:pt x="30" y="31"/>
                  </a:lnTo>
                  <a:lnTo>
                    <a:pt x="30" y="47"/>
                  </a:lnTo>
                  <a:lnTo>
                    <a:pt x="28" y="54"/>
                  </a:lnTo>
                  <a:lnTo>
                    <a:pt x="26" y="61"/>
                  </a:lnTo>
                  <a:lnTo>
                    <a:pt x="23" y="74"/>
                  </a:lnTo>
                  <a:lnTo>
                    <a:pt x="26" y="91"/>
                  </a:lnTo>
                  <a:lnTo>
                    <a:pt x="26" y="105"/>
                  </a:lnTo>
                  <a:lnTo>
                    <a:pt x="9" y="114"/>
                  </a:lnTo>
                  <a:lnTo>
                    <a:pt x="7" y="74"/>
                  </a:lnTo>
                  <a:lnTo>
                    <a:pt x="5" y="72"/>
                  </a:lnTo>
                  <a:lnTo>
                    <a:pt x="0" y="72"/>
                  </a:lnTo>
                  <a:lnTo>
                    <a:pt x="7" y="65"/>
                  </a:lnTo>
                  <a:lnTo>
                    <a:pt x="12" y="35"/>
                  </a:lnTo>
                  <a:lnTo>
                    <a:pt x="16" y="5"/>
                  </a:lnTo>
                  <a:lnTo>
                    <a:pt x="30" y="0"/>
                  </a:lnTo>
                  <a:lnTo>
                    <a:pt x="35" y="1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0" name="Freeform 156"/>
            <p:cNvSpPr>
              <a:spLocks/>
            </p:cNvSpPr>
            <p:nvPr/>
          </p:nvSpPr>
          <p:spPr bwMode="auto">
            <a:xfrm>
              <a:off x="3523" y="2032"/>
              <a:ext cx="12" cy="11"/>
            </a:xfrm>
            <a:custGeom>
              <a:avLst/>
              <a:gdLst>
                <a:gd name="T0" fmla="*/ 12 w 12"/>
                <a:gd name="T1" fmla="*/ 2 h 11"/>
                <a:gd name="T2" fmla="*/ 12 w 12"/>
                <a:gd name="T3" fmla="*/ 2 h 11"/>
                <a:gd name="T4" fmla="*/ 12 w 12"/>
                <a:gd name="T5" fmla="*/ 7 h 11"/>
                <a:gd name="T6" fmla="*/ 10 w 12"/>
                <a:gd name="T7" fmla="*/ 11 h 11"/>
                <a:gd name="T8" fmla="*/ 10 w 12"/>
                <a:gd name="T9" fmla="*/ 11 h 11"/>
                <a:gd name="T10" fmla="*/ 5 w 12"/>
                <a:gd name="T11" fmla="*/ 11 h 11"/>
                <a:gd name="T12" fmla="*/ 0 w 12"/>
                <a:gd name="T13" fmla="*/ 9 h 11"/>
                <a:gd name="T14" fmla="*/ 0 w 12"/>
                <a:gd name="T15" fmla="*/ 9 h 11"/>
                <a:gd name="T16" fmla="*/ 0 w 12"/>
                <a:gd name="T17" fmla="*/ 7 h 11"/>
                <a:gd name="T18" fmla="*/ 0 w 12"/>
                <a:gd name="T19" fmla="*/ 2 h 11"/>
                <a:gd name="T20" fmla="*/ 0 w 12"/>
                <a:gd name="T21" fmla="*/ 2 h 11"/>
                <a:gd name="T22" fmla="*/ 3 w 12"/>
                <a:gd name="T23" fmla="*/ 0 h 11"/>
                <a:gd name="T24" fmla="*/ 5 w 12"/>
                <a:gd name="T25" fmla="*/ 0 h 11"/>
                <a:gd name="T26" fmla="*/ 5 w 12"/>
                <a:gd name="T27" fmla="*/ 0 h 11"/>
                <a:gd name="T28" fmla="*/ 10 w 12"/>
                <a:gd name="T29" fmla="*/ 0 h 11"/>
                <a:gd name="T30" fmla="*/ 12 w 12"/>
                <a:gd name="T31" fmla="*/ 2 h 11"/>
                <a:gd name="T32" fmla="*/ 12 w 12"/>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12" y="2"/>
                  </a:moveTo>
                  <a:lnTo>
                    <a:pt x="12" y="2"/>
                  </a:lnTo>
                  <a:lnTo>
                    <a:pt x="12" y="7"/>
                  </a:lnTo>
                  <a:lnTo>
                    <a:pt x="10" y="11"/>
                  </a:lnTo>
                  <a:lnTo>
                    <a:pt x="5" y="11"/>
                  </a:lnTo>
                  <a:lnTo>
                    <a:pt x="0" y="9"/>
                  </a:lnTo>
                  <a:lnTo>
                    <a:pt x="0" y="7"/>
                  </a:lnTo>
                  <a:lnTo>
                    <a:pt x="0" y="2"/>
                  </a:lnTo>
                  <a:lnTo>
                    <a:pt x="3" y="0"/>
                  </a:lnTo>
                  <a:lnTo>
                    <a:pt x="5" y="0"/>
                  </a:lnTo>
                  <a:lnTo>
                    <a:pt x="10" y="0"/>
                  </a:lnTo>
                  <a:lnTo>
                    <a:pt x="12"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1" name="Freeform 157"/>
            <p:cNvSpPr>
              <a:spLocks/>
            </p:cNvSpPr>
            <p:nvPr/>
          </p:nvSpPr>
          <p:spPr bwMode="auto">
            <a:xfrm>
              <a:off x="2930" y="1880"/>
              <a:ext cx="305" cy="315"/>
            </a:xfrm>
            <a:custGeom>
              <a:avLst/>
              <a:gdLst>
                <a:gd name="T0" fmla="*/ 125 w 305"/>
                <a:gd name="T1" fmla="*/ 37 h 315"/>
                <a:gd name="T2" fmla="*/ 125 w 305"/>
                <a:gd name="T3" fmla="*/ 37 h 315"/>
                <a:gd name="T4" fmla="*/ 183 w 305"/>
                <a:gd name="T5" fmla="*/ 54 h 315"/>
                <a:gd name="T6" fmla="*/ 196 w 305"/>
                <a:gd name="T7" fmla="*/ 44 h 315"/>
                <a:gd name="T8" fmla="*/ 196 w 305"/>
                <a:gd name="T9" fmla="*/ 44 h 315"/>
                <a:gd name="T10" fmla="*/ 192 w 305"/>
                <a:gd name="T11" fmla="*/ 33 h 315"/>
                <a:gd name="T12" fmla="*/ 187 w 305"/>
                <a:gd name="T13" fmla="*/ 19 h 315"/>
                <a:gd name="T14" fmla="*/ 187 w 305"/>
                <a:gd name="T15" fmla="*/ 19 h 315"/>
                <a:gd name="T16" fmla="*/ 192 w 305"/>
                <a:gd name="T17" fmla="*/ 14 h 315"/>
                <a:gd name="T18" fmla="*/ 199 w 305"/>
                <a:gd name="T19" fmla="*/ 12 h 315"/>
                <a:gd name="T20" fmla="*/ 210 w 305"/>
                <a:gd name="T21" fmla="*/ 7 h 315"/>
                <a:gd name="T22" fmla="*/ 224 w 305"/>
                <a:gd name="T23" fmla="*/ 7 h 315"/>
                <a:gd name="T24" fmla="*/ 238 w 305"/>
                <a:gd name="T25" fmla="*/ 5 h 315"/>
                <a:gd name="T26" fmla="*/ 266 w 305"/>
                <a:gd name="T27" fmla="*/ 24 h 315"/>
                <a:gd name="T28" fmla="*/ 282 w 305"/>
                <a:gd name="T29" fmla="*/ 24 h 315"/>
                <a:gd name="T30" fmla="*/ 296 w 305"/>
                <a:gd name="T31" fmla="*/ 33 h 315"/>
                <a:gd name="T32" fmla="*/ 296 w 305"/>
                <a:gd name="T33" fmla="*/ 33 h 315"/>
                <a:gd name="T34" fmla="*/ 296 w 305"/>
                <a:gd name="T35" fmla="*/ 44 h 315"/>
                <a:gd name="T36" fmla="*/ 305 w 305"/>
                <a:gd name="T37" fmla="*/ 58 h 315"/>
                <a:gd name="T38" fmla="*/ 305 w 305"/>
                <a:gd name="T39" fmla="*/ 306 h 315"/>
                <a:gd name="T40" fmla="*/ 294 w 305"/>
                <a:gd name="T41" fmla="*/ 315 h 315"/>
                <a:gd name="T42" fmla="*/ 199 w 305"/>
                <a:gd name="T43" fmla="*/ 267 h 315"/>
                <a:gd name="T44" fmla="*/ 155 w 305"/>
                <a:gd name="T45" fmla="*/ 239 h 315"/>
                <a:gd name="T46" fmla="*/ 155 w 305"/>
                <a:gd name="T47" fmla="*/ 239 h 315"/>
                <a:gd name="T48" fmla="*/ 120 w 305"/>
                <a:gd name="T49" fmla="*/ 230 h 315"/>
                <a:gd name="T50" fmla="*/ 120 w 305"/>
                <a:gd name="T51" fmla="*/ 230 h 315"/>
                <a:gd name="T52" fmla="*/ 115 w 305"/>
                <a:gd name="T53" fmla="*/ 241 h 315"/>
                <a:gd name="T54" fmla="*/ 113 w 305"/>
                <a:gd name="T55" fmla="*/ 241 h 315"/>
                <a:gd name="T56" fmla="*/ 69 w 305"/>
                <a:gd name="T57" fmla="*/ 227 h 315"/>
                <a:gd name="T58" fmla="*/ 30 w 305"/>
                <a:gd name="T59" fmla="*/ 197 h 315"/>
                <a:gd name="T60" fmla="*/ 30 w 305"/>
                <a:gd name="T61" fmla="*/ 197 h 315"/>
                <a:gd name="T62" fmla="*/ 16 w 305"/>
                <a:gd name="T63" fmla="*/ 181 h 315"/>
                <a:gd name="T64" fmla="*/ 0 w 305"/>
                <a:gd name="T65" fmla="*/ 162 h 315"/>
                <a:gd name="T66" fmla="*/ 0 w 305"/>
                <a:gd name="T67" fmla="*/ 162 h 315"/>
                <a:gd name="T68" fmla="*/ 4 w 305"/>
                <a:gd name="T69" fmla="*/ 158 h 315"/>
                <a:gd name="T70" fmla="*/ 9 w 305"/>
                <a:gd name="T71" fmla="*/ 153 h 315"/>
                <a:gd name="T72" fmla="*/ 14 w 305"/>
                <a:gd name="T73" fmla="*/ 149 h 315"/>
                <a:gd name="T74" fmla="*/ 14 w 305"/>
                <a:gd name="T75" fmla="*/ 142 h 315"/>
                <a:gd name="T76" fmla="*/ 7 w 305"/>
                <a:gd name="T77" fmla="*/ 107 h 315"/>
                <a:gd name="T78" fmla="*/ 7 w 305"/>
                <a:gd name="T79" fmla="*/ 107 h 315"/>
                <a:gd name="T80" fmla="*/ 11 w 305"/>
                <a:gd name="T81" fmla="*/ 95 h 315"/>
                <a:gd name="T82" fmla="*/ 14 w 305"/>
                <a:gd name="T83" fmla="*/ 88 h 315"/>
                <a:gd name="T84" fmla="*/ 14 w 305"/>
                <a:gd name="T85" fmla="*/ 84 h 315"/>
                <a:gd name="T86" fmla="*/ 7 w 305"/>
                <a:gd name="T87" fmla="*/ 61 h 315"/>
                <a:gd name="T88" fmla="*/ 16 w 305"/>
                <a:gd name="T89" fmla="*/ 35 h 315"/>
                <a:gd name="T90" fmla="*/ 53 w 305"/>
                <a:gd name="T91" fmla="*/ 12 h 315"/>
                <a:gd name="T92" fmla="*/ 53 w 305"/>
                <a:gd name="T93" fmla="*/ 12 h 315"/>
                <a:gd name="T94" fmla="*/ 55 w 305"/>
                <a:gd name="T95" fmla="*/ 0 h 315"/>
                <a:gd name="T96" fmla="*/ 88 w 305"/>
                <a:gd name="T97" fmla="*/ 5 h 315"/>
                <a:gd name="T98" fmla="*/ 125 w 305"/>
                <a:gd name="T99" fmla="*/ 37 h 3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5"/>
                <a:gd name="T151" fmla="*/ 0 h 315"/>
                <a:gd name="T152" fmla="*/ 305 w 305"/>
                <a:gd name="T153" fmla="*/ 315 h 3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5" h="315">
                  <a:moveTo>
                    <a:pt x="125" y="37"/>
                  </a:moveTo>
                  <a:lnTo>
                    <a:pt x="125" y="37"/>
                  </a:lnTo>
                  <a:lnTo>
                    <a:pt x="183" y="54"/>
                  </a:lnTo>
                  <a:lnTo>
                    <a:pt x="196" y="44"/>
                  </a:lnTo>
                  <a:lnTo>
                    <a:pt x="192" y="33"/>
                  </a:lnTo>
                  <a:lnTo>
                    <a:pt x="187" y="19"/>
                  </a:lnTo>
                  <a:lnTo>
                    <a:pt x="192" y="14"/>
                  </a:lnTo>
                  <a:lnTo>
                    <a:pt x="199" y="12"/>
                  </a:lnTo>
                  <a:lnTo>
                    <a:pt x="210" y="7"/>
                  </a:lnTo>
                  <a:lnTo>
                    <a:pt x="224" y="7"/>
                  </a:lnTo>
                  <a:lnTo>
                    <a:pt x="238" y="5"/>
                  </a:lnTo>
                  <a:lnTo>
                    <a:pt x="266" y="24"/>
                  </a:lnTo>
                  <a:lnTo>
                    <a:pt x="282" y="24"/>
                  </a:lnTo>
                  <a:lnTo>
                    <a:pt x="296" y="33"/>
                  </a:lnTo>
                  <a:lnTo>
                    <a:pt x="296" y="44"/>
                  </a:lnTo>
                  <a:lnTo>
                    <a:pt x="305" y="58"/>
                  </a:lnTo>
                  <a:lnTo>
                    <a:pt x="305" y="306"/>
                  </a:lnTo>
                  <a:lnTo>
                    <a:pt x="294" y="315"/>
                  </a:lnTo>
                  <a:lnTo>
                    <a:pt x="199" y="267"/>
                  </a:lnTo>
                  <a:lnTo>
                    <a:pt x="155" y="239"/>
                  </a:lnTo>
                  <a:lnTo>
                    <a:pt x="120" y="230"/>
                  </a:lnTo>
                  <a:lnTo>
                    <a:pt x="115" y="241"/>
                  </a:lnTo>
                  <a:lnTo>
                    <a:pt x="113" y="241"/>
                  </a:lnTo>
                  <a:lnTo>
                    <a:pt x="69" y="227"/>
                  </a:lnTo>
                  <a:lnTo>
                    <a:pt x="30" y="197"/>
                  </a:lnTo>
                  <a:lnTo>
                    <a:pt x="16" y="181"/>
                  </a:lnTo>
                  <a:lnTo>
                    <a:pt x="0" y="162"/>
                  </a:lnTo>
                  <a:lnTo>
                    <a:pt x="4" y="158"/>
                  </a:lnTo>
                  <a:lnTo>
                    <a:pt x="9" y="153"/>
                  </a:lnTo>
                  <a:lnTo>
                    <a:pt x="14" y="149"/>
                  </a:lnTo>
                  <a:lnTo>
                    <a:pt x="14" y="142"/>
                  </a:lnTo>
                  <a:lnTo>
                    <a:pt x="7" y="107"/>
                  </a:lnTo>
                  <a:lnTo>
                    <a:pt x="11" y="95"/>
                  </a:lnTo>
                  <a:lnTo>
                    <a:pt x="14" y="88"/>
                  </a:lnTo>
                  <a:lnTo>
                    <a:pt x="14" y="84"/>
                  </a:lnTo>
                  <a:lnTo>
                    <a:pt x="7" y="61"/>
                  </a:lnTo>
                  <a:lnTo>
                    <a:pt x="16" y="35"/>
                  </a:lnTo>
                  <a:lnTo>
                    <a:pt x="53" y="12"/>
                  </a:lnTo>
                  <a:lnTo>
                    <a:pt x="55" y="0"/>
                  </a:lnTo>
                  <a:lnTo>
                    <a:pt x="88" y="5"/>
                  </a:lnTo>
                  <a:lnTo>
                    <a:pt x="125" y="3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2" name="Freeform 158"/>
            <p:cNvSpPr>
              <a:spLocks/>
            </p:cNvSpPr>
            <p:nvPr/>
          </p:nvSpPr>
          <p:spPr bwMode="auto">
            <a:xfrm>
              <a:off x="3406" y="1880"/>
              <a:ext cx="86" cy="88"/>
            </a:xfrm>
            <a:custGeom>
              <a:avLst/>
              <a:gdLst>
                <a:gd name="T0" fmla="*/ 86 w 86"/>
                <a:gd name="T1" fmla="*/ 17 h 88"/>
                <a:gd name="T2" fmla="*/ 63 w 86"/>
                <a:gd name="T3" fmla="*/ 42 h 88"/>
                <a:gd name="T4" fmla="*/ 70 w 86"/>
                <a:gd name="T5" fmla="*/ 63 h 88"/>
                <a:gd name="T6" fmla="*/ 70 w 86"/>
                <a:gd name="T7" fmla="*/ 63 h 88"/>
                <a:gd name="T8" fmla="*/ 61 w 86"/>
                <a:gd name="T9" fmla="*/ 70 h 88"/>
                <a:gd name="T10" fmla="*/ 56 w 86"/>
                <a:gd name="T11" fmla="*/ 72 h 88"/>
                <a:gd name="T12" fmla="*/ 51 w 86"/>
                <a:gd name="T13" fmla="*/ 72 h 88"/>
                <a:gd name="T14" fmla="*/ 51 w 86"/>
                <a:gd name="T15" fmla="*/ 72 h 88"/>
                <a:gd name="T16" fmla="*/ 33 w 86"/>
                <a:gd name="T17" fmla="*/ 88 h 88"/>
                <a:gd name="T18" fmla="*/ 33 w 86"/>
                <a:gd name="T19" fmla="*/ 88 h 88"/>
                <a:gd name="T20" fmla="*/ 10 w 86"/>
                <a:gd name="T21" fmla="*/ 77 h 88"/>
                <a:gd name="T22" fmla="*/ 10 w 86"/>
                <a:gd name="T23" fmla="*/ 77 h 88"/>
                <a:gd name="T24" fmla="*/ 0 w 86"/>
                <a:gd name="T25" fmla="*/ 84 h 88"/>
                <a:gd name="T26" fmla="*/ 0 w 86"/>
                <a:gd name="T27" fmla="*/ 72 h 88"/>
                <a:gd name="T28" fmla="*/ 19 w 86"/>
                <a:gd name="T29" fmla="*/ 63 h 88"/>
                <a:gd name="T30" fmla="*/ 19 w 86"/>
                <a:gd name="T31" fmla="*/ 63 h 88"/>
                <a:gd name="T32" fmla="*/ 19 w 86"/>
                <a:gd name="T33" fmla="*/ 49 h 88"/>
                <a:gd name="T34" fmla="*/ 19 w 86"/>
                <a:gd name="T35" fmla="*/ 33 h 88"/>
                <a:gd name="T36" fmla="*/ 21 w 86"/>
                <a:gd name="T37" fmla="*/ 19 h 88"/>
                <a:gd name="T38" fmla="*/ 21 w 86"/>
                <a:gd name="T39" fmla="*/ 12 h 88"/>
                <a:gd name="T40" fmla="*/ 26 w 86"/>
                <a:gd name="T41" fmla="*/ 5 h 88"/>
                <a:gd name="T42" fmla="*/ 26 w 86"/>
                <a:gd name="T43" fmla="*/ 5 h 88"/>
                <a:gd name="T44" fmla="*/ 79 w 86"/>
                <a:gd name="T45" fmla="*/ 0 h 88"/>
                <a:gd name="T46" fmla="*/ 86 w 86"/>
                <a:gd name="T47" fmla="*/ 1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88"/>
                <a:gd name="T74" fmla="*/ 86 w 86"/>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88">
                  <a:moveTo>
                    <a:pt x="86" y="17"/>
                  </a:moveTo>
                  <a:lnTo>
                    <a:pt x="63" y="42"/>
                  </a:lnTo>
                  <a:lnTo>
                    <a:pt x="70" y="63"/>
                  </a:lnTo>
                  <a:lnTo>
                    <a:pt x="61" y="70"/>
                  </a:lnTo>
                  <a:lnTo>
                    <a:pt x="56" y="72"/>
                  </a:lnTo>
                  <a:lnTo>
                    <a:pt x="51" y="72"/>
                  </a:lnTo>
                  <a:lnTo>
                    <a:pt x="33" y="88"/>
                  </a:lnTo>
                  <a:lnTo>
                    <a:pt x="10" y="77"/>
                  </a:lnTo>
                  <a:lnTo>
                    <a:pt x="0" y="84"/>
                  </a:lnTo>
                  <a:lnTo>
                    <a:pt x="0" y="72"/>
                  </a:lnTo>
                  <a:lnTo>
                    <a:pt x="19" y="63"/>
                  </a:lnTo>
                  <a:lnTo>
                    <a:pt x="19" y="49"/>
                  </a:lnTo>
                  <a:lnTo>
                    <a:pt x="19" y="33"/>
                  </a:lnTo>
                  <a:lnTo>
                    <a:pt x="21" y="19"/>
                  </a:lnTo>
                  <a:lnTo>
                    <a:pt x="21" y="12"/>
                  </a:lnTo>
                  <a:lnTo>
                    <a:pt x="26" y="5"/>
                  </a:lnTo>
                  <a:lnTo>
                    <a:pt x="79" y="0"/>
                  </a:lnTo>
                  <a:lnTo>
                    <a:pt x="86" y="1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3" name="Freeform 159"/>
            <p:cNvSpPr>
              <a:spLocks/>
            </p:cNvSpPr>
            <p:nvPr/>
          </p:nvSpPr>
          <p:spPr bwMode="auto">
            <a:xfrm>
              <a:off x="3406" y="1901"/>
              <a:ext cx="429" cy="380"/>
            </a:xfrm>
            <a:custGeom>
              <a:avLst/>
              <a:gdLst>
                <a:gd name="T0" fmla="*/ 211 w 429"/>
                <a:gd name="T1" fmla="*/ 67 h 380"/>
                <a:gd name="T2" fmla="*/ 304 w 429"/>
                <a:gd name="T3" fmla="*/ 111 h 380"/>
                <a:gd name="T4" fmla="*/ 315 w 429"/>
                <a:gd name="T5" fmla="*/ 146 h 380"/>
                <a:gd name="T6" fmla="*/ 329 w 429"/>
                <a:gd name="T7" fmla="*/ 139 h 380"/>
                <a:gd name="T8" fmla="*/ 336 w 429"/>
                <a:gd name="T9" fmla="*/ 165 h 380"/>
                <a:gd name="T10" fmla="*/ 350 w 429"/>
                <a:gd name="T11" fmla="*/ 176 h 380"/>
                <a:gd name="T12" fmla="*/ 359 w 429"/>
                <a:gd name="T13" fmla="*/ 213 h 380"/>
                <a:gd name="T14" fmla="*/ 424 w 429"/>
                <a:gd name="T15" fmla="*/ 213 h 380"/>
                <a:gd name="T16" fmla="*/ 429 w 429"/>
                <a:gd name="T17" fmla="*/ 241 h 380"/>
                <a:gd name="T18" fmla="*/ 368 w 429"/>
                <a:gd name="T19" fmla="*/ 303 h 380"/>
                <a:gd name="T20" fmla="*/ 359 w 429"/>
                <a:gd name="T21" fmla="*/ 301 h 380"/>
                <a:gd name="T22" fmla="*/ 260 w 429"/>
                <a:gd name="T23" fmla="*/ 380 h 380"/>
                <a:gd name="T24" fmla="*/ 243 w 429"/>
                <a:gd name="T25" fmla="*/ 357 h 380"/>
                <a:gd name="T26" fmla="*/ 209 w 429"/>
                <a:gd name="T27" fmla="*/ 340 h 380"/>
                <a:gd name="T28" fmla="*/ 188 w 429"/>
                <a:gd name="T29" fmla="*/ 359 h 380"/>
                <a:gd name="T30" fmla="*/ 179 w 429"/>
                <a:gd name="T31" fmla="*/ 366 h 380"/>
                <a:gd name="T32" fmla="*/ 112 w 429"/>
                <a:gd name="T33" fmla="*/ 262 h 380"/>
                <a:gd name="T34" fmla="*/ 107 w 429"/>
                <a:gd name="T35" fmla="*/ 250 h 380"/>
                <a:gd name="T36" fmla="*/ 98 w 429"/>
                <a:gd name="T37" fmla="*/ 225 h 380"/>
                <a:gd name="T38" fmla="*/ 100 w 429"/>
                <a:gd name="T39" fmla="*/ 211 h 380"/>
                <a:gd name="T40" fmla="*/ 61 w 429"/>
                <a:gd name="T41" fmla="*/ 176 h 380"/>
                <a:gd name="T42" fmla="*/ 10 w 429"/>
                <a:gd name="T43" fmla="*/ 90 h 380"/>
                <a:gd name="T44" fmla="*/ 0 w 429"/>
                <a:gd name="T45" fmla="*/ 67 h 380"/>
                <a:gd name="T46" fmla="*/ 7 w 429"/>
                <a:gd name="T47" fmla="*/ 60 h 380"/>
                <a:gd name="T48" fmla="*/ 17 w 429"/>
                <a:gd name="T49" fmla="*/ 63 h 380"/>
                <a:gd name="T50" fmla="*/ 33 w 429"/>
                <a:gd name="T51" fmla="*/ 72 h 380"/>
                <a:gd name="T52" fmla="*/ 35 w 429"/>
                <a:gd name="T53" fmla="*/ 72 h 380"/>
                <a:gd name="T54" fmla="*/ 47 w 429"/>
                <a:gd name="T55" fmla="*/ 60 h 380"/>
                <a:gd name="T56" fmla="*/ 56 w 429"/>
                <a:gd name="T57" fmla="*/ 56 h 380"/>
                <a:gd name="T58" fmla="*/ 61 w 429"/>
                <a:gd name="T59" fmla="*/ 56 h 380"/>
                <a:gd name="T60" fmla="*/ 72 w 429"/>
                <a:gd name="T61" fmla="*/ 42 h 380"/>
                <a:gd name="T62" fmla="*/ 68 w 429"/>
                <a:gd name="T63" fmla="*/ 23 h 380"/>
                <a:gd name="T64" fmla="*/ 169 w 429"/>
                <a:gd name="T65" fmla="*/ 30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9"/>
                <a:gd name="T100" fmla="*/ 0 h 380"/>
                <a:gd name="T101" fmla="*/ 429 w 429"/>
                <a:gd name="T102" fmla="*/ 380 h 3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9" h="380">
                  <a:moveTo>
                    <a:pt x="183" y="51"/>
                  </a:moveTo>
                  <a:lnTo>
                    <a:pt x="211" y="67"/>
                  </a:lnTo>
                  <a:lnTo>
                    <a:pt x="260" y="72"/>
                  </a:lnTo>
                  <a:lnTo>
                    <a:pt x="304" y="111"/>
                  </a:lnTo>
                  <a:lnTo>
                    <a:pt x="315" y="146"/>
                  </a:lnTo>
                  <a:lnTo>
                    <a:pt x="327" y="151"/>
                  </a:lnTo>
                  <a:lnTo>
                    <a:pt x="329" y="139"/>
                  </a:lnTo>
                  <a:lnTo>
                    <a:pt x="336" y="148"/>
                  </a:lnTo>
                  <a:lnTo>
                    <a:pt x="336" y="165"/>
                  </a:lnTo>
                  <a:lnTo>
                    <a:pt x="350" y="176"/>
                  </a:lnTo>
                  <a:lnTo>
                    <a:pt x="350" y="192"/>
                  </a:lnTo>
                  <a:lnTo>
                    <a:pt x="359" y="213"/>
                  </a:lnTo>
                  <a:lnTo>
                    <a:pt x="424" y="213"/>
                  </a:lnTo>
                  <a:lnTo>
                    <a:pt x="429" y="227"/>
                  </a:lnTo>
                  <a:lnTo>
                    <a:pt x="429" y="241"/>
                  </a:lnTo>
                  <a:lnTo>
                    <a:pt x="426" y="271"/>
                  </a:lnTo>
                  <a:lnTo>
                    <a:pt x="368" y="303"/>
                  </a:lnTo>
                  <a:lnTo>
                    <a:pt x="359" y="301"/>
                  </a:lnTo>
                  <a:lnTo>
                    <a:pt x="297" y="338"/>
                  </a:lnTo>
                  <a:lnTo>
                    <a:pt x="260" y="380"/>
                  </a:lnTo>
                  <a:lnTo>
                    <a:pt x="250" y="380"/>
                  </a:lnTo>
                  <a:lnTo>
                    <a:pt x="243" y="357"/>
                  </a:lnTo>
                  <a:lnTo>
                    <a:pt x="209" y="340"/>
                  </a:lnTo>
                  <a:lnTo>
                    <a:pt x="193" y="352"/>
                  </a:lnTo>
                  <a:lnTo>
                    <a:pt x="188" y="359"/>
                  </a:lnTo>
                  <a:lnTo>
                    <a:pt x="181" y="366"/>
                  </a:lnTo>
                  <a:lnTo>
                    <a:pt x="179" y="366"/>
                  </a:lnTo>
                  <a:lnTo>
                    <a:pt x="144" y="290"/>
                  </a:lnTo>
                  <a:lnTo>
                    <a:pt x="112" y="262"/>
                  </a:lnTo>
                  <a:lnTo>
                    <a:pt x="107" y="250"/>
                  </a:lnTo>
                  <a:lnTo>
                    <a:pt x="100" y="236"/>
                  </a:lnTo>
                  <a:lnTo>
                    <a:pt x="98" y="225"/>
                  </a:lnTo>
                  <a:lnTo>
                    <a:pt x="98" y="218"/>
                  </a:lnTo>
                  <a:lnTo>
                    <a:pt x="100" y="211"/>
                  </a:lnTo>
                  <a:lnTo>
                    <a:pt x="93" y="195"/>
                  </a:lnTo>
                  <a:lnTo>
                    <a:pt x="61" y="176"/>
                  </a:lnTo>
                  <a:lnTo>
                    <a:pt x="58" y="139"/>
                  </a:lnTo>
                  <a:lnTo>
                    <a:pt x="10" y="90"/>
                  </a:lnTo>
                  <a:lnTo>
                    <a:pt x="0" y="67"/>
                  </a:lnTo>
                  <a:lnTo>
                    <a:pt x="5" y="63"/>
                  </a:lnTo>
                  <a:lnTo>
                    <a:pt x="7" y="60"/>
                  </a:lnTo>
                  <a:lnTo>
                    <a:pt x="12" y="60"/>
                  </a:lnTo>
                  <a:lnTo>
                    <a:pt x="17" y="63"/>
                  </a:lnTo>
                  <a:lnTo>
                    <a:pt x="24" y="70"/>
                  </a:lnTo>
                  <a:lnTo>
                    <a:pt x="33" y="72"/>
                  </a:lnTo>
                  <a:lnTo>
                    <a:pt x="35" y="72"/>
                  </a:lnTo>
                  <a:lnTo>
                    <a:pt x="40" y="67"/>
                  </a:lnTo>
                  <a:lnTo>
                    <a:pt x="47" y="60"/>
                  </a:lnTo>
                  <a:lnTo>
                    <a:pt x="54" y="56"/>
                  </a:lnTo>
                  <a:lnTo>
                    <a:pt x="56" y="56"/>
                  </a:lnTo>
                  <a:lnTo>
                    <a:pt x="61" y="56"/>
                  </a:lnTo>
                  <a:lnTo>
                    <a:pt x="70" y="47"/>
                  </a:lnTo>
                  <a:lnTo>
                    <a:pt x="72" y="42"/>
                  </a:lnTo>
                  <a:lnTo>
                    <a:pt x="72" y="37"/>
                  </a:lnTo>
                  <a:lnTo>
                    <a:pt x="68" y="23"/>
                  </a:lnTo>
                  <a:lnTo>
                    <a:pt x="88" y="0"/>
                  </a:lnTo>
                  <a:lnTo>
                    <a:pt x="169" y="30"/>
                  </a:lnTo>
                  <a:lnTo>
                    <a:pt x="183" y="5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4" name="Freeform 160"/>
            <p:cNvSpPr>
              <a:spLocks/>
            </p:cNvSpPr>
            <p:nvPr/>
          </p:nvSpPr>
          <p:spPr bwMode="auto">
            <a:xfrm>
              <a:off x="3231" y="1906"/>
              <a:ext cx="213" cy="224"/>
            </a:xfrm>
            <a:custGeom>
              <a:avLst/>
              <a:gdLst>
                <a:gd name="T0" fmla="*/ 143 w 213"/>
                <a:gd name="T1" fmla="*/ 9 h 224"/>
                <a:gd name="T2" fmla="*/ 143 w 213"/>
                <a:gd name="T3" fmla="*/ 9 h 224"/>
                <a:gd name="T4" fmla="*/ 157 w 213"/>
                <a:gd name="T5" fmla="*/ 7 h 224"/>
                <a:gd name="T6" fmla="*/ 171 w 213"/>
                <a:gd name="T7" fmla="*/ 7 h 224"/>
                <a:gd name="T8" fmla="*/ 171 w 213"/>
                <a:gd name="T9" fmla="*/ 60 h 224"/>
                <a:gd name="T10" fmla="*/ 171 w 213"/>
                <a:gd name="T11" fmla="*/ 60 h 224"/>
                <a:gd name="T12" fmla="*/ 164 w 213"/>
                <a:gd name="T13" fmla="*/ 72 h 224"/>
                <a:gd name="T14" fmla="*/ 148 w 213"/>
                <a:gd name="T15" fmla="*/ 58 h 224"/>
                <a:gd name="T16" fmla="*/ 148 w 213"/>
                <a:gd name="T17" fmla="*/ 58 h 224"/>
                <a:gd name="T18" fmla="*/ 134 w 213"/>
                <a:gd name="T19" fmla="*/ 28 h 224"/>
                <a:gd name="T20" fmla="*/ 134 w 213"/>
                <a:gd name="T21" fmla="*/ 28 h 224"/>
                <a:gd name="T22" fmla="*/ 132 w 213"/>
                <a:gd name="T23" fmla="*/ 25 h 224"/>
                <a:gd name="T24" fmla="*/ 127 w 213"/>
                <a:gd name="T25" fmla="*/ 25 h 224"/>
                <a:gd name="T26" fmla="*/ 127 w 213"/>
                <a:gd name="T27" fmla="*/ 30 h 224"/>
                <a:gd name="T28" fmla="*/ 127 w 213"/>
                <a:gd name="T29" fmla="*/ 30 h 224"/>
                <a:gd name="T30" fmla="*/ 148 w 213"/>
                <a:gd name="T31" fmla="*/ 81 h 224"/>
                <a:gd name="T32" fmla="*/ 171 w 213"/>
                <a:gd name="T33" fmla="*/ 134 h 224"/>
                <a:gd name="T34" fmla="*/ 171 w 213"/>
                <a:gd name="T35" fmla="*/ 134 h 224"/>
                <a:gd name="T36" fmla="*/ 213 w 213"/>
                <a:gd name="T37" fmla="*/ 204 h 224"/>
                <a:gd name="T38" fmla="*/ 213 w 213"/>
                <a:gd name="T39" fmla="*/ 204 h 224"/>
                <a:gd name="T40" fmla="*/ 169 w 213"/>
                <a:gd name="T41" fmla="*/ 224 h 224"/>
                <a:gd name="T42" fmla="*/ 162 w 213"/>
                <a:gd name="T43" fmla="*/ 217 h 224"/>
                <a:gd name="T44" fmla="*/ 9 w 213"/>
                <a:gd name="T45" fmla="*/ 217 h 224"/>
                <a:gd name="T46" fmla="*/ 9 w 213"/>
                <a:gd name="T47" fmla="*/ 32 h 224"/>
                <a:gd name="T48" fmla="*/ 9 w 213"/>
                <a:gd name="T49" fmla="*/ 32 h 224"/>
                <a:gd name="T50" fmla="*/ 2 w 213"/>
                <a:gd name="T51" fmla="*/ 23 h 224"/>
                <a:gd name="T52" fmla="*/ 0 w 213"/>
                <a:gd name="T53" fmla="*/ 18 h 224"/>
                <a:gd name="T54" fmla="*/ 0 w 213"/>
                <a:gd name="T55" fmla="*/ 14 h 224"/>
                <a:gd name="T56" fmla="*/ 0 w 213"/>
                <a:gd name="T57" fmla="*/ 14 h 224"/>
                <a:gd name="T58" fmla="*/ 0 w 213"/>
                <a:gd name="T59" fmla="*/ 9 h 224"/>
                <a:gd name="T60" fmla="*/ 2 w 213"/>
                <a:gd name="T61" fmla="*/ 9 h 224"/>
                <a:gd name="T62" fmla="*/ 9 w 213"/>
                <a:gd name="T63" fmla="*/ 9 h 224"/>
                <a:gd name="T64" fmla="*/ 44 w 213"/>
                <a:gd name="T65" fmla="*/ 14 h 224"/>
                <a:gd name="T66" fmla="*/ 44 w 213"/>
                <a:gd name="T67" fmla="*/ 14 h 224"/>
                <a:gd name="T68" fmla="*/ 53 w 213"/>
                <a:gd name="T69" fmla="*/ 16 h 224"/>
                <a:gd name="T70" fmla="*/ 57 w 213"/>
                <a:gd name="T71" fmla="*/ 18 h 224"/>
                <a:gd name="T72" fmla="*/ 60 w 213"/>
                <a:gd name="T73" fmla="*/ 16 h 224"/>
                <a:gd name="T74" fmla="*/ 60 w 213"/>
                <a:gd name="T75" fmla="*/ 16 h 224"/>
                <a:gd name="T76" fmla="*/ 88 w 213"/>
                <a:gd name="T77" fmla="*/ 9 h 224"/>
                <a:gd name="T78" fmla="*/ 113 w 213"/>
                <a:gd name="T79" fmla="*/ 0 h 224"/>
                <a:gd name="T80" fmla="*/ 113 w 213"/>
                <a:gd name="T81" fmla="*/ 0 h 224"/>
                <a:gd name="T82" fmla="*/ 127 w 213"/>
                <a:gd name="T83" fmla="*/ 7 h 224"/>
                <a:gd name="T84" fmla="*/ 134 w 213"/>
                <a:gd name="T85" fmla="*/ 9 h 224"/>
                <a:gd name="T86" fmla="*/ 143 w 213"/>
                <a:gd name="T87" fmla="*/ 9 h 224"/>
                <a:gd name="T88" fmla="*/ 143 w 213"/>
                <a:gd name="T89" fmla="*/ 9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3"/>
                <a:gd name="T136" fmla="*/ 0 h 224"/>
                <a:gd name="T137" fmla="*/ 213 w 213"/>
                <a:gd name="T138" fmla="*/ 224 h 2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3" h="224">
                  <a:moveTo>
                    <a:pt x="143" y="9"/>
                  </a:moveTo>
                  <a:lnTo>
                    <a:pt x="143" y="9"/>
                  </a:lnTo>
                  <a:lnTo>
                    <a:pt x="157" y="7"/>
                  </a:lnTo>
                  <a:lnTo>
                    <a:pt x="171" y="7"/>
                  </a:lnTo>
                  <a:lnTo>
                    <a:pt x="171" y="60"/>
                  </a:lnTo>
                  <a:lnTo>
                    <a:pt x="164" y="72"/>
                  </a:lnTo>
                  <a:lnTo>
                    <a:pt x="148" y="58"/>
                  </a:lnTo>
                  <a:lnTo>
                    <a:pt x="134" y="28"/>
                  </a:lnTo>
                  <a:lnTo>
                    <a:pt x="132" y="25"/>
                  </a:lnTo>
                  <a:lnTo>
                    <a:pt x="127" y="25"/>
                  </a:lnTo>
                  <a:lnTo>
                    <a:pt x="127" y="30"/>
                  </a:lnTo>
                  <a:lnTo>
                    <a:pt x="148" y="81"/>
                  </a:lnTo>
                  <a:lnTo>
                    <a:pt x="171" y="134"/>
                  </a:lnTo>
                  <a:lnTo>
                    <a:pt x="213" y="204"/>
                  </a:lnTo>
                  <a:lnTo>
                    <a:pt x="169" y="224"/>
                  </a:lnTo>
                  <a:lnTo>
                    <a:pt x="162" y="217"/>
                  </a:lnTo>
                  <a:lnTo>
                    <a:pt x="9" y="217"/>
                  </a:lnTo>
                  <a:lnTo>
                    <a:pt x="9" y="32"/>
                  </a:lnTo>
                  <a:lnTo>
                    <a:pt x="2" y="23"/>
                  </a:lnTo>
                  <a:lnTo>
                    <a:pt x="0" y="18"/>
                  </a:lnTo>
                  <a:lnTo>
                    <a:pt x="0" y="14"/>
                  </a:lnTo>
                  <a:lnTo>
                    <a:pt x="0" y="9"/>
                  </a:lnTo>
                  <a:lnTo>
                    <a:pt x="2" y="9"/>
                  </a:lnTo>
                  <a:lnTo>
                    <a:pt x="9" y="9"/>
                  </a:lnTo>
                  <a:lnTo>
                    <a:pt x="44" y="14"/>
                  </a:lnTo>
                  <a:lnTo>
                    <a:pt x="53" y="16"/>
                  </a:lnTo>
                  <a:lnTo>
                    <a:pt x="57" y="18"/>
                  </a:lnTo>
                  <a:lnTo>
                    <a:pt x="60" y="16"/>
                  </a:lnTo>
                  <a:lnTo>
                    <a:pt x="88" y="9"/>
                  </a:lnTo>
                  <a:lnTo>
                    <a:pt x="113" y="0"/>
                  </a:lnTo>
                  <a:lnTo>
                    <a:pt x="127" y="7"/>
                  </a:lnTo>
                  <a:lnTo>
                    <a:pt x="134" y="9"/>
                  </a:lnTo>
                  <a:lnTo>
                    <a:pt x="143"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5" name="Freeform 161"/>
            <p:cNvSpPr>
              <a:spLocks/>
            </p:cNvSpPr>
            <p:nvPr/>
          </p:nvSpPr>
          <p:spPr bwMode="auto">
            <a:xfrm>
              <a:off x="3505" y="2083"/>
              <a:ext cx="9" cy="9"/>
            </a:xfrm>
            <a:custGeom>
              <a:avLst/>
              <a:gdLst>
                <a:gd name="T0" fmla="*/ 9 w 9"/>
                <a:gd name="T1" fmla="*/ 2 h 9"/>
                <a:gd name="T2" fmla="*/ 9 w 9"/>
                <a:gd name="T3" fmla="*/ 2 h 9"/>
                <a:gd name="T4" fmla="*/ 9 w 9"/>
                <a:gd name="T5" fmla="*/ 4 h 9"/>
                <a:gd name="T6" fmla="*/ 9 w 9"/>
                <a:gd name="T7" fmla="*/ 9 h 9"/>
                <a:gd name="T8" fmla="*/ 9 w 9"/>
                <a:gd name="T9" fmla="*/ 9 h 9"/>
                <a:gd name="T10" fmla="*/ 5 w 9"/>
                <a:gd name="T11" fmla="*/ 9 h 9"/>
                <a:gd name="T12" fmla="*/ 2 w 9"/>
                <a:gd name="T13" fmla="*/ 9 h 9"/>
                <a:gd name="T14" fmla="*/ 2 w 9"/>
                <a:gd name="T15" fmla="*/ 9 h 9"/>
                <a:gd name="T16" fmla="*/ 0 w 9"/>
                <a:gd name="T17" fmla="*/ 7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9" y="2"/>
                  </a:moveTo>
                  <a:lnTo>
                    <a:pt x="9" y="2"/>
                  </a:lnTo>
                  <a:lnTo>
                    <a:pt x="9" y="4"/>
                  </a:lnTo>
                  <a:lnTo>
                    <a:pt x="9" y="9"/>
                  </a:lnTo>
                  <a:lnTo>
                    <a:pt x="5" y="9"/>
                  </a:lnTo>
                  <a:lnTo>
                    <a:pt x="2" y="9"/>
                  </a:lnTo>
                  <a:lnTo>
                    <a:pt x="0" y="7"/>
                  </a:lnTo>
                  <a:lnTo>
                    <a:pt x="0" y="2"/>
                  </a:lnTo>
                  <a:lnTo>
                    <a:pt x="2" y="0"/>
                  </a:lnTo>
                  <a:lnTo>
                    <a:pt x="7" y="0"/>
                  </a:lnTo>
                  <a:lnTo>
                    <a:pt x="9"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6" name="Freeform 162"/>
            <p:cNvSpPr>
              <a:spLocks/>
            </p:cNvSpPr>
            <p:nvPr/>
          </p:nvSpPr>
          <p:spPr bwMode="auto">
            <a:xfrm>
              <a:off x="2588" y="2087"/>
              <a:ext cx="162" cy="84"/>
            </a:xfrm>
            <a:custGeom>
              <a:avLst/>
              <a:gdLst>
                <a:gd name="T0" fmla="*/ 12 w 162"/>
                <a:gd name="T1" fmla="*/ 3 h 84"/>
                <a:gd name="T2" fmla="*/ 21 w 162"/>
                <a:gd name="T3" fmla="*/ 0 h 84"/>
                <a:gd name="T4" fmla="*/ 70 w 162"/>
                <a:gd name="T5" fmla="*/ 26 h 84"/>
                <a:gd name="T6" fmla="*/ 84 w 162"/>
                <a:gd name="T7" fmla="*/ 26 h 84"/>
                <a:gd name="T8" fmla="*/ 109 w 162"/>
                <a:gd name="T9" fmla="*/ 44 h 84"/>
                <a:gd name="T10" fmla="*/ 156 w 162"/>
                <a:gd name="T11" fmla="*/ 49 h 84"/>
                <a:gd name="T12" fmla="*/ 156 w 162"/>
                <a:gd name="T13" fmla="*/ 49 h 84"/>
                <a:gd name="T14" fmla="*/ 160 w 162"/>
                <a:gd name="T15" fmla="*/ 49 h 84"/>
                <a:gd name="T16" fmla="*/ 162 w 162"/>
                <a:gd name="T17" fmla="*/ 51 h 84"/>
                <a:gd name="T18" fmla="*/ 162 w 162"/>
                <a:gd name="T19" fmla="*/ 54 h 84"/>
                <a:gd name="T20" fmla="*/ 156 w 162"/>
                <a:gd name="T21" fmla="*/ 84 h 84"/>
                <a:gd name="T22" fmla="*/ 156 w 162"/>
                <a:gd name="T23" fmla="*/ 84 h 84"/>
                <a:gd name="T24" fmla="*/ 81 w 162"/>
                <a:gd name="T25" fmla="*/ 70 h 84"/>
                <a:gd name="T26" fmla="*/ 14 w 162"/>
                <a:gd name="T27" fmla="*/ 47 h 84"/>
                <a:gd name="T28" fmla="*/ 14 w 162"/>
                <a:gd name="T29" fmla="*/ 47 h 84"/>
                <a:gd name="T30" fmla="*/ 10 w 162"/>
                <a:gd name="T31" fmla="*/ 42 h 84"/>
                <a:gd name="T32" fmla="*/ 3 w 162"/>
                <a:gd name="T33" fmla="*/ 37 h 84"/>
                <a:gd name="T34" fmla="*/ 0 w 162"/>
                <a:gd name="T35" fmla="*/ 10 h 84"/>
                <a:gd name="T36" fmla="*/ 7 w 162"/>
                <a:gd name="T37" fmla="*/ 0 h 84"/>
                <a:gd name="T38" fmla="*/ 7 w 162"/>
                <a:gd name="T39" fmla="*/ 0 h 84"/>
                <a:gd name="T40" fmla="*/ 10 w 162"/>
                <a:gd name="T41" fmla="*/ 0 h 84"/>
                <a:gd name="T42" fmla="*/ 12 w 162"/>
                <a:gd name="T43" fmla="*/ 3 h 84"/>
                <a:gd name="T44" fmla="*/ 12 w 162"/>
                <a:gd name="T45" fmla="*/ 3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2"/>
                <a:gd name="T70" fmla="*/ 0 h 84"/>
                <a:gd name="T71" fmla="*/ 162 w 162"/>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2" h="84">
                  <a:moveTo>
                    <a:pt x="12" y="3"/>
                  </a:moveTo>
                  <a:lnTo>
                    <a:pt x="21" y="0"/>
                  </a:lnTo>
                  <a:lnTo>
                    <a:pt x="70" y="26"/>
                  </a:lnTo>
                  <a:lnTo>
                    <a:pt x="84" y="26"/>
                  </a:lnTo>
                  <a:lnTo>
                    <a:pt x="109" y="44"/>
                  </a:lnTo>
                  <a:lnTo>
                    <a:pt x="156" y="49"/>
                  </a:lnTo>
                  <a:lnTo>
                    <a:pt x="160" y="49"/>
                  </a:lnTo>
                  <a:lnTo>
                    <a:pt x="162" y="51"/>
                  </a:lnTo>
                  <a:lnTo>
                    <a:pt x="162" y="54"/>
                  </a:lnTo>
                  <a:lnTo>
                    <a:pt x="156" y="84"/>
                  </a:lnTo>
                  <a:lnTo>
                    <a:pt x="81" y="70"/>
                  </a:lnTo>
                  <a:lnTo>
                    <a:pt x="14" y="47"/>
                  </a:lnTo>
                  <a:lnTo>
                    <a:pt x="10" y="42"/>
                  </a:lnTo>
                  <a:lnTo>
                    <a:pt x="3" y="37"/>
                  </a:lnTo>
                  <a:lnTo>
                    <a:pt x="0" y="10"/>
                  </a:lnTo>
                  <a:lnTo>
                    <a:pt x="7" y="0"/>
                  </a:lnTo>
                  <a:lnTo>
                    <a:pt x="10" y="0"/>
                  </a:lnTo>
                  <a:lnTo>
                    <a:pt x="12"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7" name="Freeform 163"/>
            <p:cNvSpPr>
              <a:spLocks/>
            </p:cNvSpPr>
            <p:nvPr/>
          </p:nvSpPr>
          <p:spPr bwMode="auto">
            <a:xfrm>
              <a:off x="2771" y="2138"/>
              <a:ext cx="37" cy="21"/>
            </a:xfrm>
            <a:custGeom>
              <a:avLst/>
              <a:gdLst>
                <a:gd name="T0" fmla="*/ 33 w 37"/>
                <a:gd name="T1" fmla="*/ 21 h 21"/>
                <a:gd name="T2" fmla="*/ 5 w 37"/>
                <a:gd name="T3" fmla="*/ 21 h 21"/>
                <a:gd name="T4" fmla="*/ 0 w 37"/>
                <a:gd name="T5" fmla="*/ 7 h 21"/>
                <a:gd name="T6" fmla="*/ 21 w 37"/>
                <a:gd name="T7" fmla="*/ 0 h 21"/>
                <a:gd name="T8" fmla="*/ 37 w 37"/>
                <a:gd name="T9" fmla="*/ 12 h 21"/>
                <a:gd name="T10" fmla="*/ 33 w 37"/>
                <a:gd name="T11" fmla="*/ 21 h 21"/>
                <a:gd name="T12" fmla="*/ 0 60000 65536"/>
                <a:gd name="T13" fmla="*/ 0 60000 65536"/>
                <a:gd name="T14" fmla="*/ 0 60000 65536"/>
                <a:gd name="T15" fmla="*/ 0 60000 65536"/>
                <a:gd name="T16" fmla="*/ 0 60000 65536"/>
                <a:gd name="T17" fmla="*/ 0 60000 65536"/>
                <a:gd name="T18" fmla="*/ 0 w 37"/>
                <a:gd name="T19" fmla="*/ 0 h 21"/>
                <a:gd name="T20" fmla="*/ 37 w 3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7" h="21">
                  <a:moveTo>
                    <a:pt x="33" y="21"/>
                  </a:moveTo>
                  <a:lnTo>
                    <a:pt x="5" y="21"/>
                  </a:lnTo>
                  <a:lnTo>
                    <a:pt x="0" y="7"/>
                  </a:lnTo>
                  <a:lnTo>
                    <a:pt x="21" y="0"/>
                  </a:lnTo>
                  <a:lnTo>
                    <a:pt x="37" y="12"/>
                  </a:lnTo>
                  <a:lnTo>
                    <a:pt x="33" y="2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8" name="Freeform 164"/>
            <p:cNvSpPr>
              <a:spLocks/>
            </p:cNvSpPr>
            <p:nvPr/>
          </p:nvSpPr>
          <p:spPr bwMode="auto">
            <a:xfrm>
              <a:off x="2852" y="2141"/>
              <a:ext cx="174" cy="414"/>
            </a:xfrm>
            <a:custGeom>
              <a:avLst/>
              <a:gdLst>
                <a:gd name="T0" fmla="*/ 102 w 174"/>
                <a:gd name="T1" fmla="*/ 20 h 414"/>
                <a:gd name="T2" fmla="*/ 95 w 174"/>
                <a:gd name="T3" fmla="*/ 46 h 414"/>
                <a:gd name="T4" fmla="*/ 132 w 174"/>
                <a:gd name="T5" fmla="*/ 113 h 414"/>
                <a:gd name="T6" fmla="*/ 146 w 174"/>
                <a:gd name="T7" fmla="*/ 129 h 414"/>
                <a:gd name="T8" fmla="*/ 160 w 174"/>
                <a:gd name="T9" fmla="*/ 134 h 414"/>
                <a:gd name="T10" fmla="*/ 174 w 174"/>
                <a:gd name="T11" fmla="*/ 141 h 414"/>
                <a:gd name="T12" fmla="*/ 137 w 174"/>
                <a:gd name="T13" fmla="*/ 182 h 414"/>
                <a:gd name="T14" fmla="*/ 132 w 174"/>
                <a:gd name="T15" fmla="*/ 194 h 414"/>
                <a:gd name="T16" fmla="*/ 125 w 174"/>
                <a:gd name="T17" fmla="*/ 194 h 414"/>
                <a:gd name="T18" fmla="*/ 123 w 174"/>
                <a:gd name="T19" fmla="*/ 199 h 414"/>
                <a:gd name="T20" fmla="*/ 130 w 174"/>
                <a:gd name="T21" fmla="*/ 243 h 414"/>
                <a:gd name="T22" fmla="*/ 146 w 174"/>
                <a:gd name="T23" fmla="*/ 259 h 414"/>
                <a:gd name="T24" fmla="*/ 153 w 174"/>
                <a:gd name="T25" fmla="*/ 291 h 414"/>
                <a:gd name="T26" fmla="*/ 160 w 174"/>
                <a:gd name="T27" fmla="*/ 326 h 414"/>
                <a:gd name="T28" fmla="*/ 167 w 174"/>
                <a:gd name="T29" fmla="*/ 407 h 414"/>
                <a:gd name="T30" fmla="*/ 153 w 174"/>
                <a:gd name="T31" fmla="*/ 407 h 414"/>
                <a:gd name="T32" fmla="*/ 155 w 174"/>
                <a:gd name="T33" fmla="*/ 368 h 414"/>
                <a:gd name="T34" fmla="*/ 135 w 174"/>
                <a:gd name="T35" fmla="*/ 310 h 414"/>
                <a:gd name="T36" fmla="*/ 107 w 174"/>
                <a:gd name="T37" fmla="*/ 252 h 414"/>
                <a:gd name="T38" fmla="*/ 91 w 174"/>
                <a:gd name="T39" fmla="*/ 247 h 414"/>
                <a:gd name="T40" fmla="*/ 70 w 174"/>
                <a:gd name="T41" fmla="*/ 270 h 414"/>
                <a:gd name="T42" fmla="*/ 60 w 174"/>
                <a:gd name="T43" fmla="*/ 268 h 414"/>
                <a:gd name="T44" fmla="*/ 54 w 174"/>
                <a:gd name="T45" fmla="*/ 226 h 414"/>
                <a:gd name="T46" fmla="*/ 47 w 174"/>
                <a:gd name="T47" fmla="*/ 215 h 414"/>
                <a:gd name="T48" fmla="*/ 35 w 174"/>
                <a:gd name="T49" fmla="*/ 189 h 414"/>
                <a:gd name="T50" fmla="*/ 10 w 174"/>
                <a:gd name="T51" fmla="*/ 171 h 414"/>
                <a:gd name="T52" fmla="*/ 12 w 174"/>
                <a:gd name="T53" fmla="*/ 141 h 414"/>
                <a:gd name="T54" fmla="*/ 19 w 174"/>
                <a:gd name="T55" fmla="*/ 115 h 414"/>
                <a:gd name="T56" fmla="*/ 21 w 174"/>
                <a:gd name="T57" fmla="*/ 88 h 414"/>
                <a:gd name="T58" fmla="*/ 37 w 174"/>
                <a:gd name="T59" fmla="*/ 78 h 414"/>
                <a:gd name="T60" fmla="*/ 47 w 174"/>
                <a:gd name="T61" fmla="*/ 18 h 414"/>
                <a:gd name="T62" fmla="*/ 77 w 174"/>
                <a:gd name="T63" fmla="*/ 0 h 414"/>
                <a:gd name="T64" fmla="*/ 91 w 174"/>
                <a:gd name="T65" fmla="*/ 2 h 414"/>
                <a:gd name="T66" fmla="*/ 93 w 174"/>
                <a:gd name="T67" fmla="*/ 4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
                <a:gd name="T103" fmla="*/ 0 h 414"/>
                <a:gd name="T104" fmla="*/ 174 w 174"/>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 h="414">
                  <a:moveTo>
                    <a:pt x="93" y="4"/>
                  </a:moveTo>
                  <a:lnTo>
                    <a:pt x="102" y="20"/>
                  </a:lnTo>
                  <a:lnTo>
                    <a:pt x="95" y="46"/>
                  </a:lnTo>
                  <a:lnTo>
                    <a:pt x="88" y="71"/>
                  </a:lnTo>
                  <a:lnTo>
                    <a:pt x="132" y="113"/>
                  </a:lnTo>
                  <a:lnTo>
                    <a:pt x="141" y="113"/>
                  </a:lnTo>
                  <a:lnTo>
                    <a:pt x="146" y="129"/>
                  </a:lnTo>
                  <a:lnTo>
                    <a:pt x="160" y="134"/>
                  </a:lnTo>
                  <a:lnTo>
                    <a:pt x="174" y="141"/>
                  </a:lnTo>
                  <a:lnTo>
                    <a:pt x="162" y="169"/>
                  </a:lnTo>
                  <a:lnTo>
                    <a:pt x="137" y="182"/>
                  </a:lnTo>
                  <a:lnTo>
                    <a:pt x="132" y="194"/>
                  </a:lnTo>
                  <a:lnTo>
                    <a:pt x="125" y="194"/>
                  </a:lnTo>
                  <a:lnTo>
                    <a:pt x="123" y="196"/>
                  </a:lnTo>
                  <a:lnTo>
                    <a:pt x="123" y="199"/>
                  </a:lnTo>
                  <a:lnTo>
                    <a:pt x="118" y="215"/>
                  </a:lnTo>
                  <a:lnTo>
                    <a:pt x="130" y="243"/>
                  </a:lnTo>
                  <a:lnTo>
                    <a:pt x="146" y="259"/>
                  </a:lnTo>
                  <a:lnTo>
                    <a:pt x="151" y="275"/>
                  </a:lnTo>
                  <a:lnTo>
                    <a:pt x="153" y="291"/>
                  </a:lnTo>
                  <a:lnTo>
                    <a:pt x="155" y="310"/>
                  </a:lnTo>
                  <a:lnTo>
                    <a:pt x="160" y="326"/>
                  </a:lnTo>
                  <a:lnTo>
                    <a:pt x="167" y="407"/>
                  </a:lnTo>
                  <a:lnTo>
                    <a:pt x="160" y="414"/>
                  </a:lnTo>
                  <a:lnTo>
                    <a:pt x="153" y="407"/>
                  </a:lnTo>
                  <a:lnTo>
                    <a:pt x="155" y="368"/>
                  </a:lnTo>
                  <a:lnTo>
                    <a:pt x="146" y="340"/>
                  </a:lnTo>
                  <a:lnTo>
                    <a:pt x="135" y="310"/>
                  </a:lnTo>
                  <a:lnTo>
                    <a:pt x="109" y="254"/>
                  </a:lnTo>
                  <a:lnTo>
                    <a:pt x="107" y="252"/>
                  </a:lnTo>
                  <a:lnTo>
                    <a:pt x="91" y="247"/>
                  </a:lnTo>
                  <a:lnTo>
                    <a:pt x="70" y="270"/>
                  </a:lnTo>
                  <a:lnTo>
                    <a:pt x="60" y="268"/>
                  </a:lnTo>
                  <a:lnTo>
                    <a:pt x="58" y="240"/>
                  </a:lnTo>
                  <a:lnTo>
                    <a:pt x="54" y="226"/>
                  </a:lnTo>
                  <a:lnTo>
                    <a:pt x="51" y="222"/>
                  </a:lnTo>
                  <a:lnTo>
                    <a:pt x="47" y="215"/>
                  </a:lnTo>
                  <a:lnTo>
                    <a:pt x="35" y="189"/>
                  </a:lnTo>
                  <a:lnTo>
                    <a:pt x="17" y="178"/>
                  </a:lnTo>
                  <a:lnTo>
                    <a:pt x="10" y="171"/>
                  </a:lnTo>
                  <a:lnTo>
                    <a:pt x="0" y="162"/>
                  </a:lnTo>
                  <a:lnTo>
                    <a:pt x="12" y="141"/>
                  </a:lnTo>
                  <a:lnTo>
                    <a:pt x="19" y="115"/>
                  </a:lnTo>
                  <a:lnTo>
                    <a:pt x="21" y="101"/>
                  </a:lnTo>
                  <a:lnTo>
                    <a:pt x="21" y="88"/>
                  </a:lnTo>
                  <a:lnTo>
                    <a:pt x="37" y="78"/>
                  </a:lnTo>
                  <a:lnTo>
                    <a:pt x="33" y="39"/>
                  </a:lnTo>
                  <a:lnTo>
                    <a:pt x="47" y="18"/>
                  </a:lnTo>
                  <a:lnTo>
                    <a:pt x="77" y="0"/>
                  </a:lnTo>
                  <a:lnTo>
                    <a:pt x="86" y="2"/>
                  </a:lnTo>
                  <a:lnTo>
                    <a:pt x="91" y="2"/>
                  </a:lnTo>
                  <a:lnTo>
                    <a:pt x="93"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09" name="Freeform 165"/>
            <p:cNvSpPr>
              <a:spLocks/>
            </p:cNvSpPr>
            <p:nvPr/>
          </p:nvSpPr>
          <p:spPr bwMode="auto">
            <a:xfrm>
              <a:off x="3111" y="1973"/>
              <a:ext cx="18" cy="5"/>
            </a:xfrm>
            <a:custGeom>
              <a:avLst/>
              <a:gdLst>
                <a:gd name="T0" fmla="*/ 18 w 18"/>
                <a:gd name="T1" fmla="*/ 0 h 5"/>
                <a:gd name="T2" fmla="*/ 18 w 18"/>
                <a:gd name="T3" fmla="*/ 0 h 5"/>
                <a:gd name="T4" fmla="*/ 9 w 18"/>
                <a:gd name="T5" fmla="*/ 5 h 5"/>
                <a:gd name="T6" fmla="*/ 4 w 18"/>
                <a:gd name="T7" fmla="*/ 5 h 5"/>
                <a:gd name="T8" fmla="*/ 0 w 18"/>
                <a:gd name="T9" fmla="*/ 5 h 5"/>
                <a:gd name="T10" fmla="*/ 2 w 18"/>
                <a:gd name="T11" fmla="*/ 0 h 5"/>
                <a:gd name="T12" fmla="*/ 18 w 18"/>
                <a:gd name="T13" fmla="*/ 0 h 5"/>
                <a:gd name="T14" fmla="*/ 0 60000 65536"/>
                <a:gd name="T15" fmla="*/ 0 60000 65536"/>
                <a:gd name="T16" fmla="*/ 0 60000 65536"/>
                <a:gd name="T17" fmla="*/ 0 60000 65536"/>
                <a:gd name="T18" fmla="*/ 0 60000 65536"/>
                <a:gd name="T19" fmla="*/ 0 60000 65536"/>
                <a:gd name="T20" fmla="*/ 0 60000 65536"/>
                <a:gd name="T21" fmla="*/ 0 w 18"/>
                <a:gd name="T22" fmla="*/ 0 h 5"/>
                <a:gd name="T23" fmla="*/ 18 w 1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5">
                  <a:moveTo>
                    <a:pt x="18" y="0"/>
                  </a:moveTo>
                  <a:lnTo>
                    <a:pt x="18" y="0"/>
                  </a:lnTo>
                  <a:lnTo>
                    <a:pt x="9" y="5"/>
                  </a:lnTo>
                  <a:lnTo>
                    <a:pt x="4" y="5"/>
                  </a:lnTo>
                  <a:lnTo>
                    <a:pt x="0" y="5"/>
                  </a:lnTo>
                  <a:lnTo>
                    <a:pt x="2" y="0"/>
                  </a:lnTo>
                  <a:lnTo>
                    <a:pt x="18"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0" name="Freeform 166"/>
            <p:cNvSpPr>
              <a:spLocks/>
            </p:cNvSpPr>
            <p:nvPr/>
          </p:nvSpPr>
          <p:spPr bwMode="auto">
            <a:xfrm>
              <a:off x="3145" y="1980"/>
              <a:ext cx="7" cy="19"/>
            </a:xfrm>
            <a:custGeom>
              <a:avLst/>
              <a:gdLst>
                <a:gd name="T0" fmla="*/ 3 w 7"/>
                <a:gd name="T1" fmla="*/ 19 h 19"/>
                <a:gd name="T2" fmla="*/ 3 w 7"/>
                <a:gd name="T3" fmla="*/ 19 h 19"/>
                <a:gd name="T4" fmla="*/ 0 w 7"/>
                <a:gd name="T5" fmla="*/ 16 h 19"/>
                <a:gd name="T6" fmla="*/ 3 w 7"/>
                <a:gd name="T7" fmla="*/ 14 h 19"/>
                <a:gd name="T8" fmla="*/ 3 w 7"/>
                <a:gd name="T9" fmla="*/ 9 h 19"/>
                <a:gd name="T10" fmla="*/ 3 w 7"/>
                <a:gd name="T11" fmla="*/ 9 h 19"/>
                <a:gd name="T12" fmla="*/ 7 w 7"/>
                <a:gd name="T13" fmla="*/ 0 h 19"/>
                <a:gd name="T14" fmla="*/ 7 w 7"/>
                <a:gd name="T15" fmla="*/ 0 h 19"/>
                <a:gd name="T16" fmla="*/ 7 w 7"/>
                <a:gd name="T17" fmla="*/ 9 h 19"/>
                <a:gd name="T18" fmla="*/ 5 w 7"/>
                <a:gd name="T19" fmla="*/ 14 h 19"/>
                <a:gd name="T20" fmla="*/ 3 w 7"/>
                <a:gd name="T21" fmla="*/ 19 h 19"/>
                <a:gd name="T22" fmla="*/ 3 w 7"/>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9"/>
                <a:gd name="T38" fmla="*/ 7 w 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9">
                  <a:moveTo>
                    <a:pt x="3" y="19"/>
                  </a:moveTo>
                  <a:lnTo>
                    <a:pt x="3" y="19"/>
                  </a:lnTo>
                  <a:lnTo>
                    <a:pt x="0" y="16"/>
                  </a:lnTo>
                  <a:lnTo>
                    <a:pt x="3" y="14"/>
                  </a:lnTo>
                  <a:lnTo>
                    <a:pt x="3" y="9"/>
                  </a:lnTo>
                  <a:lnTo>
                    <a:pt x="7" y="0"/>
                  </a:lnTo>
                  <a:lnTo>
                    <a:pt x="7" y="9"/>
                  </a:lnTo>
                  <a:lnTo>
                    <a:pt x="5" y="14"/>
                  </a:lnTo>
                  <a:lnTo>
                    <a:pt x="3"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1" name="Freeform 167"/>
            <p:cNvSpPr>
              <a:spLocks/>
            </p:cNvSpPr>
            <p:nvPr/>
          </p:nvSpPr>
          <p:spPr bwMode="auto">
            <a:xfrm>
              <a:off x="2397" y="2008"/>
              <a:ext cx="193" cy="143"/>
            </a:xfrm>
            <a:custGeom>
              <a:avLst/>
              <a:gdLst>
                <a:gd name="T0" fmla="*/ 190 w 193"/>
                <a:gd name="T1" fmla="*/ 32 h 143"/>
                <a:gd name="T2" fmla="*/ 128 w 193"/>
                <a:gd name="T3" fmla="*/ 32 h 143"/>
                <a:gd name="T4" fmla="*/ 128 w 193"/>
                <a:gd name="T5" fmla="*/ 32 h 143"/>
                <a:gd name="T6" fmla="*/ 123 w 193"/>
                <a:gd name="T7" fmla="*/ 90 h 143"/>
                <a:gd name="T8" fmla="*/ 91 w 193"/>
                <a:gd name="T9" fmla="*/ 104 h 143"/>
                <a:gd name="T10" fmla="*/ 91 w 193"/>
                <a:gd name="T11" fmla="*/ 104 h 143"/>
                <a:gd name="T12" fmla="*/ 84 w 193"/>
                <a:gd name="T13" fmla="*/ 139 h 143"/>
                <a:gd name="T14" fmla="*/ 19 w 193"/>
                <a:gd name="T15" fmla="*/ 139 h 143"/>
                <a:gd name="T16" fmla="*/ 3 w 193"/>
                <a:gd name="T17" fmla="*/ 143 h 143"/>
                <a:gd name="T18" fmla="*/ 0 w 193"/>
                <a:gd name="T19" fmla="*/ 141 h 143"/>
                <a:gd name="T20" fmla="*/ 7 w 193"/>
                <a:gd name="T21" fmla="*/ 120 h 143"/>
                <a:gd name="T22" fmla="*/ 42 w 193"/>
                <a:gd name="T23" fmla="*/ 88 h 143"/>
                <a:gd name="T24" fmla="*/ 42 w 193"/>
                <a:gd name="T25" fmla="*/ 88 h 143"/>
                <a:gd name="T26" fmla="*/ 38 w 193"/>
                <a:gd name="T27" fmla="*/ 71 h 143"/>
                <a:gd name="T28" fmla="*/ 58 w 193"/>
                <a:gd name="T29" fmla="*/ 48 h 143"/>
                <a:gd name="T30" fmla="*/ 56 w 193"/>
                <a:gd name="T31" fmla="*/ 34 h 143"/>
                <a:gd name="T32" fmla="*/ 88 w 193"/>
                <a:gd name="T33" fmla="*/ 0 h 143"/>
                <a:gd name="T34" fmla="*/ 193 w 193"/>
                <a:gd name="T35" fmla="*/ 0 h 143"/>
                <a:gd name="T36" fmla="*/ 190 w 193"/>
                <a:gd name="T37" fmla="*/ 32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3"/>
                <a:gd name="T58" fmla="*/ 0 h 143"/>
                <a:gd name="T59" fmla="*/ 193 w 193"/>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3" h="143">
                  <a:moveTo>
                    <a:pt x="190" y="32"/>
                  </a:moveTo>
                  <a:lnTo>
                    <a:pt x="128" y="32"/>
                  </a:lnTo>
                  <a:lnTo>
                    <a:pt x="123" y="90"/>
                  </a:lnTo>
                  <a:lnTo>
                    <a:pt x="91" y="104"/>
                  </a:lnTo>
                  <a:lnTo>
                    <a:pt x="84" y="139"/>
                  </a:lnTo>
                  <a:lnTo>
                    <a:pt x="19" y="139"/>
                  </a:lnTo>
                  <a:lnTo>
                    <a:pt x="3" y="143"/>
                  </a:lnTo>
                  <a:lnTo>
                    <a:pt x="0" y="141"/>
                  </a:lnTo>
                  <a:lnTo>
                    <a:pt x="7" y="120"/>
                  </a:lnTo>
                  <a:lnTo>
                    <a:pt x="42" y="88"/>
                  </a:lnTo>
                  <a:lnTo>
                    <a:pt x="38" y="71"/>
                  </a:lnTo>
                  <a:lnTo>
                    <a:pt x="58" y="48"/>
                  </a:lnTo>
                  <a:lnTo>
                    <a:pt x="56" y="34"/>
                  </a:lnTo>
                  <a:lnTo>
                    <a:pt x="88" y="0"/>
                  </a:lnTo>
                  <a:lnTo>
                    <a:pt x="193" y="0"/>
                  </a:lnTo>
                  <a:lnTo>
                    <a:pt x="190" y="3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2" name="Freeform 168"/>
            <p:cNvSpPr>
              <a:spLocks/>
            </p:cNvSpPr>
            <p:nvPr/>
          </p:nvSpPr>
          <p:spPr bwMode="auto">
            <a:xfrm>
              <a:off x="2407" y="2010"/>
              <a:ext cx="254" cy="278"/>
            </a:xfrm>
            <a:custGeom>
              <a:avLst/>
              <a:gdLst>
                <a:gd name="T0" fmla="*/ 254 w 254"/>
                <a:gd name="T1" fmla="*/ 53 h 278"/>
                <a:gd name="T2" fmla="*/ 254 w 254"/>
                <a:gd name="T3" fmla="*/ 56 h 278"/>
                <a:gd name="T4" fmla="*/ 229 w 254"/>
                <a:gd name="T5" fmla="*/ 62 h 278"/>
                <a:gd name="T6" fmla="*/ 227 w 254"/>
                <a:gd name="T7" fmla="*/ 65 h 278"/>
                <a:gd name="T8" fmla="*/ 222 w 254"/>
                <a:gd name="T9" fmla="*/ 100 h 278"/>
                <a:gd name="T10" fmla="*/ 222 w 254"/>
                <a:gd name="T11" fmla="*/ 100 h 278"/>
                <a:gd name="T12" fmla="*/ 229 w 254"/>
                <a:gd name="T13" fmla="*/ 113 h 278"/>
                <a:gd name="T14" fmla="*/ 233 w 254"/>
                <a:gd name="T15" fmla="*/ 127 h 278"/>
                <a:gd name="T16" fmla="*/ 238 w 254"/>
                <a:gd name="T17" fmla="*/ 157 h 278"/>
                <a:gd name="T18" fmla="*/ 238 w 254"/>
                <a:gd name="T19" fmla="*/ 157 h 278"/>
                <a:gd name="T20" fmla="*/ 240 w 254"/>
                <a:gd name="T21" fmla="*/ 171 h 278"/>
                <a:gd name="T22" fmla="*/ 243 w 254"/>
                <a:gd name="T23" fmla="*/ 185 h 278"/>
                <a:gd name="T24" fmla="*/ 243 w 254"/>
                <a:gd name="T25" fmla="*/ 215 h 278"/>
                <a:gd name="T26" fmla="*/ 243 w 254"/>
                <a:gd name="T27" fmla="*/ 215 h 278"/>
                <a:gd name="T28" fmla="*/ 229 w 254"/>
                <a:gd name="T29" fmla="*/ 266 h 278"/>
                <a:gd name="T30" fmla="*/ 143 w 254"/>
                <a:gd name="T31" fmla="*/ 266 h 278"/>
                <a:gd name="T32" fmla="*/ 118 w 254"/>
                <a:gd name="T33" fmla="*/ 259 h 278"/>
                <a:gd name="T34" fmla="*/ 118 w 254"/>
                <a:gd name="T35" fmla="*/ 259 h 278"/>
                <a:gd name="T36" fmla="*/ 106 w 254"/>
                <a:gd name="T37" fmla="*/ 278 h 278"/>
                <a:gd name="T38" fmla="*/ 106 w 254"/>
                <a:gd name="T39" fmla="*/ 278 h 278"/>
                <a:gd name="T40" fmla="*/ 83 w 254"/>
                <a:gd name="T41" fmla="*/ 262 h 278"/>
                <a:gd name="T42" fmla="*/ 58 w 254"/>
                <a:gd name="T43" fmla="*/ 248 h 278"/>
                <a:gd name="T44" fmla="*/ 2 w 254"/>
                <a:gd name="T45" fmla="*/ 245 h 278"/>
                <a:gd name="T46" fmla="*/ 11 w 254"/>
                <a:gd name="T47" fmla="*/ 218 h 278"/>
                <a:gd name="T48" fmla="*/ 11 w 254"/>
                <a:gd name="T49" fmla="*/ 218 h 278"/>
                <a:gd name="T50" fmla="*/ 7 w 254"/>
                <a:gd name="T51" fmla="*/ 204 h 278"/>
                <a:gd name="T52" fmla="*/ 0 w 254"/>
                <a:gd name="T53" fmla="*/ 190 h 278"/>
                <a:gd name="T54" fmla="*/ 0 w 254"/>
                <a:gd name="T55" fmla="*/ 190 h 278"/>
                <a:gd name="T56" fmla="*/ 7 w 254"/>
                <a:gd name="T57" fmla="*/ 164 h 278"/>
                <a:gd name="T58" fmla="*/ 9 w 254"/>
                <a:gd name="T59" fmla="*/ 153 h 278"/>
                <a:gd name="T60" fmla="*/ 11 w 254"/>
                <a:gd name="T61" fmla="*/ 139 h 278"/>
                <a:gd name="T62" fmla="*/ 76 w 254"/>
                <a:gd name="T63" fmla="*/ 139 h 278"/>
                <a:gd name="T64" fmla="*/ 76 w 254"/>
                <a:gd name="T65" fmla="*/ 139 h 278"/>
                <a:gd name="T66" fmla="*/ 81 w 254"/>
                <a:gd name="T67" fmla="*/ 123 h 278"/>
                <a:gd name="T68" fmla="*/ 83 w 254"/>
                <a:gd name="T69" fmla="*/ 106 h 278"/>
                <a:gd name="T70" fmla="*/ 83 w 254"/>
                <a:gd name="T71" fmla="*/ 106 h 278"/>
                <a:gd name="T72" fmla="*/ 118 w 254"/>
                <a:gd name="T73" fmla="*/ 90 h 278"/>
                <a:gd name="T74" fmla="*/ 120 w 254"/>
                <a:gd name="T75" fmla="*/ 35 h 278"/>
                <a:gd name="T76" fmla="*/ 180 w 254"/>
                <a:gd name="T77" fmla="*/ 35 h 278"/>
                <a:gd name="T78" fmla="*/ 183 w 254"/>
                <a:gd name="T79" fmla="*/ 32 h 278"/>
                <a:gd name="T80" fmla="*/ 185 w 254"/>
                <a:gd name="T81" fmla="*/ 0 h 278"/>
                <a:gd name="T82" fmla="*/ 187 w 254"/>
                <a:gd name="T83" fmla="*/ 0 h 278"/>
                <a:gd name="T84" fmla="*/ 254 w 254"/>
                <a:gd name="T85" fmla="*/ 53 h 2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78"/>
                <a:gd name="T131" fmla="*/ 254 w 254"/>
                <a:gd name="T132" fmla="*/ 278 h 2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78">
                  <a:moveTo>
                    <a:pt x="254" y="53"/>
                  </a:moveTo>
                  <a:lnTo>
                    <a:pt x="254" y="56"/>
                  </a:lnTo>
                  <a:lnTo>
                    <a:pt x="229" y="62"/>
                  </a:lnTo>
                  <a:lnTo>
                    <a:pt x="227" y="65"/>
                  </a:lnTo>
                  <a:lnTo>
                    <a:pt x="222" y="100"/>
                  </a:lnTo>
                  <a:lnTo>
                    <a:pt x="229" y="113"/>
                  </a:lnTo>
                  <a:lnTo>
                    <a:pt x="233" y="127"/>
                  </a:lnTo>
                  <a:lnTo>
                    <a:pt x="238" y="157"/>
                  </a:lnTo>
                  <a:lnTo>
                    <a:pt x="240" y="171"/>
                  </a:lnTo>
                  <a:lnTo>
                    <a:pt x="243" y="185"/>
                  </a:lnTo>
                  <a:lnTo>
                    <a:pt x="243" y="215"/>
                  </a:lnTo>
                  <a:lnTo>
                    <a:pt x="229" y="266"/>
                  </a:lnTo>
                  <a:lnTo>
                    <a:pt x="143" y="266"/>
                  </a:lnTo>
                  <a:lnTo>
                    <a:pt x="118" y="259"/>
                  </a:lnTo>
                  <a:lnTo>
                    <a:pt x="106" y="278"/>
                  </a:lnTo>
                  <a:lnTo>
                    <a:pt x="83" y="262"/>
                  </a:lnTo>
                  <a:lnTo>
                    <a:pt x="58" y="248"/>
                  </a:lnTo>
                  <a:lnTo>
                    <a:pt x="2" y="245"/>
                  </a:lnTo>
                  <a:lnTo>
                    <a:pt x="11" y="218"/>
                  </a:lnTo>
                  <a:lnTo>
                    <a:pt x="7" y="204"/>
                  </a:lnTo>
                  <a:lnTo>
                    <a:pt x="0" y="190"/>
                  </a:lnTo>
                  <a:lnTo>
                    <a:pt x="7" y="164"/>
                  </a:lnTo>
                  <a:lnTo>
                    <a:pt x="9" y="153"/>
                  </a:lnTo>
                  <a:lnTo>
                    <a:pt x="11" y="139"/>
                  </a:lnTo>
                  <a:lnTo>
                    <a:pt x="76" y="139"/>
                  </a:lnTo>
                  <a:lnTo>
                    <a:pt x="81" y="123"/>
                  </a:lnTo>
                  <a:lnTo>
                    <a:pt x="83" y="106"/>
                  </a:lnTo>
                  <a:lnTo>
                    <a:pt x="118" y="90"/>
                  </a:lnTo>
                  <a:lnTo>
                    <a:pt x="120" y="35"/>
                  </a:lnTo>
                  <a:lnTo>
                    <a:pt x="180" y="35"/>
                  </a:lnTo>
                  <a:lnTo>
                    <a:pt x="183" y="32"/>
                  </a:lnTo>
                  <a:lnTo>
                    <a:pt x="185" y="0"/>
                  </a:lnTo>
                  <a:lnTo>
                    <a:pt x="187" y="0"/>
                  </a:lnTo>
                  <a:lnTo>
                    <a:pt x="254" y="5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3" name="Freeform 169"/>
            <p:cNvSpPr>
              <a:spLocks/>
            </p:cNvSpPr>
            <p:nvPr/>
          </p:nvSpPr>
          <p:spPr bwMode="auto">
            <a:xfrm>
              <a:off x="3382" y="2173"/>
              <a:ext cx="28" cy="74"/>
            </a:xfrm>
            <a:custGeom>
              <a:avLst/>
              <a:gdLst>
                <a:gd name="T0" fmla="*/ 19 w 28"/>
                <a:gd name="T1" fmla="*/ 53 h 74"/>
                <a:gd name="T2" fmla="*/ 28 w 28"/>
                <a:gd name="T3" fmla="*/ 62 h 74"/>
                <a:gd name="T4" fmla="*/ 28 w 28"/>
                <a:gd name="T5" fmla="*/ 62 h 74"/>
                <a:gd name="T6" fmla="*/ 28 w 28"/>
                <a:gd name="T7" fmla="*/ 69 h 74"/>
                <a:gd name="T8" fmla="*/ 28 w 28"/>
                <a:gd name="T9" fmla="*/ 72 h 74"/>
                <a:gd name="T10" fmla="*/ 23 w 28"/>
                <a:gd name="T11" fmla="*/ 74 h 74"/>
                <a:gd name="T12" fmla="*/ 19 w 28"/>
                <a:gd name="T13" fmla="*/ 72 h 74"/>
                <a:gd name="T14" fmla="*/ 0 w 28"/>
                <a:gd name="T15" fmla="*/ 39 h 74"/>
                <a:gd name="T16" fmla="*/ 10 w 28"/>
                <a:gd name="T17" fmla="*/ 2 h 74"/>
                <a:gd name="T18" fmla="*/ 10 w 28"/>
                <a:gd name="T19" fmla="*/ 2 h 74"/>
                <a:gd name="T20" fmla="*/ 12 w 28"/>
                <a:gd name="T21" fmla="*/ 0 h 74"/>
                <a:gd name="T22" fmla="*/ 16 w 28"/>
                <a:gd name="T23" fmla="*/ 0 h 74"/>
                <a:gd name="T24" fmla="*/ 21 w 28"/>
                <a:gd name="T25" fmla="*/ 7 h 74"/>
                <a:gd name="T26" fmla="*/ 19 w 28"/>
                <a:gd name="T27" fmla="*/ 53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74"/>
                <a:gd name="T44" fmla="*/ 28 w 28"/>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74">
                  <a:moveTo>
                    <a:pt x="19" y="53"/>
                  </a:moveTo>
                  <a:lnTo>
                    <a:pt x="28" y="62"/>
                  </a:lnTo>
                  <a:lnTo>
                    <a:pt x="28" y="69"/>
                  </a:lnTo>
                  <a:lnTo>
                    <a:pt x="28" y="72"/>
                  </a:lnTo>
                  <a:lnTo>
                    <a:pt x="23" y="74"/>
                  </a:lnTo>
                  <a:lnTo>
                    <a:pt x="19" y="72"/>
                  </a:lnTo>
                  <a:lnTo>
                    <a:pt x="0" y="39"/>
                  </a:lnTo>
                  <a:lnTo>
                    <a:pt x="10" y="2"/>
                  </a:lnTo>
                  <a:lnTo>
                    <a:pt x="12" y="0"/>
                  </a:lnTo>
                  <a:lnTo>
                    <a:pt x="16" y="0"/>
                  </a:lnTo>
                  <a:lnTo>
                    <a:pt x="21" y="7"/>
                  </a:lnTo>
                  <a:lnTo>
                    <a:pt x="19" y="5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4" name="Freeform 170"/>
            <p:cNvSpPr>
              <a:spLocks/>
            </p:cNvSpPr>
            <p:nvPr/>
          </p:nvSpPr>
          <p:spPr bwMode="auto">
            <a:xfrm>
              <a:off x="2764" y="2178"/>
              <a:ext cx="102" cy="122"/>
            </a:xfrm>
            <a:custGeom>
              <a:avLst/>
              <a:gdLst>
                <a:gd name="T0" fmla="*/ 33 w 102"/>
                <a:gd name="T1" fmla="*/ 20 h 122"/>
                <a:gd name="T2" fmla="*/ 49 w 102"/>
                <a:gd name="T3" fmla="*/ 18 h 122"/>
                <a:gd name="T4" fmla="*/ 49 w 102"/>
                <a:gd name="T5" fmla="*/ 18 h 122"/>
                <a:gd name="T6" fmla="*/ 74 w 102"/>
                <a:gd name="T7" fmla="*/ 25 h 122"/>
                <a:gd name="T8" fmla="*/ 84 w 102"/>
                <a:gd name="T9" fmla="*/ 48 h 122"/>
                <a:gd name="T10" fmla="*/ 102 w 102"/>
                <a:gd name="T11" fmla="*/ 69 h 122"/>
                <a:gd name="T12" fmla="*/ 98 w 102"/>
                <a:gd name="T13" fmla="*/ 101 h 122"/>
                <a:gd name="T14" fmla="*/ 98 w 102"/>
                <a:gd name="T15" fmla="*/ 101 h 122"/>
                <a:gd name="T16" fmla="*/ 86 w 102"/>
                <a:gd name="T17" fmla="*/ 122 h 122"/>
                <a:gd name="T18" fmla="*/ 86 w 102"/>
                <a:gd name="T19" fmla="*/ 122 h 122"/>
                <a:gd name="T20" fmla="*/ 81 w 102"/>
                <a:gd name="T21" fmla="*/ 118 h 122"/>
                <a:gd name="T22" fmla="*/ 79 w 102"/>
                <a:gd name="T23" fmla="*/ 115 h 122"/>
                <a:gd name="T24" fmla="*/ 77 w 102"/>
                <a:gd name="T25" fmla="*/ 104 h 122"/>
                <a:gd name="T26" fmla="*/ 77 w 102"/>
                <a:gd name="T27" fmla="*/ 95 h 122"/>
                <a:gd name="T28" fmla="*/ 77 w 102"/>
                <a:gd name="T29" fmla="*/ 85 h 122"/>
                <a:gd name="T30" fmla="*/ 77 w 102"/>
                <a:gd name="T31" fmla="*/ 85 h 122"/>
                <a:gd name="T32" fmla="*/ 44 w 102"/>
                <a:gd name="T33" fmla="*/ 62 h 122"/>
                <a:gd name="T34" fmla="*/ 44 w 102"/>
                <a:gd name="T35" fmla="*/ 62 h 122"/>
                <a:gd name="T36" fmla="*/ 44 w 102"/>
                <a:gd name="T37" fmla="*/ 62 h 122"/>
                <a:gd name="T38" fmla="*/ 33 w 102"/>
                <a:gd name="T39" fmla="*/ 76 h 122"/>
                <a:gd name="T40" fmla="*/ 17 w 102"/>
                <a:gd name="T41" fmla="*/ 57 h 122"/>
                <a:gd name="T42" fmla="*/ 17 w 102"/>
                <a:gd name="T43" fmla="*/ 57 h 122"/>
                <a:gd name="T44" fmla="*/ 14 w 102"/>
                <a:gd name="T45" fmla="*/ 44 h 122"/>
                <a:gd name="T46" fmla="*/ 10 w 102"/>
                <a:gd name="T47" fmla="*/ 30 h 122"/>
                <a:gd name="T48" fmla="*/ 0 w 102"/>
                <a:gd name="T49" fmla="*/ 4 h 122"/>
                <a:gd name="T50" fmla="*/ 10 w 102"/>
                <a:gd name="T51" fmla="*/ 0 h 122"/>
                <a:gd name="T52" fmla="*/ 10 w 102"/>
                <a:gd name="T53" fmla="*/ 0 h 122"/>
                <a:gd name="T54" fmla="*/ 17 w 102"/>
                <a:gd name="T55" fmla="*/ 2 h 122"/>
                <a:gd name="T56" fmla="*/ 24 w 102"/>
                <a:gd name="T57" fmla="*/ 9 h 122"/>
                <a:gd name="T58" fmla="*/ 28 w 102"/>
                <a:gd name="T59" fmla="*/ 16 h 122"/>
                <a:gd name="T60" fmla="*/ 33 w 102"/>
                <a:gd name="T61" fmla="*/ 20 h 122"/>
                <a:gd name="T62" fmla="*/ 33 w 102"/>
                <a:gd name="T63" fmla="*/ 2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22"/>
                <a:gd name="T98" fmla="*/ 102 w 10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22">
                  <a:moveTo>
                    <a:pt x="33" y="20"/>
                  </a:moveTo>
                  <a:lnTo>
                    <a:pt x="49" y="18"/>
                  </a:lnTo>
                  <a:lnTo>
                    <a:pt x="74" y="25"/>
                  </a:lnTo>
                  <a:lnTo>
                    <a:pt x="84" y="48"/>
                  </a:lnTo>
                  <a:lnTo>
                    <a:pt x="102" y="69"/>
                  </a:lnTo>
                  <a:lnTo>
                    <a:pt x="98" y="101"/>
                  </a:lnTo>
                  <a:lnTo>
                    <a:pt x="86" y="122"/>
                  </a:lnTo>
                  <a:lnTo>
                    <a:pt x="81" y="118"/>
                  </a:lnTo>
                  <a:lnTo>
                    <a:pt x="79" y="115"/>
                  </a:lnTo>
                  <a:lnTo>
                    <a:pt x="77" y="104"/>
                  </a:lnTo>
                  <a:lnTo>
                    <a:pt x="77" y="95"/>
                  </a:lnTo>
                  <a:lnTo>
                    <a:pt x="77" y="85"/>
                  </a:lnTo>
                  <a:lnTo>
                    <a:pt x="44" y="62"/>
                  </a:lnTo>
                  <a:lnTo>
                    <a:pt x="33" y="76"/>
                  </a:lnTo>
                  <a:lnTo>
                    <a:pt x="17" y="57"/>
                  </a:lnTo>
                  <a:lnTo>
                    <a:pt x="14" y="44"/>
                  </a:lnTo>
                  <a:lnTo>
                    <a:pt x="10" y="30"/>
                  </a:lnTo>
                  <a:lnTo>
                    <a:pt x="0" y="4"/>
                  </a:lnTo>
                  <a:lnTo>
                    <a:pt x="10" y="0"/>
                  </a:lnTo>
                  <a:lnTo>
                    <a:pt x="17" y="2"/>
                  </a:lnTo>
                  <a:lnTo>
                    <a:pt x="24" y="9"/>
                  </a:lnTo>
                  <a:lnTo>
                    <a:pt x="28" y="16"/>
                  </a:lnTo>
                  <a:lnTo>
                    <a:pt x="33" y="2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5" name="Freeform 171"/>
            <p:cNvSpPr>
              <a:spLocks/>
            </p:cNvSpPr>
            <p:nvPr/>
          </p:nvSpPr>
          <p:spPr bwMode="auto">
            <a:xfrm>
              <a:off x="3761" y="2024"/>
              <a:ext cx="74" cy="88"/>
            </a:xfrm>
            <a:custGeom>
              <a:avLst/>
              <a:gdLst>
                <a:gd name="T0" fmla="*/ 74 w 74"/>
                <a:gd name="T1" fmla="*/ 2 h 88"/>
                <a:gd name="T2" fmla="*/ 74 w 74"/>
                <a:gd name="T3" fmla="*/ 2 h 88"/>
                <a:gd name="T4" fmla="*/ 74 w 74"/>
                <a:gd name="T5" fmla="*/ 23 h 88"/>
                <a:gd name="T6" fmla="*/ 74 w 74"/>
                <a:gd name="T7" fmla="*/ 44 h 88"/>
                <a:gd name="T8" fmla="*/ 69 w 74"/>
                <a:gd name="T9" fmla="*/ 88 h 88"/>
                <a:gd name="T10" fmla="*/ 6 w 74"/>
                <a:gd name="T11" fmla="*/ 88 h 88"/>
                <a:gd name="T12" fmla="*/ 0 w 74"/>
                <a:gd name="T13" fmla="*/ 69 h 88"/>
                <a:gd name="T14" fmla="*/ 0 w 74"/>
                <a:gd name="T15" fmla="*/ 53 h 88"/>
                <a:gd name="T16" fmla="*/ 0 w 74"/>
                <a:gd name="T17" fmla="*/ 53 h 88"/>
                <a:gd name="T18" fmla="*/ 16 w 74"/>
                <a:gd name="T19" fmla="*/ 48 h 88"/>
                <a:gd name="T20" fmla="*/ 25 w 74"/>
                <a:gd name="T21" fmla="*/ 48 h 88"/>
                <a:gd name="T22" fmla="*/ 34 w 74"/>
                <a:gd name="T23" fmla="*/ 48 h 88"/>
                <a:gd name="T24" fmla="*/ 67 w 74"/>
                <a:gd name="T25" fmla="*/ 0 h 88"/>
                <a:gd name="T26" fmla="*/ 74 w 74"/>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88"/>
                <a:gd name="T44" fmla="*/ 74 w 74"/>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88">
                  <a:moveTo>
                    <a:pt x="74" y="2"/>
                  </a:moveTo>
                  <a:lnTo>
                    <a:pt x="74" y="2"/>
                  </a:lnTo>
                  <a:lnTo>
                    <a:pt x="74" y="23"/>
                  </a:lnTo>
                  <a:lnTo>
                    <a:pt x="74" y="44"/>
                  </a:lnTo>
                  <a:lnTo>
                    <a:pt x="69" y="88"/>
                  </a:lnTo>
                  <a:lnTo>
                    <a:pt x="6" y="88"/>
                  </a:lnTo>
                  <a:lnTo>
                    <a:pt x="0" y="69"/>
                  </a:lnTo>
                  <a:lnTo>
                    <a:pt x="0" y="53"/>
                  </a:lnTo>
                  <a:lnTo>
                    <a:pt x="16" y="48"/>
                  </a:lnTo>
                  <a:lnTo>
                    <a:pt x="25" y="48"/>
                  </a:lnTo>
                  <a:lnTo>
                    <a:pt x="34" y="48"/>
                  </a:lnTo>
                  <a:lnTo>
                    <a:pt x="67" y="0"/>
                  </a:lnTo>
                  <a:lnTo>
                    <a:pt x="74"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6" name="Freeform 172"/>
            <p:cNvSpPr>
              <a:spLocks/>
            </p:cNvSpPr>
            <p:nvPr/>
          </p:nvSpPr>
          <p:spPr bwMode="auto">
            <a:xfrm>
              <a:off x="3113" y="2017"/>
              <a:ext cx="9" cy="9"/>
            </a:xfrm>
            <a:custGeom>
              <a:avLst/>
              <a:gdLst>
                <a:gd name="T0" fmla="*/ 9 w 9"/>
                <a:gd name="T1" fmla="*/ 3 h 9"/>
                <a:gd name="T2" fmla="*/ 5 w 9"/>
                <a:gd name="T3" fmla="*/ 9 h 9"/>
                <a:gd name="T4" fmla="*/ 0 w 9"/>
                <a:gd name="T5" fmla="*/ 3 h 9"/>
                <a:gd name="T6" fmla="*/ 0 w 9"/>
                <a:gd name="T7" fmla="*/ 3 h 9"/>
                <a:gd name="T8" fmla="*/ 2 w 9"/>
                <a:gd name="T9" fmla="*/ 0 h 9"/>
                <a:gd name="T10" fmla="*/ 5 w 9"/>
                <a:gd name="T11" fmla="*/ 0 h 9"/>
                <a:gd name="T12" fmla="*/ 9 w 9"/>
                <a:gd name="T13" fmla="*/ 3 h 9"/>
                <a:gd name="T14" fmla="*/ 9 w 9"/>
                <a:gd name="T15" fmla="*/ 3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9" y="3"/>
                  </a:moveTo>
                  <a:lnTo>
                    <a:pt x="5" y="9"/>
                  </a:lnTo>
                  <a:lnTo>
                    <a:pt x="0" y="3"/>
                  </a:lnTo>
                  <a:lnTo>
                    <a:pt x="2" y="0"/>
                  </a:lnTo>
                  <a:lnTo>
                    <a:pt x="5" y="0"/>
                  </a:lnTo>
                  <a:lnTo>
                    <a:pt x="9"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7" name="Freeform 173"/>
            <p:cNvSpPr>
              <a:spLocks/>
            </p:cNvSpPr>
            <p:nvPr/>
          </p:nvSpPr>
          <p:spPr bwMode="auto">
            <a:xfrm>
              <a:off x="3161" y="2031"/>
              <a:ext cx="3" cy="2"/>
            </a:xfrm>
            <a:custGeom>
              <a:avLst/>
              <a:gdLst>
                <a:gd name="T0" fmla="*/ 3 w 3"/>
                <a:gd name="T1" fmla="*/ 2 h 2"/>
                <a:gd name="T2" fmla="*/ 3 w 3"/>
                <a:gd name="T3" fmla="*/ 2 h 2"/>
                <a:gd name="T4" fmla="*/ 0 w 3"/>
                <a:gd name="T5" fmla="*/ 2 h 2"/>
                <a:gd name="T6" fmla="*/ 0 w 3"/>
                <a:gd name="T7" fmla="*/ 0 h 2"/>
                <a:gd name="T8" fmla="*/ 3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2"/>
                  </a:moveTo>
                  <a:lnTo>
                    <a:pt x="3" y="2"/>
                  </a:lnTo>
                  <a:lnTo>
                    <a:pt x="0" y="2"/>
                  </a:lnTo>
                  <a:lnTo>
                    <a:pt x="0" y="0"/>
                  </a:lnTo>
                  <a:lnTo>
                    <a:pt x="3"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8" name="Freeform 174"/>
            <p:cNvSpPr>
              <a:spLocks/>
            </p:cNvSpPr>
            <p:nvPr/>
          </p:nvSpPr>
          <p:spPr bwMode="auto">
            <a:xfrm>
              <a:off x="2986" y="2054"/>
              <a:ext cx="187" cy="95"/>
            </a:xfrm>
            <a:custGeom>
              <a:avLst/>
              <a:gdLst>
                <a:gd name="T0" fmla="*/ 92 w 187"/>
                <a:gd name="T1" fmla="*/ 23 h 95"/>
                <a:gd name="T2" fmla="*/ 92 w 187"/>
                <a:gd name="T3" fmla="*/ 23 h 95"/>
                <a:gd name="T4" fmla="*/ 108 w 187"/>
                <a:gd name="T5" fmla="*/ 35 h 95"/>
                <a:gd name="T6" fmla="*/ 122 w 187"/>
                <a:gd name="T7" fmla="*/ 47 h 95"/>
                <a:gd name="T8" fmla="*/ 138 w 187"/>
                <a:gd name="T9" fmla="*/ 56 h 95"/>
                <a:gd name="T10" fmla="*/ 148 w 187"/>
                <a:gd name="T11" fmla="*/ 58 h 95"/>
                <a:gd name="T12" fmla="*/ 157 w 187"/>
                <a:gd name="T13" fmla="*/ 58 h 95"/>
                <a:gd name="T14" fmla="*/ 157 w 187"/>
                <a:gd name="T15" fmla="*/ 58 h 95"/>
                <a:gd name="T16" fmla="*/ 159 w 187"/>
                <a:gd name="T17" fmla="*/ 67 h 95"/>
                <a:gd name="T18" fmla="*/ 159 w 187"/>
                <a:gd name="T19" fmla="*/ 70 h 95"/>
                <a:gd name="T20" fmla="*/ 162 w 187"/>
                <a:gd name="T21" fmla="*/ 72 h 95"/>
                <a:gd name="T22" fmla="*/ 185 w 187"/>
                <a:gd name="T23" fmla="*/ 84 h 95"/>
                <a:gd name="T24" fmla="*/ 187 w 187"/>
                <a:gd name="T25" fmla="*/ 88 h 95"/>
                <a:gd name="T26" fmla="*/ 182 w 187"/>
                <a:gd name="T27" fmla="*/ 95 h 95"/>
                <a:gd name="T28" fmla="*/ 120 w 187"/>
                <a:gd name="T29" fmla="*/ 95 h 95"/>
                <a:gd name="T30" fmla="*/ 118 w 187"/>
                <a:gd name="T31" fmla="*/ 90 h 95"/>
                <a:gd name="T32" fmla="*/ 118 w 187"/>
                <a:gd name="T33" fmla="*/ 90 h 95"/>
                <a:gd name="T34" fmla="*/ 134 w 187"/>
                <a:gd name="T35" fmla="*/ 77 h 95"/>
                <a:gd name="T36" fmla="*/ 134 w 187"/>
                <a:gd name="T37" fmla="*/ 77 h 95"/>
                <a:gd name="T38" fmla="*/ 97 w 187"/>
                <a:gd name="T39" fmla="*/ 53 h 95"/>
                <a:gd name="T40" fmla="*/ 97 w 187"/>
                <a:gd name="T41" fmla="*/ 53 h 95"/>
                <a:gd name="T42" fmla="*/ 78 w 187"/>
                <a:gd name="T43" fmla="*/ 49 h 95"/>
                <a:gd name="T44" fmla="*/ 78 w 187"/>
                <a:gd name="T45" fmla="*/ 49 h 95"/>
                <a:gd name="T46" fmla="*/ 71 w 187"/>
                <a:gd name="T47" fmla="*/ 40 h 95"/>
                <a:gd name="T48" fmla="*/ 67 w 187"/>
                <a:gd name="T49" fmla="*/ 35 h 95"/>
                <a:gd name="T50" fmla="*/ 64 w 187"/>
                <a:gd name="T51" fmla="*/ 33 h 95"/>
                <a:gd name="T52" fmla="*/ 18 w 187"/>
                <a:gd name="T53" fmla="*/ 23 h 95"/>
                <a:gd name="T54" fmla="*/ 18 w 187"/>
                <a:gd name="T55" fmla="*/ 23 h 95"/>
                <a:gd name="T56" fmla="*/ 13 w 187"/>
                <a:gd name="T57" fmla="*/ 28 h 95"/>
                <a:gd name="T58" fmla="*/ 9 w 187"/>
                <a:gd name="T59" fmla="*/ 30 h 95"/>
                <a:gd name="T60" fmla="*/ 4 w 187"/>
                <a:gd name="T61" fmla="*/ 33 h 95"/>
                <a:gd name="T62" fmla="*/ 2 w 187"/>
                <a:gd name="T63" fmla="*/ 33 h 95"/>
                <a:gd name="T64" fmla="*/ 0 w 187"/>
                <a:gd name="T65" fmla="*/ 30 h 95"/>
                <a:gd name="T66" fmla="*/ 0 w 187"/>
                <a:gd name="T67" fmla="*/ 30 h 95"/>
                <a:gd name="T68" fmla="*/ 0 w 187"/>
                <a:gd name="T69" fmla="*/ 30 h 95"/>
                <a:gd name="T70" fmla="*/ 20 w 187"/>
                <a:gd name="T71" fmla="*/ 7 h 95"/>
                <a:gd name="T72" fmla="*/ 20 w 187"/>
                <a:gd name="T73" fmla="*/ 7 h 95"/>
                <a:gd name="T74" fmla="*/ 20 w 187"/>
                <a:gd name="T75" fmla="*/ 3 h 95"/>
                <a:gd name="T76" fmla="*/ 20 w 187"/>
                <a:gd name="T77" fmla="*/ 0 h 95"/>
                <a:gd name="T78" fmla="*/ 23 w 187"/>
                <a:gd name="T79" fmla="*/ 0 h 95"/>
                <a:gd name="T80" fmla="*/ 46 w 187"/>
                <a:gd name="T81" fmla="*/ 14 h 95"/>
                <a:gd name="T82" fmla="*/ 92 w 187"/>
                <a:gd name="T83" fmla="*/ 23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95"/>
                <a:gd name="T128" fmla="*/ 187 w 187"/>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95">
                  <a:moveTo>
                    <a:pt x="92" y="23"/>
                  </a:moveTo>
                  <a:lnTo>
                    <a:pt x="92" y="23"/>
                  </a:lnTo>
                  <a:lnTo>
                    <a:pt x="108" y="35"/>
                  </a:lnTo>
                  <a:lnTo>
                    <a:pt x="122" y="47"/>
                  </a:lnTo>
                  <a:lnTo>
                    <a:pt x="138" y="56"/>
                  </a:lnTo>
                  <a:lnTo>
                    <a:pt x="148" y="58"/>
                  </a:lnTo>
                  <a:lnTo>
                    <a:pt x="157" y="58"/>
                  </a:lnTo>
                  <a:lnTo>
                    <a:pt x="159" y="67"/>
                  </a:lnTo>
                  <a:lnTo>
                    <a:pt x="159" y="70"/>
                  </a:lnTo>
                  <a:lnTo>
                    <a:pt x="162" y="72"/>
                  </a:lnTo>
                  <a:lnTo>
                    <a:pt x="185" y="84"/>
                  </a:lnTo>
                  <a:lnTo>
                    <a:pt x="187" y="88"/>
                  </a:lnTo>
                  <a:lnTo>
                    <a:pt x="182" y="95"/>
                  </a:lnTo>
                  <a:lnTo>
                    <a:pt x="120" y="95"/>
                  </a:lnTo>
                  <a:lnTo>
                    <a:pt x="118" y="90"/>
                  </a:lnTo>
                  <a:lnTo>
                    <a:pt x="134" y="77"/>
                  </a:lnTo>
                  <a:lnTo>
                    <a:pt x="97" y="53"/>
                  </a:lnTo>
                  <a:lnTo>
                    <a:pt x="78" y="49"/>
                  </a:lnTo>
                  <a:lnTo>
                    <a:pt x="71" y="40"/>
                  </a:lnTo>
                  <a:lnTo>
                    <a:pt x="67" y="35"/>
                  </a:lnTo>
                  <a:lnTo>
                    <a:pt x="64" y="33"/>
                  </a:lnTo>
                  <a:lnTo>
                    <a:pt x="18" y="23"/>
                  </a:lnTo>
                  <a:lnTo>
                    <a:pt x="13" y="28"/>
                  </a:lnTo>
                  <a:lnTo>
                    <a:pt x="9" y="30"/>
                  </a:lnTo>
                  <a:lnTo>
                    <a:pt x="4" y="33"/>
                  </a:lnTo>
                  <a:lnTo>
                    <a:pt x="2" y="33"/>
                  </a:lnTo>
                  <a:lnTo>
                    <a:pt x="0" y="30"/>
                  </a:lnTo>
                  <a:lnTo>
                    <a:pt x="20" y="7"/>
                  </a:lnTo>
                  <a:lnTo>
                    <a:pt x="20" y="3"/>
                  </a:lnTo>
                  <a:lnTo>
                    <a:pt x="20" y="0"/>
                  </a:lnTo>
                  <a:lnTo>
                    <a:pt x="23" y="0"/>
                  </a:lnTo>
                  <a:lnTo>
                    <a:pt x="46" y="14"/>
                  </a:lnTo>
                  <a:lnTo>
                    <a:pt x="92" y="2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19" name="Freeform 175"/>
            <p:cNvSpPr>
              <a:spLocks/>
            </p:cNvSpPr>
            <p:nvPr/>
          </p:nvSpPr>
          <p:spPr bwMode="auto">
            <a:xfrm>
              <a:off x="3779" y="2066"/>
              <a:ext cx="132" cy="182"/>
            </a:xfrm>
            <a:custGeom>
              <a:avLst/>
              <a:gdLst>
                <a:gd name="T0" fmla="*/ 107 w 132"/>
                <a:gd name="T1" fmla="*/ 23 h 182"/>
                <a:gd name="T2" fmla="*/ 132 w 132"/>
                <a:gd name="T3" fmla="*/ 41 h 182"/>
                <a:gd name="T4" fmla="*/ 132 w 132"/>
                <a:gd name="T5" fmla="*/ 41 h 182"/>
                <a:gd name="T6" fmla="*/ 130 w 132"/>
                <a:gd name="T7" fmla="*/ 57 h 182"/>
                <a:gd name="T8" fmla="*/ 102 w 132"/>
                <a:gd name="T9" fmla="*/ 90 h 182"/>
                <a:gd name="T10" fmla="*/ 102 w 132"/>
                <a:gd name="T11" fmla="*/ 120 h 182"/>
                <a:gd name="T12" fmla="*/ 72 w 132"/>
                <a:gd name="T13" fmla="*/ 148 h 182"/>
                <a:gd name="T14" fmla="*/ 53 w 132"/>
                <a:gd name="T15" fmla="*/ 173 h 182"/>
                <a:gd name="T16" fmla="*/ 53 w 132"/>
                <a:gd name="T17" fmla="*/ 173 h 182"/>
                <a:gd name="T18" fmla="*/ 37 w 132"/>
                <a:gd name="T19" fmla="*/ 178 h 182"/>
                <a:gd name="T20" fmla="*/ 21 w 132"/>
                <a:gd name="T21" fmla="*/ 182 h 182"/>
                <a:gd name="T22" fmla="*/ 12 w 132"/>
                <a:gd name="T23" fmla="*/ 152 h 182"/>
                <a:gd name="T24" fmla="*/ 12 w 132"/>
                <a:gd name="T25" fmla="*/ 152 h 182"/>
                <a:gd name="T26" fmla="*/ 7 w 132"/>
                <a:gd name="T27" fmla="*/ 148 h 182"/>
                <a:gd name="T28" fmla="*/ 0 w 132"/>
                <a:gd name="T29" fmla="*/ 143 h 182"/>
                <a:gd name="T30" fmla="*/ 0 w 132"/>
                <a:gd name="T31" fmla="*/ 143 h 182"/>
                <a:gd name="T32" fmla="*/ 58 w 132"/>
                <a:gd name="T33" fmla="*/ 106 h 182"/>
                <a:gd name="T34" fmla="*/ 60 w 132"/>
                <a:gd name="T35" fmla="*/ 67 h 182"/>
                <a:gd name="T36" fmla="*/ 53 w 132"/>
                <a:gd name="T37" fmla="*/ 46 h 182"/>
                <a:gd name="T38" fmla="*/ 58 w 132"/>
                <a:gd name="T39" fmla="*/ 0 h 182"/>
                <a:gd name="T40" fmla="*/ 81 w 132"/>
                <a:gd name="T41" fmla="*/ 20 h 182"/>
                <a:gd name="T42" fmla="*/ 107 w 132"/>
                <a:gd name="T43" fmla="*/ 23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182"/>
                <a:gd name="T68" fmla="*/ 132 w 132"/>
                <a:gd name="T69" fmla="*/ 182 h 1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182">
                  <a:moveTo>
                    <a:pt x="107" y="23"/>
                  </a:moveTo>
                  <a:lnTo>
                    <a:pt x="132" y="41"/>
                  </a:lnTo>
                  <a:lnTo>
                    <a:pt x="130" y="57"/>
                  </a:lnTo>
                  <a:lnTo>
                    <a:pt x="102" y="90"/>
                  </a:lnTo>
                  <a:lnTo>
                    <a:pt x="102" y="120"/>
                  </a:lnTo>
                  <a:lnTo>
                    <a:pt x="72" y="148"/>
                  </a:lnTo>
                  <a:lnTo>
                    <a:pt x="53" y="173"/>
                  </a:lnTo>
                  <a:lnTo>
                    <a:pt x="37" y="178"/>
                  </a:lnTo>
                  <a:lnTo>
                    <a:pt x="21" y="182"/>
                  </a:lnTo>
                  <a:lnTo>
                    <a:pt x="12" y="152"/>
                  </a:lnTo>
                  <a:lnTo>
                    <a:pt x="7" y="148"/>
                  </a:lnTo>
                  <a:lnTo>
                    <a:pt x="0" y="143"/>
                  </a:lnTo>
                  <a:lnTo>
                    <a:pt x="58" y="106"/>
                  </a:lnTo>
                  <a:lnTo>
                    <a:pt x="60" y="67"/>
                  </a:lnTo>
                  <a:lnTo>
                    <a:pt x="53" y="46"/>
                  </a:lnTo>
                  <a:lnTo>
                    <a:pt x="58" y="0"/>
                  </a:lnTo>
                  <a:lnTo>
                    <a:pt x="81" y="20"/>
                  </a:lnTo>
                  <a:lnTo>
                    <a:pt x="107" y="2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0" name="Freeform 176"/>
            <p:cNvSpPr>
              <a:spLocks/>
            </p:cNvSpPr>
            <p:nvPr/>
          </p:nvSpPr>
          <p:spPr bwMode="auto">
            <a:xfrm>
              <a:off x="2516" y="2068"/>
              <a:ext cx="328" cy="331"/>
            </a:xfrm>
            <a:custGeom>
              <a:avLst/>
              <a:gdLst>
                <a:gd name="T0" fmla="*/ 275 w 328"/>
                <a:gd name="T1" fmla="*/ 97 h 331"/>
                <a:gd name="T2" fmla="*/ 310 w 328"/>
                <a:gd name="T3" fmla="*/ 111 h 331"/>
                <a:gd name="T4" fmla="*/ 326 w 328"/>
                <a:gd name="T5" fmla="*/ 132 h 331"/>
                <a:gd name="T6" fmla="*/ 326 w 328"/>
                <a:gd name="T7" fmla="*/ 132 h 331"/>
                <a:gd name="T8" fmla="*/ 328 w 328"/>
                <a:gd name="T9" fmla="*/ 257 h 331"/>
                <a:gd name="T10" fmla="*/ 328 w 328"/>
                <a:gd name="T11" fmla="*/ 257 h 331"/>
                <a:gd name="T12" fmla="*/ 321 w 328"/>
                <a:gd name="T13" fmla="*/ 268 h 331"/>
                <a:gd name="T14" fmla="*/ 317 w 328"/>
                <a:gd name="T15" fmla="*/ 278 h 331"/>
                <a:gd name="T16" fmla="*/ 307 w 328"/>
                <a:gd name="T17" fmla="*/ 301 h 331"/>
                <a:gd name="T18" fmla="*/ 307 w 328"/>
                <a:gd name="T19" fmla="*/ 301 h 331"/>
                <a:gd name="T20" fmla="*/ 303 w 328"/>
                <a:gd name="T21" fmla="*/ 303 h 331"/>
                <a:gd name="T22" fmla="*/ 300 w 328"/>
                <a:gd name="T23" fmla="*/ 303 h 331"/>
                <a:gd name="T24" fmla="*/ 291 w 328"/>
                <a:gd name="T25" fmla="*/ 298 h 331"/>
                <a:gd name="T26" fmla="*/ 280 w 328"/>
                <a:gd name="T27" fmla="*/ 266 h 331"/>
                <a:gd name="T28" fmla="*/ 252 w 328"/>
                <a:gd name="T29" fmla="*/ 250 h 331"/>
                <a:gd name="T30" fmla="*/ 249 w 328"/>
                <a:gd name="T31" fmla="*/ 224 h 331"/>
                <a:gd name="T32" fmla="*/ 247 w 328"/>
                <a:gd name="T33" fmla="*/ 222 h 331"/>
                <a:gd name="T34" fmla="*/ 212 w 328"/>
                <a:gd name="T35" fmla="*/ 222 h 331"/>
                <a:gd name="T36" fmla="*/ 180 w 328"/>
                <a:gd name="T37" fmla="*/ 257 h 331"/>
                <a:gd name="T38" fmla="*/ 148 w 328"/>
                <a:gd name="T39" fmla="*/ 268 h 331"/>
                <a:gd name="T40" fmla="*/ 122 w 328"/>
                <a:gd name="T41" fmla="*/ 322 h 331"/>
                <a:gd name="T42" fmla="*/ 122 w 328"/>
                <a:gd name="T43" fmla="*/ 322 h 331"/>
                <a:gd name="T44" fmla="*/ 76 w 328"/>
                <a:gd name="T45" fmla="*/ 331 h 331"/>
                <a:gd name="T46" fmla="*/ 60 w 328"/>
                <a:gd name="T47" fmla="*/ 308 h 331"/>
                <a:gd name="T48" fmla="*/ 60 w 328"/>
                <a:gd name="T49" fmla="*/ 308 h 331"/>
                <a:gd name="T50" fmla="*/ 60 w 328"/>
                <a:gd name="T51" fmla="*/ 294 h 331"/>
                <a:gd name="T52" fmla="*/ 57 w 328"/>
                <a:gd name="T53" fmla="*/ 289 h 331"/>
                <a:gd name="T54" fmla="*/ 53 w 328"/>
                <a:gd name="T55" fmla="*/ 285 h 331"/>
                <a:gd name="T56" fmla="*/ 53 w 328"/>
                <a:gd name="T57" fmla="*/ 285 h 331"/>
                <a:gd name="T58" fmla="*/ 27 w 328"/>
                <a:gd name="T59" fmla="*/ 287 h 331"/>
                <a:gd name="T60" fmla="*/ 4 w 328"/>
                <a:gd name="T61" fmla="*/ 280 h 331"/>
                <a:gd name="T62" fmla="*/ 4 w 328"/>
                <a:gd name="T63" fmla="*/ 280 h 331"/>
                <a:gd name="T64" fmla="*/ 0 w 328"/>
                <a:gd name="T65" fmla="*/ 224 h 331"/>
                <a:gd name="T66" fmla="*/ 0 w 328"/>
                <a:gd name="T67" fmla="*/ 224 h 331"/>
                <a:gd name="T68" fmla="*/ 11 w 328"/>
                <a:gd name="T69" fmla="*/ 206 h 331"/>
                <a:gd name="T70" fmla="*/ 37 w 328"/>
                <a:gd name="T71" fmla="*/ 213 h 331"/>
                <a:gd name="T72" fmla="*/ 122 w 328"/>
                <a:gd name="T73" fmla="*/ 213 h 331"/>
                <a:gd name="T74" fmla="*/ 122 w 328"/>
                <a:gd name="T75" fmla="*/ 213 h 331"/>
                <a:gd name="T76" fmla="*/ 131 w 328"/>
                <a:gd name="T77" fmla="*/ 185 h 331"/>
                <a:gd name="T78" fmla="*/ 138 w 328"/>
                <a:gd name="T79" fmla="*/ 160 h 331"/>
                <a:gd name="T80" fmla="*/ 136 w 328"/>
                <a:gd name="T81" fmla="*/ 118 h 331"/>
                <a:gd name="T82" fmla="*/ 136 w 328"/>
                <a:gd name="T83" fmla="*/ 118 h 331"/>
                <a:gd name="T84" fmla="*/ 131 w 328"/>
                <a:gd name="T85" fmla="*/ 90 h 331"/>
                <a:gd name="T86" fmla="*/ 127 w 328"/>
                <a:gd name="T87" fmla="*/ 60 h 331"/>
                <a:gd name="T88" fmla="*/ 118 w 328"/>
                <a:gd name="T89" fmla="*/ 42 h 331"/>
                <a:gd name="T90" fmla="*/ 122 w 328"/>
                <a:gd name="T91" fmla="*/ 9 h 331"/>
                <a:gd name="T92" fmla="*/ 148 w 328"/>
                <a:gd name="T93" fmla="*/ 0 h 331"/>
                <a:gd name="T94" fmla="*/ 150 w 328"/>
                <a:gd name="T95" fmla="*/ 0 h 331"/>
                <a:gd name="T96" fmla="*/ 275 w 328"/>
                <a:gd name="T97" fmla="*/ 97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8"/>
                <a:gd name="T148" fmla="*/ 0 h 331"/>
                <a:gd name="T149" fmla="*/ 328 w 328"/>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8" h="331">
                  <a:moveTo>
                    <a:pt x="275" y="97"/>
                  </a:moveTo>
                  <a:lnTo>
                    <a:pt x="310" y="111"/>
                  </a:lnTo>
                  <a:lnTo>
                    <a:pt x="326" y="132"/>
                  </a:lnTo>
                  <a:lnTo>
                    <a:pt x="328" y="257"/>
                  </a:lnTo>
                  <a:lnTo>
                    <a:pt x="321" y="268"/>
                  </a:lnTo>
                  <a:lnTo>
                    <a:pt x="317" y="278"/>
                  </a:lnTo>
                  <a:lnTo>
                    <a:pt x="307" y="301"/>
                  </a:lnTo>
                  <a:lnTo>
                    <a:pt x="303" y="303"/>
                  </a:lnTo>
                  <a:lnTo>
                    <a:pt x="300" y="303"/>
                  </a:lnTo>
                  <a:lnTo>
                    <a:pt x="291" y="298"/>
                  </a:lnTo>
                  <a:lnTo>
                    <a:pt x="280" y="266"/>
                  </a:lnTo>
                  <a:lnTo>
                    <a:pt x="252" y="250"/>
                  </a:lnTo>
                  <a:lnTo>
                    <a:pt x="249" y="224"/>
                  </a:lnTo>
                  <a:lnTo>
                    <a:pt x="247" y="222"/>
                  </a:lnTo>
                  <a:lnTo>
                    <a:pt x="212" y="222"/>
                  </a:lnTo>
                  <a:lnTo>
                    <a:pt x="180" y="257"/>
                  </a:lnTo>
                  <a:lnTo>
                    <a:pt x="148" y="268"/>
                  </a:lnTo>
                  <a:lnTo>
                    <a:pt x="122" y="322"/>
                  </a:lnTo>
                  <a:lnTo>
                    <a:pt x="76" y="331"/>
                  </a:lnTo>
                  <a:lnTo>
                    <a:pt x="60" y="308"/>
                  </a:lnTo>
                  <a:lnTo>
                    <a:pt x="60" y="294"/>
                  </a:lnTo>
                  <a:lnTo>
                    <a:pt x="57" y="289"/>
                  </a:lnTo>
                  <a:lnTo>
                    <a:pt x="53" y="285"/>
                  </a:lnTo>
                  <a:lnTo>
                    <a:pt x="27" y="287"/>
                  </a:lnTo>
                  <a:lnTo>
                    <a:pt x="4" y="280"/>
                  </a:lnTo>
                  <a:lnTo>
                    <a:pt x="0" y="224"/>
                  </a:lnTo>
                  <a:lnTo>
                    <a:pt x="11" y="206"/>
                  </a:lnTo>
                  <a:lnTo>
                    <a:pt x="37" y="213"/>
                  </a:lnTo>
                  <a:lnTo>
                    <a:pt x="122" y="213"/>
                  </a:lnTo>
                  <a:lnTo>
                    <a:pt x="131" y="185"/>
                  </a:lnTo>
                  <a:lnTo>
                    <a:pt x="138" y="160"/>
                  </a:lnTo>
                  <a:lnTo>
                    <a:pt x="136" y="118"/>
                  </a:lnTo>
                  <a:lnTo>
                    <a:pt x="131" y="90"/>
                  </a:lnTo>
                  <a:lnTo>
                    <a:pt x="127" y="60"/>
                  </a:lnTo>
                  <a:lnTo>
                    <a:pt x="118" y="42"/>
                  </a:lnTo>
                  <a:lnTo>
                    <a:pt x="122" y="9"/>
                  </a:lnTo>
                  <a:lnTo>
                    <a:pt x="148" y="0"/>
                  </a:lnTo>
                  <a:lnTo>
                    <a:pt x="150" y="0"/>
                  </a:lnTo>
                  <a:lnTo>
                    <a:pt x="275" y="9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1" name="Freeform 177"/>
            <p:cNvSpPr>
              <a:spLocks/>
            </p:cNvSpPr>
            <p:nvPr/>
          </p:nvSpPr>
          <p:spPr bwMode="auto">
            <a:xfrm>
              <a:off x="3056" y="2242"/>
              <a:ext cx="160" cy="348"/>
            </a:xfrm>
            <a:custGeom>
              <a:avLst/>
              <a:gdLst>
                <a:gd name="T0" fmla="*/ 93 w 160"/>
                <a:gd name="T1" fmla="*/ 24 h 348"/>
                <a:gd name="T2" fmla="*/ 93 w 160"/>
                <a:gd name="T3" fmla="*/ 24 h 348"/>
                <a:gd name="T4" fmla="*/ 88 w 160"/>
                <a:gd name="T5" fmla="*/ 33 h 348"/>
                <a:gd name="T6" fmla="*/ 83 w 160"/>
                <a:gd name="T7" fmla="*/ 42 h 348"/>
                <a:gd name="T8" fmla="*/ 74 w 160"/>
                <a:gd name="T9" fmla="*/ 93 h 348"/>
                <a:gd name="T10" fmla="*/ 93 w 160"/>
                <a:gd name="T11" fmla="*/ 130 h 348"/>
                <a:gd name="T12" fmla="*/ 139 w 160"/>
                <a:gd name="T13" fmla="*/ 174 h 348"/>
                <a:gd name="T14" fmla="*/ 153 w 160"/>
                <a:gd name="T15" fmla="*/ 181 h 348"/>
                <a:gd name="T16" fmla="*/ 153 w 160"/>
                <a:gd name="T17" fmla="*/ 181 h 348"/>
                <a:gd name="T18" fmla="*/ 160 w 160"/>
                <a:gd name="T19" fmla="*/ 271 h 348"/>
                <a:gd name="T20" fmla="*/ 136 w 160"/>
                <a:gd name="T21" fmla="*/ 306 h 348"/>
                <a:gd name="T22" fmla="*/ 123 w 160"/>
                <a:gd name="T23" fmla="*/ 311 h 348"/>
                <a:gd name="T24" fmla="*/ 99 w 160"/>
                <a:gd name="T25" fmla="*/ 348 h 348"/>
                <a:gd name="T26" fmla="*/ 93 w 160"/>
                <a:gd name="T27" fmla="*/ 348 h 348"/>
                <a:gd name="T28" fmla="*/ 93 w 160"/>
                <a:gd name="T29" fmla="*/ 348 h 348"/>
                <a:gd name="T30" fmla="*/ 86 w 160"/>
                <a:gd name="T31" fmla="*/ 327 h 348"/>
                <a:gd name="T32" fmla="*/ 83 w 160"/>
                <a:gd name="T33" fmla="*/ 301 h 348"/>
                <a:gd name="T34" fmla="*/ 95 w 160"/>
                <a:gd name="T35" fmla="*/ 292 h 348"/>
                <a:gd name="T36" fmla="*/ 130 w 160"/>
                <a:gd name="T37" fmla="*/ 283 h 348"/>
                <a:gd name="T38" fmla="*/ 141 w 160"/>
                <a:gd name="T39" fmla="*/ 269 h 348"/>
                <a:gd name="T40" fmla="*/ 134 w 160"/>
                <a:gd name="T41" fmla="*/ 255 h 348"/>
                <a:gd name="T42" fmla="*/ 134 w 160"/>
                <a:gd name="T43" fmla="*/ 255 h 348"/>
                <a:gd name="T44" fmla="*/ 136 w 160"/>
                <a:gd name="T45" fmla="*/ 248 h 348"/>
                <a:gd name="T46" fmla="*/ 136 w 160"/>
                <a:gd name="T47" fmla="*/ 239 h 348"/>
                <a:gd name="T48" fmla="*/ 132 w 160"/>
                <a:gd name="T49" fmla="*/ 195 h 348"/>
                <a:gd name="T50" fmla="*/ 44 w 160"/>
                <a:gd name="T51" fmla="*/ 88 h 348"/>
                <a:gd name="T52" fmla="*/ 44 w 160"/>
                <a:gd name="T53" fmla="*/ 88 h 348"/>
                <a:gd name="T54" fmla="*/ 53 w 160"/>
                <a:gd name="T55" fmla="*/ 68 h 348"/>
                <a:gd name="T56" fmla="*/ 51 w 160"/>
                <a:gd name="T57" fmla="*/ 65 h 348"/>
                <a:gd name="T58" fmla="*/ 16 w 160"/>
                <a:gd name="T59" fmla="*/ 54 h 348"/>
                <a:gd name="T60" fmla="*/ 0 w 160"/>
                <a:gd name="T61" fmla="*/ 24 h 348"/>
                <a:gd name="T62" fmla="*/ 2 w 160"/>
                <a:gd name="T63" fmla="*/ 17 h 348"/>
                <a:gd name="T64" fmla="*/ 2 w 160"/>
                <a:gd name="T65" fmla="*/ 17 h 348"/>
                <a:gd name="T66" fmla="*/ 25 w 160"/>
                <a:gd name="T67" fmla="*/ 10 h 348"/>
                <a:gd name="T68" fmla="*/ 37 w 160"/>
                <a:gd name="T69" fmla="*/ 5 h 348"/>
                <a:gd name="T70" fmla="*/ 46 w 160"/>
                <a:gd name="T71" fmla="*/ 0 h 348"/>
                <a:gd name="T72" fmla="*/ 46 w 160"/>
                <a:gd name="T73" fmla="*/ 0 h 348"/>
                <a:gd name="T74" fmla="*/ 55 w 160"/>
                <a:gd name="T75" fmla="*/ 0 h 348"/>
                <a:gd name="T76" fmla="*/ 93 w 160"/>
                <a:gd name="T77" fmla="*/ 24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
                <a:gd name="T118" fmla="*/ 0 h 348"/>
                <a:gd name="T119" fmla="*/ 160 w 160"/>
                <a:gd name="T120" fmla="*/ 348 h 3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 h="348">
                  <a:moveTo>
                    <a:pt x="93" y="24"/>
                  </a:moveTo>
                  <a:lnTo>
                    <a:pt x="93" y="24"/>
                  </a:lnTo>
                  <a:lnTo>
                    <a:pt x="88" y="33"/>
                  </a:lnTo>
                  <a:lnTo>
                    <a:pt x="83" y="42"/>
                  </a:lnTo>
                  <a:lnTo>
                    <a:pt x="74" y="93"/>
                  </a:lnTo>
                  <a:lnTo>
                    <a:pt x="93" y="130"/>
                  </a:lnTo>
                  <a:lnTo>
                    <a:pt x="139" y="174"/>
                  </a:lnTo>
                  <a:lnTo>
                    <a:pt x="153" y="181"/>
                  </a:lnTo>
                  <a:lnTo>
                    <a:pt x="160" y="271"/>
                  </a:lnTo>
                  <a:lnTo>
                    <a:pt x="136" y="306"/>
                  </a:lnTo>
                  <a:lnTo>
                    <a:pt x="123" y="311"/>
                  </a:lnTo>
                  <a:lnTo>
                    <a:pt x="99" y="348"/>
                  </a:lnTo>
                  <a:lnTo>
                    <a:pt x="93" y="348"/>
                  </a:lnTo>
                  <a:lnTo>
                    <a:pt x="86" y="327"/>
                  </a:lnTo>
                  <a:lnTo>
                    <a:pt x="83" y="301"/>
                  </a:lnTo>
                  <a:lnTo>
                    <a:pt x="95" y="292"/>
                  </a:lnTo>
                  <a:lnTo>
                    <a:pt x="130" y="283"/>
                  </a:lnTo>
                  <a:lnTo>
                    <a:pt x="141" y="269"/>
                  </a:lnTo>
                  <a:lnTo>
                    <a:pt x="134" y="255"/>
                  </a:lnTo>
                  <a:lnTo>
                    <a:pt x="136" y="248"/>
                  </a:lnTo>
                  <a:lnTo>
                    <a:pt x="136" y="239"/>
                  </a:lnTo>
                  <a:lnTo>
                    <a:pt x="132" y="195"/>
                  </a:lnTo>
                  <a:lnTo>
                    <a:pt x="44" y="88"/>
                  </a:lnTo>
                  <a:lnTo>
                    <a:pt x="53" y="68"/>
                  </a:lnTo>
                  <a:lnTo>
                    <a:pt x="51" y="65"/>
                  </a:lnTo>
                  <a:lnTo>
                    <a:pt x="16" y="54"/>
                  </a:lnTo>
                  <a:lnTo>
                    <a:pt x="0" y="24"/>
                  </a:lnTo>
                  <a:lnTo>
                    <a:pt x="2" y="17"/>
                  </a:lnTo>
                  <a:lnTo>
                    <a:pt x="25" y="10"/>
                  </a:lnTo>
                  <a:lnTo>
                    <a:pt x="37" y="5"/>
                  </a:lnTo>
                  <a:lnTo>
                    <a:pt x="46" y="0"/>
                  </a:lnTo>
                  <a:lnTo>
                    <a:pt x="55" y="0"/>
                  </a:lnTo>
                  <a:lnTo>
                    <a:pt x="93" y="2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2" name="Freeform 178"/>
            <p:cNvSpPr>
              <a:spLocks/>
            </p:cNvSpPr>
            <p:nvPr/>
          </p:nvSpPr>
          <p:spPr bwMode="auto">
            <a:xfrm>
              <a:off x="3182" y="2091"/>
              <a:ext cx="3" cy="1"/>
            </a:xfrm>
            <a:custGeom>
              <a:avLst/>
              <a:gdLst>
                <a:gd name="T0" fmla="*/ 3 w 3"/>
                <a:gd name="T1" fmla="*/ 0 h 1"/>
                <a:gd name="T2" fmla="*/ 0 w 3"/>
                <a:gd name="T3" fmla="*/ 0 h 1"/>
                <a:gd name="T4" fmla="*/ 0 w 3"/>
                <a:gd name="T5" fmla="*/ 0 h 1"/>
                <a:gd name="T6" fmla="*/ 0 w 3"/>
                <a:gd name="T7" fmla="*/ 0 h 1"/>
                <a:gd name="T8" fmla="*/ 3 w 3"/>
                <a:gd name="T9" fmla="*/ 0 h 1"/>
                <a:gd name="T10" fmla="*/ 3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3" y="0"/>
                  </a:moveTo>
                  <a:lnTo>
                    <a:pt x="0" y="0"/>
                  </a:lnTo>
                  <a:lnTo>
                    <a:pt x="3"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3" name="Freeform 179"/>
            <p:cNvSpPr>
              <a:spLocks/>
            </p:cNvSpPr>
            <p:nvPr/>
          </p:nvSpPr>
          <p:spPr bwMode="auto">
            <a:xfrm>
              <a:off x="3019" y="2270"/>
              <a:ext cx="173" cy="271"/>
            </a:xfrm>
            <a:custGeom>
              <a:avLst/>
              <a:gdLst>
                <a:gd name="T0" fmla="*/ 49 w 173"/>
                <a:gd name="T1" fmla="*/ 28 h 271"/>
                <a:gd name="T2" fmla="*/ 49 w 173"/>
                <a:gd name="T3" fmla="*/ 28 h 271"/>
                <a:gd name="T4" fmla="*/ 67 w 173"/>
                <a:gd name="T5" fmla="*/ 35 h 271"/>
                <a:gd name="T6" fmla="*/ 86 w 173"/>
                <a:gd name="T7" fmla="*/ 42 h 271"/>
                <a:gd name="T8" fmla="*/ 79 w 173"/>
                <a:gd name="T9" fmla="*/ 60 h 271"/>
                <a:gd name="T10" fmla="*/ 79 w 173"/>
                <a:gd name="T11" fmla="*/ 60 h 271"/>
                <a:gd name="T12" fmla="*/ 120 w 173"/>
                <a:gd name="T13" fmla="*/ 114 h 271"/>
                <a:gd name="T14" fmla="*/ 164 w 173"/>
                <a:gd name="T15" fmla="*/ 169 h 271"/>
                <a:gd name="T16" fmla="*/ 171 w 173"/>
                <a:gd name="T17" fmla="*/ 215 h 271"/>
                <a:gd name="T18" fmla="*/ 167 w 173"/>
                <a:gd name="T19" fmla="*/ 229 h 271"/>
                <a:gd name="T20" fmla="*/ 173 w 173"/>
                <a:gd name="T21" fmla="*/ 239 h 271"/>
                <a:gd name="T22" fmla="*/ 173 w 173"/>
                <a:gd name="T23" fmla="*/ 239 h 271"/>
                <a:gd name="T24" fmla="*/ 171 w 173"/>
                <a:gd name="T25" fmla="*/ 246 h 271"/>
                <a:gd name="T26" fmla="*/ 164 w 173"/>
                <a:gd name="T27" fmla="*/ 248 h 271"/>
                <a:gd name="T28" fmla="*/ 153 w 173"/>
                <a:gd name="T29" fmla="*/ 252 h 271"/>
                <a:gd name="T30" fmla="*/ 141 w 173"/>
                <a:gd name="T31" fmla="*/ 257 h 271"/>
                <a:gd name="T32" fmla="*/ 130 w 173"/>
                <a:gd name="T33" fmla="*/ 259 h 271"/>
                <a:gd name="T34" fmla="*/ 118 w 173"/>
                <a:gd name="T35" fmla="*/ 271 h 271"/>
                <a:gd name="T36" fmla="*/ 83 w 173"/>
                <a:gd name="T37" fmla="*/ 248 h 271"/>
                <a:gd name="T38" fmla="*/ 74 w 173"/>
                <a:gd name="T39" fmla="*/ 227 h 271"/>
                <a:gd name="T40" fmla="*/ 79 w 173"/>
                <a:gd name="T41" fmla="*/ 208 h 271"/>
                <a:gd name="T42" fmla="*/ 106 w 173"/>
                <a:gd name="T43" fmla="*/ 202 h 271"/>
                <a:gd name="T44" fmla="*/ 106 w 173"/>
                <a:gd name="T45" fmla="*/ 202 h 271"/>
                <a:gd name="T46" fmla="*/ 111 w 173"/>
                <a:gd name="T47" fmla="*/ 190 h 271"/>
                <a:gd name="T48" fmla="*/ 113 w 173"/>
                <a:gd name="T49" fmla="*/ 176 h 271"/>
                <a:gd name="T50" fmla="*/ 99 w 173"/>
                <a:gd name="T51" fmla="*/ 123 h 271"/>
                <a:gd name="T52" fmla="*/ 81 w 173"/>
                <a:gd name="T53" fmla="*/ 100 h 271"/>
                <a:gd name="T54" fmla="*/ 65 w 173"/>
                <a:gd name="T55" fmla="*/ 88 h 271"/>
                <a:gd name="T56" fmla="*/ 30 w 173"/>
                <a:gd name="T57" fmla="*/ 102 h 271"/>
                <a:gd name="T58" fmla="*/ 30 w 173"/>
                <a:gd name="T59" fmla="*/ 102 h 271"/>
                <a:gd name="T60" fmla="*/ 18 w 173"/>
                <a:gd name="T61" fmla="*/ 95 h 271"/>
                <a:gd name="T62" fmla="*/ 18 w 173"/>
                <a:gd name="T63" fmla="*/ 95 h 271"/>
                <a:gd name="T64" fmla="*/ 18 w 173"/>
                <a:gd name="T65" fmla="*/ 88 h 271"/>
                <a:gd name="T66" fmla="*/ 18 w 173"/>
                <a:gd name="T67" fmla="*/ 79 h 271"/>
                <a:gd name="T68" fmla="*/ 18 w 173"/>
                <a:gd name="T69" fmla="*/ 72 h 271"/>
                <a:gd name="T70" fmla="*/ 16 w 173"/>
                <a:gd name="T71" fmla="*/ 70 h 271"/>
                <a:gd name="T72" fmla="*/ 12 w 173"/>
                <a:gd name="T73" fmla="*/ 67 h 271"/>
                <a:gd name="T74" fmla="*/ 7 w 173"/>
                <a:gd name="T75" fmla="*/ 65 h 271"/>
                <a:gd name="T76" fmla="*/ 7 w 173"/>
                <a:gd name="T77" fmla="*/ 65 h 271"/>
                <a:gd name="T78" fmla="*/ 2 w 173"/>
                <a:gd name="T79" fmla="*/ 53 h 271"/>
                <a:gd name="T80" fmla="*/ 0 w 173"/>
                <a:gd name="T81" fmla="*/ 40 h 271"/>
                <a:gd name="T82" fmla="*/ 0 w 173"/>
                <a:gd name="T83" fmla="*/ 40 h 271"/>
                <a:gd name="T84" fmla="*/ 14 w 173"/>
                <a:gd name="T85" fmla="*/ 12 h 271"/>
                <a:gd name="T86" fmla="*/ 28 w 173"/>
                <a:gd name="T87" fmla="*/ 9 h 271"/>
                <a:gd name="T88" fmla="*/ 35 w 173"/>
                <a:gd name="T89" fmla="*/ 0 h 271"/>
                <a:gd name="T90" fmla="*/ 49 w 173"/>
                <a:gd name="T91" fmla="*/ 28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71"/>
                <a:gd name="T140" fmla="*/ 173 w 173"/>
                <a:gd name="T141" fmla="*/ 271 h 2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71">
                  <a:moveTo>
                    <a:pt x="49" y="28"/>
                  </a:moveTo>
                  <a:lnTo>
                    <a:pt x="49" y="28"/>
                  </a:lnTo>
                  <a:lnTo>
                    <a:pt x="67" y="35"/>
                  </a:lnTo>
                  <a:lnTo>
                    <a:pt x="86" y="42"/>
                  </a:lnTo>
                  <a:lnTo>
                    <a:pt x="79" y="60"/>
                  </a:lnTo>
                  <a:lnTo>
                    <a:pt x="120" y="114"/>
                  </a:lnTo>
                  <a:lnTo>
                    <a:pt x="164" y="169"/>
                  </a:lnTo>
                  <a:lnTo>
                    <a:pt x="171" y="215"/>
                  </a:lnTo>
                  <a:lnTo>
                    <a:pt x="167" y="229"/>
                  </a:lnTo>
                  <a:lnTo>
                    <a:pt x="173" y="239"/>
                  </a:lnTo>
                  <a:lnTo>
                    <a:pt x="171" y="246"/>
                  </a:lnTo>
                  <a:lnTo>
                    <a:pt x="164" y="248"/>
                  </a:lnTo>
                  <a:lnTo>
                    <a:pt x="153" y="252"/>
                  </a:lnTo>
                  <a:lnTo>
                    <a:pt x="141" y="257"/>
                  </a:lnTo>
                  <a:lnTo>
                    <a:pt x="130" y="259"/>
                  </a:lnTo>
                  <a:lnTo>
                    <a:pt x="118" y="271"/>
                  </a:lnTo>
                  <a:lnTo>
                    <a:pt x="83" y="248"/>
                  </a:lnTo>
                  <a:lnTo>
                    <a:pt x="74" y="227"/>
                  </a:lnTo>
                  <a:lnTo>
                    <a:pt x="79" y="208"/>
                  </a:lnTo>
                  <a:lnTo>
                    <a:pt x="106" y="202"/>
                  </a:lnTo>
                  <a:lnTo>
                    <a:pt x="111" y="190"/>
                  </a:lnTo>
                  <a:lnTo>
                    <a:pt x="113" y="176"/>
                  </a:lnTo>
                  <a:lnTo>
                    <a:pt x="99" y="123"/>
                  </a:lnTo>
                  <a:lnTo>
                    <a:pt x="81" y="100"/>
                  </a:lnTo>
                  <a:lnTo>
                    <a:pt x="65" y="88"/>
                  </a:lnTo>
                  <a:lnTo>
                    <a:pt x="30" y="102"/>
                  </a:lnTo>
                  <a:lnTo>
                    <a:pt x="18" y="95"/>
                  </a:lnTo>
                  <a:lnTo>
                    <a:pt x="18" y="88"/>
                  </a:lnTo>
                  <a:lnTo>
                    <a:pt x="18" y="79"/>
                  </a:lnTo>
                  <a:lnTo>
                    <a:pt x="18" y="72"/>
                  </a:lnTo>
                  <a:lnTo>
                    <a:pt x="16" y="70"/>
                  </a:lnTo>
                  <a:lnTo>
                    <a:pt x="12" y="67"/>
                  </a:lnTo>
                  <a:lnTo>
                    <a:pt x="7" y="65"/>
                  </a:lnTo>
                  <a:lnTo>
                    <a:pt x="2" y="53"/>
                  </a:lnTo>
                  <a:lnTo>
                    <a:pt x="0" y="40"/>
                  </a:lnTo>
                  <a:lnTo>
                    <a:pt x="14" y="12"/>
                  </a:lnTo>
                  <a:lnTo>
                    <a:pt x="28" y="9"/>
                  </a:lnTo>
                  <a:lnTo>
                    <a:pt x="35" y="0"/>
                  </a:lnTo>
                  <a:lnTo>
                    <a:pt x="49" y="2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4" name="Freeform 180"/>
            <p:cNvSpPr>
              <a:spLocks/>
            </p:cNvSpPr>
            <p:nvPr/>
          </p:nvSpPr>
          <p:spPr bwMode="auto">
            <a:xfrm>
              <a:off x="2846" y="2110"/>
              <a:ext cx="220" cy="226"/>
            </a:xfrm>
            <a:custGeom>
              <a:avLst/>
              <a:gdLst>
                <a:gd name="T0" fmla="*/ 202 w 220"/>
                <a:gd name="T1" fmla="*/ 43 h 226"/>
                <a:gd name="T2" fmla="*/ 220 w 220"/>
                <a:gd name="T3" fmla="*/ 64 h 226"/>
                <a:gd name="T4" fmla="*/ 220 w 220"/>
                <a:gd name="T5" fmla="*/ 67 h 226"/>
                <a:gd name="T6" fmla="*/ 204 w 220"/>
                <a:gd name="T7" fmla="*/ 92 h 226"/>
                <a:gd name="T8" fmla="*/ 195 w 220"/>
                <a:gd name="T9" fmla="*/ 150 h 226"/>
                <a:gd name="T10" fmla="*/ 195 w 220"/>
                <a:gd name="T11" fmla="*/ 150 h 226"/>
                <a:gd name="T12" fmla="*/ 181 w 220"/>
                <a:gd name="T13" fmla="*/ 155 h 226"/>
                <a:gd name="T14" fmla="*/ 167 w 220"/>
                <a:gd name="T15" fmla="*/ 162 h 226"/>
                <a:gd name="T16" fmla="*/ 167 w 220"/>
                <a:gd name="T17" fmla="*/ 162 h 226"/>
                <a:gd name="T18" fmla="*/ 165 w 220"/>
                <a:gd name="T19" fmla="*/ 189 h 226"/>
                <a:gd name="T20" fmla="*/ 165 w 220"/>
                <a:gd name="T21" fmla="*/ 189 h 226"/>
                <a:gd name="T22" fmla="*/ 155 w 220"/>
                <a:gd name="T23" fmla="*/ 189 h 226"/>
                <a:gd name="T24" fmla="*/ 153 w 220"/>
                <a:gd name="T25" fmla="*/ 189 h 226"/>
                <a:gd name="T26" fmla="*/ 151 w 220"/>
                <a:gd name="T27" fmla="*/ 192 h 226"/>
                <a:gd name="T28" fmla="*/ 151 w 220"/>
                <a:gd name="T29" fmla="*/ 192 h 226"/>
                <a:gd name="T30" fmla="*/ 149 w 220"/>
                <a:gd name="T31" fmla="*/ 199 h 226"/>
                <a:gd name="T32" fmla="*/ 149 w 220"/>
                <a:gd name="T33" fmla="*/ 203 h 226"/>
                <a:gd name="T34" fmla="*/ 149 w 220"/>
                <a:gd name="T35" fmla="*/ 215 h 226"/>
                <a:gd name="T36" fmla="*/ 88 w 220"/>
                <a:gd name="T37" fmla="*/ 226 h 226"/>
                <a:gd name="T38" fmla="*/ 70 w 220"/>
                <a:gd name="T39" fmla="*/ 222 h 226"/>
                <a:gd name="T40" fmla="*/ 47 w 220"/>
                <a:gd name="T41" fmla="*/ 226 h 226"/>
                <a:gd name="T42" fmla="*/ 47 w 220"/>
                <a:gd name="T43" fmla="*/ 226 h 226"/>
                <a:gd name="T44" fmla="*/ 3 w 220"/>
                <a:gd name="T45" fmla="*/ 215 h 226"/>
                <a:gd name="T46" fmla="*/ 0 w 220"/>
                <a:gd name="T47" fmla="*/ 92 h 226"/>
                <a:gd name="T48" fmla="*/ 0 w 220"/>
                <a:gd name="T49" fmla="*/ 90 h 226"/>
                <a:gd name="T50" fmla="*/ 153 w 220"/>
                <a:gd name="T51" fmla="*/ 0 h 226"/>
                <a:gd name="T52" fmla="*/ 199 w 220"/>
                <a:gd name="T53" fmla="*/ 16 h 226"/>
                <a:gd name="T54" fmla="*/ 202 w 220"/>
                <a:gd name="T55" fmla="*/ 43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226"/>
                <a:gd name="T86" fmla="*/ 220 w 220"/>
                <a:gd name="T87" fmla="*/ 226 h 2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226">
                  <a:moveTo>
                    <a:pt x="202" y="43"/>
                  </a:moveTo>
                  <a:lnTo>
                    <a:pt x="220" y="64"/>
                  </a:lnTo>
                  <a:lnTo>
                    <a:pt x="220" y="67"/>
                  </a:lnTo>
                  <a:lnTo>
                    <a:pt x="204" y="92"/>
                  </a:lnTo>
                  <a:lnTo>
                    <a:pt x="195" y="150"/>
                  </a:lnTo>
                  <a:lnTo>
                    <a:pt x="181" y="155"/>
                  </a:lnTo>
                  <a:lnTo>
                    <a:pt x="167" y="162"/>
                  </a:lnTo>
                  <a:lnTo>
                    <a:pt x="165" y="189"/>
                  </a:lnTo>
                  <a:lnTo>
                    <a:pt x="155" y="189"/>
                  </a:lnTo>
                  <a:lnTo>
                    <a:pt x="153" y="189"/>
                  </a:lnTo>
                  <a:lnTo>
                    <a:pt x="151" y="192"/>
                  </a:lnTo>
                  <a:lnTo>
                    <a:pt x="149" y="199"/>
                  </a:lnTo>
                  <a:lnTo>
                    <a:pt x="149" y="203"/>
                  </a:lnTo>
                  <a:lnTo>
                    <a:pt x="149" y="215"/>
                  </a:lnTo>
                  <a:lnTo>
                    <a:pt x="88" y="226"/>
                  </a:lnTo>
                  <a:lnTo>
                    <a:pt x="70" y="222"/>
                  </a:lnTo>
                  <a:lnTo>
                    <a:pt x="47" y="226"/>
                  </a:lnTo>
                  <a:lnTo>
                    <a:pt x="3" y="215"/>
                  </a:lnTo>
                  <a:lnTo>
                    <a:pt x="0" y="92"/>
                  </a:lnTo>
                  <a:lnTo>
                    <a:pt x="0" y="90"/>
                  </a:lnTo>
                  <a:lnTo>
                    <a:pt x="153" y="0"/>
                  </a:lnTo>
                  <a:lnTo>
                    <a:pt x="199" y="16"/>
                  </a:lnTo>
                  <a:lnTo>
                    <a:pt x="202" y="4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5" name="Freeform 181"/>
            <p:cNvSpPr>
              <a:spLocks/>
            </p:cNvSpPr>
            <p:nvPr/>
          </p:nvSpPr>
          <p:spPr bwMode="auto">
            <a:xfrm>
              <a:off x="3013" y="2114"/>
              <a:ext cx="215" cy="333"/>
            </a:xfrm>
            <a:custGeom>
              <a:avLst/>
              <a:gdLst>
                <a:gd name="T0" fmla="*/ 72 w 215"/>
                <a:gd name="T1" fmla="*/ 9 h 333"/>
                <a:gd name="T2" fmla="*/ 125 w 215"/>
                <a:gd name="T3" fmla="*/ 42 h 333"/>
                <a:gd name="T4" fmla="*/ 211 w 215"/>
                <a:gd name="T5" fmla="*/ 83 h 333"/>
                <a:gd name="T6" fmla="*/ 211 w 215"/>
                <a:gd name="T7" fmla="*/ 83 h 333"/>
                <a:gd name="T8" fmla="*/ 213 w 215"/>
                <a:gd name="T9" fmla="*/ 123 h 333"/>
                <a:gd name="T10" fmla="*/ 215 w 215"/>
                <a:gd name="T11" fmla="*/ 162 h 333"/>
                <a:gd name="T12" fmla="*/ 190 w 215"/>
                <a:gd name="T13" fmla="*/ 188 h 333"/>
                <a:gd name="T14" fmla="*/ 190 w 215"/>
                <a:gd name="T15" fmla="*/ 188 h 333"/>
                <a:gd name="T16" fmla="*/ 192 w 215"/>
                <a:gd name="T17" fmla="*/ 192 h 333"/>
                <a:gd name="T18" fmla="*/ 194 w 215"/>
                <a:gd name="T19" fmla="*/ 197 h 333"/>
                <a:gd name="T20" fmla="*/ 185 w 215"/>
                <a:gd name="T21" fmla="*/ 218 h 333"/>
                <a:gd name="T22" fmla="*/ 194 w 215"/>
                <a:gd name="T23" fmla="*/ 259 h 333"/>
                <a:gd name="T24" fmla="*/ 160 w 215"/>
                <a:gd name="T25" fmla="*/ 278 h 333"/>
                <a:gd name="T26" fmla="*/ 144 w 215"/>
                <a:gd name="T27" fmla="*/ 301 h 333"/>
                <a:gd name="T28" fmla="*/ 111 w 215"/>
                <a:gd name="T29" fmla="*/ 303 h 333"/>
                <a:gd name="T30" fmla="*/ 51 w 215"/>
                <a:gd name="T31" fmla="*/ 333 h 333"/>
                <a:gd name="T32" fmla="*/ 51 w 215"/>
                <a:gd name="T33" fmla="*/ 333 h 333"/>
                <a:gd name="T34" fmla="*/ 28 w 215"/>
                <a:gd name="T35" fmla="*/ 303 h 333"/>
                <a:gd name="T36" fmla="*/ 28 w 215"/>
                <a:gd name="T37" fmla="*/ 303 h 333"/>
                <a:gd name="T38" fmla="*/ 37 w 215"/>
                <a:gd name="T39" fmla="*/ 299 h 333"/>
                <a:gd name="T40" fmla="*/ 46 w 215"/>
                <a:gd name="T41" fmla="*/ 294 h 333"/>
                <a:gd name="T42" fmla="*/ 46 w 215"/>
                <a:gd name="T43" fmla="*/ 294 h 333"/>
                <a:gd name="T44" fmla="*/ 30 w 215"/>
                <a:gd name="T45" fmla="*/ 250 h 333"/>
                <a:gd name="T46" fmla="*/ 30 w 215"/>
                <a:gd name="T47" fmla="*/ 250 h 333"/>
                <a:gd name="T48" fmla="*/ 23 w 215"/>
                <a:gd name="T49" fmla="*/ 245 h 333"/>
                <a:gd name="T50" fmla="*/ 16 w 215"/>
                <a:gd name="T51" fmla="*/ 241 h 333"/>
                <a:gd name="T52" fmla="*/ 9 w 215"/>
                <a:gd name="T53" fmla="*/ 227 h 333"/>
                <a:gd name="T54" fmla="*/ 28 w 215"/>
                <a:gd name="T55" fmla="*/ 208 h 333"/>
                <a:gd name="T56" fmla="*/ 28 w 215"/>
                <a:gd name="T57" fmla="*/ 206 h 333"/>
                <a:gd name="T58" fmla="*/ 0 w 215"/>
                <a:gd name="T59" fmla="*/ 185 h 333"/>
                <a:gd name="T60" fmla="*/ 5 w 215"/>
                <a:gd name="T61" fmla="*/ 160 h 333"/>
                <a:gd name="T62" fmla="*/ 5 w 215"/>
                <a:gd name="T63" fmla="*/ 160 h 333"/>
                <a:gd name="T64" fmla="*/ 32 w 215"/>
                <a:gd name="T65" fmla="*/ 148 h 333"/>
                <a:gd name="T66" fmla="*/ 39 w 215"/>
                <a:gd name="T67" fmla="*/ 90 h 333"/>
                <a:gd name="T68" fmla="*/ 58 w 215"/>
                <a:gd name="T69" fmla="*/ 60 h 333"/>
                <a:gd name="T70" fmla="*/ 58 w 215"/>
                <a:gd name="T71" fmla="*/ 60 h 333"/>
                <a:gd name="T72" fmla="*/ 37 w 215"/>
                <a:gd name="T73" fmla="*/ 37 h 333"/>
                <a:gd name="T74" fmla="*/ 37 w 215"/>
                <a:gd name="T75" fmla="*/ 37 h 333"/>
                <a:gd name="T76" fmla="*/ 35 w 215"/>
                <a:gd name="T77" fmla="*/ 19 h 333"/>
                <a:gd name="T78" fmla="*/ 35 w 215"/>
                <a:gd name="T79" fmla="*/ 9 h 333"/>
                <a:gd name="T80" fmla="*/ 39 w 215"/>
                <a:gd name="T81" fmla="*/ 0 h 333"/>
                <a:gd name="T82" fmla="*/ 39 w 215"/>
                <a:gd name="T83" fmla="*/ 0 h 333"/>
                <a:gd name="T84" fmla="*/ 72 w 215"/>
                <a:gd name="T85" fmla="*/ 9 h 333"/>
                <a:gd name="T86" fmla="*/ 72 w 215"/>
                <a:gd name="T87" fmla="*/ 9 h 3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333"/>
                <a:gd name="T134" fmla="*/ 215 w 215"/>
                <a:gd name="T135" fmla="*/ 333 h 3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333">
                  <a:moveTo>
                    <a:pt x="72" y="9"/>
                  </a:moveTo>
                  <a:lnTo>
                    <a:pt x="125" y="42"/>
                  </a:lnTo>
                  <a:lnTo>
                    <a:pt x="211" y="83"/>
                  </a:lnTo>
                  <a:lnTo>
                    <a:pt x="213" y="123"/>
                  </a:lnTo>
                  <a:lnTo>
                    <a:pt x="215" y="162"/>
                  </a:lnTo>
                  <a:lnTo>
                    <a:pt x="190" y="188"/>
                  </a:lnTo>
                  <a:lnTo>
                    <a:pt x="192" y="192"/>
                  </a:lnTo>
                  <a:lnTo>
                    <a:pt x="194" y="197"/>
                  </a:lnTo>
                  <a:lnTo>
                    <a:pt x="185" y="218"/>
                  </a:lnTo>
                  <a:lnTo>
                    <a:pt x="194" y="259"/>
                  </a:lnTo>
                  <a:lnTo>
                    <a:pt x="160" y="278"/>
                  </a:lnTo>
                  <a:lnTo>
                    <a:pt x="144" y="301"/>
                  </a:lnTo>
                  <a:lnTo>
                    <a:pt x="111" y="303"/>
                  </a:lnTo>
                  <a:lnTo>
                    <a:pt x="51" y="333"/>
                  </a:lnTo>
                  <a:lnTo>
                    <a:pt x="28" y="303"/>
                  </a:lnTo>
                  <a:lnTo>
                    <a:pt x="37" y="299"/>
                  </a:lnTo>
                  <a:lnTo>
                    <a:pt x="46" y="294"/>
                  </a:lnTo>
                  <a:lnTo>
                    <a:pt x="30" y="250"/>
                  </a:lnTo>
                  <a:lnTo>
                    <a:pt x="23" y="245"/>
                  </a:lnTo>
                  <a:lnTo>
                    <a:pt x="16" y="241"/>
                  </a:lnTo>
                  <a:lnTo>
                    <a:pt x="9" y="227"/>
                  </a:lnTo>
                  <a:lnTo>
                    <a:pt x="28" y="208"/>
                  </a:lnTo>
                  <a:lnTo>
                    <a:pt x="28" y="206"/>
                  </a:lnTo>
                  <a:lnTo>
                    <a:pt x="0" y="185"/>
                  </a:lnTo>
                  <a:lnTo>
                    <a:pt x="5" y="160"/>
                  </a:lnTo>
                  <a:lnTo>
                    <a:pt x="32" y="148"/>
                  </a:lnTo>
                  <a:lnTo>
                    <a:pt x="39" y="90"/>
                  </a:lnTo>
                  <a:lnTo>
                    <a:pt x="58" y="60"/>
                  </a:lnTo>
                  <a:lnTo>
                    <a:pt x="37" y="37"/>
                  </a:lnTo>
                  <a:lnTo>
                    <a:pt x="35" y="19"/>
                  </a:lnTo>
                  <a:lnTo>
                    <a:pt x="35" y="9"/>
                  </a:lnTo>
                  <a:lnTo>
                    <a:pt x="39" y="0"/>
                  </a:lnTo>
                  <a:lnTo>
                    <a:pt x="72"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6" name="Freeform 182"/>
            <p:cNvSpPr>
              <a:spLocks/>
            </p:cNvSpPr>
            <p:nvPr/>
          </p:nvSpPr>
          <p:spPr bwMode="auto">
            <a:xfrm>
              <a:off x="3203" y="2114"/>
              <a:ext cx="296" cy="440"/>
            </a:xfrm>
            <a:custGeom>
              <a:avLst/>
              <a:gdLst>
                <a:gd name="T0" fmla="*/ 261 w 296"/>
                <a:gd name="T1" fmla="*/ 35 h 440"/>
                <a:gd name="T2" fmla="*/ 261 w 296"/>
                <a:gd name="T3" fmla="*/ 35 h 440"/>
                <a:gd name="T4" fmla="*/ 264 w 296"/>
                <a:gd name="T5" fmla="*/ 60 h 440"/>
                <a:gd name="T6" fmla="*/ 266 w 296"/>
                <a:gd name="T7" fmla="*/ 72 h 440"/>
                <a:gd name="T8" fmla="*/ 273 w 296"/>
                <a:gd name="T9" fmla="*/ 81 h 440"/>
                <a:gd name="T10" fmla="*/ 273 w 296"/>
                <a:gd name="T11" fmla="*/ 81 h 440"/>
                <a:gd name="T12" fmla="*/ 296 w 296"/>
                <a:gd name="T13" fmla="*/ 114 h 440"/>
                <a:gd name="T14" fmla="*/ 296 w 296"/>
                <a:gd name="T15" fmla="*/ 114 h 440"/>
                <a:gd name="T16" fmla="*/ 278 w 296"/>
                <a:gd name="T17" fmla="*/ 127 h 440"/>
                <a:gd name="T18" fmla="*/ 278 w 296"/>
                <a:gd name="T19" fmla="*/ 127 h 440"/>
                <a:gd name="T20" fmla="*/ 275 w 296"/>
                <a:gd name="T21" fmla="*/ 171 h 440"/>
                <a:gd name="T22" fmla="*/ 271 w 296"/>
                <a:gd name="T23" fmla="*/ 213 h 440"/>
                <a:gd name="T24" fmla="*/ 271 w 296"/>
                <a:gd name="T25" fmla="*/ 213 h 440"/>
                <a:gd name="T26" fmla="*/ 257 w 296"/>
                <a:gd name="T27" fmla="*/ 227 h 440"/>
                <a:gd name="T28" fmla="*/ 243 w 296"/>
                <a:gd name="T29" fmla="*/ 243 h 440"/>
                <a:gd name="T30" fmla="*/ 222 w 296"/>
                <a:gd name="T31" fmla="*/ 276 h 440"/>
                <a:gd name="T32" fmla="*/ 222 w 296"/>
                <a:gd name="T33" fmla="*/ 331 h 440"/>
                <a:gd name="T34" fmla="*/ 222 w 296"/>
                <a:gd name="T35" fmla="*/ 331 h 440"/>
                <a:gd name="T36" fmla="*/ 215 w 296"/>
                <a:gd name="T37" fmla="*/ 333 h 440"/>
                <a:gd name="T38" fmla="*/ 213 w 296"/>
                <a:gd name="T39" fmla="*/ 336 h 440"/>
                <a:gd name="T40" fmla="*/ 210 w 296"/>
                <a:gd name="T41" fmla="*/ 338 h 440"/>
                <a:gd name="T42" fmla="*/ 210 w 296"/>
                <a:gd name="T43" fmla="*/ 345 h 440"/>
                <a:gd name="T44" fmla="*/ 210 w 296"/>
                <a:gd name="T45" fmla="*/ 345 h 440"/>
                <a:gd name="T46" fmla="*/ 243 w 296"/>
                <a:gd name="T47" fmla="*/ 366 h 440"/>
                <a:gd name="T48" fmla="*/ 243 w 296"/>
                <a:gd name="T49" fmla="*/ 366 h 440"/>
                <a:gd name="T50" fmla="*/ 245 w 296"/>
                <a:gd name="T51" fmla="*/ 419 h 440"/>
                <a:gd name="T52" fmla="*/ 245 w 296"/>
                <a:gd name="T53" fmla="*/ 419 h 440"/>
                <a:gd name="T54" fmla="*/ 241 w 296"/>
                <a:gd name="T55" fmla="*/ 419 h 440"/>
                <a:gd name="T56" fmla="*/ 236 w 296"/>
                <a:gd name="T57" fmla="*/ 421 h 440"/>
                <a:gd name="T58" fmla="*/ 229 w 296"/>
                <a:gd name="T59" fmla="*/ 426 h 440"/>
                <a:gd name="T60" fmla="*/ 222 w 296"/>
                <a:gd name="T61" fmla="*/ 433 h 440"/>
                <a:gd name="T62" fmla="*/ 220 w 296"/>
                <a:gd name="T63" fmla="*/ 435 h 440"/>
                <a:gd name="T64" fmla="*/ 215 w 296"/>
                <a:gd name="T65" fmla="*/ 435 h 440"/>
                <a:gd name="T66" fmla="*/ 173 w 296"/>
                <a:gd name="T67" fmla="*/ 431 h 440"/>
                <a:gd name="T68" fmla="*/ 160 w 296"/>
                <a:gd name="T69" fmla="*/ 440 h 440"/>
                <a:gd name="T70" fmla="*/ 143 w 296"/>
                <a:gd name="T71" fmla="*/ 431 h 440"/>
                <a:gd name="T72" fmla="*/ 118 w 296"/>
                <a:gd name="T73" fmla="*/ 433 h 440"/>
                <a:gd name="T74" fmla="*/ 83 w 296"/>
                <a:gd name="T75" fmla="*/ 405 h 440"/>
                <a:gd name="T76" fmla="*/ 69 w 296"/>
                <a:gd name="T77" fmla="*/ 361 h 440"/>
                <a:gd name="T78" fmla="*/ 69 w 296"/>
                <a:gd name="T79" fmla="*/ 361 h 440"/>
                <a:gd name="T80" fmla="*/ 48 w 296"/>
                <a:gd name="T81" fmla="*/ 343 h 440"/>
                <a:gd name="T82" fmla="*/ 30 w 296"/>
                <a:gd name="T83" fmla="*/ 320 h 440"/>
                <a:gd name="T84" fmla="*/ 28 w 296"/>
                <a:gd name="T85" fmla="*/ 294 h 440"/>
                <a:gd name="T86" fmla="*/ 7 w 296"/>
                <a:gd name="T87" fmla="*/ 259 h 440"/>
                <a:gd name="T88" fmla="*/ 0 w 296"/>
                <a:gd name="T89" fmla="*/ 218 h 440"/>
                <a:gd name="T90" fmla="*/ 0 w 296"/>
                <a:gd name="T91" fmla="*/ 218 h 440"/>
                <a:gd name="T92" fmla="*/ 2 w 296"/>
                <a:gd name="T93" fmla="*/ 211 h 440"/>
                <a:gd name="T94" fmla="*/ 7 w 296"/>
                <a:gd name="T95" fmla="*/ 204 h 440"/>
                <a:gd name="T96" fmla="*/ 7 w 296"/>
                <a:gd name="T97" fmla="*/ 197 h 440"/>
                <a:gd name="T98" fmla="*/ 7 w 296"/>
                <a:gd name="T99" fmla="*/ 192 h 440"/>
                <a:gd name="T100" fmla="*/ 4 w 296"/>
                <a:gd name="T101" fmla="*/ 190 h 440"/>
                <a:gd name="T102" fmla="*/ 28 w 296"/>
                <a:gd name="T103" fmla="*/ 164 h 440"/>
                <a:gd name="T104" fmla="*/ 28 w 296"/>
                <a:gd name="T105" fmla="*/ 164 h 440"/>
                <a:gd name="T106" fmla="*/ 28 w 296"/>
                <a:gd name="T107" fmla="*/ 123 h 440"/>
                <a:gd name="T108" fmla="*/ 28 w 296"/>
                <a:gd name="T109" fmla="*/ 102 h 440"/>
                <a:gd name="T110" fmla="*/ 23 w 296"/>
                <a:gd name="T111" fmla="*/ 83 h 440"/>
                <a:gd name="T112" fmla="*/ 37 w 296"/>
                <a:gd name="T113" fmla="*/ 74 h 440"/>
                <a:gd name="T114" fmla="*/ 37 w 296"/>
                <a:gd name="T115" fmla="*/ 14 h 440"/>
                <a:gd name="T116" fmla="*/ 187 w 296"/>
                <a:gd name="T117" fmla="*/ 14 h 440"/>
                <a:gd name="T118" fmla="*/ 197 w 296"/>
                <a:gd name="T119" fmla="*/ 21 h 440"/>
                <a:gd name="T120" fmla="*/ 197 w 296"/>
                <a:gd name="T121" fmla="*/ 21 h 440"/>
                <a:gd name="T122" fmla="*/ 243 w 296"/>
                <a:gd name="T123" fmla="*/ 0 h 440"/>
                <a:gd name="T124" fmla="*/ 261 w 296"/>
                <a:gd name="T125" fmla="*/ 35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
                <a:gd name="T190" fmla="*/ 0 h 440"/>
                <a:gd name="T191" fmla="*/ 296 w 296"/>
                <a:gd name="T192" fmla="*/ 440 h 4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 h="440">
                  <a:moveTo>
                    <a:pt x="261" y="35"/>
                  </a:moveTo>
                  <a:lnTo>
                    <a:pt x="261" y="35"/>
                  </a:lnTo>
                  <a:lnTo>
                    <a:pt x="264" y="60"/>
                  </a:lnTo>
                  <a:lnTo>
                    <a:pt x="266" y="72"/>
                  </a:lnTo>
                  <a:lnTo>
                    <a:pt x="273" y="81"/>
                  </a:lnTo>
                  <a:lnTo>
                    <a:pt x="296" y="114"/>
                  </a:lnTo>
                  <a:lnTo>
                    <a:pt x="278" y="127"/>
                  </a:lnTo>
                  <a:lnTo>
                    <a:pt x="275" y="171"/>
                  </a:lnTo>
                  <a:lnTo>
                    <a:pt x="271" y="213"/>
                  </a:lnTo>
                  <a:lnTo>
                    <a:pt x="257" y="227"/>
                  </a:lnTo>
                  <a:lnTo>
                    <a:pt x="243" y="243"/>
                  </a:lnTo>
                  <a:lnTo>
                    <a:pt x="222" y="276"/>
                  </a:lnTo>
                  <a:lnTo>
                    <a:pt x="222" y="331"/>
                  </a:lnTo>
                  <a:lnTo>
                    <a:pt x="215" y="333"/>
                  </a:lnTo>
                  <a:lnTo>
                    <a:pt x="213" y="336"/>
                  </a:lnTo>
                  <a:lnTo>
                    <a:pt x="210" y="338"/>
                  </a:lnTo>
                  <a:lnTo>
                    <a:pt x="210" y="345"/>
                  </a:lnTo>
                  <a:lnTo>
                    <a:pt x="243" y="366"/>
                  </a:lnTo>
                  <a:lnTo>
                    <a:pt x="245" y="419"/>
                  </a:lnTo>
                  <a:lnTo>
                    <a:pt x="241" y="419"/>
                  </a:lnTo>
                  <a:lnTo>
                    <a:pt x="236" y="421"/>
                  </a:lnTo>
                  <a:lnTo>
                    <a:pt x="229" y="426"/>
                  </a:lnTo>
                  <a:lnTo>
                    <a:pt x="222" y="433"/>
                  </a:lnTo>
                  <a:lnTo>
                    <a:pt x="220" y="435"/>
                  </a:lnTo>
                  <a:lnTo>
                    <a:pt x="215" y="435"/>
                  </a:lnTo>
                  <a:lnTo>
                    <a:pt x="173" y="431"/>
                  </a:lnTo>
                  <a:lnTo>
                    <a:pt x="160" y="440"/>
                  </a:lnTo>
                  <a:lnTo>
                    <a:pt x="143" y="431"/>
                  </a:lnTo>
                  <a:lnTo>
                    <a:pt x="118" y="433"/>
                  </a:lnTo>
                  <a:lnTo>
                    <a:pt x="83" y="405"/>
                  </a:lnTo>
                  <a:lnTo>
                    <a:pt x="69" y="361"/>
                  </a:lnTo>
                  <a:lnTo>
                    <a:pt x="48" y="343"/>
                  </a:lnTo>
                  <a:lnTo>
                    <a:pt x="30" y="320"/>
                  </a:lnTo>
                  <a:lnTo>
                    <a:pt x="28" y="294"/>
                  </a:lnTo>
                  <a:lnTo>
                    <a:pt x="7" y="259"/>
                  </a:lnTo>
                  <a:lnTo>
                    <a:pt x="0" y="218"/>
                  </a:lnTo>
                  <a:lnTo>
                    <a:pt x="2" y="211"/>
                  </a:lnTo>
                  <a:lnTo>
                    <a:pt x="7" y="204"/>
                  </a:lnTo>
                  <a:lnTo>
                    <a:pt x="7" y="197"/>
                  </a:lnTo>
                  <a:lnTo>
                    <a:pt x="7" y="192"/>
                  </a:lnTo>
                  <a:lnTo>
                    <a:pt x="4" y="190"/>
                  </a:lnTo>
                  <a:lnTo>
                    <a:pt x="28" y="164"/>
                  </a:lnTo>
                  <a:lnTo>
                    <a:pt x="28" y="123"/>
                  </a:lnTo>
                  <a:lnTo>
                    <a:pt x="28" y="102"/>
                  </a:lnTo>
                  <a:lnTo>
                    <a:pt x="23" y="83"/>
                  </a:lnTo>
                  <a:lnTo>
                    <a:pt x="37" y="74"/>
                  </a:lnTo>
                  <a:lnTo>
                    <a:pt x="37" y="14"/>
                  </a:lnTo>
                  <a:lnTo>
                    <a:pt x="187" y="14"/>
                  </a:lnTo>
                  <a:lnTo>
                    <a:pt x="197" y="21"/>
                  </a:lnTo>
                  <a:lnTo>
                    <a:pt x="243" y="0"/>
                  </a:lnTo>
                  <a:lnTo>
                    <a:pt x="261" y="3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7" name="Freeform 183"/>
            <p:cNvSpPr>
              <a:spLocks/>
            </p:cNvSpPr>
            <p:nvPr/>
          </p:nvSpPr>
          <p:spPr bwMode="auto">
            <a:xfrm>
              <a:off x="3182" y="2114"/>
              <a:ext cx="10" cy="10"/>
            </a:xfrm>
            <a:custGeom>
              <a:avLst/>
              <a:gdLst>
                <a:gd name="T0" fmla="*/ 10 w 10"/>
                <a:gd name="T1" fmla="*/ 3 h 10"/>
                <a:gd name="T2" fmla="*/ 10 w 10"/>
                <a:gd name="T3" fmla="*/ 3 h 10"/>
                <a:gd name="T4" fmla="*/ 3 w 10"/>
                <a:gd name="T5" fmla="*/ 10 h 10"/>
                <a:gd name="T6" fmla="*/ 3 w 10"/>
                <a:gd name="T7" fmla="*/ 10 h 10"/>
                <a:gd name="T8" fmla="*/ 0 w 10"/>
                <a:gd name="T9" fmla="*/ 7 h 10"/>
                <a:gd name="T10" fmla="*/ 0 w 10"/>
                <a:gd name="T11" fmla="*/ 7 h 10"/>
                <a:gd name="T12" fmla="*/ 3 w 10"/>
                <a:gd name="T13" fmla="*/ 3 h 10"/>
                <a:gd name="T14" fmla="*/ 3 w 10"/>
                <a:gd name="T15" fmla="*/ 3 h 10"/>
                <a:gd name="T16" fmla="*/ 5 w 10"/>
                <a:gd name="T17" fmla="*/ 0 h 10"/>
                <a:gd name="T18" fmla="*/ 5 w 10"/>
                <a:gd name="T19" fmla="*/ 3 h 10"/>
                <a:gd name="T20" fmla="*/ 10 w 10"/>
                <a:gd name="T21" fmla="*/ 3 h 10"/>
                <a:gd name="T22" fmla="*/ 10 w 10"/>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0"/>
                <a:gd name="T38" fmla="*/ 10 w 1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0">
                  <a:moveTo>
                    <a:pt x="10" y="3"/>
                  </a:moveTo>
                  <a:lnTo>
                    <a:pt x="10" y="3"/>
                  </a:lnTo>
                  <a:lnTo>
                    <a:pt x="3" y="10"/>
                  </a:lnTo>
                  <a:lnTo>
                    <a:pt x="0" y="7"/>
                  </a:lnTo>
                  <a:lnTo>
                    <a:pt x="3" y="3"/>
                  </a:lnTo>
                  <a:lnTo>
                    <a:pt x="5" y="0"/>
                  </a:lnTo>
                  <a:lnTo>
                    <a:pt x="5" y="3"/>
                  </a:lnTo>
                  <a:lnTo>
                    <a:pt x="10"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8" name="Freeform 184"/>
            <p:cNvSpPr>
              <a:spLocks/>
            </p:cNvSpPr>
            <p:nvPr/>
          </p:nvSpPr>
          <p:spPr bwMode="auto">
            <a:xfrm>
              <a:off x="3186" y="2310"/>
              <a:ext cx="34" cy="44"/>
            </a:xfrm>
            <a:custGeom>
              <a:avLst/>
              <a:gdLst>
                <a:gd name="T0" fmla="*/ 34 w 34"/>
                <a:gd name="T1" fmla="*/ 6 h 44"/>
                <a:gd name="T2" fmla="*/ 30 w 34"/>
                <a:gd name="T3" fmla="*/ 34 h 44"/>
                <a:gd name="T4" fmla="*/ 30 w 34"/>
                <a:gd name="T5" fmla="*/ 34 h 44"/>
                <a:gd name="T6" fmla="*/ 20 w 34"/>
                <a:gd name="T7" fmla="*/ 39 h 44"/>
                <a:gd name="T8" fmla="*/ 11 w 34"/>
                <a:gd name="T9" fmla="*/ 44 h 44"/>
                <a:gd name="T10" fmla="*/ 0 w 34"/>
                <a:gd name="T11" fmla="*/ 39 h 44"/>
                <a:gd name="T12" fmla="*/ 0 w 34"/>
                <a:gd name="T13" fmla="*/ 39 h 44"/>
                <a:gd name="T14" fmla="*/ 0 w 34"/>
                <a:gd name="T15" fmla="*/ 34 h 44"/>
                <a:gd name="T16" fmla="*/ 0 w 34"/>
                <a:gd name="T17" fmla="*/ 30 h 44"/>
                <a:gd name="T18" fmla="*/ 4 w 34"/>
                <a:gd name="T19" fmla="*/ 23 h 44"/>
                <a:gd name="T20" fmla="*/ 11 w 34"/>
                <a:gd name="T21" fmla="*/ 16 h 44"/>
                <a:gd name="T22" fmla="*/ 16 w 34"/>
                <a:gd name="T23" fmla="*/ 9 h 44"/>
                <a:gd name="T24" fmla="*/ 30 w 34"/>
                <a:gd name="T25" fmla="*/ 0 h 44"/>
                <a:gd name="T26" fmla="*/ 30 w 34"/>
                <a:gd name="T27" fmla="*/ 0 h 44"/>
                <a:gd name="T28" fmla="*/ 34 w 34"/>
                <a:gd name="T29" fmla="*/ 2 h 44"/>
                <a:gd name="T30" fmla="*/ 34 w 34"/>
                <a:gd name="T31" fmla="*/ 2 h 44"/>
                <a:gd name="T32" fmla="*/ 34 w 34"/>
                <a:gd name="T33" fmla="*/ 6 h 44"/>
                <a:gd name="T34" fmla="*/ 34 w 34"/>
                <a:gd name="T35" fmla="*/ 6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44"/>
                <a:gd name="T56" fmla="*/ 34 w 34"/>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44">
                  <a:moveTo>
                    <a:pt x="34" y="6"/>
                  </a:moveTo>
                  <a:lnTo>
                    <a:pt x="30" y="34"/>
                  </a:lnTo>
                  <a:lnTo>
                    <a:pt x="20" y="39"/>
                  </a:lnTo>
                  <a:lnTo>
                    <a:pt x="11" y="44"/>
                  </a:lnTo>
                  <a:lnTo>
                    <a:pt x="0" y="39"/>
                  </a:lnTo>
                  <a:lnTo>
                    <a:pt x="0" y="34"/>
                  </a:lnTo>
                  <a:lnTo>
                    <a:pt x="0" y="30"/>
                  </a:lnTo>
                  <a:lnTo>
                    <a:pt x="4" y="23"/>
                  </a:lnTo>
                  <a:lnTo>
                    <a:pt x="11" y="16"/>
                  </a:lnTo>
                  <a:lnTo>
                    <a:pt x="16" y="9"/>
                  </a:lnTo>
                  <a:lnTo>
                    <a:pt x="30" y="0"/>
                  </a:lnTo>
                  <a:lnTo>
                    <a:pt x="34" y="2"/>
                  </a:lnTo>
                  <a:lnTo>
                    <a:pt x="34" y="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29" name="Freeform 185"/>
            <p:cNvSpPr>
              <a:spLocks/>
            </p:cNvSpPr>
            <p:nvPr/>
          </p:nvSpPr>
          <p:spPr bwMode="auto">
            <a:xfrm>
              <a:off x="2975" y="2314"/>
              <a:ext cx="155" cy="352"/>
            </a:xfrm>
            <a:custGeom>
              <a:avLst/>
              <a:gdLst>
                <a:gd name="T0" fmla="*/ 39 w 155"/>
                <a:gd name="T1" fmla="*/ 0 h 352"/>
                <a:gd name="T2" fmla="*/ 51 w 155"/>
                <a:gd name="T3" fmla="*/ 26 h 352"/>
                <a:gd name="T4" fmla="*/ 60 w 155"/>
                <a:gd name="T5" fmla="*/ 30 h 352"/>
                <a:gd name="T6" fmla="*/ 72 w 155"/>
                <a:gd name="T7" fmla="*/ 63 h 352"/>
                <a:gd name="T8" fmla="*/ 109 w 155"/>
                <a:gd name="T9" fmla="*/ 49 h 352"/>
                <a:gd name="T10" fmla="*/ 141 w 155"/>
                <a:gd name="T11" fmla="*/ 81 h 352"/>
                <a:gd name="T12" fmla="*/ 148 w 155"/>
                <a:gd name="T13" fmla="*/ 153 h 352"/>
                <a:gd name="T14" fmla="*/ 120 w 155"/>
                <a:gd name="T15" fmla="*/ 160 h 352"/>
                <a:gd name="T16" fmla="*/ 113 w 155"/>
                <a:gd name="T17" fmla="*/ 181 h 352"/>
                <a:gd name="T18" fmla="*/ 99 w 155"/>
                <a:gd name="T19" fmla="*/ 176 h 352"/>
                <a:gd name="T20" fmla="*/ 74 w 155"/>
                <a:gd name="T21" fmla="*/ 139 h 352"/>
                <a:gd name="T22" fmla="*/ 69 w 155"/>
                <a:gd name="T23" fmla="*/ 137 h 352"/>
                <a:gd name="T24" fmla="*/ 58 w 155"/>
                <a:gd name="T25" fmla="*/ 146 h 352"/>
                <a:gd name="T26" fmla="*/ 60 w 155"/>
                <a:gd name="T27" fmla="*/ 222 h 352"/>
                <a:gd name="T28" fmla="*/ 51 w 155"/>
                <a:gd name="T29" fmla="*/ 257 h 352"/>
                <a:gd name="T30" fmla="*/ 79 w 155"/>
                <a:gd name="T31" fmla="*/ 306 h 352"/>
                <a:gd name="T32" fmla="*/ 111 w 155"/>
                <a:gd name="T33" fmla="*/ 320 h 352"/>
                <a:gd name="T34" fmla="*/ 125 w 155"/>
                <a:gd name="T35" fmla="*/ 340 h 352"/>
                <a:gd name="T36" fmla="*/ 79 w 155"/>
                <a:gd name="T37" fmla="*/ 333 h 352"/>
                <a:gd name="T38" fmla="*/ 46 w 155"/>
                <a:gd name="T39" fmla="*/ 294 h 352"/>
                <a:gd name="T40" fmla="*/ 42 w 155"/>
                <a:gd name="T41" fmla="*/ 292 h 352"/>
                <a:gd name="T42" fmla="*/ 32 w 155"/>
                <a:gd name="T43" fmla="*/ 292 h 352"/>
                <a:gd name="T44" fmla="*/ 39 w 155"/>
                <a:gd name="T45" fmla="*/ 243 h 352"/>
                <a:gd name="T46" fmla="*/ 46 w 155"/>
                <a:gd name="T47" fmla="*/ 234 h 352"/>
                <a:gd name="T48" fmla="*/ 42 w 155"/>
                <a:gd name="T49" fmla="*/ 151 h 352"/>
                <a:gd name="T50" fmla="*/ 35 w 155"/>
                <a:gd name="T51" fmla="*/ 125 h 352"/>
                <a:gd name="T52" fmla="*/ 35 w 155"/>
                <a:gd name="T53" fmla="*/ 114 h 352"/>
                <a:gd name="T54" fmla="*/ 28 w 155"/>
                <a:gd name="T55" fmla="*/ 83 h 352"/>
                <a:gd name="T56" fmla="*/ 0 w 155"/>
                <a:gd name="T57" fmla="*/ 42 h 352"/>
                <a:gd name="T58" fmla="*/ 2 w 155"/>
                <a:gd name="T59" fmla="*/ 26 h 352"/>
                <a:gd name="T60" fmla="*/ 18 w 155"/>
                <a:gd name="T61" fmla="*/ 12 h 352"/>
                <a:gd name="T62" fmla="*/ 39 w 155"/>
                <a:gd name="T63" fmla="*/ 0 h 3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5"/>
                <a:gd name="T97" fmla="*/ 0 h 352"/>
                <a:gd name="T98" fmla="*/ 155 w 155"/>
                <a:gd name="T99" fmla="*/ 352 h 3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5" h="352">
                  <a:moveTo>
                    <a:pt x="39" y="0"/>
                  </a:moveTo>
                  <a:lnTo>
                    <a:pt x="39" y="0"/>
                  </a:lnTo>
                  <a:lnTo>
                    <a:pt x="46" y="19"/>
                  </a:lnTo>
                  <a:lnTo>
                    <a:pt x="51" y="26"/>
                  </a:lnTo>
                  <a:lnTo>
                    <a:pt x="56" y="28"/>
                  </a:lnTo>
                  <a:lnTo>
                    <a:pt x="60" y="30"/>
                  </a:lnTo>
                  <a:lnTo>
                    <a:pt x="58" y="53"/>
                  </a:lnTo>
                  <a:lnTo>
                    <a:pt x="72" y="63"/>
                  </a:lnTo>
                  <a:lnTo>
                    <a:pt x="109" y="49"/>
                  </a:lnTo>
                  <a:lnTo>
                    <a:pt x="123" y="58"/>
                  </a:lnTo>
                  <a:lnTo>
                    <a:pt x="141" y="81"/>
                  </a:lnTo>
                  <a:lnTo>
                    <a:pt x="155" y="134"/>
                  </a:lnTo>
                  <a:lnTo>
                    <a:pt x="148" y="153"/>
                  </a:lnTo>
                  <a:lnTo>
                    <a:pt x="120" y="160"/>
                  </a:lnTo>
                  <a:lnTo>
                    <a:pt x="116" y="171"/>
                  </a:lnTo>
                  <a:lnTo>
                    <a:pt x="113" y="181"/>
                  </a:lnTo>
                  <a:lnTo>
                    <a:pt x="99" y="176"/>
                  </a:lnTo>
                  <a:lnTo>
                    <a:pt x="83" y="174"/>
                  </a:lnTo>
                  <a:lnTo>
                    <a:pt x="74" y="139"/>
                  </a:lnTo>
                  <a:lnTo>
                    <a:pt x="69" y="137"/>
                  </a:lnTo>
                  <a:lnTo>
                    <a:pt x="65" y="137"/>
                  </a:lnTo>
                  <a:lnTo>
                    <a:pt x="58" y="146"/>
                  </a:lnTo>
                  <a:lnTo>
                    <a:pt x="60" y="222"/>
                  </a:lnTo>
                  <a:lnTo>
                    <a:pt x="51" y="234"/>
                  </a:lnTo>
                  <a:lnTo>
                    <a:pt x="51" y="257"/>
                  </a:lnTo>
                  <a:lnTo>
                    <a:pt x="76" y="278"/>
                  </a:lnTo>
                  <a:lnTo>
                    <a:pt x="79" y="306"/>
                  </a:lnTo>
                  <a:lnTo>
                    <a:pt x="111" y="320"/>
                  </a:lnTo>
                  <a:lnTo>
                    <a:pt x="125" y="340"/>
                  </a:lnTo>
                  <a:lnTo>
                    <a:pt x="102" y="352"/>
                  </a:lnTo>
                  <a:lnTo>
                    <a:pt x="79" y="333"/>
                  </a:lnTo>
                  <a:lnTo>
                    <a:pt x="76" y="326"/>
                  </a:lnTo>
                  <a:lnTo>
                    <a:pt x="46" y="294"/>
                  </a:lnTo>
                  <a:lnTo>
                    <a:pt x="42" y="292"/>
                  </a:lnTo>
                  <a:lnTo>
                    <a:pt x="37" y="292"/>
                  </a:lnTo>
                  <a:lnTo>
                    <a:pt x="32" y="292"/>
                  </a:lnTo>
                  <a:lnTo>
                    <a:pt x="28" y="287"/>
                  </a:lnTo>
                  <a:lnTo>
                    <a:pt x="39" y="243"/>
                  </a:lnTo>
                  <a:lnTo>
                    <a:pt x="46" y="234"/>
                  </a:lnTo>
                  <a:lnTo>
                    <a:pt x="44" y="178"/>
                  </a:lnTo>
                  <a:lnTo>
                    <a:pt x="42" y="151"/>
                  </a:lnTo>
                  <a:lnTo>
                    <a:pt x="39" y="139"/>
                  </a:lnTo>
                  <a:lnTo>
                    <a:pt x="35" y="125"/>
                  </a:lnTo>
                  <a:lnTo>
                    <a:pt x="35" y="114"/>
                  </a:lnTo>
                  <a:lnTo>
                    <a:pt x="32" y="104"/>
                  </a:lnTo>
                  <a:lnTo>
                    <a:pt x="28" y="83"/>
                  </a:lnTo>
                  <a:lnTo>
                    <a:pt x="9" y="67"/>
                  </a:lnTo>
                  <a:lnTo>
                    <a:pt x="0" y="42"/>
                  </a:lnTo>
                  <a:lnTo>
                    <a:pt x="2" y="26"/>
                  </a:lnTo>
                  <a:lnTo>
                    <a:pt x="12" y="26"/>
                  </a:lnTo>
                  <a:lnTo>
                    <a:pt x="18" y="12"/>
                  </a:lnTo>
                  <a:lnTo>
                    <a:pt x="3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0" name="Freeform 186"/>
            <p:cNvSpPr>
              <a:spLocks/>
            </p:cNvSpPr>
            <p:nvPr/>
          </p:nvSpPr>
          <p:spPr bwMode="auto">
            <a:xfrm>
              <a:off x="3210" y="2149"/>
              <a:ext cx="65" cy="51"/>
            </a:xfrm>
            <a:custGeom>
              <a:avLst/>
              <a:gdLst>
                <a:gd name="T0" fmla="*/ 65 w 65"/>
                <a:gd name="T1" fmla="*/ 30 h 51"/>
                <a:gd name="T2" fmla="*/ 65 w 65"/>
                <a:gd name="T3" fmla="*/ 30 h 51"/>
                <a:gd name="T4" fmla="*/ 42 w 65"/>
                <a:gd name="T5" fmla="*/ 35 h 51"/>
                <a:gd name="T6" fmla="*/ 30 w 65"/>
                <a:gd name="T7" fmla="*/ 35 h 51"/>
                <a:gd name="T8" fmla="*/ 19 w 65"/>
                <a:gd name="T9" fmla="*/ 39 h 51"/>
                <a:gd name="T10" fmla="*/ 19 w 65"/>
                <a:gd name="T11" fmla="*/ 39 h 51"/>
                <a:gd name="T12" fmla="*/ 14 w 65"/>
                <a:gd name="T13" fmla="*/ 46 h 51"/>
                <a:gd name="T14" fmla="*/ 9 w 65"/>
                <a:gd name="T15" fmla="*/ 51 h 51"/>
                <a:gd name="T16" fmla="*/ 5 w 65"/>
                <a:gd name="T17" fmla="*/ 51 h 51"/>
                <a:gd name="T18" fmla="*/ 5 w 65"/>
                <a:gd name="T19" fmla="*/ 51 h 51"/>
                <a:gd name="T20" fmla="*/ 2 w 65"/>
                <a:gd name="T21" fmla="*/ 49 h 51"/>
                <a:gd name="T22" fmla="*/ 0 w 65"/>
                <a:gd name="T23" fmla="*/ 44 h 51"/>
                <a:gd name="T24" fmla="*/ 12 w 65"/>
                <a:gd name="T25" fmla="*/ 7 h 51"/>
                <a:gd name="T26" fmla="*/ 19 w 65"/>
                <a:gd name="T27" fmla="*/ 0 h 51"/>
                <a:gd name="T28" fmla="*/ 60 w 65"/>
                <a:gd name="T29" fmla="*/ 19 h 51"/>
                <a:gd name="T30" fmla="*/ 65 w 65"/>
                <a:gd name="T31" fmla="*/ 3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51"/>
                <a:gd name="T50" fmla="*/ 65 w 6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51">
                  <a:moveTo>
                    <a:pt x="65" y="30"/>
                  </a:moveTo>
                  <a:lnTo>
                    <a:pt x="65" y="30"/>
                  </a:lnTo>
                  <a:lnTo>
                    <a:pt x="42" y="35"/>
                  </a:lnTo>
                  <a:lnTo>
                    <a:pt x="30" y="35"/>
                  </a:lnTo>
                  <a:lnTo>
                    <a:pt x="19" y="39"/>
                  </a:lnTo>
                  <a:lnTo>
                    <a:pt x="14" y="46"/>
                  </a:lnTo>
                  <a:lnTo>
                    <a:pt x="9" y="51"/>
                  </a:lnTo>
                  <a:lnTo>
                    <a:pt x="5" y="51"/>
                  </a:lnTo>
                  <a:lnTo>
                    <a:pt x="2" y="49"/>
                  </a:lnTo>
                  <a:lnTo>
                    <a:pt x="0" y="44"/>
                  </a:lnTo>
                  <a:lnTo>
                    <a:pt x="12" y="7"/>
                  </a:lnTo>
                  <a:lnTo>
                    <a:pt x="19" y="0"/>
                  </a:lnTo>
                  <a:lnTo>
                    <a:pt x="60" y="19"/>
                  </a:lnTo>
                  <a:lnTo>
                    <a:pt x="65" y="3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1" name="Freeform 187"/>
            <p:cNvSpPr>
              <a:spLocks/>
            </p:cNvSpPr>
            <p:nvPr/>
          </p:nvSpPr>
          <p:spPr bwMode="auto">
            <a:xfrm>
              <a:off x="3159" y="2154"/>
              <a:ext cx="58" cy="37"/>
            </a:xfrm>
            <a:custGeom>
              <a:avLst/>
              <a:gdLst>
                <a:gd name="T0" fmla="*/ 58 w 58"/>
                <a:gd name="T1" fmla="*/ 2 h 37"/>
                <a:gd name="T2" fmla="*/ 58 w 58"/>
                <a:gd name="T3" fmla="*/ 2 h 37"/>
                <a:gd name="T4" fmla="*/ 49 w 58"/>
                <a:gd name="T5" fmla="*/ 37 h 37"/>
                <a:gd name="T6" fmla="*/ 49 w 58"/>
                <a:gd name="T7" fmla="*/ 37 h 37"/>
                <a:gd name="T8" fmla="*/ 0 w 58"/>
                <a:gd name="T9" fmla="*/ 32 h 37"/>
                <a:gd name="T10" fmla="*/ 0 w 58"/>
                <a:gd name="T11" fmla="*/ 25 h 37"/>
                <a:gd name="T12" fmla="*/ 0 w 58"/>
                <a:gd name="T13" fmla="*/ 25 h 37"/>
                <a:gd name="T14" fmla="*/ 16 w 58"/>
                <a:gd name="T15" fmla="*/ 23 h 37"/>
                <a:gd name="T16" fmla="*/ 30 w 58"/>
                <a:gd name="T17" fmla="*/ 23 h 37"/>
                <a:gd name="T18" fmla="*/ 30 w 58"/>
                <a:gd name="T19" fmla="*/ 0 h 37"/>
                <a:gd name="T20" fmla="*/ 58 w 58"/>
                <a:gd name="T21" fmla="*/ 2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37"/>
                <a:gd name="T35" fmla="*/ 58 w 58"/>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37">
                  <a:moveTo>
                    <a:pt x="58" y="2"/>
                  </a:moveTo>
                  <a:lnTo>
                    <a:pt x="58" y="2"/>
                  </a:lnTo>
                  <a:lnTo>
                    <a:pt x="49" y="37"/>
                  </a:lnTo>
                  <a:lnTo>
                    <a:pt x="0" y="32"/>
                  </a:lnTo>
                  <a:lnTo>
                    <a:pt x="0" y="25"/>
                  </a:lnTo>
                  <a:lnTo>
                    <a:pt x="16" y="23"/>
                  </a:lnTo>
                  <a:lnTo>
                    <a:pt x="30" y="23"/>
                  </a:lnTo>
                  <a:lnTo>
                    <a:pt x="30" y="0"/>
                  </a:lnTo>
                  <a:lnTo>
                    <a:pt x="58"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2" name="Freeform 188"/>
            <p:cNvSpPr>
              <a:spLocks/>
            </p:cNvSpPr>
            <p:nvPr/>
          </p:nvSpPr>
          <p:spPr bwMode="auto">
            <a:xfrm>
              <a:off x="3417" y="2335"/>
              <a:ext cx="51" cy="113"/>
            </a:xfrm>
            <a:custGeom>
              <a:avLst/>
              <a:gdLst>
                <a:gd name="T0" fmla="*/ 35 w 51"/>
                <a:gd name="T1" fmla="*/ 0 h 113"/>
                <a:gd name="T2" fmla="*/ 35 w 51"/>
                <a:gd name="T3" fmla="*/ 0 h 113"/>
                <a:gd name="T4" fmla="*/ 49 w 51"/>
                <a:gd name="T5" fmla="*/ 35 h 113"/>
                <a:gd name="T6" fmla="*/ 49 w 51"/>
                <a:gd name="T7" fmla="*/ 35 h 113"/>
                <a:gd name="T8" fmla="*/ 46 w 51"/>
                <a:gd name="T9" fmla="*/ 44 h 113"/>
                <a:gd name="T10" fmla="*/ 44 w 51"/>
                <a:gd name="T11" fmla="*/ 53 h 113"/>
                <a:gd name="T12" fmla="*/ 42 w 51"/>
                <a:gd name="T13" fmla="*/ 60 h 113"/>
                <a:gd name="T14" fmla="*/ 39 w 51"/>
                <a:gd name="T15" fmla="*/ 65 h 113"/>
                <a:gd name="T16" fmla="*/ 35 w 51"/>
                <a:gd name="T17" fmla="*/ 65 h 113"/>
                <a:gd name="T18" fmla="*/ 35 w 51"/>
                <a:gd name="T19" fmla="*/ 69 h 113"/>
                <a:gd name="T20" fmla="*/ 39 w 51"/>
                <a:gd name="T21" fmla="*/ 95 h 113"/>
                <a:gd name="T22" fmla="*/ 39 w 51"/>
                <a:gd name="T23" fmla="*/ 95 h 113"/>
                <a:gd name="T24" fmla="*/ 51 w 51"/>
                <a:gd name="T25" fmla="*/ 111 h 113"/>
                <a:gd name="T26" fmla="*/ 51 w 51"/>
                <a:gd name="T27" fmla="*/ 111 h 113"/>
                <a:gd name="T28" fmla="*/ 44 w 51"/>
                <a:gd name="T29" fmla="*/ 113 h 113"/>
                <a:gd name="T30" fmla="*/ 39 w 51"/>
                <a:gd name="T31" fmla="*/ 113 h 113"/>
                <a:gd name="T32" fmla="*/ 32 w 51"/>
                <a:gd name="T33" fmla="*/ 111 h 113"/>
                <a:gd name="T34" fmla="*/ 28 w 51"/>
                <a:gd name="T35" fmla="*/ 109 h 113"/>
                <a:gd name="T36" fmla="*/ 28 w 51"/>
                <a:gd name="T37" fmla="*/ 109 h 113"/>
                <a:gd name="T38" fmla="*/ 14 w 51"/>
                <a:gd name="T39" fmla="*/ 90 h 113"/>
                <a:gd name="T40" fmla="*/ 0 w 51"/>
                <a:gd name="T41" fmla="*/ 72 h 113"/>
                <a:gd name="T42" fmla="*/ 0 w 51"/>
                <a:gd name="T43" fmla="*/ 60 h 113"/>
                <a:gd name="T44" fmla="*/ 14 w 51"/>
                <a:gd name="T45" fmla="*/ 46 h 113"/>
                <a:gd name="T46" fmla="*/ 7 w 51"/>
                <a:gd name="T47" fmla="*/ 21 h 113"/>
                <a:gd name="T48" fmla="*/ 7 w 51"/>
                <a:gd name="T49" fmla="*/ 21 h 113"/>
                <a:gd name="T50" fmla="*/ 9 w 51"/>
                <a:gd name="T51" fmla="*/ 0 h 113"/>
                <a:gd name="T52" fmla="*/ 35 w 51"/>
                <a:gd name="T53" fmla="*/ 0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
                <a:gd name="T82" fmla="*/ 0 h 113"/>
                <a:gd name="T83" fmla="*/ 51 w 51"/>
                <a:gd name="T84" fmla="*/ 113 h 1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 h="113">
                  <a:moveTo>
                    <a:pt x="35" y="0"/>
                  </a:moveTo>
                  <a:lnTo>
                    <a:pt x="35" y="0"/>
                  </a:lnTo>
                  <a:lnTo>
                    <a:pt x="49" y="35"/>
                  </a:lnTo>
                  <a:lnTo>
                    <a:pt x="46" y="44"/>
                  </a:lnTo>
                  <a:lnTo>
                    <a:pt x="44" y="53"/>
                  </a:lnTo>
                  <a:lnTo>
                    <a:pt x="42" y="60"/>
                  </a:lnTo>
                  <a:lnTo>
                    <a:pt x="39" y="65"/>
                  </a:lnTo>
                  <a:lnTo>
                    <a:pt x="35" y="65"/>
                  </a:lnTo>
                  <a:lnTo>
                    <a:pt x="35" y="69"/>
                  </a:lnTo>
                  <a:lnTo>
                    <a:pt x="39" y="95"/>
                  </a:lnTo>
                  <a:lnTo>
                    <a:pt x="51" y="111"/>
                  </a:lnTo>
                  <a:lnTo>
                    <a:pt x="44" y="113"/>
                  </a:lnTo>
                  <a:lnTo>
                    <a:pt x="39" y="113"/>
                  </a:lnTo>
                  <a:lnTo>
                    <a:pt x="32" y="111"/>
                  </a:lnTo>
                  <a:lnTo>
                    <a:pt x="28" y="109"/>
                  </a:lnTo>
                  <a:lnTo>
                    <a:pt x="14" y="90"/>
                  </a:lnTo>
                  <a:lnTo>
                    <a:pt x="0" y="72"/>
                  </a:lnTo>
                  <a:lnTo>
                    <a:pt x="0" y="60"/>
                  </a:lnTo>
                  <a:lnTo>
                    <a:pt x="14" y="46"/>
                  </a:lnTo>
                  <a:lnTo>
                    <a:pt x="7" y="21"/>
                  </a:lnTo>
                  <a:lnTo>
                    <a:pt x="9" y="0"/>
                  </a:lnTo>
                  <a:lnTo>
                    <a:pt x="35"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3" name="Freeform 189"/>
            <p:cNvSpPr>
              <a:spLocks/>
            </p:cNvSpPr>
            <p:nvPr/>
          </p:nvSpPr>
          <p:spPr bwMode="auto">
            <a:xfrm>
              <a:off x="3085" y="2184"/>
              <a:ext cx="30" cy="16"/>
            </a:xfrm>
            <a:custGeom>
              <a:avLst/>
              <a:gdLst>
                <a:gd name="T0" fmla="*/ 30 w 30"/>
                <a:gd name="T1" fmla="*/ 14 h 16"/>
                <a:gd name="T2" fmla="*/ 30 w 30"/>
                <a:gd name="T3" fmla="*/ 14 h 16"/>
                <a:gd name="T4" fmla="*/ 30 w 30"/>
                <a:gd name="T5" fmla="*/ 16 h 16"/>
                <a:gd name="T6" fmla="*/ 28 w 30"/>
                <a:gd name="T7" fmla="*/ 16 h 16"/>
                <a:gd name="T8" fmla="*/ 0 w 30"/>
                <a:gd name="T9" fmla="*/ 7 h 16"/>
                <a:gd name="T10" fmla="*/ 0 w 30"/>
                <a:gd name="T11" fmla="*/ 0 h 16"/>
                <a:gd name="T12" fmla="*/ 0 w 30"/>
                <a:gd name="T13" fmla="*/ 0 h 16"/>
                <a:gd name="T14" fmla="*/ 2 w 30"/>
                <a:gd name="T15" fmla="*/ 0 h 16"/>
                <a:gd name="T16" fmla="*/ 5 w 30"/>
                <a:gd name="T17" fmla="*/ 0 h 16"/>
                <a:gd name="T18" fmla="*/ 30 w 30"/>
                <a:gd name="T19" fmla="*/ 1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30" y="14"/>
                  </a:moveTo>
                  <a:lnTo>
                    <a:pt x="30" y="14"/>
                  </a:lnTo>
                  <a:lnTo>
                    <a:pt x="30" y="16"/>
                  </a:lnTo>
                  <a:lnTo>
                    <a:pt x="28" y="16"/>
                  </a:lnTo>
                  <a:lnTo>
                    <a:pt x="0" y="7"/>
                  </a:lnTo>
                  <a:lnTo>
                    <a:pt x="0" y="0"/>
                  </a:lnTo>
                  <a:lnTo>
                    <a:pt x="2" y="0"/>
                  </a:lnTo>
                  <a:lnTo>
                    <a:pt x="5" y="0"/>
                  </a:lnTo>
                  <a:lnTo>
                    <a:pt x="30"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4" name="Freeform 190"/>
            <p:cNvSpPr>
              <a:spLocks/>
            </p:cNvSpPr>
            <p:nvPr/>
          </p:nvSpPr>
          <p:spPr bwMode="auto">
            <a:xfrm>
              <a:off x="3310" y="2186"/>
              <a:ext cx="11" cy="9"/>
            </a:xfrm>
            <a:custGeom>
              <a:avLst/>
              <a:gdLst>
                <a:gd name="T0" fmla="*/ 11 w 11"/>
                <a:gd name="T1" fmla="*/ 5 h 9"/>
                <a:gd name="T2" fmla="*/ 11 w 11"/>
                <a:gd name="T3" fmla="*/ 5 h 9"/>
                <a:gd name="T4" fmla="*/ 11 w 11"/>
                <a:gd name="T5" fmla="*/ 7 h 9"/>
                <a:gd name="T6" fmla="*/ 7 w 11"/>
                <a:gd name="T7" fmla="*/ 9 h 9"/>
                <a:gd name="T8" fmla="*/ 0 w 11"/>
                <a:gd name="T9" fmla="*/ 9 h 9"/>
                <a:gd name="T10" fmla="*/ 0 w 11"/>
                <a:gd name="T11" fmla="*/ 0 h 9"/>
                <a:gd name="T12" fmla="*/ 0 w 11"/>
                <a:gd name="T13" fmla="*/ 0 h 9"/>
                <a:gd name="T14" fmla="*/ 11 w 11"/>
                <a:gd name="T15" fmla="*/ 5 h 9"/>
                <a:gd name="T16" fmla="*/ 11 w 11"/>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1" y="5"/>
                  </a:moveTo>
                  <a:lnTo>
                    <a:pt x="11" y="5"/>
                  </a:lnTo>
                  <a:lnTo>
                    <a:pt x="11" y="7"/>
                  </a:lnTo>
                  <a:lnTo>
                    <a:pt x="7" y="9"/>
                  </a:lnTo>
                  <a:lnTo>
                    <a:pt x="0" y="9"/>
                  </a:lnTo>
                  <a:lnTo>
                    <a:pt x="0" y="0"/>
                  </a:lnTo>
                  <a:lnTo>
                    <a:pt x="11"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5" name="Freeform 191"/>
            <p:cNvSpPr>
              <a:spLocks/>
            </p:cNvSpPr>
            <p:nvPr/>
          </p:nvSpPr>
          <p:spPr bwMode="auto">
            <a:xfrm>
              <a:off x="2858" y="2191"/>
              <a:ext cx="26" cy="41"/>
            </a:xfrm>
            <a:custGeom>
              <a:avLst/>
              <a:gdLst>
                <a:gd name="T0" fmla="*/ 19 w 26"/>
                <a:gd name="T1" fmla="*/ 0 h 41"/>
                <a:gd name="T2" fmla="*/ 19 w 26"/>
                <a:gd name="T3" fmla="*/ 0 h 41"/>
                <a:gd name="T4" fmla="*/ 23 w 26"/>
                <a:gd name="T5" fmla="*/ 7 h 41"/>
                <a:gd name="T6" fmla="*/ 26 w 26"/>
                <a:gd name="T7" fmla="*/ 11 h 41"/>
                <a:gd name="T8" fmla="*/ 26 w 26"/>
                <a:gd name="T9" fmla="*/ 11 h 41"/>
                <a:gd name="T10" fmla="*/ 21 w 26"/>
                <a:gd name="T11" fmla="*/ 21 h 41"/>
                <a:gd name="T12" fmla="*/ 19 w 26"/>
                <a:gd name="T13" fmla="*/ 28 h 41"/>
                <a:gd name="T14" fmla="*/ 14 w 26"/>
                <a:gd name="T15" fmla="*/ 37 h 41"/>
                <a:gd name="T16" fmla="*/ 5 w 26"/>
                <a:gd name="T17" fmla="*/ 41 h 41"/>
                <a:gd name="T18" fmla="*/ 5 w 26"/>
                <a:gd name="T19" fmla="*/ 41 h 41"/>
                <a:gd name="T20" fmla="*/ 0 w 26"/>
                <a:gd name="T21" fmla="*/ 41 h 41"/>
                <a:gd name="T22" fmla="*/ 0 w 26"/>
                <a:gd name="T23" fmla="*/ 9 h 41"/>
                <a:gd name="T24" fmla="*/ 0 w 26"/>
                <a:gd name="T25" fmla="*/ 9 h 41"/>
                <a:gd name="T26" fmla="*/ 19 w 26"/>
                <a:gd name="T27" fmla="*/ 0 h 41"/>
                <a:gd name="T28" fmla="*/ 19 w 26"/>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41"/>
                <a:gd name="T47" fmla="*/ 26 w 26"/>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41">
                  <a:moveTo>
                    <a:pt x="19" y="0"/>
                  </a:moveTo>
                  <a:lnTo>
                    <a:pt x="19" y="0"/>
                  </a:lnTo>
                  <a:lnTo>
                    <a:pt x="23" y="7"/>
                  </a:lnTo>
                  <a:lnTo>
                    <a:pt x="26" y="11"/>
                  </a:lnTo>
                  <a:lnTo>
                    <a:pt x="21" y="21"/>
                  </a:lnTo>
                  <a:lnTo>
                    <a:pt x="19" y="28"/>
                  </a:lnTo>
                  <a:lnTo>
                    <a:pt x="14" y="37"/>
                  </a:lnTo>
                  <a:lnTo>
                    <a:pt x="5" y="41"/>
                  </a:lnTo>
                  <a:lnTo>
                    <a:pt x="0" y="41"/>
                  </a:lnTo>
                  <a:lnTo>
                    <a:pt x="0" y="9"/>
                  </a:lnTo>
                  <a:lnTo>
                    <a:pt x="1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6" name="Freeform 192"/>
            <p:cNvSpPr>
              <a:spLocks/>
            </p:cNvSpPr>
            <p:nvPr/>
          </p:nvSpPr>
          <p:spPr bwMode="auto">
            <a:xfrm>
              <a:off x="3582" y="2207"/>
              <a:ext cx="216" cy="132"/>
            </a:xfrm>
            <a:custGeom>
              <a:avLst/>
              <a:gdLst>
                <a:gd name="T0" fmla="*/ 204 w 216"/>
                <a:gd name="T1" fmla="*/ 14 h 132"/>
                <a:gd name="T2" fmla="*/ 204 w 216"/>
                <a:gd name="T3" fmla="*/ 14 h 132"/>
                <a:gd name="T4" fmla="*/ 216 w 216"/>
                <a:gd name="T5" fmla="*/ 44 h 132"/>
                <a:gd name="T6" fmla="*/ 216 w 216"/>
                <a:gd name="T7" fmla="*/ 44 h 132"/>
                <a:gd name="T8" fmla="*/ 199 w 216"/>
                <a:gd name="T9" fmla="*/ 48 h 132"/>
                <a:gd name="T10" fmla="*/ 199 w 216"/>
                <a:gd name="T11" fmla="*/ 48 h 132"/>
                <a:gd name="T12" fmla="*/ 197 w 216"/>
                <a:gd name="T13" fmla="*/ 55 h 132"/>
                <a:gd name="T14" fmla="*/ 192 w 216"/>
                <a:gd name="T15" fmla="*/ 62 h 132"/>
                <a:gd name="T16" fmla="*/ 148 w 216"/>
                <a:gd name="T17" fmla="*/ 83 h 132"/>
                <a:gd name="T18" fmla="*/ 130 w 216"/>
                <a:gd name="T19" fmla="*/ 106 h 132"/>
                <a:gd name="T20" fmla="*/ 70 w 216"/>
                <a:gd name="T21" fmla="*/ 113 h 132"/>
                <a:gd name="T22" fmla="*/ 40 w 216"/>
                <a:gd name="T23" fmla="*/ 132 h 132"/>
                <a:gd name="T24" fmla="*/ 23 w 216"/>
                <a:gd name="T25" fmla="*/ 122 h 132"/>
                <a:gd name="T26" fmla="*/ 12 w 216"/>
                <a:gd name="T27" fmla="*/ 106 h 132"/>
                <a:gd name="T28" fmla="*/ 10 w 216"/>
                <a:gd name="T29" fmla="*/ 85 h 132"/>
                <a:gd name="T30" fmla="*/ 10 w 216"/>
                <a:gd name="T31" fmla="*/ 85 h 132"/>
                <a:gd name="T32" fmla="*/ 0 w 216"/>
                <a:gd name="T33" fmla="*/ 74 h 132"/>
                <a:gd name="T34" fmla="*/ 0 w 216"/>
                <a:gd name="T35" fmla="*/ 74 h 132"/>
                <a:gd name="T36" fmla="*/ 10 w 216"/>
                <a:gd name="T37" fmla="*/ 60 h 132"/>
                <a:gd name="T38" fmla="*/ 19 w 216"/>
                <a:gd name="T39" fmla="*/ 48 h 132"/>
                <a:gd name="T40" fmla="*/ 19 w 216"/>
                <a:gd name="T41" fmla="*/ 48 h 132"/>
                <a:gd name="T42" fmla="*/ 26 w 216"/>
                <a:gd name="T43" fmla="*/ 44 h 132"/>
                <a:gd name="T44" fmla="*/ 35 w 216"/>
                <a:gd name="T45" fmla="*/ 39 h 132"/>
                <a:gd name="T46" fmla="*/ 63 w 216"/>
                <a:gd name="T47" fmla="*/ 53 h 132"/>
                <a:gd name="T48" fmla="*/ 63 w 216"/>
                <a:gd name="T49" fmla="*/ 53 h 132"/>
                <a:gd name="T50" fmla="*/ 67 w 216"/>
                <a:gd name="T51" fmla="*/ 67 h 132"/>
                <a:gd name="T52" fmla="*/ 72 w 216"/>
                <a:gd name="T53" fmla="*/ 78 h 132"/>
                <a:gd name="T54" fmla="*/ 86 w 216"/>
                <a:gd name="T55" fmla="*/ 78 h 132"/>
                <a:gd name="T56" fmla="*/ 125 w 216"/>
                <a:gd name="T57" fmla="*/ 34 h 132"/>
                <a:gd name="T58" fmla="*/ 183 w 216"/>
                <a:gd name="T59" fmla="*/ 0 h 132"/>
                <a:gd name="T60" fmla="*/ 183 w 216"/>
                <a:gd name="T61" fmla="*/ 0 h 132"/>
                <a:gd name="T62" fmla="*/ 190 w 216"/>
                <a:gd name="T63" fmla="*/ 2 h 132"/>
                <a:gd name="T64" fmla="*/ 195 w 216"/>
                <a:gd name="T65" fmla="*/ 4 h 132"/>
                <a:gd name="T66" fmla="*/ 204 w 216"/>
                <a:gd name="T67" fmla="*/ 14 h 132"/>
                <a:gd name="T68" fmla="*/ 204 w 216"/>
                <a:gd name="T69" fmla="*/ 14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
                <a:gd name="T106" fmla="*/ 0 h 132"/>
                <a:gd name="T107" fmla="*/ 216 w 216"/>
                <a:gd name="T108" fmla="*/ 132 h 1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 h="132">
                  <a:moveTo>
                    <a:pt x="204" y="14"/>
                  </a:moveTo>
                  <a:lnTo>
                    <a:pt x="204" y="14"/>
                  </a:lnTo>
                  <a:lnTo>
                    <a:pt x="216" y="44"/>
                  </a:lnTo>
                  <a:lnTo>
                    <a:pt x="199" y="48"/>
                  </a:lnTo>
                  <a:lnTo>
                    <a:pt x="197" y="55"/>
                  </a:lnTo>
                  <a:lnTo>
                    <a:pt x="192" y="62"/>
                  </a:lnTo>
                  <a:lnTo>
                    <a:pt x="148" y="83"/>
                  </a:lnTo>
                  <a:lnTo>
                    <a:pt x="130" y="106"/>
                  </a:lnTo>
                  <a:lnTo>
                    <a:pt x="70" y="113"/>
                  </a:lnTo>
                  <a:lnTo>
                    <a:pt x="40" y="132"/>
                  </a:lnTo>
                  <a:lnTo>
                    <a:pt x="23" y="122"/>
                  </a:lnTo>
                  <a:lnTo>
                    <a:pt x="12" y="106"/>
                  </a:lnTo>
                  <a:lnTo>
                    <a:pt x="10" y="85"/>
                  </a:lnTo>
                  <a:lnTo>
                    <a:pt x="0" y="74"/>
                  </a:lnTo>
                  <a:lnTo>
                    <a:pt x="10" y="60"/>
                  </a:lnTo>
                  <a:lnTo>
                    <a:pt x="19" y="48"/>
                  </a:lnTo>
                  <a:lnTo>
                    <a:pt x="26" y="44"/>
                  </a:lnTo>
                  <a:lnTo>
                    <a:pt x="35" y="39"/>
                  </a:lnTo>
                  <a:lnTo>
                    <a:pt x="63" y="53"/>
                  </a:lnTo>
                  <a:lnTo>
                    <a:pt x="67" y="67"/>
                  </a:lnTo>
                  <a:lnTo>
                    <a:pt x="72" y="78"/>
                  </a:lnTo>
                  <a:lnTo>
                    <a:pt x="86" y="78"/>
                  </a:lnTo>
                  <a:lnTo>
                    <a:pt x="125" y="34"/>
                  </a:lnTo>
                  <a:lnTo>
                    <a:pt x="183" y="0"/>
                  </a:lnTo>
                  <a:lnTo>
                    <a:pt x="190" y="2"/>
                  </a:lnTo>
                  <a:lnTo>
                    <a:pt x="195" y="4"/>
                  </a:lnTo>
                  <a:lnTo>
                    <a:pt x="204"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7" name="Freeform 193"/>
            <p:cNvSpPr>
              <a:spLocks/>
            </p:cNvSpPr>
            <p:nvPr/>
          </p:nvSpPr>
          <p:spPr bwMode="auto">
            <a:xfrm>
              <a:off x="2789" y="2202"/>
              <a:ext cx="81" cy="84"/>
            </a:xfrm>
            <a:custGeom>
              <a:avLst/>
              <a:gdLst>
                <a:gd name="T0" fmla="*/ 67 w 81"/>
                <a:gd name="T1" fmla="*/ 33 h 84"/>
                <a:gd name="T2" fmla="*/ 67 w 81"/>
                <a:gd name="T3" fmla="*/ 33 h 84"/>
                <a:gd name="T4" fmla="*/ 69 w 81"/>
                <a:gd name="T5" fmla="*/ 33 h 84"/>
                <a:gd name="T6" fmla="*/ 74 w 81"/>
                <a:gd name="T7" fmla="*/ 35 h 84"/>
                <a:gd name="T8" fmla="*/ 81 w 81"/>
                <a:gd name="T9" fmla="*/ 42 h 84"/>
                <a:gd name="T10" fmla="*/ 81 w 81"/>
                <a:gd name="T11" fmla="*/ 42 h 84"/>
                <a:gd name="T12" fmla="*/ 81 w 81"/>
                <a:gd name="T13" fmla="*/ 47 h 84"/>
                <a:gd name="T14" fmla="*/ 81 w 81"/>
                <a:gd name="T15" fmla="*/ 49 h 84"/>
                <a:gd name="T16" fmla="*/ 76 w 81"/>
                <a:gd name="T17" fmla="*/ 54 h 84"/>
                <a:gd name="T18" fmla="*/ 67 w 81"/>
                <a:gd name="T19" fmla="*/ 56 h 84"/>
                <a:gd name="T20" fmla="*/ 60 w 81"/>
                <a:gd name="T21" fmla="*/ 58 h 84"/>
                <a:gd name="T22" fmla="*/ 60 w 81"/>
                <a:gd name="T23" fmla="*/ 58 h 84"/>
                <a:gd name="T24" fmla="*/ 60 w 81"/>
                <a:gd name="T25" fmla="*/ 65 h 84"/>
                <a:gd name="T26" fmla="*/ 58 w 81"/>
                <a:gd name="T27" fmla="*/ 70 h 84"/>
                <a:gd name="T28" fmla="*/ 58 w 81"/>
                <a:gd name="T29" fmla="*/ 70 h 84"/>
                <a:gd name="T30" fmla="*/ 49 w 81"/>
                <a:gd name="T31" fmla="*/ 70 h 84"/>
                <a:gd name="T32" fmla="*/ 42 w 81"/>
                <a:gd name="T33" fmla="*/ 74 h 84"/>
                <a:gd name="T34" fmla="*/ 35 w 81"/>
                <a:gd name="T35" fmla="*/ 79 h 84"/>
                <a:gd name="T36" fmla="*/ 28 w 81"/>
                <a:gd name="T37" fmla="*/ 84 h 84"/>
                <a:gd name="T38" fmla="*/ 0 w 81"/>
                <a:gd name="T39" fmla="*/ 58 h 84"/>
                <a:gd name="T40" fmla="*/ 0 w 81"/>
                <a:gd name="T41" fmla="*/ 58 h 84"/>
                <a:gd name="T42" fmla="*/ 49 w 81"/>
                <a:gd name="T43" fmla="*/ 35 h 84"/>
                <a:gd name="T44" fmla="*/ 49 w 81"/>
                <a:gd name="T45" fmla="*/ 35 h 84"/>
                <a:gd name="T46" fmla="*/ 37 w 81"/>
                <a:gd name="T47" fmla="*/ 3 h 84"/>
                <a:gd name="T48" fmla="*/ 37 w 81"/>
                <a:gd name="T49" fmla="*/ 3 h 84"/>
                <a:gd name="T50" fmla="*/ 44 w 81"/>
                <a:gd name="T51" fmla="*/ 3 h 84"/>
                <a:gd name="T52" fmla="*/ 49 w 81"/>
                <a:gd name="T53" fmla="*/ 0 h 84"/>
                <a:gd name="T54" fmla="*/ 60 w 81"/>
                <a:gd name="T55" fmla="*/ 0 h 84"/>
                <a:gd name="T56" fmla="*/ 65 w 81"/>
                <a:gd name="T57" fmla="*/ 0 h 84"/>
                <a:gd name="T58" fmla="*/ 67 w 81"/>
                <a:gd name="T59" fmla="*/ 33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
                <a:gd name="T91" fmla="*/ 0 h 84"/>
                <a:gd name="T92" fmla="*/ 81 w 81"/>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 h="84">
                  <a:moveTo>
                    <a:pt x="67" y="33"/>
                  </a:moveTo>
                  <a:lnTo>
                    <a:pt x="67" y="33"/>
                  </a:lnTo>
                  <a:lnTo>
                    <a:pt x="69" y="33"/>
                  </a:lnTo>
                  <a:lnTo>
                    <a:pt x="74" y="35"/>
                  </a:lnTo>
                  <a:lnTo>
                    <a:pt x="81" y="42"/>
                  </a:lnTo>
                  <a:lnTo>
                    <a:pt x="81" y="47"/>
                  </a:lnTo>
                  <a:lnTo>
                    <a:pt x="81" y="49"/>
                  </a:lnTo>
                  <a:lnTo>
                    <a:pt x="76" y="54"/>
                  </a:lnTo>
                  <a:lnTo>
                    <a:pt x="67" y="56"/>
                  </a:lnTo>
                  <a:lnTo>
                    <a:pt x="60" y="58"/>
                  </a:lnTo>
                  <a:lnTo>
                    <a:pt x="60" y="65"/>
                  </a:lnTo>
                  <a:lnTo>
                    <a:pt x="58" y="70"/>
                  </a:lnTo>
                  <a:lnTo>
                    <a:pt x="49" y="70"/>
                  </a:lnTo>
                  <a:lnTo>
                    <a:pt x="42" y="74"/>
                  </a:lnTo>
                  <a:lnTo>
                    <a:pt x="35" y="79"/>
                  </a:lnTo>
                  <a:lnTo>
                    <a:pt x="28" y="84"/>
                  </a:lnTo>
                  <a:lnTo>
                    <a:pt x="0" y="58"/>
                  </a:lnTo>
                  <a:lnTo>
                    <a:pt x="49" y="35"/>
                  </a:lnTo>
                  <a:lnTo>
                    <a:pt x="37" y="3"/>
                  </a:lnTo>
                  <a:lnTo>
                    <a:pt x="44" y="3"/>
                  </a:lnTo>
                  <a:lnTo>
                    <a:pt x="49" y="0"/>
                  </a:lnTo>
                  <a:lnTo>
                    <a:pt x="60" y="0"/>
                  </a:lnTo>
                  <a:lnTo>
                    <a:pt x="65" y="0"/>
                  </a:lnTo>
                  <a:lnTo>
                    <a:pt x="67" y="3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8" name="Freeform 194"/>
            <p:cNvSpPr>
              <a:spLocks/>
            </p:cNvSpPr>
            <p:nvPr/>
          </p:nvSpPr>
          <p:spPr bwMode="auto">
            <a:xfrm>
              <a:off x="3347" y="2205"/>
              <a:ext cx="2" cy="2"/>
            </a:xfrm>
            <a:custGeom>
              <a:avLst/>
              <a:gdLst>
                <a:gd name="T0" fmla="*/ 2 w 2"/>
                <a:gd name="T1" fmla="*/ 2 h 2"/>
                <a:gd name="T2" fmla="*/ 2 w 2"/>
                <a:gd name="T3" fmla="*/ 2 h 2"/>
                <a:gd name="T4" fmla="*/ 2 w 2"/>
                <a:gd name="T5" fmla="*/ 2 h 2"/>
                <a:gd name="T6" fmla="*/ 0 w 2"/>
                <a:gd name="T7" fmla="*/ 2 h 2"/>
                <a:gd name="T8" fmla="*/ 0 w 2"/>
                <a:gd name="T9" fmla="*/ 2 h 2"/>
                <a:gd name="T10" fmla="*/ 0 w 2"/>
                <a:gd name="T11" fmla="*/ 0 h 2"/>
                <a:gd name="T12" fmla="*/ 2 w 2"/>
                <a:gd name="T13" fmla="*/ 0 h 2"/>
                <a:gd name="T14" fmla="*/ 2 w 2"/>
                <a:gd name="T15" fmla="*/ 2 h 2"/>
                <a:gd name="T16" fmla="*/ 2 w 2"/>
                <a:gd name="T17" fmla="*/ 2 h 2"/>
                <a:gd name="T18" fmla="*/ 2 w 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2"/>
                  </a:moveTo>
                  <a:lnTo>
                    <a:pt x="2" y="2"/>
                  </a:lnTo>
                  <a:lnTo>
                    <a:pt x="0" y="2"/>
                  </a:lnTo>
                  <a:lnTo>
                    <a:pt x="0" y="0"/>
                  </a:lnTo>
                  <a:lnTo>
                    <a:pt x="2" y="0"/>
                  </a:lnTo>
                  <a:lnTo>
                    <a:pt x="2"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39" name="Freeform 195"/>
            <p:cNvSpPr>
              <a:spLocks/>
            </p:cNvSpPr>
            <p:nvPr/>
          </p:nvSpPr>
          <p:spPr bwMode="auto">
            <a:xfrm>
              <a:off x="3416" y="2232"/>
              <a:ext cx="282" cy="317"/>
            </a:xfrm>
            <a:custGeom>
              <a:avLst/>
              <a:gdLst>
                <a:gd name="T0" fmla="*/ 104 w 282"/>
                <a:gd name="T1" fmla="*/ 44 h 317"/>
                <a:gd name="T2" fmla="*/ 136 w 282"/>
                <a:gd name="T3" fmla="*/ 60 h 317"/>
                <a:gd name="T4" fmla="*/ 176 w 282"/>
                <a:gd name="T5" fmla="*/ 111 h 317"/>
                <a:gd name="T6" fmla="*/ 176 w 282"/>
                <a:gd name="T7" fmla="*/ 111 h 317"/>
                <a:gd name="T8" fmla="*/ 178 w 282"/>
                <a:gd name="T9" fmla="*/ 121 h 317"/>
                <a:gd name="T10" fmla="*/ 178 w 282"/>
                <a:gd name="T11" fmla="*/ 121 h 317"/>
                <a:gd name="T12" fmla="*/ 166 w 282"/>
                <a:gd name="T13" fmla="*/ 127 h 317"/>
                <a:gd name="T14" fmla="*/ 166 w 282"/>
                <a:gd name="T15" fmla="*/ 148 h 317"/>
                <a:gd name="T16" fmla="*/ 196 w 282"/>
                <a:gd name="T17" fmla="*/ 167 h 317"/>
                <a:gd name="T18" fmla="*/ 199 w 282"/>
                <a:gd name="T19" fmla="*/ 178 h 317"/>
                <a:gd name="T20" fmla="*/ 238 w 282"/>
                <a:gd name="T21" fmla="*/ 222 h 317"/>
                <a:gd name="T22" fmla="*/ 238 w 282"/>
                <a:gd name="T23" fmla="*/ 222 h 317"/>
                <a:gd name="T24" fmla="*/ 282 w 282"/>
                <a:gd name="T25" fmla="*/ 234 h 317"/>
                <a:gd name="T26" fmla="*/ 257 w 282"/>
                <a:gd name="T27" fmla="*/ 266 h 317"/>
                <a:gd name="T28" fmla="*/ 257 w 282"/>
                <a:gd name="T29" fmla="*/ 266 h 317"/>
                <a:gd name="T30" fmla="*/ 238 w 282"/>
                <a:gd name="T31" fmla="*/ 283 h 317"/>
                <a:gd name="T32" fmla="*/ 229 w 282"/>
                <a:gd name="T33" fmla="*/ 289 h 317"/>
                <a:gd name="T34" fmla="*/ 217 w 282"/>
                <a:gd name="T35" fmla="*/ 294 h 317"/>
                <a:gd name="T36" fmla="*/ 164 w 282"/>
                <a:gd name="T37" fmla="*/ 315 h 317"/>
                <a:gd name="T38" fmla="*/ 164 w 282"/>
                <a:gd name="T39" fmla="*/ 315 h 317"/>
                <a:gd name="T40" fmla="*/ 134 w 282"/>
                <a:gd name="T41" fmla="*/ 313 h 317"/>
                <a:gd name="T42" fmla="*/ 106 w 282"/>
                <a:gd name="T43" fmla="*/ 317 h 317"/>
                <a:gd name="T44" fmla="*/ 106 w 282"/>
                <a:gd name="T45" fmla="*/ 317 h 317"/>
                <a:gd name="T46" fmla="*/ 90 w 282"/>
                <a:gd name="T47" fmla="*/ 313 h 317"/>
                <a:gd name="T48" fmla="*/ 74 w 282"/>
                <a:gd name="T49" fmla="*/ 306 h 317"/>
                <a:gd name="T50" fmla="*/ 55 w 282"/>
                <a:gd name="T51" fmla="*/ 301 h 317"/>
                <a:gd name="T52" fmla="*/ 46 w 282"/>
                <a:gd name="T53" fmla="*/ 301 h 317"/>
                <a:gd name="T54" fmla="*/ 37 w 282"/>
                <a:gd name="T55" fmla="*/ 301 h 317"/>
                <a:gd name="T56" fmla="*/ 32 w 282"/>
                <a:gd name="T57" fmla="*/ 248 h 317"/>
                <a:gd name="T58" fmla="*/ 2 w 282"/>
                <a:gd name="T59" fmla="*/ 227 h 317"/>
                <a:gd name="T60" fmla="*/ 2 w 282"/>
                <a:gd name="T61" fmla="*/ 227 h 317"/>
                <a:gd name="T62" fmla="*/ 0 w 282"/>
                <a:gd name="T63" fmla="*/ 225 h 317"/>
                <a:gd name="T64" fmla="*/ 2 w 282"/>
                <a:gd name="T65" fmla="*/ 220 h 317"/>
                <a:gd name="T66" fmla="*/ 2 w 282"/>
                <a:gd name="T67" fmla="*/ 220 h 317"/>
                <a:gd name="T68" fmla="*/ 7 w 282"/>
                <a:gd name="T69" fmla="*/ 218 h 317"/>
                <a:gd name="T70" fmla="*/ 11 w 282"/>
                <a:gd name="T71" fmla="*/ 215 h 317"/>
                <a:gd name="T72" fmla="*/ 14 w 282"/>
                <a:gd name="T73" fmla="*/ 158 h 317"/>
                <a:gd name="T74" fmla="*/ 14 w 282"/>
                <a:gd name="T75" fmla="*/ 158 h 317"/>
                <a:gd name="T76" fmla="*/ 34 w 282"/>
                <a:gd name="T77" fmla="*/ 125 h 317"/>
                <a:gd name="T78" fmla="*/ 46 w 282"/>
                <a:gd name="T79" fmla="*/ 111 h 317"/>
                <a:gd name="T80" fmla="*/ 62 w 282"/>
                <a:gd name="T81" fmla="*/ 95 h 317"/>
                <a:gd name="T82" fmla="*/ 62 w 282"/>
                <a:gd name="T83" fmla="*/ 95 h 317"/>
                <a:gd name="T84" fmla="*/ 67 w 282"/>
                <a:gd name="T85" fmla="*/ 53 h 317"/>
                <a:gd name="T86" fmla="*/ 67 w 282"/>
                <a:gd name="T87" fmla="*/ 33 h 317"/>
                <a:gd name="T88" fmla="*/ 69 w 282"/>
                <a:gd name="T89" fmla="*/ 12 h 317"/>
                <a:gd name="T90" fmla="*/ 69 w 282"/>
                <a:gd name="T91" fmla="*/ 12 h 317"/>
                <a:gd name="T92" fmla="*/ 85 w 282"/>
                <a:gd name="T93" fmla="*/ 0 h 317"/>
                <a:gd name="T94" fmla="*/ 104 w 282"/>
                <a:gd name="T95" fmla="*/ 44 h 3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2"/>
                <a:gd name="T145" fmla="*/ 0 h 317"/>
                <a:gd name="T146" fmla="*/ 282 w 282"/>
                <a:gd name="T147" fmla="*/ 317 h 3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2" h="317">
                  <a:moveTo>
                    <a:pt x="104" y="44"/>
                  </a:moveTo>
                  <a:lnTo>
                    <a:pt x="136" y="60"/>
                  </a:lnTo>
                  <a:lnTo>
                    <a:pt x="176" y="111"/>
                  </a:lnTo>
                  <a:lnTo>
                    <a:pt x="178" y="121"/>
                  </a:lnTo>
                  <a:lnTo>
                    <a:pt x="166" y="127"/>
                  </a:lnTo>
                  <a:lnTo>
                    <a:pt x="166" y="148"/>
                  </a:lnTo>
                  <a:lnTo>
                    <a:pt x="196" y="167"/>
                  </a:lnTo>
                  <a:lnTo>
                    <a:pt x="199" y="178"/>
                  </a:lnTo>
                  <a:lnTo>
                    <a:pt x="238" y="222"/>
                  </a:lnTo>
                  <a:lnTo>
                    <a:pt x="282" y="234"/>
                  </a:lnTo>
                  <a:lnTo>
                    <a:pt x="257" y="266"/>
                  </a:lnTo>
                  <a:lnTo>
                    <a:pt x="238" y="283"/>
                  </a:lnTo>
                  <a:lnTo>
                    <a:pt x="229" y="289"/>
                  </a:lnTo>
                  <a:lnTo>
                    <a:pt x="217" y="294"/>
                  </a:lnTo>
                  <a:lnTo>
                    <a:pt x="164" y="315"/>
                  </a:lnTo>
                  <a:lnTo>
                    <a:pt x="134" y="313"/>
                  </a:lnTo>
                  <a:lnTo>
                    <a:pt x="106" y="317"/>
                  </a:lnTo>
                  <a:lnTo>
                    <a:pt x="90" y="313"/>
                  </a:lnTo>
                  <a:lnTo>
                    <a:pt x="74" y="306"/>
                  </a:lnTo>
                  <a:lnTo>
                    <a:pt x="55" y="301"/>
                  </a:lnTo>
                  <a:lnTo>
                    <a:pt x="46" y="301"/>
                  </a:lnTo>
                  <a:lnTo>
                    <a:pt x="37" y="301"/>
                  </a:lnTo>
                  <a:lnTo>
                    <a:pt x="32" y="248"/>
                  </a:lnTo>
                  <a:lnTo>
                    <a:pt x="2" y="227"/>
                  </a:lnTo>
                  <a:lnTo>
                    <a:pt x="0" y="225"/>
                  </a:lnTo>
                  <a:lnTo>
                    <a:pt x="2" y="220"/>
                  </a:lnTo>
                  <a:lnTo>
                    <a:pt x="7" y="218"/>
                  </a:lnTo>
                  <a:lnTo>
                    <a:pt x="11" y="215"/>
                  </a:lnTo>
                  <a:lnTo>
                    <a:pt x="14" y="158"/>
                  </a:lnTo>
                  <a:lnTo>
                    <a:pt x="34" y="125"/>
                  </a:lnTo>
                  <a:lnTo>
                    <a:pt x="46" y="111"/>
                  </a:lnTo>
                  <a:lnTo>
                    <a:pt x="62" y="95"/>
                  </a:lnTo>
                  <a:lnTo>
                    <a:pt x="67" y="53"/>
                  </a:lnTo>
                  <a:lnTo>
                    <a:pt x="67" y="33"/>
                  </a:lnTo>
                  <a:lnTo>
                    <a:pt x="69" y="12"/>
                  </a:lnTo>
                  <a:lnTo>
                    <a:pt x="85" y="0"/>
                  </a:lnTo>
                  <a:lnTo>
                    <a:pt x="104" y="4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0" name="Freeform 196"/>
            <p:cNvSpPr>
              <a:spLocks/>
            </p:cNvSpPr>
            <p:nvPr/>
          </p:nvSpPr>
          <p:spPr bwMode="auto">
            <a:xfrm>
              <a:off x="2851" y="2235"/>
              <a:ext cx="111" cy="67"/>
            </a:xfrm>
            <a:custGeom>
              <a:avLst/>
              <a:gdLst>
                <a:gd name="T0" fmla="*/ 111 w 111"/>
                <a:gd name="T1" fmla="*/ 18 h 67"/>
                <a:gd name="T2" fmla="*/ 84 w 111"/>
                <a:gd name="T3" fmla="*/ 48 h 67"/>
                <a:gd name="T4" fmla="*/ 84 w 111"/>
                <a:gd name="T5" fmla="*/ 48 h 67"/>
                <a:gd name="T6" fmla="*/ 63 w 111"/>
                <a:gd name="T7" fmla="*/ 60 h 67"/>
                <a:gd name="T8" fmla="*/ 51 w 111"/>
                <a:gd name="T9" fmla="*/ 65 h 67"/>
                <a:gd name="T10" fmla="*/ 40 w 111"/>
                <a:gd name="T11" fmla="*/ 67 h 67"/>
                <a:gd name="T12" fmla="*/ 40 w 111"/>
                <a:gd name="T13" fmla="*/ 67 h 67"/>
                <a:gd name="T14" fmla="*/ 35 w 111"/>
                <a:gd name="T15" fmla="*/ 62 h 67"/>
                <a:gd name="T16" fmla="*/ 33 w 111"/>
                <a:gd name="T17" fmla="*/ 58 h 67"/>
                <a:gd name="T18" fmla="*/ 21 w 111"/>
                <a:gd name="T19" fmla="*/ 48 h 67"/>
                <a:gd name="T20" fmla="*/ 0 w 111"/>
                <a:gd name="T21" fmla="*/ 39 h 67"/>
                <a:gd name="T22" fmla="*/ 0 w 111"/>
                <a:gd name="T23" fmla="*/ 39 h 67"/>
                <a:gd name="T24" fmla="*/ 3 w 111"/>
                <a:gd name="T25" fmla="*/ 28 h 67"/>
                <a:gd name="T26" fmla="*/ 3 w 111"/>
                <a:gd name="T27" fmla="*/ 28 h 67"/>
                <a:gd name="T28" fmla="*/ 12 w 111"/>
                <a:gd name="T29" fmla="*/ 25 h 67"/>
                <a:gd name="T30" fmla="*/ 24 w 111"/>
                <a:gd name="T31" fmla="*/ 18 h 67"/>
                <a:gd name="T32" fmla="*/ 24 w 111"/>
                <a:gd name="T33" fmla="*/ 9 h 67"/>
                <a:gd name="T34" fmla="*/ 37 w 111"/>
                <a:gd name="T35" fmla="*/ 4 h 67"/>
                <a:gd name="T36" fmla="*/ 37 w 111"/>
                <a:gd name="T37" fmla="*/ 4 h 67"/>
                <a:gd name="T38" fmla="*/ 49 w 111"/>
                <a:gd name="T39" fmla="*/ 7 h 67"/>
                <a:gd name="T40" fmla="*/ 54 w 111"/>
                <a:gd name="T41" fmla="*/ 7 h 67"/>
                <a:gd name="T42" fmla="*/ 58 w 111"/>
                <a:gd name="T43" fmla="*/ 4 h 67"/>
                <a:gd name="T44" fmla="*/ 70 w 111"/>
                <a:gd name="T45" fmla="*/ 0 h 67"/>
                <a:gd name="T46" fmla="*/ 102 w 111"/>
                <a:gd name="T47" fmla="*/ 4 h 67"/>
                <a:gd name="T48" fmla="*/ 111 w 111"/>
                <a:gd name="T49" fmla="*/ 18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67"/>
                <a:gd name="T77" fmla="*/ 111 w 11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67">
                  <a:moveTo>
                    <a:pt x="111" y="18"/>
                  </a:moveTo>
                  <a:lnTo>
                    <a:pt x="84" y="48"/>
                  </a:lnTo>
                  <a:lnTo>
                    <a:pt x="63" y="60"/>
                  </a:lnTo>
                  <a:lnTo>
                    <a:pt x="51" y="65"/>
                  </a:lnTo>
                  <a:lnTo>
                    <a:pt x="40" y="67"/>
                  </a:lnTo>
                  <a:lnTo>
                    <a:pt x="35" y="62"/>
                  </a:lnTo>
                  <a:lnTo>
                    <a:pt x="33" y="58"/>
                  </a:lnTo>
                  <a:lnTo>
                    <a:pt x="21" y="48"/>
                  </a:lnTo>
                  <a:lnTo>
                    <a:pt x="0" y="39"/>
                  </a:lnTo>
                  <a:lnTo>
                    <a:pt x="3" y="28"/>
                  </a:lnTo>
                  <a:lnTo>
                    <a:pt x="12" y="25"/>
                  </a:lnTo>
                  <a:lnTo>
                    <a:pt x="24" y="18"/>
                  </a:lnTo>
                  <a:lnTo>
                    <a:pt x="24" y="9"/>
                  </a:lnTo>
                  <a:lnTo>
                    <a:pt x="37" y="4"/>
                  </a:lnTo>
                  <a:lnTo>
                    <a:pt x="49" y="7"/>
                  </a:lnTo>
                  <a:lnTo>
                    <a:pt x="54" y="7"/>
                  </a:lnTo>
                  <a:lnTo>
                    <a:pt x="58" y="4"/>
                  </a:lnTo>
                  <a:lnTo>
                    <a:pt x="70" y="0"/>
                  </a:lnTo>
                  <a:lnTo>
                    <a:pt x="102" y="4"/>
                  </a:lnTo>
                  <a:lnTo>
                    <a:pt x="111" y="1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1" name="Freeform 197"/>
            <p:cNvSpPr>
              <a:spLocks/>
            </p:cNvSpPr>
            <p:nvPr/>
          </p:nvSpPr>
          <p:spPr bwMode="auto">
            <a:xfrm>
              <a:off x="2393" y="2258"/>
              <a:ext cx="123" cy="97"/>
            </a:xfrm>
            <a:custGeom>
              <a:avLst/>
              <a:gdLst>
                <a:gd name="T0" fmla="*/ 118 w 123"/>
                <a:gd name="T1" fmla="*/ 34 h 97"/>
                <a:gd name="T2" fmla="*/ 118 w 123"/>
                <a:gd name="T3" fmla="*/ 34 h 97"/>
                <a:gd name="T4" fmla="*/ 120 w 123"/>
                <a:gd name="T5" fmla="*/ 62 h 97"/>
                <a:gd name="T6" fmla="*/ 123 w 123"/>
                <a:gd name="T7" fmla="*/ 88 h 97"/>
                <a:gd name="T8" fmla="*/ 81 w 123"/>
                <a:gd name="T9" fmla="*/ 90 h 97"/>
                <a:gd name="T10" fmla="*/ 46 w 123"/>
                <a:gd name="T11" fmla="*/ 97 h 97"/>
                <a:gd name="T12" fmla="*/ 14 w 123"/>
                <a:gd name="T13" fmla="*/ 88 h 97"/>
                <a:gd name="T14" fmla="*/ 14 w 123"/>
                <a:gd name="T15" fmla="*/ 88 h 97"/>
                <a:gd name="T16" fmla="*/ 14 w 123"/>
                <a:gd name="T17" fmla="*/ 81 h 97"/>
                <a:gd name="T18" fmla="*/ 79 w 123"/>
                <a:gd name="T19" fmla="*/ 74 h 97"/>
                <a:gd name="T20" fmla="*/ 79 w 123"/>
                <a:gd name="T21" fmla="*/ 74 h 97"/>
                <a:gd name="T22" fmla="*/ 81 w 123"/>
                <a:gd name="T23" fmla="*/ 71 h 97"/>
                <a:gd name="T24" fmla="*/ 81 w 123"/>
                <a:gd name="T25" fmla="*/ 67 h 97"/>
                <a:gd name="T26" fmla="*/ 81 w 123"/>
                <a:gd name="T27" fmla="*/ 67 h 97"/>
                <a:gd name="T28" fmla="*/ 74 w 123"/>
                <a:gd name="T29" fmla="*/ 62 h 97"/>
                <a:gd name="T30" fmla="*/ 65 w 123"/>
                <a:gd name="T31" fmla="*/ 60 h 97"/>
                <a:gd name="T32" fmla="*/ 48 w 123"/>
                <a:gd name="T33" fmla="*/ 60 h 97"/>
                <a:gd name="T34" fmla="*/ 30 w 123"/>
                <a:gd name="T35" fmla="*/ 60 h 97"/>
                <a:gd name="T36" fmla="*/ 14 w 123"/>
                <a:gd name="T37" fmla="*/ 62 h 97"/>
                <a:gd name="T38" fmla="*/ 0 w 123"/>
                <a:gd name="T39" fmla="*/ 48 h 97"/>
                <a:gd name="T40" fmla="*/ 14 w 123"/>
                <a:gd name="T41" fmla="*/ 0 h 97"/>
                <a:gd name="T42" fmla="*/ 72 w 123"/>
                <a:gd name="T43" fmla="*/ 2 h 97"/>
                <a:gd name="T44" fmla="*/ 118 w 123"/>
                <a:gd name="T45" fmla="*/ 34 h 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3"/>
                <a:gd name="T70" fmla="*/ 0 h 97"/>
                <a:gd name="T71" fmla="*/ 123 w 123"/>
                <a:gd name="T72" fmla="*/ 97 h 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3" h="97">
                  <a:moveTo>
                    <a:pt x="118" y="34"/>
                  </a:moveTo>
                  <a:lnTo>
                    <a:pt x="118" y="34"/>
                  </a:lnTo>
                  <a:lnTo>
                    <a:pt x="120" y="62"/>
                  </a:lnTo>
                  <a:lnTo>
                    <a:pt x="123" y="88"/>
                  </a:lnTo>
                  <a:lnTo>
                    <a:pt x="81" y="90"/>
                  </a:lnTo>
                  <a:lnTo>
                    <a:pt x="46" y="97"/>
                  </a:lnTo>
                  <a:lnTo>
                    <a:pt x="14" y="88"/>
                  </a:lnTo>
                  <a:lnTo>
                    <a:pt x="14" y="81"/>
                  </a:lnTo>
                  <a:lnTo>
                    <a:pt x="79" y="74"/>
                  </a:lnTo>
                  <a:lnTo>
                    <a:pt x="81" y="71"/>
                  </a:lnTo>
                  <a:lnTo>
                    <a:pt x="81" y="67"/>
                  </a:lnTo>
                  <a:lnTo>
                    <a:pt x="74" y="62"/>
                  </a:lnTo>
                  <a:lnTo>
                    <a:pt x="65" y="60"/>
                  </a:lnTo>
                  <a:lnTo>
                    <a:pt x="48" y="60"/>
                  </a:lnTo>
                  <a:lnTo>
                    <a:pt x="30" y="60"/>
                  </a:lnTo>
                  <a:lnTo>
                    <a:pt x="14" y="62"/>
                  </a:lnTo>
                  <a:lnTo>
                    <a:pt x="0" y="48"/>
                  </a:lnTo>
                  <a:lnTo>
                    <a:pt x="14" y="0"/>
                  </a:lnTo>
                  <a:lnTo>
                    <a:pt x="72" y="2"/>
                  </a:lnTo>
                  <a:lnTo>
                    <a:pt x="118" y="3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2" name="Freeform 198"/>
            <p:cNvSpPr>
              <a:spLocks/>
            </p:cNvSpPr>
            <p:nvPr/>
          </p:nvSpPr>
          <p:spPr bwMode="auto">
            <a:xfrm>
              <a:off x="2884" y="2258"/>
              <a:ext cx="88" cy="102"/>
            </a:xfrm>
            <a:custGeom>
              <a:avLst/>
              <a:gdLst>
                <a:gd name="T0" fmla="*/ 81 w 88"/>
                <a:gd name="T1" fmla="*/ 0 h 102"/>
                <a:gd name="T2" fmla="*/ 81 w 88"/>
                <a:gd name="T3" fmla="*/ 0 h 102"/>
                <a:gd name="T4" fmla="*/ 85 w 88"/>
                <a:gd name="T5" fmla="*/ 9 h 102"/>
                <a:gd name="T6" fmla="*/ 88 w 88"/>
                <a:gd name="T7" fmla="*/ 18 h 102"/>
                <a:gd name="T8" fmla="*/ 81 w 88"/>
                <a:gd name="T9" fmla="*/ 44 h 102"/>
                <a:gd name="T10" fmla="*/ 69 w 88"/>
                <a:gd name="T11" fmla="*/ 62 h 102"/>
                <a:gd name="T12" fmla="*/ 69 w 88"/>
                <a:gd name="T13" fmla="*/ 62 h 102"/>
                <a:gd name="T14" fmla="*/ 69 w 88"/>
                <a:gd name="T15" fmla="*/ 83 h 102"/>
                <a:gd name="T16" fmla="*/ 69 w 88"/>
                <a:gd name="T17" fmla="*/ 83 h 102"/>
                <a:gd name="T18" fmla="*/ 65 w 88"/>
                <a:gd name="T19" fmla="*/ 92 h 102"/>
                <a:gd name="T20" fmla="*/ 60 w 88"/>
                <a:gd name="T21" fmla="*/ 97 h 102"/>
                <a:gd name="T22" fmla="*/ 60 w 88"/>
                <a:gd name="T23" fmla="*/ 102 h 102"/>
                <a:gd name="T24" fmla="*/ 60 w 88"/>
                <a:gd name="T25" fmla="*/ 102 h 102"/>
                <a:gd name="T26" fmla="*/ 21 w 88"/>
                <a:gd name="T27" fmla="*/ 97 h 102"/>
                <a:gd name="T28" fmla="*/ 18 w 88"/>
                <a:gd name="T29" fmla="*/ 81 h 102"/>
                <a:gd name="T30" fmla="*/ 0 w 88"/>
                <a:gd name="T31" fmla="*/ 58 h 102"/>
                <a:gd name="T32" fmla="*/ 0 w 88"/>
                <a:gd name="T33" fmla="*/ 58 h 102"/>
                <a:gd name="T34" fmla="*/ 2 w 88"/>
                <a:gd name="T35" fmla="*/ 53 h 102"/>
                <a:gd name="T36" fmla="*/ 7 w 88"/>
                <a:gd name="T37" fmla="*/ 48 h 102"/>
                <a:gd name="T38" fmla="*/ 7 w 88"/>
                <a:gd name="T39" fmla="*/ 48 h 102"/>
                <a:gd name="T40" fmla="*/ 18 w 88"/>
                <a:gd name="T41" fmla="*/ 46 h 102"/>
                <a:gd name="T42" fmla="*/ 30 w 88"/>
                <a:gd name="T43" fmla="*/ 42 h 102"/>
                <a:gd name="T44" fmla="*/ 53 w 88"/>
                <a:gd name="T45" fmla="*/ 30 h 102"/>
                <a:gd name="T46" fmla="*/ 78 w 88"/>
                <a:gd name="T47" fmla="*/ 0 h 102"/>
                <a:gd name="T48" fmla="*/ 81 w 88"/>
                <a:gd name="T49" fmla="*/ 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102"/>
                <a:gd name="T77" fmla="*/ 88 w 88"/>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102">
                  <a:moveTo>
                    <a:pt x="81" y="0"/>
                  </a:moveTo>
                  <a:lnTo>
                    <a:pt x="81" y="0"/>
                  </a:lnTo>
                  <a:lnTo>
                    <a:pt x="85" y="9"/>
                  </a:lnTo>
                  <a:lnTo>
                    <a:pt x="88" y="18"/>
                  </a:lnTo>
                  <a:lnTo>
                    <a:pt x="81" y="44"/>
                  </a:lnTo>
                  <a:lnTo>
                    <a:pt x="69" y="62"/>
                  </a:lnTo>
                  <a:lnTo>
                    <a:pt x="69" y="83"/>
                  </a:lnTo>
                  <a:lnTo>
                    <a:pt x="65" y="92"/>
                  </a:lnTo>
                  <a:lnTo>
                    <a:pt x="60" y="97"/>
                  </a:lnTo>
                  <a:lnTo>
                    <a:pt x="60" y="102"/>
                  </a:lnTo>
                  <a:lnTo>
                    <a:pt x="21" y="97"/>
                  </a:lnTo>
                  <a:lnTo>
                    <a:pt x="18" y="81"/>
                  </a:lnTo>
                  <a:lnTo>
                    <a:pt x="0" y="58"/>
                  </a:lnTo>
                  <a:lnTo>
                    <a:pt x="2" y="53"/>
                  </a:lnTo>
                  <a:lnTo>
                    <a:pt x="7" y="48"/>
                  </a:lnTo>
                  <a:lnTo>
                    <a:pt x="18" y="46"/>
                  </a:lnTo>
                  <a:lnTo>
                    <a:pt x="30" y="42"/>
                  </a:lnTo>
                  <a:lnTo>
                    <a:pt x="53" y="30"/>
                  </a:lnTo>
                  <a:lnTo>
                    <a:pt x="78" y="0"/>
                  </a:lnTo>
                  <a:lnTo>
                    <a:pt x="81"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3" name="Freeform 199"/>
            <p:cNvSpPr>
              <a:spLocks/>
            </p:cNvSpPr>
            <p:nvPr/>
          </p:nvSpPr>
          <p:spPr bwMode="auto">
            <a:xfrm>
              <a:off x="3486" y="2448"/>
              <a:ext cx="28" cy="28"/>
            </a:xfrm>
            <a:custGeom>
              <a:avLst/>
              <a:gdLst>
                <a:gd name="T0" fmla="*/ 21 w 28"/>
                <a:gd name="T1" fmla="*/ 3 h 28"/>
                <a:gd name="T2" fmla="*/ 28 w 28"/>
                <a:gd name="T3" fmla="*/ 26 h 28"/>
                <a:gd name="T4" fmla="*/ 28 w 28"/>
                <a:gd name="T5" fmla="*/ 26 h 28"/>
                <a:gd name="T6" fmla="*/ 26 w 28"/>
                <a:gd name="T7" fmla="*/ 28 h 28"/>
                <a:gd name="T8" fmla="*/ 26 w 28"/>
                <a:gd name="T9" fmla="*/ 28 h 28"/>
                <a:gd name="T10" fmla="*/ 0 w 28"/>
                <a:gd name="T11" fmla="*/ 0 h 28"/>
                <a:gd name="T12" fmla="*/ 0 w 28"/>
                <a:gd name="T13" fmla="*/ 0 h 28"/>
                <a:gd name="T14" fmla="*/ 12 w 28"/>
                <a:gd name="T15" fmla="*/ 0 h 28"/>
                <a:gd name="T16" fmla="*/ 21 w 28"/>
                <a:gd name="T17" fmla="*/ 3 h 28"/>
                <a:gd name="T18" fmla="*/ 21 w 28"/>
                <a:gd name="T19" fmla="*/ 3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28"/>
                <a:gd name="T32" fmla="*/ 28 w 28"/>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28">
                  <a:moveTo>
                    <a:pt x="21" y="3"/>
                  </a:moveTo>
                  <a:lnTo>
                    <a:pt x="28" y="26"/>
                  </a:lnTo>
                  <a:lnTo>
                    <a:pt x="26" y="28"/>
                  </a:lnTo>
                  <a:lnTo>
                    <a:pt x="0" y="0"/>
                  </a:lnTo>
                  <a:lnTo>
                    <a:pt x="12" y="0"/>
                  </a:lnTo>
                  <a:lnTo>
                    <a:pt x="21"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4" name="Freeform 200"/>
            <p:cNvSpPr>
              <a:spLocks/>
            </p:cNvSpPr>
            <p:nvPr/>
          </p:nvSpPr>
          <p:spPr bwMode="auto">
            <a:xfrm>
              <a:off x="2821" y="2276"/>
              <a:ext cx="58" cy="28"/>
            </a:xfrm>
            <a:custGeom>
              <a:avLst/>
              <a:gdLst>
                <a:gd name="T0" fmla="*/ 51 w 58"/>
                <a:gd name="T1" fmla="*/ 10 h 28"/>
                <a:gd name="T2" fmla="*/ 58 w 58"/>
                <a:gd name="T3" fmla="*/ 17 h 28"/>
                <a:gd name="T4" fmla="*/ 33 w 58"/>
                <a:gd name="T5" fmla="*/ 28 h 28"/>
                <a:gd name="T6" fmla="*/ 33 w 58"/>
                <a:gd name="T7" fmla="*/ 28 h 28"/>
                <a:gd name="T8" fmla="*/ 0 w 58"/>
                <a:gd name="T9" fmla="*/ 12 h 28"/>
                <a:gd name="T10" fmla="*/ 0 w 58"/>
                <a:gd name="T11" fmla="*/ 12 h 28"/>
                <a:gd name="T12" fmla="*/ 12 w 58"/>
                <a:gd name="T13" fmla="*/ 3 h 28"/>
                <a:gd name="T14" fmla="*/ 19 w 58"/>
                <a:gd name="T15" fmla="*/ 0 h 28"/>
                <a:gd name="T16" fmla="*/ 28 w 58"/>
                <a:gd name="T17" fmla="*/ 0 h 28"/>
                <a:gd name="T18" fmla="*/ 51 w 58"/>
                <a:gd name="T19" fmla="*/ 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28"/>
                <a:gd name="T32" fmla="*/ 58 w 58"/>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28">
                  <a:moveTo>
                    <a:pt x="51" y="10"/>
                  </a:moveTo>
                  <a:lnTo>
                    <a:pt x="58" y="17"/>
                  </a:lnTo>
                  <a:lnTo>
                    <a:pt x="33" y="28"/>
                  </a:lnTo>
                  <a:lnTo>
                    <a:pt x="0" y="12"/>
                  </a:lnTo>
                  <a:lnTo>
                    <a:pt x="12" y="3"/>
                  </a:lnTo>
                  <a:lnTo>
                    <a:pt x="19" y="0"/>
                  </a:lnTo>
                  <a:lnTo>
                    <a:pt x="28" y="0"/>
                  </a:lnTo>
                  <a:lnTo>
                    <a:pt x="51" y="1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5" name="Freeform 201"/>
            <p:cNvSpPr>
              <a:spLocks/>
            </p:cNvSpPr>
            <p:nvPr/>
          </p:nvSpPr>
          <p:spPr bwMode="auto">
            <a:xfrm>
              <a:off x="2643" y="2292"/>
              <a:ext cx="159" cy="121"/>
            </a:xfrm>
            <a:custGeom>
              <a:avLst/>
              <a:gdLst>
                <a:gd name="T0" fmla="*/ 120 w 159"/>
                <a:gd name="T1" fmla="*/ 28 h 121"/>
                <a:gd name="T2" fmla="*/ 148 w 159"/>
                <a:gd name="T3" fmla="*/ 44 h 121"/>
                <a:gd name="T4" fmla="*/ 159 w 159"/>
                <a:gd name="T5" fmla="*/ 74 h 121"/>
                <a:gd name="T6" fmla="*/ 125 w 159"/>
                <a:gd name="T7" fmla="*/ 93 h 121"/>
                <a:gd name="T8" fmla="*/ 99 w 159"/>
                <a:gd name="T9" fmla="*/ 95 h 121"/>
                <a:gd name="T10" fmla="*/ 95 w 159"/>
                <a:gd name="T11" fmla="*/ 102 h 121"/>
                <a:gd name="T12" fmla="*/ 65 w 159"/>
                <a:gd name="T13" fmla="*/ 102 h 121"/>
                <a:gd name="T14" fmla="*/ 23 w 159"/>
                <a:gd name="T15" fmla="*/ 121 h 121"/>
                <a:gd name="T16" fmla="*/ 0 w 159"/>
                <a:gd name="T17" fmla="*/ 98 h 121"/>
                <a:gd name="T18" fmla="*/ 23 w 159"/>
                <a:gd name="T19" fmla="*/ 49 h 121"/>
                <a:gd name="T20" fmla="*/ 58 w 159"/>
                <a:gd name="T21" fmla="*/ 35 h 121"/>
                <a:gd name="T22" fmla="*/ 88 w 159"/>
                <a:gd name="T23" fmla="*/ 0 h 121"/>
                <a:gd name="T24" fmla="*/ 118 w 159"/>
                <a:gd name="T25" fmla="*/ 3 h 121"/>
                <a:gd name="T26" fmla="*/ 120 w 159"/>
                <a:gd name="T27" fmla="*/ 28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121"/>
                <a:gd name="T44" fmla="*/ 159 w 159"/>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121">
                  <a:moveTo>
                    <a:pt x="120" y="28"/>
                  </a:moveTo>
                  <a:lnTo>
                    <a:pt x="148" y="44"/>
                  </a:lnTo>
                  <a:lnTo>
                    <a:pt x="159" y="74"/>
                  </a:lnTo>
                  <a:lnTo>
                    <a:pt x="125" y="93"/>
                  </a:lnTo>
                  <a:lnTo>
                    <a:pt x="99" y="95"/>
                  </a:lnTo>
                  <a:lnTo>
                    <a:pt x="95" y="102"/>
                  </a:lnTo>
                  <a:lnTo>
                    <a:pt x="65" y="102"/>
                  </a:lnTo>
                  <a:lnTo>
                    <a:pt x="23" y="121"/>
                  </a:lnTo>
                  <a:lnTo>
                    <a:pt x="0" y="98"/>
                  </a:lnTo>
                  <a:lnTo>
                    <a:pt x="23" y="49"/>
                  </a:lnTo>
                  <a:lnTo>
                    <a:pt x="58" y="35"/>
                  </a:lnTo>
                  <a:lnTo>
                    <a:pt x="88" y="0"/>
                  </a:lnTo>
                  <a:lnTo>
                    <a:pt x="118" y="3"/>
                  </a:lnTo>
                  <a:lnTo>
                    <a:pt x="120" y="2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6" name="Freeform 202"/>
            <p:cNvSpPr>
              <a:spLocks/>
            </p:cNvSpPr>
            <p:nvPr/>
          </p:nvSpPr>
          <p:spPr bwMode="auto">
            <a:xfrm>
              <a:off x="2997" y="2304"/>
              <a:ext cx="39" cy="35"/>
            </a:xfrm>
            <a:custGeom>
              <a:avLst/>
              <a:gdLst>
                <a:gd name="T0" fmla="*/ 39 w 39"/>
                <a:gd name="T1" fmla="*/ 18 h 35"/>
                <a:gd name="T2" fmla="*/ 23 w 39"/>
                <a:gd name="T3" fmla="*/ 35 h 35"/>
                <a:gd name="T4" fmla="*/ 23 w 39"/>
                <a:gd name="T5" fmla="*/ 35 h 35"/>
                <a:gd name="T6" fmla="*/ 2 w 39"/>
                <a:gd name="T7" fmla="*/ 21 h 35"/>
                <a:gd name="T8" fmla="*/ 2 w 39"/>
                <a:gd name="T9" fmla="*/ 21 h 35"/>
                <a:gd name="T10" fmla="*/ 0 w 39"/>
                <a:gd name="T11" fmla="*/ 9 h 35"/>
                <a:gd name="T12" fmla="*/ 2 w 39"/>
                <a:gd name="T13" fmla="*/ 5 h 35"/>
                <a:gd name="T14" fmla="*/ 4 w 39"/>
                <a:gd name="T15" fmla="*/ 0 h 35"/>
                <a:gd name="T16" fmla="*/ 14 w 39"/>
                <a:gd name="T17" fmla="*/ 0 h 35"/>
                <a:gd name="T18" fmla="*/ 39 w 39"/>
                <a:gd name="T19" fmla="*/ 18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5"/>
                <a:gd name="T32" fmla="*/ 39 w 39"/>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5">
                  <a:moveTo>
                    <a:pt x="39" y="18"/>
                  </a:moveTo>
                  <a:lnTo>
                    <a:pt x="23" y="35"/>
                  </a:lnTo>
                  <a:lnTo>
                    <a:pt x="2" y="21"/>
                  </a:lnTo>
                  <a:lnTo>
                    <a:pt x="0" y="9"/>
                  </a:lnTo>
                  <a:lnTo>
                    <a:pt x="2" y="5"/>
                  </a:lnTo>
                  <a:lnTo>
                    <a:pt x="4" y="0"/>
                  </a:lnTo>
                  <a:lnTo>
                    <a:pt x="14" y="0"/>
                  </a:lnTo>
                  <a:lnTo>
                    <a:pt x="39" y="1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7" name="Freeform 203"/>
            <p:cNvSpPr>
              <a:spLocks/>
            </p:cNvSpPr>
            <p:nvPr/>
          </p:nvSpPr>
          <p:spPr bwMode="auto">
            <a:xfrm>
              <a:off x="3447" y="2472"/>
              <a:ext cx="16" cy="13"/>
            </a:xfrm>
            <a:custGeom>
              <a:avLst/>
              <a:gdLst>
                <a:gd name="T0" fmla="*/ 12 w 16"/>
                <a:gd name="T1" fmla="*/ 0 h 13"/>
                <a:gd name="T2" fmla="*/ 12 w 16"/>
                <a:gd name="T3" fmla="*/ 0 h 13"/>
                <a:gd name="T4" fmla="*/ 16 w 16"/>
                <a:gd name="T5" fmla="*/ 4 h 13"/>
                <a:gd name="T6" fmla="*/ 16 w 16"/>
                <a:gd name="T7" fmla="*/ 9 h 13"/>
                <a:gd name="T8" fmla="*/ 16 w 16"/>
                <a:gd name="T9" fmla="*/ 11 h 13"/>
                <a:gd name="T10" fmla="*/ 16 w 16"/>
                <a:gd name="T11" fmla="*/ 11 h 13"/>
                <a:gd name="T12" fmla="*/ 9 w 16"/>
                <a:gd name="T13" fmla="*/ 13 h 13"/>
                <a:gd name="T14" fmla="*/ 7 w 16"/>
                <a:gd name="T15" fmla="*/ 11 h 13"/>
                <a:gd name="T16" fmla="*/ 2 w 16"/>
                <a:gd name="T17" fmla="*/ 4 h 13"/>
                <a:gd name="T18" fmla="*/ 0 w 16"/>
                <a:gd name="T19" fmla="*/ 2 h 13"/>
                <a:gd name="T20" fmla="*/ 0 w 16"/>
                <a:gd name="T21" fmla="*/ 0 h 13"/>
                <a:gd name="T22" fmla="*/ 12 w 16"/>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3"/>
                <a:gd name="T38" fmla="*/ 16 w 16"/>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3">
                  <a:moveTo>
                    <a:pt x="12" y="0"/>
                  </a:moveTo>
                  <a:lnTo>
                    <a:pt x="12" y="0"/>
                  </a:lnTo>
                  <a:lnTo>
                    <a:pt x="16" y="4"/>
                  </a:lnTo>
                  <a:lnTo>
                    <a:pt x="16" y="9"/>
                  </a:lnTo>
                  <a:lnTo>
                    <a:pt x="16" y="11"/>
                  </a:lnTo>
                  <a:lnTo>
                    <a:pt x="9" y="13"/>
                  </a:lnTo>
                  <a:lnTo>
                    <a:pt x="7" y="11"/>
                  </a:lnTo>
                  <a:lnTo>
                    <a:pt x="2" y="4"/>
                  </a:lnTo>
                  <a:lnTo>
                    <a:pt x="0" y="2"/>
                  </a:lnTo>
                  <a:lnTo>
                    <a:pt x="0" y="0"/>
                  </a:lnTo>
                  <a:lnTo>
                    <a:pt x="12"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8" name="Freeform 204"/>
            <p:cNvSpPr>
              <a:spLocks/>
            </p:cNvSpPr>
            <p:nvPr/>
          </p:nvSpPr>
          <p:spPr bwMode="auto">
            <a:xfrm>
              <a:off x="2899" y="2474"/>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2 w 7"/>
                <a:gd name="T19" fmla="*/ 0 h 9"/>
                <a:gd name="T20" fmla="*/ 2 w 7"/>
                <a:gd name="T21" fmla="*/ 0 h 9"/>
                <a:gd name="T22" fmla="*/ 4 w 7"/>
                <a:gd name="T23" fmla="*/ 0 h 9"/>
                <a:gd name="T24" fmla="*/ 7 w 7"/>
                <a:gd name="T25" fmla="*/ 2 h 9"/>
                <a:gd name="T26" fmla="*/ 7 w 7"/>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9"/>
                <a:gd name="T44" fmla="*/ 7 w 7"/>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49" name="Freeform 205"/>
            <p:cNvSpPr>
              <a:spLocks/>
            </p:cNvSpPr>
            <p:nvPr/>
          </p:nvSpPr>
          <p:spPr bwMode="auto">
            <a:xfrm>
              <a:off x="2407" y="2320"/>
              <a:ext cx="62" cy="14"/>
            </a:xfrm>
            <a:custGeom>
              <a:avLst/>
              <a:gdLst>
                <a:gd name="T0" fmla="*/ 62 w 62"/>
                <a:gd name="T1" fmla="*/ 7 h 14"/>
                <a:gd name="T2" fmla="*/ 62 w 62"/>
                <a:gd name="T3" fmla="*/ 7 h 14"/>
                <a:gd name="T4" fmla="*/ 62 w 62"/>
                <a:gd name="T5" fmla="*/ 9 h 14"/>
                <a:gd name="T6" fmla="*/ 62 w 62"/>
                <a:gd name="T7" fmla="*/ 9 h 14"/>
                <a:gd name="T8" fmla="*/ 0 w 62"/>
                <a:gd name="T9" fmla="*/ 14 h 14"/>
                <a:gd name="T10" fmla="*/ 0 w 62"/>
                <a:gd name="T11" fmla="*/ 14 h 14"/>
                <a:gd name="T12" fmla="*/ 2 w 62"/>
                <a:gd name="T13" fmla="*/ 5 h 14"/>
                <a:gd name="T14" fmla="*/ 46 w 62"/>
                <a:gd name="T15" fmla="*/ 0 h 14"/>
                <a:gd name="T16" fmla="*/ 62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62" y="7"/>
                  </a:moveTo>
                  <a:lnTo>
                    <a:pt x="62" y="7"/>
                  </a:lnTo>
                  <a:lnTo>
                    <a:pt x="62" y="9"/>
                  </a:lnTo>
                  <a:lnTo>
                    <a:pt x="0" y="14"/>
                  </a:lnTo>
                  <a:lnTo>
                    <a:pt x="2" y="5"/>
                  </a:lnTo>
                  <a:lnTo>
                    <a:pt x="46" y="0"/>
                  </a:lnTo>
                  <a:lnTo>
                    <a:pt x="62"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0" name="Freeform 206"/>
            <p:cNvSpPr>
              <a:spLocks/>
            </p:cNvSpPr>
            <p:nvPr/>
          </p:nvSpPr>
          <p:spPr bwMode="auto">
            <a:xfrm>
              <a:off x="3537" y="2488"/>
              <a:ext cx="12" cy="16"/>
            </a:xfrm>
            <a:custGeom>
              <a:avLst/>
              <a:gdLst>
                <a:gd name="T0" fmla="*/ 12 w 12"/>
                <a:gd name="T1" fmla="*/ 16 h 16"/>
                <a:gd name="T2" fmla="*/ 12 w 12"/>
                <a:gd name="T3" fmla="*/ 16 h 16"/>
                <a:gd name="T4" fmla="*/ 0 w 12"/>
                <a:gd name="T5" fmla="*/ 2 h 16"/>
                <a:gd name="T6" fmla="*/ 0 w 12"/>
                <a:gd name="T7" fmla="*/ 2 h 16"/>
                <a:gd name="T8" fmla="*/ 5 w 12"/>
                <a:gd name="T9" fmla="*/ 0 h 16"/>
                <a:gd name="T10" fmla="*/ 5 w 12"/>
                <a:gd name="T11" fmla="*/ 0 h 16"/>
                <a:gd name="T12" fmla="*/ 12 w 12"/>
                <a:gd name="T13" fmla="*/ 16 h 16"/>
                <a:gd name="T14" fmla="*/ 12 w 1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12" y="16"/>
                  </a:moveTo>
                  <a:lnTo>
                    <a:pt x="12" y="16"/>
                  </a:lnTo>
                  <a:lnTo>
                    <a:pt x="0" y="2"/>
                  </a:lnTo>
                  <a:lnTo>
                    <a:pt x="5" y="0"/>
                  </a:lnTo>
                  <a:lnTo>
                    <a:pt x="12"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1" name="Freeform 207"/>
            <p:cNvSpPr>
              <a:spLocks/>
            </p:cNvSpPr>
            <p:nvPr/>
          </p:nvSpPr>
          <p:spPr bwMode="auto">
            <a:xfrm>
              <a:off x="2805" y="2327"/>
              <a:ext cx="227" cy="206"/>
            </a:xfrm>
            <a:custGeom>
              <a:avLst/>
              <a:gdLst>
                <a:gd name="T0" fmla="*/ 90 w 227"/>
                <a:gd name="T1" fmla="*/ 12 h 206"/>
                <a:gd name="T2" fmla="*/ 90 w 227"/>
                <a:gd name="T3" fmla="*/ 12 h 206"/>
                <a:gd name="T4" fmla="*/ 102 w 227"/>
                <a:gd name="T5" fmla="*/ 9 h 206"/>
                <a:gd name="T6" fmla="*/ 113 w 227"/>
                <a:gd name="T7" fmla="*/ 7 h 206"/>
                <a:gd name="T8" fmla="*/ 129 w 227"/>
                <a:gd name="T9" fmla="*/ 14 h 206"/>
                <a:gd name="T10" fmla="*/ 192 w 227"/>
                <a:gd name="T11" fmla="*/ 2 h 206"/>
                <a:gd name="T12" fmla="*/ 213 w 227"/>
                <a:gd name="T13" fmla="*/ 14 h 206"/>
                <a:gd name="T14" fmla="*/ 227 w 227"/>
                <a:gd name="T15" fmla="*/ 35 h 206"/>
                <a:gd name="T16" fmla="*/ 227 w 227"/>
                <a:gd name="T17" fmla="*/ 35 h 206"/>
                <a:gd name="T18" fmla="*/ 217 w 227"/>
                <a:gd name="T19" fmla="*/ 56 h 206"/>
                <a:gd name="T20" fmla="*/ 217 w 227"/>
                <a:gd name="T21" fmla="*/ 56 h 206"/>
                <a:gd name="T22" fmla="*/ 210 w 227"/>
                <a:gd name="T23" fmla="*/ 58 h 206"/>
                <a:gd name="T24" fmla="*/ 206 w 227"/>
                <a:gd name="T25" fmla="*/ 63 h 206"/>
                <a:gd name="T26" fmla="*/ 203 w 227"/>
                <a:gd name="T27" fmla="*/ 76 h 206"/>
                <a:gd name="T28" fmla="*/ 199 w 227"/>
                <a:gd name="T29" fmla="*/ 93 h 206"/>
                <a:gd name="T30" fmla="*/ 162 w 227"/>
                <a:gd name="T31" fmla="*/ 155 h 206"/>
                <a:gd name="T32" fmla="*/ 139 w 227"/>
                <a:gd name="T33" fmla="*/ 160 h 206"/>
                <a:gd name="T34" fmla="*/ 102 w 227"/>
                <a:gd name="T35" fmla="*/ 201 h 206"/>
                <a:gd name="T36" fmla="*/ 60 w 227"/>
                <a:gd name="T37" fmla="*/ 206 h 206"/>
                <a:gd name="T38" fmla="*/ 46 w 227"/>
                <a:gd name="T39" fmla="*/ 194 h 206"/>
                <a:gd name="T40" fmla="*/ 35 w 227"/>
                <a:gd name="T41" fmla="*/ 171 h 206"/>
                <a:gd name="T42" fmla="*/ 35 w 227"/>
                <a:gd name="T43" fmla="*/ 171 h 206"/>
                <a:gd name="T44" fmla="*/ 2 w 227"/>
                <a:gd name="T45" fmla="*/ 162 h 206"/>
                <a:gd name="T46" fmla="*/ 0 w 227"/>
                <a:gd name="T47" fmla="*/ 144 h 206"/>
                <a:gd name="T48" fmla="*/ 14 w 227"/>
                <a:gd name="T49" fmla="*/ 79 h 206"/>
                <a:gd name="T50" fmla="*/ 14 w 227"/>
                <a:gd name="T51" fmla="*/ 49 h 206"/>
                <a:gd name="T52" fmla="*/ 14 w 227"/>
                <a:gd name="T53" fmla="*/ 49 h 206"/>
                <a:gd name="T54" fmla="*/ 18 w 227"/>
                <a:gd name="T55" fmla="*/ 46 h 206"/>
                <a:gd name="T56" fmla="*/ 23 w 227"/>
                <a:gd name="T57" fmla="*/ 44 h 206"/>
                <a:gd name="T58" fmla="*/ 23 w 227"/>
                <a:gd name="T59" fmla="*/ 44 h 206"/>
                <a:gd name="T60" fmla="*/ 30 w 227"/>
                <a:gd name="T61" fmla="*/ 21 h 206"/>
                <a:gd name="T62" fmla="*/ 35 w 227"/>
                <a:gd name="T63" fmla="*/ 12 h 206"/>
                <a:gd name="T64" fmla="*/ 44 w 227"/>
                <a:gd name="T65" fmla="*/ 0 h 206"/>
                <a:gd name="T66" fmla="*/ 90 w 227"/>
                <a:gd name="T67" fmla="*/ 12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7"/>
                <a:gd name="T103" fmla="*/ 0 h 206"/>
                <a:gd name="T104" fmla="*/ 227 w 22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7" h="206">
                  <a:moveTo>
                    <a:pt x="90" y="12"/>
                  </a:moveTo>
                  <a:lnTo>
                    <a:pt x="90" y="12"/>
                  </a:lnTo>
                  <a:lnTo>
                    <a:pt x="102" y="9"/>
                  </a:lnTo>
                  <a:lnTo>
                    <a:pt x="113" y="7"/>
                  </a:lnTo>
                  <a:lnTo>
                    <a:pt x="129" y="14"/>
                  </a:lnTo>
                  <a:lnTo>
                    <a:pt x="192" y="2"/>
                  </a:lnTo>
                  <a:lnTo>
                    <a:pt x="213" y="14"/>
                  </a:lnTo>
                  <a:lnTo>
                    <a:pt x="227" y="35"/>
                  </a:lnTo>
                  <a:lnTo>
                    <a:pt x="217" y="56"/>
                  </a:lnTo>
                  <a:lnTo>
                    <a:pt x="210" y="58"/>
                  </a:lnTo>
                  <a:lnTo>
                    <a:pt x="206" y="63"/>
                  </a:lnTo>
                  <a:lnTo>
                    <a:pt x="203" y="76"/>
                  </a:lnTo>
                  <a:lnTo>
                    <a:pt x="199" y="93"/>
                  </a:lnTo>
                  <a:lnTo>
                    <a:pt x="162" y="155"/>
                  </a:lnTo>
                  <a:lnTo>
                    <a:pt x="139" y="160"/>
                  </a:lnTo>
                  <a:lnTo>
                    <a:pt x="102" y="201"/>
                  </a:lnTo>
                  <a:lnTo>
                    <a:pt x="60" y="206"/>
                  </a:lnTo>
                  <a:lnTo>
                    <a:pt x="46" y="194"/>
                  </a:lnTo>
                  <a:lnTo>
                    <a:pt x="35" y="171"/>
                  </a:lnTo>
                  <a:lnTo>
                    <a:pt x="2" y="162"/>
                  </a:lnTo>
                  <a:lnTo>
                    <a:pt x="0" y="144"/>
                  </a:lnTo>
                  <a:lnTo>
                    <a:pt x="14" y="79"/>
                  </a:lnTo>
                  <a:lnTo>
                    <a:pt x="14" y="49"/>
                  </a:lnTo>
                  <a:lnTo>
                    <a:pt x="18" y="46"/>
                  </a:lnTo>
                  <a:lnTo>
                    <a:pt x="23" y="44"/>
                  </a:lnTo>
                  <a:lnTo>
                    <a:pt x="30" y="21"/>
                  </a:lnTo>
                  <a:lnTo>
                    <a:pt x="35" y="12"/>
                  </a:lnTo>
                  <a:lnTo>
                    <a:pt x="44" y="0"/>
                  </a:lnTo>
                  <a:lnTo>
                    <a:pt x="90"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2" name="Freeform 208"/>
            <p:cNvSpPr>
              <a:spLocks/>
            </p:cNvSpPr>
            <p:nvPr/>
          </p:nvSpPr>
          <p:spPr bwMode="auto">
            <a:xfrm>
              <a:off x="2892" y="2495"/>
              <a:ext cx="11" cy="11"/>
            </a:xfrm>
            <a:custGeom>
              <a:avLst/>
              <a:gdLst>
                <a:gd name="T0" fmla="*/ 11 w 11"/>
                <a:gd name="T1" fmla="*/ 4 h 11"/>
                <a:gd name="T2" fmla="*/ 11 w 11"/>
                <a:gd name="T3" fmla="*/ 4 h 11"/>
                <a:gd name="T4" fmla="*/ 11 w 11"/>
                <a:gd name="T5" fmla="*/ 7 h 11"/>
                <a:gd name="T6" fmla="*/ 9 w 11"/>
                <a:gd name="T7" fmla="*/ 7 h 11"/>
                <a:gd name="T8" fmla="*/ 7 w 11"/>
                <a:gd name="T9" fmla="*/ 11 h 11"/>
                <a:gd name="T10" fmla="*/ 7 w 11"/>
                <a:gd name="T11" fmla="*/ 11 h 11"/>
                <a:gd name="T12" fmla="*/ 2 w 11"/>
                <a:gd name="T13" fmla="*/ 9 h 11"/>
                <a:gd name="T14" fmla="*/ 0 w 11"/>
                <a:gd name="T15" fmla="*/ 7 h 11"/>
                <a:gd name="T16" fmla="*/ 0 w 11"/>
                <a:gd name="T17" fmla="*/ 7 h 11"/>
                <a:gd name="T18" fmla="*/ 0 w 11"/>
                <a:gd name="T19" fmla="*/ 4 h 11"/>
                <a:gd name="T20" fmla="*/ 2 w 11"/>
                <a:gd name="T21" fmla="*/ 0 h 11"/>
                <a:gd name="T22" fmla="*/ 2 w 11"/>
                <a:gd name="T23" fmla="*/ 0 h 11"/>
                <a:gd name="T24" fmla="*/ 7 w 11"/>
                <a:gd name="T25" fmla="*/ 0 h 11"/>
                <a:gd name="T26" fmla="*/ 11 w 11"/>
                <a:gd name="T27" fmla="*/ 4 h 11"/>
                <a:gd name="T28" fmla="*/ 11 w 11"/>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1"/>
                <a:gd name="T47" fmla="*/ 11 w 11"/>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1">
                  <a:moveTo>
                    <a:pt x="11" y="4"/>
                  </a:moveTo>
                  <a:lnTo>
                    <a:pt x="11" y="4"/>
                  </a:lnTo>
                  <a:lnTo>
                    <a:pt x="11" y="7"/>
                  </a:lnTo>
                  <a:lnTo>
                    <a:pt x="9" y="7"/>
                  </a:lnTo>
                  <a:lnTo>
                    <a:pt x="7" y="11"/>
                  </a:lnTo>
                  <a:lnTo>
                    <a:pt x="2" y="9"/>
                  </a:lnTo>
                  <a:lnTo>
                    <a:pt x="0" y="7"/>
                  </a:lnTo>
                  <a:lnTo>
                    <a:pt x="0" y="4"/>
                  </a:lnTo>
                  <a:lnTo>
                    <a:pt x="2" y="0"/>
                  </a:lnTo>
                  <a:lnTo>
                    <a:pt x="7" y="0"/>
                  </a:lnTo>
                  <a:lnTo>
                    <a:pt x="11"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3" name="Freeform 209"/>
            <p:cNvSpPr>
              <a:spLocks/>
            </p:cNvSpPr>
            <p:nvPr/>
          </p:nvSpPr>
          <p:spPr bwMode="auto">
            <a:xfrm>
              <a:off x="1944" y="2026"/>
              <a:ext cx="263" cy="283"/>
            </a:xfrm>
            <a:custGeom>
              <a:avLst/>
              <a:gdLst>
                <a:gd name="T0" fmla="*/ 136 w 263"/>
                <a:gd name="T1" fmla="*/ 49 h 283"/>
                <a:gd name="T2" fmla="*/ 185 w 263"/>
                <a:gd name="T3" fmla="*/ 56 h 283"/>
                <a:gd name="T4" fmla="*/ 187 w 263"/>
                <a:gd name="T5" fmla="*/ 54 h 283"/>
                <a:gd name="T6" fmla="*/ 187 w 263"/>
                <a:gd name="T7" fmla="*/ 47 h 283"/>
                <a:gd name="T8" fmla="*/ 206 w 263"/>
                <a:gd name="T9" fmla="*/ 44 h 283"/>
                <a:gd name="T10" fmla="*/ 224 w 263"/>
                <a:gd name="T11" fmla="*/ 44 h 283"/>
                <a:gd name="T12" fmla="*/ 222 w 263"/>
                <a:gd name="T13" fmla="*/ 47 h 283"/>
                <a:gd name="T14" fmla="*/ 212 w 263"/>
                <a:gd name="T15" fmla="*/ 47 h 283"/>
                <a:gd name="T16" fmla="*/ 206 w 263"/>
                <a:gd name="T17" fmla="*/ 49 h 283"/>
                <a:gd name="T18" fmla="*/ 233 w 263"/>
                <a:gd name="T19" fmla="*/ 60 h 283"/>
                <a:gd name="T20" fmla="*/ 240 w 263"/>
                <a:gd name="T21" fmla="*/ 74 h 283"/>
                <a:gd name="T22" fmla="*/ 263 w 263"/>
                <a:gd name="T23" fmla="*/ 100 h 283"/>
                <a:gd name="T24" fmla="*/ 249 w 263"/>
                <a:gd name="T25" fmla="*/ 123 h 283"/>
                <a:gd name="T26" fmla="*/ 252 w 263"/>
                <a:gd name="T27" fmla="*/ 130 h 283"/>
                <a:gd name="T28" fmla="*/ 249 w 263"/>
                <a:gd name="T29" fmla="*/ 137 h 283"/>
                <a:gd name="T30" fmla="*/ 238 w 263"/>
                <a:gd name="T31" fmla="*/ 139 h 283"/>
                <a:gd name="T32" fmla="*/ 231 w 263"/>
                <a:gd name="T33" fmla="*/ 167 h 283"/>
                <a:gd name="T34" fmla="*/ 236 w 263"/>
                <a:gd name="T35" fmla="*/ 176 h 283"/>
                <a:gd name="T36" fmla="*/ 236 w 263"/>
                <a:gd name="T37" fmla="*/ 185 h 283"/>
                <a:gd name="T38" fmla="*/ 173 w 263"/>
                <a:gd name="T39" fmla="*/ 211 h 283"/>
                <a:gd name="T40" fmla="*/ 173 w 263"/>
                <a:gd name="T41" fmla="*/ 213 h 283"/>
                <a:gd name="T42" fmla="*/ 189 w 263"/>
                <a:gd name="T43" fmla="*/ 253 h 283"/>
                <a:gd name="T44" fmla="*/ 173 w 263"/>
                <a:gd name="T45" fmla="*/ 266 h 283"/>
                <a:gd name="T46" fmla="*/ 157 w 263"/>
                <a:gd name="T47" fmla="*/ 278 h 283"/>
                <a:gd name="T48" fmla="*/ 134 w 263"/>
                <a:gd name="T49" fmla="*/ 283 h 283"/>
                <a:gd name="T50" fmla="*/ 106 w 263"/>
                <a:gd name="T51" fmla="*/ 271 h 283"/>
                <a:gd name="T52" fmla="*/ 101 w 263"/>
                <a:gd name="T53" fmla="*/ 248 h 283"/>
                <a:gd name="T54" fmla="*/ 94 w 263"/>
                <a:gd name="T55" fmla="*/ 232 h 283"/>
                <a:gd name="T56" fmla="*/ 104 w 263"/>
                <a:gd name="T57" fmla="*/ 211 h 283"/>
                <a:gd name="T58" fmla="*/ 101 w 263"/>
                <a:gd name="T59" fmla="*/ 192 h 283"/>
                <a:gd name="T60" fmla="*/ 99 w 263"/>
                <a:gd name="T61" fmla="*/ 176 h 283"/>
                <a:gd name="T62" fmla="*/ 97 w 263"/>
                <a:gd name="T63" fmla="*/ 151 h 283"/>
                <a:gd name="T64" fmla="*/ 78 w 263"/>
                <a:gd name="T65" fmla="*/ 151 h 283"/>
                <a:gd name="T66" fmla="*/ 64 w 263"/>
                <a:gd name="T67" fmla="*/ 148 h 283"/>
                <a:gd name="T68" fmla="*/ 62 w 263"/>
                <a:gd name="T69" fmla="*/ 144 h 283"/>
                <a:gd name="T70" fmla="*/ 13 w 263"/>
                <a:gd name="T71" fmla="*/ 132 h 283"/>
                <a:gd name="T72" fmla="*/ 20 w 263"/>
                <a:gd name="T73" fmla="*/ 114 h 283"/>
                <a:gd name="T74" fmla="*/ 23 w 263"/>
                <a:gd name="T75" fmla="*/ 104 h 283"/>
                <a:gd name="T76" fmla="*/ 16 w 263"/>
                <a:gd name="T77" fmla="*/ 95 h 283"/>
                <a:gd name="T78" fmla="*/ 6 w 263"/>
                <a:gd name="T79" fmla="*/ 63 h 283"/>
                <a:gd name="T80" fmla="*/ 34 w 263"/>
                <a:gd name="T81" fmla="*/ 26 h 283"/>
                <a:gd name="T82" fmla="*/ 20 w 263"/>
                <a:gd name="T83" fmla="*/ 58 h 283"/>
                <a:gd name="T84" fmla="*/ 20 w 263"/>
                <a:gd name="T85" fmla="*/ 70 h 283"/>
                <a:gd name="T86" fmla="*/ 27 w 263"/>
                <a:gd name="T87" fmla="*/ 79 h 283"/>
                <a:gd name="T88" fmla="*/ 32 w 263"/>
                <a:gd name="T89" fmla="*/ 81 h 283"/>
                <a:gd name="T90" fmla="*/ 50 w 263"/>
                <a:gd name="T91" fmla="*/ 65 h 283"/>
                <a:gd name="T92" fmla="*/ 74 w 263"/>
                <a:gd name="T93" fmla="*/ 21 h 283"/>
                <a:gd name="T94" fmla="*/ 71 w 263"/>
                <a:gd name="T95" fmla="*/ 12 h 283"/>
                <a:gd name="T96" fmla="*/ 67 w 263"/>
                <a:gd name="T97" fmla="*/ 0 h 283"/>
                <a:gd name="T98" fmla="*/ 115 w 263"/>
                <a:gd name="T99" fmla="*/ 44 h 2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3"/>
                <a:gd name="T151" fmla="*/ 0 h 283"/>
                <a:gd name="T152" fmla="*/ 263 w 263"/>
                <a:gd name="T153" fmla="*/ 283 h 2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3" h="283">
                  <a:moveTo>
                    <a:pt x="136" y="49"/>
                  </a:moveTo>
                  <a:lnTo>
                    <a:pt x="136" y="49"/>
                  </a:lnTo>
                  <a:lnTo>
                    <a:pt x="152" y="63"/>
                  </a:lnTo>
                  <a:lnTo>
                    <a:pt x="185" y="56"/>
                  </a:lnTo>
                  <a:lnTo>
                    <a:pt x="187" y="54"/>
                  </a:lnTo>
                  <a:lnTo>
                    <a:pt x="187" y="51"/>
                  </a:lnTo>
                  <a:lnTo>
                    <a:pt x="187" y="47"/>
                  </a:lnTo>
                  <a:lnTo>
                    <a:pt x="206" y="44"/>
                  </a:lnTo>
                  <a:lnTo>
                    <a:pt x="224" y="44"/>
                  </a:lnTo>
                  <a:lnTo>
                    <a:pt x="222" y="44"/>
                  </a:lnTo>
                  <a:lnTo>
                    <a:pt x="222" y="47"/>
                  </a:lnTo>
                  <a:lnTo>
                    <a:pt x="212" y="47"/>
                  </a:lnTo>
                  <a:lnTo>
                    <a:pt x="206" y="49"/>
                  </a:lnTo>
                  <a:lnTo>
                    <a:pt x="217" y="60"/>
                  </a:lnTo>
                  <a:lnTo>
                    <a:pt x="233" y="60"/>
                  </a:lnTo>
                  <a:lnTo>
                    <a:pt x="240" y="74"/>
                  </a:lnTo>
                  <a:lnTo>
                    <a:pt x="245" y="88"/>
                  </a:lnTo>
                  <a:lnTo>
                    <a:pt x="263" y="100"/>
                  </a:lnTo>
                  <a:lnTo>
                    <a:pt x="249" y="123"/>
                  </a:lnTo>
                  <a:lnTo>
                    <a:pt x="252" y="125"/>
                  </a:lnTo>
                  <a:lnTo>
                    <a:pt x="252" y="130"/>
                  </a:lnTo>
                  <a:lnTo>
                    <a:pt x="249" y="137"/>
                  </a:lnTo>
                  <a:lnTo>
                    <a:pt x="243" y="139"/>
                  </a:lnTo>
                  <a:lnTo>
                    <a:pt x="238" y="139"/>
                  </a:lnTo>
                  <a:lnTo>
                    <a:pt x="236" y="141"/>
                  </a:lnTo>
                  <a:lnTo>
                    <a:pt x="231" y="167"/>
                  </a:lnTo>
                  <a:lnTo>
                    <a:pt x="236" y="176"/>
                  </a:lnTo>
                  <a:lnTo>
                    <a:pt x="238" y="181"/>
                  </a:lnTo>
                  <a:lnTo>
                    <a:pt x="236" y="185"/>
                  </a:lnTo>
                  <a:lnTo>
                    <a:pt x="231" y="204"/>
                  </a:lnTo>
                  <a:lnTo>
                    <a:pt x="173" y="211"/>
                  </a:lnTo>
                  <a:lnTo>
                    <a:pt x="173" y="213"/>
                  </a:lnTo>
                  <a:lnTo>
                    <a:pt x="173" y="216"/>
                  </a:lnTo>
                  <a:lnTo>
                    <a:pt x="189" y="253"/>
                  </a:lnTo>
                  <a:lnTo>
                    <a:pt x="173" y="266"/>
                  </a:lnTo>
                  <a:lnTo>
                    <a:pt x="157" y="278"/>
                  </a:lnTo>
                  <a:lnTo>
                    <a:pt x="145" y="280"/>
                  </a:lnTo>
                  <a:lnTo>
                    <a:pt x="134" y="283"/>
                  </a:lnTo>
                  <a:lnTo>
                    <a:pt x="106" y="271"/>
                  </a:lnTo>
                  <a:lnTo>
                    <a:pt x="104" y="260"/>
                  </a:lnTo>
                  <a:lnTo>
                    <a:pt x="101" y="248"/>
                  </a:lnTo>
                  <a:lnTo>
                    <a:pt x="97" y="236"/>
                  </a:lnTo>
                  <a:lnTo>
                    <a:pt x="94" y="232"/>
                  </a:lnTo>
                  <a:lnTo>
                    <a:pt x="90" y="227"/>
                  </a:lnTo>
                  <a:lnTo>
                    <a:pt x="104" y="211"/>
                  </a:lnTo>
                  <a:lnTo>
                    <a:pt x="101" y="192"/>
                  </a:lnTo>
                  <a:lnTo>
                    <a:pt x="99" y="176"/>
                  </a:lnTo>
                  <a:lnTo>
                    <a:pt x="108" y="162"/>
                  </a:lnTo>
                  <a:lnTo>
                    <a:pt x="97" y="151"/>
                  </a:lnTo>
                  <a:lnTo>
                    <a:pt x="78" y="151"/>
                  </a:lnTo>
                  <a:lnTo>
                    <a:pt x="69" y="148"/>
                  </a:lnTo>
                  <a:lnTo>
                    <a:pt x="64" y="148"/>
                  </a:lnTo>
                  <a:lnTo>
                    <a:pt x="62" y="144"/>
                  </a:lnTo>
                  <a:lnTo>
                    <a:pt x="13" y="132"/>
                  </a:lnTo>
                  <a:lnTo>
                    <a:pt x="16" y="123"/>
                  </a:lnTo>
                  <a:lnTo>
                    <a:pt x="20" y="114"/>
                  </a:lnTo>
                  <a:lnTo>
                    <a:pt x="23" y="109"/>
                  </a:lnTo>
                  <a:lnTo>
                    <a:pt x="23" y="104"/>
                  </a:lnTo>
                  <a:lnTo>
                    <a:pt x="20" y="100"/>
                  </a:lnTo>
                  <a:lnTo>
                    <a:pt x="16" y="95"/>
                  </a:lnTo>
                  <a:lnTo>
                    <a:pt x="0" y="88"/>
                  </a:lnTo>
                  <a:lnTo>
                    <a:pt x="6" y="63"/>
                  </a:lnTo>
                  <a:lnTo>
                    <a:pt x="34" y="26"/>
                  </a:lnTo>
                  <a:lnTo>
                    <a:pt x="34" y="35"/>
                  </a:lnTo>
                  <a:lnTo>
                    <a:pt x="20" y="58"/>
                  </a:lnTo>
                  <a:lnTo>
                    <a:pt x="20" y="70"/>
                  </a:lnTo>
                  <a:lnTo>
                    <a:pt x="23" y="77"/>
                  </a:lnTo>
                  <a:lnTo>
                    <a:pt x="27" y="79"/>
                  </a:lnTo>
                  <a:lnTo>
                    <a:pt x="32" y="81"/>
                  </a:lnTo>
                  <a:lnTo>
                    <a:pt x="39" y="86"/>
                  </a:lnTo>
                  <a:lnTo>
                    <a:pt x="50" y="65"/>
                  </a:lnTo>
                  <a:lnTo>
                    <a:pt x="53" y="35"/>
                  </a:lnTo>
                  <a:lnTo>
                    <a:pt x="74" y="21"/>
                  </a:lnTo>
                  <a:lnTo>
                    <a:pt x="71" y="12"/>
                  </a:lnTo>
                  <a:lnTo>
                    <a:pt x="67" y="0"/>
                  </a:lnTo>
                  <a:lnTo>
                    <a:pt x="115" y="44"/>
                  </a:lnTo>
                  <a:lnTo>
                    <a:pt x="136" y="4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4" name="Freeform 210"/>
            <p:cNvSpPr>
              <a:spLocks/>
            </p:cNvSpPr>
            <p:nvPr/>
          </p:nvSpPr>
          <p:spPr bwMode="auto">
            <a:xfrm>
              <a:off x="1816" y="2026"/>
              <a:ext cx="232" cy="394"/>
            </a:xfrm>
            <a:custGeom>
              <a:avLst/>
              <a:gdLst>
                <a:gd name="T0" fmla="*/ 169 w 232"/>
                <a:gd name="T1" fmla="*/ 7 h 394"/>
                <a:gd name="T2" fmla="*/ 151 w 232"/>
                <a:gd name="T3" fmla="*/ 35 h 394"/>
                <a:gd name="T4" fmla="*/ 123 w 232"/>
                <a:gd name="T5" fmla="*/ 91 h 394"/>
                <a:gd name="T6" fmla="*/ 130 w 232"/>
                <a:gd name="T7" fmla="*/ 93 h 394"/>
                <a:gd name="T8" fmla="*/ 144 w 232"/>
                <a:gd name="T9" fmla="*/ 100 h 394"/>
                <a:gd name="T10" fmla="*/ 146 w 232"/>
                <a:gd name="T11" fmla="*/ 107 h 394"/>
                <a:gd name="T12" fmla="*/ 141 w 232"/>
                <a:gd name="T13" fmla="*/ 121 h 394"/>
                <a:gd name="T14" fmla="*/ 139 w 232"/>
                <a:gd name="T15" fmla="*/ 137 h 394"/>
                <a:gd name="T16" fmla="*/ 169 w 232"/>
                <a:gd name="T17" fmla="*/ 144 h 394"/>
                <a:gd name="T18" fmla="*/ 199 w 232"/>
                <a:gd name="T19" fmla="*/ 155 h 394"/>
                <a:gd name="T20" fmla="*/ 209 w 232"/>
                <a:gd name="T21" fmla="*/ 155 h 394"/>
                <a:gd name="T22" fmla="*/ 227 w 232"/>
                <a:gd name="T23" fmla="*/ 155 h 394"/>
                <a:gd name="T24" fmla="*/ 232 w 232"/>
                <a:gd name="T25" fmla="*/ 162 h 394"/>
                <a:gd name="T26" fmla="*/ 227 w 232"/>
                <a:gd name="T27" fmla="*/ 209 h 394"/>
                <a:gd name="T28" fmla="*/ 220 w 232"/>
                <a:gd name="T29" fmla="*/ 218 h 394"/>
                <a:gd name="T30" fmla="*/ 225 w 232"/>
                <a:gd name="T31" fmla="*/ 241 h 394"/>
                <a:gd name="T32" fmla="*/ 213 w 232"/>
                <a:gd name="T33" fmla="*/ 260 h 394"/>
                <a:gd name="T34" fmla="*/ 202 w 232"/>
                <a:gd name="T35" fmla="*/ 264 h 394"/>
                <a:gd name="T36" fmla="*/ 199 w 232"/>
                <a:gd name="T37" fmla="*/ 285 h 394"/>
                <a:gd name="T38" fmla="*/ 197 w 232"/>
                <a:gd name="T39" fmla="*/ 287 h 394"/>
                <a:gd name="T40" fmla="*/ 190 w 232"/>
                <a:gd name="T41" fmla="*/ 292 h 394"/>
                <a:gd name="T42" fmla="*/ 197 w 232"/>
                <a:gd name="T43" fmla="*/ 315 h 394"/>
                <a:gd name="T44" fmla="*/ 172 w 232"/>
                <a:gd name="T45" fmla="*/ 380 h 394"/>
                <a:gd name="T46" fmla="*/ 169 w 232"/>
                <a:gd name="T47" fmla="*/ 357 h 394"/>
                <a:gd name="T48" fmla="*/ 128 w 232"/>
                <a:gd name="T49" fmla="*/ 345 h 394"/>
                <a:gd name="T50" fmla="*/ 109 w 232"/>
                <a:gd name="T51" fmla="*/ 313 h 394"/>
                <a:gd name="T52" fmla="*/ 79 w 232"/>
                <a:gd name="T53" fmla="*/ 297 h 394"/>
                <a:gd name="T54" fmla="*/ 70 w 232"/>
                <a:gd name="T55" fmla="*/ 299 h 394"/>
                <a:gd name="T56" fmla="*/ 47 w 232"/>
                <a:gd name="T57" fmla="*/ 294 h 394"/>
                <a:gd name="T58" fmla="*/ 0 w 232"/>
                <a:gd name="T59" fmla="*/ 264 h 394"/>
                <a:gd name="T60" fmla="*/ 12 w 232"/>
                <a:gd name="T61" fmla="*/ 236 h 394"/>
                <a:gd name="T62" fmla="*/ 19 w 232"/>
                <a:gd name="T63" fmla="*/ 236 h 394"/>
                <a:gd name="T64" fmla="*/ 23 w 232"/>
                <a:gd name="T65" fmla="*/ 234 h 394"/>
                <a:gd name="T66" fmla="*/ 40 w 232"/>
                <a:gd name="T67" fmla="*/ 197 h 394"/>
                <a:gd name="T68" fmla="*/ 30 w 232"/>
                <a:gd name="T69" fmla="*/ 135 h 394"/>
                <a:gd name="T70" fmla="*/ 40 w 232"/>
                <a:gd name="T71" fmla="*/ 130 h 394"/>
                <a:gd name="T72" fmla="*/ 44 w 232"/>
                <a:gd name="T73" fmla="*/ 102 h 394"/>
                <a:gd name="T74" fmla="*/ 58 w 232"/>
                <a:gd name="T75" fmla="*/ 88 h 394"/>
                <a:gd name="T76" fmla="*/ 65 w 232"/>
                <a:gd name="T77" fmla="*/ 74 h 394"/>
                <a:gd name="T78" fmla="*/ 77 w 232"/>
                <a:gd name="T79" fmla="*/ 63 h 394"/>
                <a:gd name="T80" fmla="*/ 95 w 232"/>
                <a:gd name="T81" fmla="*/ 28 h 394"/>
                <a:gd name="T82" fmla="*/ 102 w 232"/>
                <a:gd name="T83" fmla="*/ 35 h 394"/>
                <a:gd name="T84" fmla="*/ 134 w 232"/>
                <a:gd name="T85" fmla="*/ 19 h 394"/>
                <a:gd name="T86" fmla="*/ 151 w 232"/>
                <a:gd name="T87" fmla="*/ 12 h 394"/>
                <a:gd name="T88" fmla="*/ 167 w 232"/>
                <a:gd name="T89" fmla="*/ 0 h 394"/>
                <a:gd name="T90" fmla="*/ 169 w 232"/>
                <a:gd name="T91" fmla="*/ 3 h 394"/>
                <a:gd name="T92" fmla="*/ 169 w 232"/>
                <a:gd name="T93" fmla="*/ 7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94"/>
                <a:gd name="T143" fmla="*/ 232 w 232"/>
                <a:gd name="T144" fmla="*/ 394 h 3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94">
                  <a:moveTo>
                    <a:pt x="169" y="7"/>
                  </a:moveTo>
                  <a:lnTo>
                    <a:pt x="169" y="7"/>
                  </a:lnTo>
                  <a:lnTo>
                    <a:pt x="160" y="21"/>
                  </a:lnTo>
                  <a:lnTo>
                    <a:pt x="151" y="35"/>
                  </a:lnTo>
                  <a:lnTo>
                    <a:pt x="130" y="60"/>
                  </a:lnTo>
                  <a:lnTo>
                    <a:pt x="123" y="91"/>
                  </a:lnTo>
                  <a:lnTo>
                    <a:pt x="130" y="93"/>
                  </a:lnTo>
                  <a:lnTo>
                    <a:pt x="137" y="95"/>
                  </a:lnTo>
                  <a:lnTo>
                    <a:pt x="144" y="100"/>
                  </a:lnTo>
                  <a:lnTo>
                    <a:pt x="146" y="102"/>
                  </a:lnTo>
                  <a:lnTo>
                    <a:pt x="146" y="107"/>
                  </a:lnTo>
                  <a:lnTo>
                    <a:pt x="141" y="121"/>
                  </a:lnTo>
                  <a:lnTo>
                    <a:pt x="137" y="135"/>
                  </a:lnTo>
                  <a:lnTo>
                    <a:pt x="139" y="137"/>
                  </a:lnTo>
                  <a:lnTo>
                    <a:pt x="169" y="144"/>
                  </a:lnTo>
                  <a:lnTo>
                    <a:pt x="185" y="148"/>
                  </a:lnTo>
                  <a:lnTo>
                    <a:pt x="199" y="155"/>
                  </a:lnTo>
                  <a:lnTo>
                    <a:pt x="209" y="155"/>
                  </a:lnTo>
                  <a:lnTo>
                    <a:pt x="218" y="153"/>
                  </a:lnTo>
                  <a:lnTo>
                    <a:pt x="227" y="155"/>
                  </a:lnTo>
                  <a:lnTo>
                    <a:pt x="229" y="158"/>
                  </a:lnTo>
                  <a:lnTo>
                    <a:pt x="232" y="162"/>
                  </a:lnTo>
                  <a:lnTo>
                    <a:pt x="222" y="176"/>
                  </a:lnTo>
                  <a:lnTo>
                    <a:pt x="227" y="209"/>
                  </a:lnTo>
                  <a:lnTo>
                    <a:pt x="220" y="218"/>
                  </a:lnTo>
                  <a:lnTo>
                    <a:pt x="213" y="227"/>
                  </a:lnTo>
                  <a:lnTo>
                    <a:pt x="225" y="241"/>
                  </a:lnTo>
                  <a:lnTo>
                    <a:pt x="229" y="269"/>
                  </a:lnTo>
                  <a:lnTo>
                    <a:pt x="213" y="260"/>
                  </a:lnTo>
                  <a:lnTo>
                    <a:pt x="202" y="264"/>
                  </a:lnTo>
                  <a:lnTo>
                    <a:pt x="195" y="266"/>
                  </a:lnTo>
                  <a:lnTo>
                    <a:pt x="199" y="285"/>
                  </a:lnTo>
                  <a:lnTo>
                    <a:pt x="197" y="287"/>
                  </a:lnTo>
                  <a:lnTo>
                    <a:pt x="192" y="290"/>
                  </a:lnTo>
                  <a:lnTo>
                    <a:pt x="190" y="292"/>
                  </a:lnTo>
                  <a:lnTo>
                    <a:pt x="190" y="297"/>
                  </a:lnTo>
                  <a:lnTo>
                    <a:pt x="197" y="315"/>
                  </a:lnTo>
                  <a:lnTo>
                    <a:pt x="188" y="394"/>
                  </a:lnTo>
                  <a:lnTo>
                    <a:pt x="172" y="380"/>
                  </a:lnTo>
                  <a:lnTo>
                    <a:pt x="172" y="357"/>
                  </a:lnTo>
                  <a:lnTo>
                    <a:pt x="169" y="357"/>
                  </a:lnTo>
                  <a:lnTo>
                    <a:pt x="151" y="347"/>
                  </a:lnTo>
                  <a:lnTo>
                    <a:pt x="128" y="345"/>
                  </a:lnTo>
                  <a:lnTo>
                    <a:pt x="109" y="313"/>
                  </a:lnTo>
                  <a:lnTo>
                    <a:pt x="79" y="297"/>
                  </a:lnTo>
                  <a:lnTo>
                    <a:pt x="74" y="297"/>
                  </a:lnTo>
                  <a:lnTo>
                    <a:pt x="70" y="299"/>
                  </a:lnTo>
                  <a:lnTo>
                    <a:pt x="47" y="294"/>
                  </a:lnTo>
                  <a:lnTo>
                    <a:pt x="0" y="264"/>
                  </a:lnTo>
                  <a:lnTo>
                    <a:pt x="5" y="250"/>
                  </a:lnTo>
                  <a:lnTo>
                    <a:pt x="12" y="236"/>
                  </a:lnTo>
                  <a:lnTo>
                    <a:pt x="19" y="236"/>
                  </a:lnTo>
                  <a:lnTo>
                    <a:pt x="21" y="236"/>
                  </a:lnTo>
                  <a:lnTo>
                    <a:pt x="23" y="234"/>
                  </a:lnTo>
                  <a:lnTo>
                    <a:pt x="40" y="197"/>
                  </a:lnTo>
                  <a:lnTo>
                    <a:pt x="30" y="135"/>
                  </a:lnTo>
                  <a:lnTo>
                    <a:pt x="35" y="132"/>
                  </a:lnTo>
                  <a:lnTo>
                    <a:pt x="40" y="130"/>
                  </a:lnTo>
                  <a:lnTo>
                    <a:pt x="37" y="116"/>
                  </a:lnTo>
                  <a:lnTo>
                    <a:pt x="44" y="102"/>
                  </a:lnTo>
                  <a:lnTo>
                    <a:pt x="58" y="88"/>
                  </a:lnTo>
                  <a:lnTo>
                    <a:pt x="63" y="81"/>
                  </a:lnTo>
                  <a:lnTo>
                    <a:pt x="65" y="74"/>
                  </a:lnTo>
                  <a:lnTo>
                    <a:pt x="70" y="67"/>
                  </a:lnTo>
                  <a:lnTo>
                    <a:pt x="77" y="63"/>
                  </a:lnTo>
                  <a:lnTo>
                    <a:pt x="81" y="42"/>
                  </a:lnTo>
                  <a:lnTo>
                    <a:pt x="95" y="28"/>
                  </a:lnTo>
                  <a:lnTo>
                    <a:pt x="102" y="35"/>
                  </a:lnTo>
                  <a:lnTo>
                    <a:pt x="111" y="40"/>
                  </a:lnTo>
                  <a:lnTo>
                    <a:pt x="134" y="19"/>
                  </a:lnTo>
                  <a:lnTo>
                    <a:pt x="151" y="12"/>
                  </a:lnTo>
                  <a:lnTo>
                    <a:pt x="160" y="10"/>
                  </a:lnTo>
                  <a:lnTo>
                    <a:pt x="167" y="0"/>
                  </a:lnTo>
                  <a:lnTo>
                    <a:pt x="169" y="3"/>
                  </a:lnTo>
                  <a:lnTo>
                    <a:pt x="169" y="5"/>
                  </a:lnTo>
                  <a:lnTo>
                    <a:pt x="169"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5" name="Freeform 211"/>
            <p:cNvSpPr>
              <a:spLocks/>
            </p:cNvSpPr>
            <p:nvPr/>
          </p:nvSpPr>
          <p:spPr bwMode="auto">
            <a:xfrm>
              <a:off x="3395" y="2330"/>
              <a:ext cx="3" cy="2"/>
            </a:xfrm>
            <a:custGeom>
              <a:avLst/>
              <a:gdLst>
                <a:gd name="T0" fmla="*/ 3 w 3"/>
                <a:gd name="T1" fmla="*/ 2 h 2"/>
                <a:gd name="T2" fmla="*/ 3 w 3"/>
                <a:gd name="T3" fmla="*/ 2 h 2"/>
                <a:gd name="T4" fmla="*/ 0 w 3"/>
                <a:gd name="T5" fmla="*/ 2 h 2"/>
                <a:gd name="T6" fmla="*/ 0 w 3"/>
                <a:gd name="T7" fmla="*/ 0 h 2"/>
                <a:gd name="T8" fmla="*/ 0 w 3"/>
                <a:gd name="T9" fmla="*/ 0 h 2"/>
                <a:gd name="T10" fmla="*/ 3 w 3"/>
                <a:gd name="T11" fmla="*/ 0 h 2"/>
                <a:gd name="T12" fmla="*/ 3 w 3"/>
                <a:gd name="T13" fmla="*/ 2 h 2"/>
                <a:gd name="T14" fmla="*/ 3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2"/>
                  </a:moveTo>
                  <a:lnTo>
                    <a:pt x="3" y="2"/>
                  </a:lnTo>
                  <a:lnTo>
                    <a:pt x="0" y="2"/>
                  </a:lnTo>
                  <a:lnTo>
                    <a:pt x="0" y="0"/>
                  </a:lnTo>
                  <a:lnTo>
                    <a:pt x="3" y="0"/>
                  </a:lnTo>
                  <a:lnTo>
                    <a:pt x="3"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6" name="Freeform 212"/>
            <p:cNvSpPr>
              <a:spLocks/>
            </p:cNvSpPr>
            <p:nvPr/>
          </p:nvSpPr>
          <p:spPr bwMode="auto">
            <a:xfrm>
              <a:off x="3821" y="2341"/>
              <a:ext cx="9" cy="2"/>
            </a:xfrm>
            <a:custGeom>
              <a:avLst/>
              <a:gdLst>
                <a:gd name="T0" fmla="*/ 2 w 9"/>
                <a:gd name="T1" fmla="*/ 2 h 2"/>
                <a:gd name="T2" fmla="*/ 2 w 9"/>
                <a:gd name="T3" fmla="*/ 2 h 2"/>
                <a:gd name="T4" fmla="*/ 0 w 9"/>
                <a:gd name="T5" fmla="*/ 2 h 2"/>
                <a:gd name="T6" fmla="*/ 0 w 9"/>
                <a:gd name="T7" fmla="*/ 0 h 2"/>
                <a:gd name="T8" fmla="*/ 9 w 9"/>
                <a:gd name="T9" fmla="*/ 0 h 2"/>
                <a:gd name="T10" fmla="*/ 9 w 9"/>
                <a:gd name="T11" fmla="*/ 0 h 2"/>
                <a:gd name="T12" fmla="*/ 7 w 9"/>
                <a:gd name="T13" fmla="*/ 0 h 2"/>
                <a:gd name="T14" fmla="*/ 7 w 9"/>
                <a:gd name="T15" fmla="*/ 0 h 2"/>
                <a:gd name="T16" fmla="*/ 2 w 9"/>
                <a:gd name="T17" fmla="*/ 2 h 2"/>
                <a:gd name="T18" fmla="*/ 2 w 9"/>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2" y="2"/>
                  </a:moveTo>
                  <a:lnTo>
                    <a:pt x="2" y="2"/>
                  </a:lnTo>
                  <a:lnTo>
                    <a:pt x="0" y="2"/>
                  </a:lnTo>
                  <a:lnTo>
                    <a:pt x="0" y="0"/>
                  </a:lnTo>
                  <a:lnTo>
                    <a:pt x="9" y="0"/>
                  </a:lnTo>
                  <a:lnTo>
                    <a:pt x="7" y="0"/>
                  </a:lnTo>
                  <a:lnTo>
                    <a:pt x="2"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7" name="Freeform 213"/>
            <p:cNvSpPr>
              <a:spLocks/>
            </p:cNvSpPr>
            <p:nvPr/>
          </p:nvSpPr>
          <p:spPr bwMode="auto">
            <a:xfrm>
              <a:off x="3482" y="2506"/>
              <a:ext cx="28" cy="26"/>
            </a:xfrm>
            <a:custGeom>
              <a:avLst/>
              <a:gdLst>
                <a:gd name="T0" fmla="*/ 25 w 28"/>
                <a:gd name="T1" fmla="*/ 7 h 26"/>
                <a:gd name="T2" fmla="*/ 16 w 28"/>
                <a:gd name="T3" fmla="*/ 26 h 26"/>
                <a:gd name="T4" fmla="*/ 4 w 28"/>
                <a:gd name="T5" fmla="*/ 26 h 26"/>
                <a:gd name="T6" fmla="*/ 4 w 28"/>
                <a:gd name="T7" fmla="*/ 26 h 26"/>
                <a:gd name="T8" fmla="*/ 4 w 28"/>
                <a:gd name="T9" fmla="*/ 26 h 26"/>
                <a:gd name="T10" fmla="*/ 0 w 28"/>
                <a:gd name="T11" fmla="*/ 5 h 26"/>
                <a:gd name="T12" fmla="*/ 0 w 28"/>
                <a:gd name="T13" fmla="*/ 5 h 26"/>
                <a:gd name="T14" fmla="*/ 18 w 28"/>
                <a:gd name="T15" fmla="*/ 0 h 26"/>
                <a:gd name="T16" fmla="*/ 18 w 28"/>
                <a:gd name="T17" fmla="*/ 0 h 26"/>
                <a:gd name="T18" fmla="*/ 23 w 28"/>
                <a:gd name="T19" fmla="*/ 0 h 26"/>
                <a:gd name="T20" fmla="*/ 25 w 28"/>
                <a:gd name="T21" fmla="*/ 0 h 26"/>
                <a:gd name="T22" fmla="*/ 28 w 28"/>
                <a:gd name="T23" fmla="*/ 3 h 26"/>
                <a:gd name="T24" fmla="*/ 25 w 28"/>
                <a:gd name="T25" fmla="*/ 7 h 26"/>
                <a:gd name="T26" fmla="*/ 25 w 28"/>
                <a:gd name="T27" fmla="*/ 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6"/>
                <a:gd name="T44" fmla="*/ 28 w 28"/>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6">
                  <a:moveTo>
                    <a:pt x="25" y="7"/>
                  </a:moveTo>
                  <a:lnTo>
                    <a:pt x="16" y="26"/>
                  </a:lnTo>
                  <a:lnTo>
                    <a:pt x="4" y="26"/>
                  </a:lnTo>
                  <a:lnTo>
                    <a:pt x="0" y="5"/>
                  </a:lnTo>
                  <a:lnTo>
                    <a:pt x="18" y="0"/>
                  </a:lnTo>
                  <a:lnTo>
                    <a:pt x="23" y="0"/>
                  </a:lnTo>
                  <a:lnTo>
                    <a:pt x="25" y="0"/>
                  </a:lnTo>
                  <a:lnTo>
                    <a:pt x="28" y="3"/>
                  </a:lnTo>
                  <a:lnTo>
                    <a:pt x="25"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8" name="Freeform 214"/>
            <p:cNvSpPr>
              <a:spLocks/>
            </p:cNvSpPr>
            <p:nvPr/>
          </p:nvSpPr>
          <p:spPr bwMode="auto">
            <a:xfrm>
              <a:off x="2446" y="2350"/>
              <a:ext cx="144" cy="111"/>
            </a:xfrm>
            <a:custGeom>
              <a:avLst/>
              <a:gdLst>
                <a:gd name="T0" fmla="*/ 95 w 144"/>
                <a:gd name="T1" fmla="*/ 9 h 111"/>
                <a:gd name="T2" fmla="*/ 95 w 144"/>
                <a:gd name="T3" fmla="*/ 9 h 111"/>
                <a:gd name="T4" fmla="*/ 120 w 144"/>
                <a:gd name="T5" fmla="*/ 7 h 111"/>
                <a:gd name="T6" fmla="*/ 120 w 144"/>
                <a:gd name="T7" fmla="*/ 7 h 111"/>
                <a:gd name="T8" fmla="*/ 125 w 144"/>
                <a:gd name="T9" fmla="*/ 9 h 111"/>
                <a:gd name="T10" fmla="*/ 125 w 144"/>
                <a:gd name="T11" fmla="*/ 16 h 111"/>
                <a:gd name="T12" fmla="*/ 125 w 144"/>
                <a:gd name="T13" fmla="*/ 21 h 111"/>
                <a:gd name="T14" fmla="*/ 125 w 144"/>
                <a:gd name="T15" fmla="*/ 28 h 111"/>
                <a:gd name="T16" fmla="*/ 144 w 144"/>
                <a:gd name="T17" fmla="*/ 51 h 111"/>
                <a:gd name="T18" fmla="*/ 144 w 144"/>
                <a:gd name="T19" fmla="*/ 102 h 111"/>
                <a:gd name="T20" fmla="*/ 132 w 144"/>
                <a:gd name="T21" fmla="*/ 111 h 111"/>
                <a:gd name="T22" fmla="*/ 132 w 144"/>
                <a:gd name="T23" fmla="*/ 111 h 111"/>
                <a:gd name="T24" fmla="*/ 93 w 144"/>
                <a:gd name="T25" fmla="*/ 90 h 111"/>
                <a:gd name="T26" fmla="*/ 93 w 144"/>
                <a:gd name="T27" fmla="*/ 90 h 111"/>
                <a:gd name="T28" fmla="*/ 86 w 144"/>
                <a:gd name="T29" fmla="*/ 77 h 111"/>
                <a:gd name="T30" fmla="*/ 65 w 144"/>
                <a:gd name="T31" fmla="*/ 60 h 111"/>
                <a:gd name="T32" fmla="*/ 65 w 144"/>
                <a:gd name="T33" fmla="*/ 60 h 111"/>
                <a:gd name="T34" fmla="*/ 56 w 144"/>
                <a:gd name="T35" fmla="*/ 63 h 111"/>
                <a:gd name="T36" fmla="*/ 49 w 144"/>
                <a:gd name="T37" fmla="*/ 67 h 111"/>
                <a:gd name="T38" fmla="*/ 32 w 144"/>
                <a:gd name="T39" fmla="*/ 79 h 111"/>
                <a:gd name="T40" fmla="*/ 0 w 144"/>
                <a:gd name="T41" fmla="*/ 42 h 111"/>
                <a:gd name="T42" fmla="*/ 2 w 144"/>
                <a:gd name="T43" fmla="*/ 30 h 111"/>
                <a:gd name="T44" fmla="*/ 30 w 144"/>
                <a:gd name="T45" fmla="*/ 16 h 111"/>
                <a:gd name="T46" fmla="*/ 30 w 144"/>
                <a:gd name="T47" fmla="*/ 16 h 111"/>
                <a:gd name="T48" fmla="*/ 32 w 144"/>
                <a:gd name="T49" fmla="*/ 3 h 111"/>
                <a:gd name="T50" fmla="*/ 32 w 144"/>
                <a:gd name="T51" fmla="*/ 3 h 111"/>
                <a:gd name="T52" fmla="*/ 60 w 144"/>
                <a:gd name="T53" fmla="*/ 0 h 111"/>
                <a:gd name="T54" fmla="*/ 60 w 144"/>
                <a:gd name="T55" fmla="*/ 0 h 111"/>
                <a:gd name="T56" fmla="*/ 70 w 144"/>
                <a:gd name="T57" fmla="*/ 0 h 111"/>
                <a:gd name="T58" fmla="*/ 79 w 144"/>
                <a:gd name="T59" fmla="*/ 3 h 111"/>
                <a:gd name="T60" fmla="*/ 95 w 144"/>
                <a:gd name="T61" fmla="*/ 9 h 111"/>
                <a:gd name="T62" fmla="*/ 95 w 144"/>
                <a:gd name="T63" fmla="*/ 9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11"/>
                <a:gd name="T98" fmla="*/ 144 w 144"/>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11">
                  <a:moveTo>
                    <a:pt x="95" y="9"/>
                  </a:moveTo>
                  <a:lnTo>
                    <a:pt x="95" y="9"/>
                  </a:lnTo>
                  <a:lnTo>
                    <a:pt x="120" y="7"/>
                  </a:lnTo>
                  <a:lnTo>
                    <a:pt x="125" y="9"/>
                  </a:lnTo>
                  <a:lnTo>
                    <a:pt x="125" y="16"/>
                  </a:lnTo>
                  <a:lnTo>
                    <a:pt x="125" y="21"/>
                  </a:lnTo>
                  <a:lnTo>
                    <a:pt x="125" y="28"/>
                  </a:lnTo>
                  <a:lnTo>
                    <a:pt x="144" y="51"/>
                  </a:lnTo>
                  <a:lnTo>
                    <a:pt x="144" y="102"/>
                  </a:lnTo>
                  <a:lnTo>
                    <a:pt x="132" y="111"/>
                  </a:lnTo>
                  <a:lnTo>
                    <a:pt x="93" y="90"/>
                  </a:lnTo>
                  <a:lnTo>
                    <a:pt x="86" y="77"/>
                  </a:lnTo>
                  <a:lnTo>
                    <a:pt x="65" y="60"/>
                  </a:lnTo>
                  <a:lnTo>
                    <a:pt x="56" y="63"/>
                  </a:lnTo>
                  <a:lnTo>
                    <a:pt x="49" y="67"/>
                  </a:lnTo>
                  <a:lnTo>
                    <a:pt x="32" y="79"/>
                  </a:lnTo>
                  <a:lnTo>
                    <a:pt x="0" y="42"/>
                  </a:lnTo>
                  <a:lnTo>
                    <a:pt x="2" y="30"/>
                  </a:lnTo>
                  <a:lnTo>
                    <a:pt x="30" y="16"/>
                  </a:lnTo>
                  <a:lnTo>
                    <a:pt x="32" y="3"/>
                  </a:lnTo>
                  <a:lnTo>
                    <a:pt x="60" y="0"/>
                  </a:lnTo>
                  <a:lnTo>
                    <a:pt x="70" y="0"/>
                  </a:lnTo>
                  <a:lnTo>
                    <a:pt x="79" y="3"/>
                  </a:lnTo>
                  <a:lnTo>
                    <a:pt x="95"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59" name="Freeform 215"/>
            <p:cNvSpPr>
              <a:spLocks/>
            </p:cNvSpPr>
            <p:nvPr/>
          </p:nvSpPr>
          <p:spPr bwMode="auto">
            <a:xfrm>
              <a:off x="2439" y="2353"/>
              <a:ext cx="35" cy="25"/>
            </a:xfrm>
            <a:custGeom>
              <a:avLst/>
              <a:gdLst>
                <a:gd name="T0" fmla="*/ 35 w 35"/>
                <a:gd name="T1" fmla="*/ 0 h 25"/>
                <a:gd name="T2" fmla="*/ 35 w 35"/>
                <a:gd name="T3" fmla="*/ 0 h 25"/>
                <a:gd name="T4" fmla="*/ 33 w 35"/>
                <a:gd name="T5" fmla="*/ 11 h 25"/>
                <a:gd name="T6" fmla="*/ 9 w 35"/>
                <a:gd name="T7" fmla="*/ 25 h 25"/>
                <a:gd name="T8" fmla="*/ 9 w 35"/>
                <a:gd name="T9" fmla="*/ 25 h 25"/>
                <a:gd name="T10" fmla="*/ 2 w 35"/>
                <a:gd name="T11" fmla="*/ 16 h 25"/>
                <a:gd name="T12" fmla="*/ 0 w 35"/>
                <a:gd name="T13" fmla="*/ 11 h 25"/>
                <a:gd name="T14" fmla="*/ 0 w 35"/>
                <a:gd name="T15" fmla="*/ 6 h 25"/>
                <a:gd name="T16" fmla="*/ 2 w 35"/>
                <a:gd name="T17" fmla="*/ 4 h 25"/>
                <a:gd name="T18" fmla="*/ 2 w 35"/>
                <a:gd name="T19" fmla="*/ 4 h 25"/>
                <a:gd name="T20" fmla="*/ 35 w 35"/>
                <a:gd name="T21" fmla="*/ 0 h 25"/>
                <a:gd name="T22" fmla="*/ 35 w 35"/>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5"/>
                <a:gd name="T38" fmla="*/ 35 w 35"/>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5">
                  <a:moveTo>
                    <a:pt x="35" y="0"/>
                  </a:moveTo>
                  <a:lnTo>
                    <a:pt x="35" y="0"/>
                  </a:lnTo>
                  <a:lnTo>
                    <a:pt x="33" y="11"/>
                  </a:lnTo>
                  <a:lnTo>
                    <a:pt x="9" y="25"/>
                  </a:lnTo>
                  <a:lnTo>
                    <a:pt x="2" y="16"/>
                  </a:lnTo>
                  <a:lnTo>
                    <a:pt x="0" y="11"/>
                  </a:lnTo>
                  <a:lnTo>
                    <a:pt x="0" y="6"/>
                  </a:lnTo>
                  <a:lnTo>
                    <a:pt x="2" y="4"/>
                  </a:lnTo>
                  <a:lnTo>
                    <a:pt x="35"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0" name="Freeform 216"/>
            <p:cNvSpPr>
              <a:spLocks/>
            </p:cNvSpPr>
            <p:nvPr/>
          </p:nvSpPr>
          <p:spPr bwMode="auto">
            <a:xfrm>
              <a:off x="3335" y="2346"/>
              <a:ext cx="2" cy="2"/>
            </a:xfrm>
            <a:custGeom>
              <a:avLst/>
              <a:gdLst>
                <a:gd name="T0" fmla="*/ 2 w 2"/>
                <a:gd name="T1" fmla="*/ 2 h 2"/>
                <a:gd name="T2" fmla="*/ 2 w 2"/>
                <a:gd name="T3" fmla="*/ 2 h 2"/>
                <a:gd name="T4" fmla="*/ 0 w 2"/>
                <a:gd name="T5" fmla="*/ 2 h 2"/>
                <a:gd name="T6" fmla="*/ 0 w 2"/>
                <a:gd name="T7" fmla="*/ 2 h 2"/>
                <a:gd name="T8" fmla="*/ 0 w 2"/>
                <a:gd name="T9" fmla="*/ 0 h 2"/>
                <a:gd name="T10" fmla="*/ 0 w 2"/>
                <a:gd name="T11" fmla="*/ 0 h 2"/>
                <a:gd name="T12" fmla="*/ 2 w 2"/>
                <a:gd name="T13" fmla="*/ 0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0" y="2"/>
                  </a:lnTo>
                  <a:lnTo>
                    <a:pt x="0" y="0"/>
                  </a:lnTo>
                  <a:lnTo>
                    <a:pt x="2" y="0"/>
                  </a:lnTo>
                  <a:lnTo>
                    <a:pt x="2"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1" name="Freeform 217"/>
            <p:cNvSpPr>
              <a:spLocks/>
            </p:cNvSpPr>
            <p:nvPr/>
          </p:nvSpPr>
          <p:spPr bwMode="auto">
            <a:xfrm>
              <a:off x="3585" y="2357"/>
              <a:ext cx="14" cy="28"/>
            </a:xfrm>
            <a:custGeom>
              <a:avLst/>
              <a:gdLst>
                <a:gd name="T0" fmla="*/ 11 w 14"/>
                <a:gd name="T1" fmla="*/ 0 h 28"/>
                <a:gd name="T2" fmla="*/ 11 w 14"/>
                <a:gd name="T3" fmla="*/ 0 h 28"/>
                <a:gd name="T4" fmla="*/ 14 w 14"/>
                <a:gd name="T5" fmla="*/ 7 h 28"/>
                <a:gd name="T6" fmla="*/ 14 w 14"/>
                <a:gd name="T7" fmla="*/ 14 h 28"/>
                <a:gd name="T8" fmla="*/ 11 w 14"/>
                <a:gd name="T9" fmla="*/ 28 h 28"/>
                <a:gd name="T10" fmla="*/ 11 w 14"/>
                <a:gd name="T11" fmla="*/ 28 h 28"/>
                <a:gd name="T12" fmla="*/ 0 w 14"/>
                <a:gd name="T13" fmla="*/ 21 h 28"/>
                <a:gd name="T14" fmla="*/ 2 w 14"/>
                <a:gd name="T15" fmla="*/ 5 h 28"/>
                <a:gd name="T16" fmla="*/ 2 w 14"/>
                <a:gd name="T17" fmla="*/ 5 h 28"/>
                <a:gd name="T18" fmla="*/ 11 w 14"/>
                <a:gd name="T19" fmla="*/ 0 h 28"/>
                <a:gd name="T20" fmla="*/ 11 w 14"/>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1" y="0"/>
                  </a:moveTo>
                  <a:lnTo>
                    <a:pt x="11" y="0"/>
                  </a:lnTo>
                  <a:lnTo>
                    <a:pt x="14" y="7"/>
                  </a:lnTo>
                  <a:lnTo>
                    <a:pt x="14" y="14"/>
                  </a:lnTo>
                  <a:lnTo>
                    <a:pt x="11" y="28"/>
                  </a:lnTo>
                  <a:lnTo>
                    <a:pt x="0" y="21"/>
                  </a:lnTo>
                  <a:lnTo>
                    <a:pt x="2" y="5"/>
                  </a:lnTo>
                  <a:lnTo>
                    <a:pt x="11"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2" name="Freeform 218"/>
            <p:cNvSpPr>
              <a:spLocks/>
            </p:cNvSpPr>
            <p:nvPr/>
          </p:nvSpPr>
          <p:spPr bwMode="auto">
            <a:xfrm>
              <a:off x="3542" y="2520"/>
              <a:ext cx="5" cy="14"/>
            </a:xfrm>
            <a:custGeom>
              <a:avLst/>
              <a:gdLst>
                <a:gd name="T0" fmla="*/ 2 w 5"/>
                <a:gd name="T1" fmla="*/ 14 h 14"/>
                <a:gd name="T2" fmla="*/ 2 w 5"/>
                <a:gd name="T3" fmla="*/ 14 h 14"/>
                <a:gd name="T4" fmla="*/ 0 w 5"/>
                <a:gd name="T5" fmla="*/ 0 h 14"/>
                <a:gd name="T6" fmla="*/ 2 w 5"/>
                <a:gd name="T7" fmla="*/ 0 h 14"/>
                <a:gd name="T8" fmla="*/ 5 w 5"/>
                <a:gd name="T9" fmla="*/ 12 h 14"/>
                <a:gd name="T10" fmla="*/ 2 w 5"/>
                <a:gd name="T11" fmla="*/ 14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2" y="14"/>
                  </a:moveTo>
                  <a:lnTo>
                    <a:pt x="2" y="14"/>
                  </a:lnTo>
                  <a:lnTo>
                    <a:pt x="0" y="0"/>
                  </a:lnTo>
                  <a:lnTo>
                    <a:pt x="2" y="0"/>
                  </a:lnTo>
                  <a:lnTo>
                    <a:pt x="5" y="12"/>
                  </a:lnTo>
                  <a:lnTo>
                    <a:pt x="2"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3" name="Freeform 219"/>
            <p:cNvSpPr>
              <a:spLocks/>
            </p:cNvSpPr>
            <p:nvPr/>
          </p:nvSpPr>
          <p:spPr bwMode="auto">
            <a:xfrm>
              <a:off x="3568" y="2362"/>
              <a:ext cx="197" cy="296"/>
            </a:xfrm>
            <a:custGeom>
              <a:avLst/>
              <a:gdLst>
                <a:gd name="T0" fmla="*/ 186 w 197"/>
                <a:gd name="T1" fmla="*/ 2 h 296"/>
                <a:gd name="T2" fmla="*/ 186 w 197"/>
                <a:gd name="T3" fmla="*/ 21 h 296"/>
                <a:gd name="T4" fmla="*/ 197 w 197"/>
                <a:gd name="T5" fmla="*/ 32 h 296"/>
                <a:gd name="T6" fmla="*/ 181 w 197"/>
                <a:gd name="T7" fmla="*/ 55 h 296"/>
                <a:gd name="T8" fmla="*/ 174 w 197"/>
                <a:gd name="T9" fmla="*/ 81 h 296"/>
                <a:gd name="T10" fmla="*/ 158 w 197"/>
                <a:gd name="T11" fmla="*/ 97 h 296"/>
                <a:gd name="T12" fmla="*/ 146 w 197"/>
                <a:gd name="T13" fmla="*/ 136 h 296"/>
                <a:gd name="T14" fmla="*/ 86 w 197"/>
                <a:gd name="T15" fmla="*/ 220 h 296"/>
                <a:gd name="T16" fmla="*/ 65 w 197"/>
                <a:gd name="T17" fmla="*/ 229 h 296"/>
                <a:gd name="T18" fmla="*/ 10 w 197"/>
                <a:gd name="T19" fmla="*/ 294 h 296"/>
                <a:gd name="T20" fmla="*/ 10 w 197"/>
                <a:gd name="T21" fmla="*/ 294 h 296"/>
                <a:gd name="T22" fmla="*/ 7 w 197"/>
                <a:gd name="T23" fmla="*/ 296 h 296"/>
                <a:gd name="T24" fmla="*/ 7 w 197"/>
                <a:gd name="T25" fmla="*/ 296 h 296"/>
                <a:gd name="T26" fmla="*/ 0 w 197"/>
                <a:gd name="T27" fmla="*/ 236 h 296"/>
                <a:gd name="T28" fmla="*/ 14 w 197"/>
                <a:gd name="T29" fmla="*/ 187 h 296"/>
                <a:gd name="T30" fmla="*/ 77 w 197"/>
                <a:gd name="T31" fmla="*/ 164 h 296"/>
                <a:gd name="T32" fmla="*/ 107 w 197"/>
                <a:gd name="T33" fmla="*/ 139 h 296"/>
                <a:gd name="T34" fmla="*/ 135 w 197"/>
                <a:gd name="T35" fmla="*/ 104 h 296"/>
                <a:gd name="T36" fmla="*/ 135 w 197"/>
                <a:gd name="T37" fmla="*/ 104 h 296"/>
                <a:gd name="T38" fmla="*/ 137 w 197"/>
                <a:gd name="T39" fmla="*/ 102 h 296"/>
                <a:gd name="T40" fmla="*/ 135 w 197"/>
                <a:gd name="T41" fmla="*/ 102 h 296"/>
                <a:gd name="T42" fmla="*/ 88 w 197"/>
                <a:gd name="T43" fmla="*/ 88 h 296"/>
                <a:gd name="T44" fmla="*/ 49 w 197"/>
                <a:gd name="T45" fmla="*/ 46 h 296"/>
                <a:gd name="T46" fmla="*/ 49 w 197"/>
                <a:gd name="T47" fmla="*/ 39 h 296"/>
                <a:gd name="T48" fmla="*/ 105 w 197"/>
                <a:gd name="T49" fmla="*/ 32 h 296"/>
                <a:gd name="T50" fmla="*/ 130 w 197"/>
                <a:gd name="T51" fmla="*/ 16 h 296"/>
                <a:gd name="T52" fmla="*/ 160 w 197"/>
                <a:gd name="T53" fmla="*/ 11 h 296"/>
                <a:gd name="T54" fmla="*/ 176 w 197"/>
                <a:gd name="T55" fmla="*/ 0 h 296"/>
                <a:gd name="T56" fmla="*/ 176 w 197"/>
                <a:gd name="T57" fmla="*/ 0 h 296"/>
                <a:gd name="T58" fmla="*/ 181 w 197"/>
                <a:gd name="T59" fmla="*/ 0 h 296"/>
                <a:gd name="T60" fmla="*/ 183 w 197"/>
                <a:gd name="T61" fmla="*/ 0 h 296"/>
                <a:gd name="T62" fmla="*/ 186 w 197"/>
                <a:gd name="T63" fmla="*/ 2 h 296"/>
                <a:gd name="T64" fmla="*/ 186 w 197"/>
                <a:gd name="T65" fmla="*/ 2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296"/>
                <a:gd name="T101" fmla="*/ 197 w 197"/>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296">
                  <a:moveTo>
                    <a:pt x="186" y="2"/>
                  </a:moveTo>
                  <a:lnTo>
                    <a:pt x="186" y="21"/>
                  </a:lnTo>
                  <a:lnTo>
                    <a:pt x="197" y="32"/>
                  </a:lnTo>
                  <a:lnTo>
                    <a:pt x="181" y="55"/>
                  </a:lnTo>
                  <a:lnTo>
                    <a:pt x="174" y="81"/>
                  </a:lnTo>
                  <a:lnTo>
                    <a:pt x="158" y="97"/>
                  </a:lnTo>
                  <a:lnTo>
                    <a:pt x="146" y="136"/>
                  </a:lnTo>
                  <a:lnTo>
                    <a:pt x="86" y="220"/>
                  </a:lnTo>
                  <a:lnTo>
                    <a:pt x="65" y="229"/>
                  </a:lnTo>
                  <a:lnTo>
                    <a:pt x="10" y="294"/>
                  </a:lnTo>
                  <a:lnTo>
                    <a:pt x="7" y="296"/>
                  </a:lnTo>
                  <a:lnTo>
                    <a:pt x="0" y="236"/>
                  </a:lnTo>
                  <a:lnTo>
                    <a:pt x="14" y="187"/>
                  </a:lnTo>
                  <a:lnTo>
                    <a:pt x="77" y="164"/>
                  </a:lnTo>
                  <a:lnTo>
                    <a:pt x="107" y="139"/>
                  </a:lnTo>
                  <a:lnTo>
                    <a:pt x="135" y="104"/>
                  </a:lnTo>
                  <a:lnTo>
                    <a:pt x="137" y="102"/>
                  </a:lnTo>
                  <a:lnTo>
                    <a:pt x="135" y="102"/>
                  </a:lnTo>
                  <a:lnTo>
                    <a:pt x="88" y="88"/>
                  </a:lnTo>
                  <a:lnTo>
                    <a:pt x="49" y="46"/>
                  </a:lnTo>
                  <a:lnTo>
                    <a:pt x="49" y="39"/>
                  </a:lnTo>
                  <a:lnTo>
                    <a:pt x="105" y="32"/>
                  </a:lnTo>
                  <a:lnTo>
                    <a:pt x="130" y="16"/>
                  </a:lnTo>
                  <a:lnTo>
                    <a:pt x="160" y="11"/>
                  </a:lnTo>
                  <a:lnTo>
                    <a:pt x="176" y="0"/>
                  </a:lnTo>
                  <a:lnTo>
                    <a:pt x="181" y="0"/>
                  </a:lnTo>
                  <a:lnTo>
                    <a:pt x="183" y="0"/>
                  </a:lnTo>
                  <a:lnTo>
                    <a:pt x="186"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4" name="Freeform 220"/>
            <p:cNvSpPr>
              <a:spLocks/>
            </p:cNvSpPr>
            <p:nvPr/>
          </p:nvSpPr>
          <p:spPr bwMode="auto">
            <a:xfrm>
              <a:off x="2909" y="2364"/>
              <a:ext cx="150" cy="232"/>
            </a:xfrm>
            <a:custGeom>
              <a:avLst/>
              <a:gdLst>
                <a:gd name="T0" fmla="*/ 130 w 150"/>
                <a:gd name="T1" fmla="*/ 2 h 232"/>
                <a:gd name="T2" fmla="*/ 130 w 150"/>
                <a:gd name="T3" fmla="*/ 2 h 232"/>
                <a:gd name="T4" fmla="*/ 146 w 150"/>
                <a:gd name="T5" fmla="*/ 42 h 232"/>
                <a:gd name="T6" fmla="*/ 127 w 150"/>
                <a:gd name="T7" fmla="*/ 53 h 232"/>
                <a:gd name="T8" fmla="*/ 127 w 150"/>
                <a:gd name="T9" fmla="*/ 53 h 232"/>
                <a:gd name="T10" fmla="*/ 127 w 150"/>
                <a:gd name="T11" fmla="*/ 53 h 232"/>
                <a:gd name="T12" fmla="*/ 130 w 150"/>
                <a:gd name="T13" fmla="*/ 56 h 232"/>
                <a:gd name="T14" fmla="*/ 150 w 150"/>
                <a:gd name="T15" fmla="*/ 86 h 232"/>
                <a:gd name="T16" fmla="*/ 134 w 150"/>
                <a:gd name="T17" fmla="*/ 113 h 232"/>
                <a:gd name="T18" fmla="*/ 134 w 150"/>
                <a:gd name="T19" fmla="*/ 155 h 232"/>
                <a:gd name="T20" fmla="*/ 148 w 150"/>
                <a:gd name="T21" fmla="*/ 188 h 232"/>
                <a:gd name="T22" fmla="*/ 150 w 150"/>
                <a:gd name="T23" fmla="*/ 213 h 232"/>
                <a:gd name="T24" fmla="*/ 116 w 150"/>
                <a:gd name="T25" fmla="*/ 232 h 232"/>
                <a:gd name="T26" fmla="*/ 65 w 150"/>
                <a:gd name="T27" fmla="*/ 222 h 232"/>
                <a:gd name="T28" fmla="*/ 23 w 150"/>
                <a:gd name="T29" fmla="*/ 222 h 232"/>
                <a:gd name="T30" fmla="*/ 23 w 150"/>
                <a:gd name="T31" fmla="*/ 222 h 232"/>
                <a:gd name="T32" fmla="*/ 25 w 150"/>
                <a:gd name="T33" fmla="*/ 215 h 232"/>
                <a:gd name="T34" fmla="*/ 23 w 150"/>
                <a:gd name="T35" fmla="*/ 206 h 232"/>
                <a:gd name="T36" fmla="*/ 21 w 150"/>
                <a:gd name="T37" fmla="*/ 190 h 232"/>
                <a:gd name="T38" fmla="*/ 21 w 150"/>
                <a:gd name="T39" fmla="*/ 190 h 232"/>
                <a:gd name="T40" fmla="*/ 9 w 150"/>
                <a:gd name="T41" fmla="*/ 178 h 232"/>
                <a:gd name="T42" fmla="*/ 0 w 150"/>
                <a:gd name="T43" fmla="*/ 167 h 232"/>
                <a:gd name="T44" fmla="*/ 35 w 150"/>
                <a:gd name="T45" fmla="*/ 127 h 232"/>
                <a:gd name="T46" fmla="*/ 60 w 150"/>
                <a:gd name="T47" fmla="*/ 123 h 232"/>
                <a:gd name="T48" fmla="*/ 99 w 150"/>
                <a:gd name="T49" fmla="*/ 56 h 232"/>
                <a:gd name="T50" fmla="*/ 106 w 150"/>
                <a:gd name="T51" fmla="*/ 26 h 232"/>
                <a:gd name="T52" fmla="*/ 106 w 150"/>
                <a:gd name="T53" fmla="*/ 26 h 232"/>
                <a:gd name="T54" fmla="*/ 111 w 150"/>
                <a:gd name="T55" fmla="*/ 26 h 232"/>
                <a:gd name="T56" fmla="*/ 113 w 150"/>
                <a:gd name="T57" fmla="*/ 23 h 232"/>
                <a:gd name="T58" fmla="*/ 118 w 150"/>
                <a:gd name="T59" fmla="*/ 16 h 232"/>
                <a:gd name="T60" fmla="*/ 123 w 150"/>
                <a:gd name="T61" fmla="*/ 7 h 232"/>
                <a:gd name="T62" fmla="*/ 125 w 150"/>
                <a:gd name="T63" fmla="*/ 0 h 232"/>
                <a:gd name="T64" fmla="*/ 130 w 150"/>
                <a:gd name="T65" fmla="*/ 2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232"/>
                <a:gd name="T101" fmla="*/ 150 w 150"/>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232">
                  <a:moveTo>
                    <a:pt x="130" y="2"/>
                  </a:moveTo>
                  <a:lnTo>
                    <a:pt x="130" y="2"/>
                  </a:lnTo>
                  <a:lnTo>
                    <a:pt x="146" y="42"/>
                  </a:lnTo>
                  <a:lnTo>
                    <a:pt x="127" y="53"/>
                  </a:lnTo>
                  <a:lnTo>
                    <a:pt x="130" y="56"/>
                  </a:lnTo>
                  <a:lnTo>
                    <a:pt x="150" y="86"/>
                  </a:lnTo>
                  <a:lnTo>
                    <a:pt x="134" y="113"/>
                  </a:lnTo>
                  <a:lnTo>
                    <a:pt x="134" y="155"/>
                  </a:lnTo>
                  <a:lnTo>
                    <a:pt x="148" y="188"/>
                  </a:lnTo>
                  <a:lnTo>
                    <a:pt x="150" y="213"/>
                  </a:lnTo>
                  <a:lnTo>
                    <a:pt x="116" y="232"/>
                  </a:lnTo>
                  <a:lnTo>
                    <a:pt x="65" y="222"/>
                  </a:lnTo>
                  <a:lnTo>
                    <a:pt x="23" y="222"/>
                  </a:lnTo>
                  <a:lnTo>
                    <a:pt x="25" y="215"/>
                  </a:lnTo>
                  <a:lnTo>
                    <a:pt x="23" y="206"/>
                  </a:lnTo>
                  <a:lnTo>
                    <a:pt x="21" y="190"/>
                  </a:lnTo>
                  <a:lnTo>
                    <a:pt x="9" y="178"/>
                  </a:lnTo>
                  <a:lnTo>
                    <a:pt x="0" y="167"/>
                  </a:lnTo>
                  <a:lnTo>
                    <a:pt x="35" y="127"/>
                  </a:lnTo>
                  <a:lnTo>
                    <a:pt x="60" y="123"/>
                  </a:lnTo>
                  <a:lnTo>
                    <a:pt x="99" y="56"/>
                  </a:lnTo>
                  <a:lnTo>
                    <a:pt x="106" y="26"/>
                  </a:lnTo>
                  <a:lnTo>
                    <a:pt x="111" y="26"/>
                  </a:lnTo>
                  <a:lnTo>
                    <a:pt x="113" y="23"/>
                  </a:lnTo>
                  <a:lnTo>
                    <a:pt x="118" y="16"/>
                  </a:lnTo>
                  <a:lnTo>
                    <a:pt x="123" y="7"/>
                  </a:lnTo>
                  <a:lnTo>
                    <a:pt x="125" y="0"/>
                  </a:lnTo>
                  <a:lnTo>
                    <a:pt x="130"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5" name="Freeform 221"/>
            <p:cNvSpPr>
              <a:spLocks/>
            </p:cNvSpPr>
            <p:nvPr/>
          </p:nvSpPr>
          <p:spPr bwMode="auto">
            <a:xfrm>
              <a:off x="3392" y="2529"/>
              <a:ext cx="37" cy="68"/>
            </a:xfrm>
            <a:custGeom>
              <a:avLst/>
              <a:gdLst>
                <a:gd name="T0" fmla="*/ 37 w 37"/>
                <a:gd name="T1" fmla="*/ 17 h 68"/>
                <a:gd name="T2" fmla="*/ 25 w 37"/>
                <a:gd name="T3" fmla="*/ 24 h 68"/>
                <a:gd name="T4" fmla="*/ 6 w 37"/>
                <a:gd name="T5" fmla="*/ 68 h 68"/>
                <a:gd name="T6" fmla="*/ 6 w 37"/>
                <a:gd name="T7" fmla="*/ 68 h 68"/>
                <a:gd name="T8" fmla="*/ 0 w 37"/>
                <a:gd name="T9" fmla="*/ 65 h 68"/>
                <a:gd name="T10" fmla="*/ 0 w 37"/>
                <a:gd name="T11" fmla="*/ 65 h 68"/>
                <a:gd name="T12" fmla="*/ 4 w 37"/>
                <a:gd name="T13" fmla="*/ 54 h 68"/>
                <a:gd name="T14" fmla="*/ 9 w 37"/>
                <a:gd name="T15" fmla="*/ 42 h 68"/>
                <a:gd name="T16" fmla="*/ 16 w 37"/>
                <a:gd name="T17" fmla="*/ 30 h 68"/>
                <a:gd name="T18" fmla="*/ 20 w 37"/>
                <a:gd name="T19" fmla="*/ 26 h 68"/>
                <a:gd name="T20" fmla="*/ 25 w 37"/>
                <a:gd name="T21" fmla="*/ 24 h 68"/>
                <a:gd name="T22" fmla="*/ 25 w 37"/>
                <a:gd name="T23" fmla="*/ 24 h 68"/>
                <a:gd name="T24" fmla="*/ 27 w 37"/>
                <a:gd name="T25" fmla="*/ 17 h 68"/>
                <a:gd name="T26" fmla="*/ 27 w 37"/>
                <a:gd name="T27" fmla="*/ 10 h 68"/>
                <a:gd name="T28" fmla="*/ 27 w 37"/>
                <a:gd name="T29" fmla="*/ 3 h 68"/>
                <a:gd name="T30" fmla="*/ 30 w 37"/>
                <a:gd name="T31" fmla="*/ 0 h 68"/>
                <a:gd name="T32" fmla="*/ 34 w 37"/>
                <a:gd name="T33" fmla="*/ 0 h 68"/>
                <a:gd name="T34" fmla="*/ 34 w 37"/>
                <a:gd name="T35" fmla="*/ 0 h 68"/>
                <a:gd name="T36" fmla="*/ 37 w 37"/>
                <a:gd name="T37" fmla="*/ 17 h 68"/>
                <a:gd name="T38" fmla="*/ 37 w 37"/>
                <a:gd name="T39" fmla="*/ 17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68"/>
                <a:gd name="T62" fmla="*/ 37 w 37"/>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68">
                  <a:moveTo>
                    <a:pt x="37" y="17"/>
                  </a:moveTo>
                  <a:lnTo>
                    <a:pt x="25" y="24"/>
                  </a:lnTo>
                  <a:lnTo>
                    <a:pt x="6" y="68"/>
                  </a:lnTo>
                  <a:lnTo>
                    <a:pt x="0" y="65"/>
                  </a:lnTo>
                  <a:lnTo>
                    <a:pt x="4" y="54"/>
                  </a:lnTo>
                  <a:lnTo>
                    <a:pt x="9" y="42"/>
                  </a:lnTo>
                  <a:lnTo>
                    <a:pt x="16" y="30"/>
                  </a:lnTo>
                  <a:lnTo>
                    <a:pt x="20" y="26"/>
                  </a:lnTo>
                  <a:lnTo>
                    <a:pt x="25" y="24"/>
                  </a:lnTo>
                  <a:lnTo>
                    <a:pt x="27" y="17"/>
                  </a:lnTo>
                  <a:lnTo>
                    <a:pt x="27" y="10"/>
                  </a:lnTo>
                  <a:lnTo>
                    <a:pt x="27" y="3"/>
                  </a:lnTo>
                  <a:lnTo>
                    <a:pt x="30" y="0"/>
                  </a:lnTo>
                  <a:lnTo>
                    <a:pt x="34" y="0"/>
                  </a:lnTo>
                  <a:lnTo>
                    <a:pt x="37" y="1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6" name="Freeform 222"/>
            <p:cNvSpPr>
              <a:spLocks/>
            </p:cNvSpPr>
            <p:nvPr/>
          </p:nvSpPr>
          <p:spPr bwMode="auto">
            <a:xfrm>
              <a:off x="2907" y="2360"/>
              <a:ext cx="58" cy="55"/>
            </a:xfrm>
            <a:custGeom>
              <a:avLst/>
              <a:gdLst>
                <a:gd name="T0" fmla="*/ 58 w 58"/>
                <a:gd name="T1" fmla="*/ 37 h 55"/>
                <a:gd name="T2" fmla="*/ 49 w 58"/>
                <a:gd name="T3" fmla="*/ 55 h 55"/>
                <a:gd name="T4" fmla="*/ 49 w 58"/>
                <a:gd name="T5" fmla="*/ 55 h 55"/>
                <a:gd name="T6" fmla="*/ 37 w 58"/>
                <a:gd name="T7" fmla="*/ 44 h 55"/>
                <a:gd name="T8" fmla="*/ 37 w 58"/>
                <a:gd name="T9" fmla="*/ 44 h 55"/>
                <a:gd name="T10" fmla="*/ 37 w 58"/>
                <a:gd name="T11" fmla="*/ 30 h 55"/>
                <a:gd name="T12" fmla="*/ 37 w 58"/>
                <a:gd name="T13" fmla="*/ 30 h 55"/>
                <a:gd name="T14" fmla="*/ 30 w 58"/>
                <a:gd name="T15" fmla="*/ 23 h 55"/>
                <a:gd name="T16" fmla="*/ 25 w 58"/>
                <a:gd name="T17" fmla="*/ 18 h 55"/>
                <a:gd name="T18" fmla="*/ 18 w 58"/>
                <a:gd name="T19" fmla="*/ 21 h 55"/>
                <a:gd name="T20" fmla="*/ 18 w 58"/>
                <a:gd name="T21" fmla="*/ 21 h 55"/>
                <a:gd name="T22" fmla="*/ 16 w 58"/>
                <a:gd name="T23" fmla="*/ 25 h 55"/>
                <a:gd name="T24" fmla="*/ 14 w 58"/>
                <a:gd name="T25" fmla="*/ 27 h 55"/>
                <a:gd name="T26" fmla="*/ 11 w 58"/>
                <a:gd name="T27" fmla="*/ 30 h 55"/>
                <a:gd name="T28" fmla="*/ 0 w 58"/>
                <a:gd name="T29" fmla="*/ 0 h 55"/>
                <a:gd name="T30" fmla="*/ 37 w 58"/>
                <a:gd name="T31" fmla="*/ 4 h 55"/>
                <a:gd name="T32" fmla="*/ 58 w 58"/>
                <a:gd name="T33" fmla="*/ 3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5"/>
                <a:gd name="T53" fmla="*/ 58 w 58"/>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5">
                  <a:moveTo>
                    <a:pt x="58" y="37"/>
                  </a:moveTo>
                  <a:lnTo>
                    <a:pt x="49" y="55"/>
                  </a:lnTo>
                  <a:lnTo>
                    <a:pt x="37" y="44"/>
                  </a:lnTo>
                  <a:lnTo>
                    <a:pt x="37" y="30"/>
                  </a:lnTo>
                  <a:lnTo>
                    <a:pt x="30" y="23"/>
                  </a:lnTo>
                  <a:lnTo>
                    <a:pt x="25" y="18"/>
                  </a:lnTo>
                  <a:lnTo>
                    <a:pt x="18" y="21"/>
                  </a:lnTo>
                  <a:lnTo>
                    <a:pt x="16" y="25"/>
                  </a:lnTo>
                  <a:lnTo>
                    <a:pt x="14" y="27"/>
                  </a:lnTo>
                  <a:lnTo>
                    <a:pt x="11" y="30"/>
                  </a:lnTo>
                  <a:lnTo>
                    <a:pt x="0" y="0"/>
                  </a:lnTo>
                  <a:lnTo>
                    <a:pt x="37" y="4"/>
                  </a:lnTo>
                  <a:lnTo>
                    <a:pt x="58" y="3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7" name="Freeform 223"/>
            <p:cNvSpPr>
              <a:spLocks/>
            </p:cNvSpPr>
            <p:nvPr/>
          </p:nvSpPr>
          <p:spPr bwMode="auto">
            <a:xfrm>
              <a:off x="2770" y="2369"/>
              <a:ext cx="44" cy="125"/>
            </a:xfrm>
            <a:custGeom>
              <a:avLst/>
              <a:gdLst>
                <a:gd name="T0" fmla="*/ 44 w 44"/>
                <a:gd name="T1" fmla="*/ 44 h 125"/>
                <a:gd name="T2" fmla="*/ 32 w 44"/>
                <a:gd name="T3" fmla="*/ 104 h 125"/>
                <a:gd name="T4" fmla="*/ 35 w 44"/>
                <a:gd name="T5" fmla="*/ 120 h 125"/>
                <a:gd name="T6" fmla="*/ 16 w 44"/>
                <a:gd name="T7" fmla="*/ 125 h 125"/>
                <a:gd name="T8" fmla="*/ 16 w 44"/>
                <a:gd name="T9" fmla="*/ 125 h 125"/>
                <a:gd name="T10" fmla="*/ 12 w 44"/>
                <a:gd name="T11" fmla="*/ 62 h 125"/>
                <a:gd name="T12" fmla="*/ 0 w 44"/>
                <a:gd name="T13" fmla="*/ 18 h 125"/>
                <a:gd name="T14" fmla="*/ 35 w 44"/>
                <a:gd name="T15" fmla="*/ 0 h 125"/>
                <a:gd name="T16" fmla="*/ 44 w 44"/>
                <a:gd name="T17" fmla="*/ 7 h 125"/>
                <a:gd name="T18" fmla="*/ 44 w 44"/>
                <a:gd name="T19" fmla="*/ 44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25"/>
                <a:gd name="T32" fmla="*/ 44 w 44"/>
                <a:gd name="T33" fmla="*/ 125 h 1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25">
                  <a:moveTo>
                    <a:pt x="44" y="44"/>
                  </a:moveTo>
                  <a:lnTo>
                    <a:pt x="32" y="104"/>
                  </a:lnTo>
                  <a:lnTo>
                    <a:pt x="35" y="120"/>
                  </a:lnTo>
                  <a:lnTo>
                    <a:pt x="16" y="125"/>
                  </a:lnTo>
                  <a:lnTo>
                    <a:pt x="12" y="62"/>
                  </a:lnTo>
                  <a:lnTo>
                    <a:pt x="0" y="18"/>
                  </a:lnTo>
                  <a:lnTo>
                    <a:pt x="35" y="0"/>
                  </a:lnTo>
                  <a:lnTo>
                    <a:pt x="44" y="7"/>
                  </a:lnTo>
                  <a:lnTo>
                    <a:pt x="44" y="4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8" name="Freeform 224"/>
            <p:cNvSpPr>
              <a:spLocks/>
            </p:cNvSpPr>
            <p:nvPr/>
          </p:nvSpPr>
          <p:spPr bwMode="auto">
            <a:xfrm>
              <a:off x="2887" y="2534"/>
              <a:ext cx="9" cy="7"/>
            </a:xfrm>
            <a:custGeom>
              <a:avLst/>
              <a:gdLst>
                <a:gd name="T0" fmla="*/ 9 w 9"/>
                <a:gd name="T1" fmla="*/ 2 h 7"/>
                <a:gd name="T2" fmla="*/ 9 w 9"/>
                <a:gd name="T3" fmla="*/ 2 h 7"/>
                <a:gd name="T4" fmla="*/ 9 w 9"/>
                <a:gd name="T5" fmla="*/ 5 h 7"/>
                <a:gd name="T6" fmla="*/ 7 w 9"/>
                <a:gd name="T7" fmla="*/ 7 h 7"/>
                <a:gd name="T8" fmla="*/ 7 w 9"/>
                <a:gd name="T9" fmla="*/ 7 h 7"/>
                <a:gd name="T10" fmla="*/ 2 w 9"/>
                <a:gd name="T11" fmla="*/ 7 h 7"/>
                <a:gd name="T12" fmla="*/ 0 w 9"/>
                <a:gd name="T13" fmla="*/ 5 h 7"/>
                <a:gd name="T14" fmla="*/ 0 w 9"/>
                <a:gd name="T15" fmla="*/ 5 h 7"/>
                <a:gd name="T16" fmla="*/ 0 w 9"/>
                <a:gd name="T17" fmla="*/ 2 h 7"/>
                <a:gd name="T18" fmla="*/ 2 w 9"/>
                <a:gd name="T19" fmla="*/ 0 h 7"/>
                <a:gd name="T20" fmla="*/ 2 w 9"/>
                <a:gd name="T21" fmla="*/ 0 h 7"/>
                <a:gd name="T22" fmla="*/ 7 w 9"/>
                <a:gd name="T23" fmla="*/ 0 h 7"/>
                <a:gd name="T24" fmla="*/ 9 w 9"/>
                <a:gd name="T25" fmla="*/ 2 h 7"/>
                <a:gd name="T26" fmla="*/ 9 w 9"/>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7"/>
                <a:gd name="T44" fmla="*/ 9 w 9"/>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7">
                  <a:moveTo>
                    <a:pt x="9" y="2"/>
                  </a:moveTo>
                  <a:lnTo>
                    <a:pt x="9" y="2"/>
                  </a:lnTo>
                  <a:lnTo>
                    <a:pt x="9" y="5"/>
                  </a:lnTo>
                  <a:lnTo>
                    <a:pt x="7" y="7"/>
                  </a:lnTo>
                  <a:lnTo>
                    <a:pt x="2" y="7"/>
                  </a:lnTo>
                  <a:lnTo>
                    <a:pt x="0" y="5"/>
                  </a:lnTo>
                  <a:lnTo>
                    <a:pt x="0" y="2"/>
                  </a:lnTo>
                  <a:lnTo>
                    <a:pt x="2" y="0"/>
                  </a:lnTo>
                  <a:lnTo>
                    <a:pt x="7" y="0"/>
                  </a:lnTo>
                  <a:lnTo>
                    <a:pt x="9"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69" name="Freeform 225"/>
            <p:cNvSpPr>
              <a:spLocks/>
            </p:cNvSpPr>
            <p:nvPr/>
          </p:nvSpPr>
          <p:spPr bwMode="auto">
            <a:xfrm>
              <a:off x="3045" y="2378"/>
              <a:ext cx="237" cy="199"/>
            </a:xfrm>
            <a:custGeom>
              <a:avLst/>
              <a:gdLst>
                <a:gd name="T0" fmla="*/ 181 w 237"/>
                <a:gd name="T1" fmla="*/ 32 h 199"/>
                <a:gd name="T2" fmla="*/ 183 w 237"/>
                <a:gd name="T3" fmla="*/ 58 h 199"/>
                <a:gd name="T4" fmla="*/ 183 w 237"/>
                <a:gd name="T5" fmla="*/ 58 h 199"/>
                <a:gd name="T6" fmla="*/ 202 w 237"/>
                <a:gd name="T7" fmla="*/ 81 h 199"/>
                <a:gd name="T8" fmla="*/ 213 w 237"/>
                <a:gd name="T9" fmla="*/ 90 h 199"/>
                <a:gd name="T10" fmla="*/ 223 w 237"/>
                <a:gd name="T11" fmla="*/ 97 h 199"/>
                <a:gd name="T12" fmla="*/ 223 w 237"/>
                <a:gd name="T13" fmla="*/ 97 h 199"/>
                <a:gd name="T14" fmla="*/ 237 w 237"/>
                <a:gd name="T15" fmla="*/ 141 h 199"/>
                <a:gd name="T16" fmla="*/ 135 w 237"/>
                <a:gd name="T17" fmla="*/ 153 h 199"/>
                <a:gd name="T18" fmla="*/ 100 w 237"/>
                <a:gd name="T19" fmla="*/ 143 h 199"/>
                <a:gd name="T20" fmla="*/ 100 w 237"/>
                <a:gd name="T21" fmla="*/ 143 h 199"/>
                <a:gd name="T22" fmla="*/ 86 w 237"/>
                <a:gd name="T23" fmla="*/ 148 h 199"/>
                <a:gd name="T24" fmla="*/ 75 w 237"/>
                <a:gd name="T25" fmla="*/ 169 h 199"/>
                <a:gd name="T26" fmla="*/ 49 w 237"/>
                <a:gd name="T27" fmla="*/ 171 h 199"/>
                <a:gd name="T28" fmla="*/ 40 w 237"/>
                <a:gd name="T29" fmla="*/ 192 h 199"/>
                <a:gd name="T30" fmla="*/ 19 w 237"/>
                <a:gd name="T31" fmla="*/ 199 h 199"/>
                <a:gd name="T32" fmla="*/ 17 w 237"/>
                <a:gd name="T33" fmla="*/ 171 h 199"/>
                <a:gd name="T34" fmla="*/ 0 w 237"/>
                <a:gd name="T35" fmla="*/ 141 h 199"/>
                <a:gd name="T36" fmla="*/ 0 w 237"/>
                <a:gd name="T37" fmla="*/ 99 h 199"/>
                <a:gd name="T38" fmla="*/ 19 w 237"/>
                <a:gd name="T39" fmla="*/ 72 h 199"/>
                <a:gd name="T40" fmla="*/ 81 w 237"/>
                <a:gd name="T41" fmla="*/ 44 h 199"/>
                <a:gd name="T42" fmla="*/ 114 w 237"/>
                <a:gd name="T43" fmla="*/ 39 h 199"/>
                <a:gd name="T44" fmla="*/ 128 w 237"/>
                <a:gd name="T45" fmla="*/ 16 h 199"/>
                <a:gd name="T46" fmla="*/ 162 w 237"/>
                <a:gd name="T47" fmla="*/ 0 h 199"/>
                <a:gd name="T48" fmla="*/ 162 w 237"/>
                <a:gd name="T49" fmla="*/ 0 h 199"/>
                <a:gd name="T50" fmla="*/ 181 w 237"/>
                <a:gd name="T51" fmla="*/ 32 h 199"/>
                <a:gd name="T52" fmla="*/ 181 w 237"/>
                <a:gd name="T53" fmla="*/ 32 h 1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7"/>
                <a:gd name="T82" fmla="*/ 0 h 199"/>
                <a:gd name="T83" fmla="*/ 237 w 237"/>
                <a:gd name="T84" fmla="*/ 199 h 1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7" h="199">
                  <a:moveTo>
                    <a:pt x="181" y="32"/>
                  </a:moveTo>
                  <a:lnTo>
                    <a:pt x="183" y="58"/>
                  </a:lnTo>
                  <a:lnTo>
                    <a:pt x="202" y="81"/>
                  </a:lnTo>
                  <a:lnTo>
                    <a:pt x="213" y="90"/>
                  </a:lnTo>
                  <a:lnTo>
                    <a:pt x="223" y="97"/>
                  </a:lnTo>
                  <a:lnTo>
                    <a:pt x="237" y="141"/>
                  </a:lnTo>
                  <a:lnTo>
                    <a:pt x="135" y="153"/>
                  </a:lnTo>
                  <a:lnTo>
                    <a:pt x="100" y="143"/>
                  </a:lnTo>
                  <a:lnTo>
                    <a:pt x="86" y="148"/>
                  </a:lnTo>
                  <a:lnTo>
                    <a:pt x="75" y="169"/>
                  </a:lnTo>
                  <a:lnTo>
                    <a:pt x="49" y="171"/>
                  </a:lnTo>
                  <a:lnTo>
                    <a:pt x="40" y="192"/>
                  </a:lnTo>
                  <a:lnTo>
                    <a:pt x="19" y="199"/>
                  </a:lnTo>
                  <a:lnTo>
                    <a:pt x="17" y="171"/>
                  </a:lnTo>
                  <a:lnTo>
                    <a:pt x="0" y="141"/>
                  </a:lnTo>
                  <a:lnTo>
                    <a:pt x="0" y="99"/>
                  </a:lnTo>
                  <a:lnTo>
                    <a:pt x="19" y="72"/>
                  </a:lnTo>
                  <a:lnTo>
                    <a:pt x="81" y="44"/>
                  </a:lnTo>
                  <a:lnTo>
                    <a:pt x="114" y="39"/>
                  </a:lnTo>
                  <a:lnTo>
                    <a:pt x="128" y="16"/>
                  </a:lnTo>
                  <a:lnTo>
                    <a:pt x="162" y="0"/>
                  </a:lnTo>
                  <a:lnTo>
                    <a:pt x="181" y="3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0" name="Freeform 226"/>
            <p:cNvSpPr>
              <a:spLocks/>
            </p:cNvSpPr>
            <p:nvPr/>
          </p:nvSpPr>
          <p:spPr bwMode="auto">
            <a:xfrm>
              <a:off x="3395" y="2369"/>
              <a:ext cx="7" cy="9"/>
            </a:xfrm>
            <a:custGeom>
              <a:avLst/>
              <a:gdLst>
                <a:gd name="T0" fmla="*/ 5 w 7"/>
                <a:gd name="T1" fmla="*/ 0 h 9"/>
                <a:gd name="T2" fmla="*/ 5 w 7"/>
                <a:gd name="T3" fmla="*/ 0 h 9"/>
                <a:gd name="T4" fmla="*/ 7 w 7"/>
                <a:gd name="T5" fmla="*/ 9 h 9"/>
                <a:gd name="T6" fmla="*/ 7 w 7"/>
                <a:gd name="T7" fmla="*/ 9 h 9"/>
                <a:gd name="T8" fmla="*/ 3 w 7"/>
                <a:gd name="T9" fmla="*/ 9 h 9"/>
                <a:gd name="T10" fmla="*/ 3 w 7"/>
                <a:gd name="T11" fmla="*/ 7 h 9"/>
                <a:gd name="T12" fmla="*/ 0 w 7"/>
                <a:gd name="T13" fmla="*/ 2 h 9"/>
                <a:gd name="T14" fmla="*/ 0 w 7"/>
                <a:gd name="T15" fmla="*/ 2 h 9"/>
                <a:gd name="T16" fmla="*/ 3 w 7"/>
                <a:gd name="T17" fmla="*/ 0 h 9"/>
                <a:gd name="T18" fmla="*/ 5 w 7"/>
                <a:gd name="T19" fmla="*/ 0 h 9"/>
                <a:gd name="T20" fmla="*/ 5 w 7"/>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5" y="0"/>
                  </a:moveTo>
                  <a:lnTo>
                    <a:pt x="5" y="0"/>
                  </a:lnTo>
                  <a:lnTo>
                    <a:pt x="7" y="9"/>
                  </a:lnTo>
                  <a:lnTo>
                    <a:pt x="3" y="9"/>
                  </a:lnTo>
                  <a:lnTo>
                    <a:pt x="3" y="7"/>
                  </a:lnTo>
                  <a:lnTo>
                    <a:pt x="0" y="2"/>
                  </a:lnTo>
                  <a:lnTo>
                    <a:pt x="3" y="0"/>
                  </a:lnTo>
                  <a:lnTo>
                    <a:pt x="5"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1" name="Freeform 227"/>
            <p:cNvSpPr>
              <a:spLocks/>
            </p:cNvSpPr>
            <p:nvPr/>
          </p:nvSpPr>
          <p:spPr bwMode="auto">
            <a:xfrm>
              <a:off x="3503" y="2541"/>
              <a:ext cx="7" cy="16"/>
            </a:xfrm>
            <a:custGeom>
              <a:avLst/>
              <a:gdLst>
                <a:gd name="T0" fmla="*/ 7 w 7"/>
                <a:gd name="T1" fmla="*/ 16 h 16"/>
                <a:gd name="T2" fmla="*/ 0 w 7"/>
                <a:gd name="T3" fmla="*/ 14 h 16"/>
                <a:gd name="T4" fmla="*/ 4 w 7"/>
                <a:gd name="T5" fmla="*/ 0 h 16"/>
                <a:gd name="T6" fmla="*/ 7 w 7"/>
                <a:gd name="T7" fmla="*/ 0 h 16"/>
                <a:gd name="T8" fmla="*/ 7 w 7"/>
                <a:gd name="T9" fmla="*/ 16 h 16"/>
                <a:gd name="T10" fmla="*/ 0 60000 65536"/>
                <a:gd name="T11" fmla="*/ 0 60000 65536"/>
                <a:gd name="T12" fmla="*/ 0 60000 65536"/>
                <a:gd name="T13" fmla="*/ 0 60000 65536"/>
                <a:gd name="T14" fmla="*/ 0 60000 65536"/>
                <a:gd name="T15" fmla="*/ 0 w 7"/>
                <a:gd name="T16" fmla="*/ 0 h 16"/>
                <a:gd name="T17" fmla="*/ 7 w 7"/>
                <a:gd name="T18" fmla="*/ 16 h 16"/>
              </a:gdLst>
              <a:ahLst/>
              <a:cxnLst>
                <a:cxn ang="T10">
                  <a:pos x="T0" y="T1"/>
                </a:cxn>
                <a:cxn ang="T11">
                  <a:pos x="T2" y="T3"/>
                </a:cxn>
                <a:cxn ang="T12">
                  <a:pos x="T4" y="T5"/>
                </a:cxn>
                <a:cxn ang="T13">
                  <a:pos x="T6" y="T7"/>
                </a:cxn>
                <a:cxn ang="T14">
                  <a:pos x="T8" y="T9"/>
                </a:cxn>
              </a:cxnLst>
              <a:rect l="T15" t="T16" r="T17" b="T18"/>
              <a:pathLst>
                <a:path w="7" h="16">
                  <a:moveTo>
                    <a:pt x="7" y="16"/>
                  </a:moveTo>
                  <a:lnTo>
                    <a:pt x="0" y="14"/>
                  </a:lnTo>
                  <a:lnTo>
                    <a:pt x="4" y="0"/>
                  </a:lnTo>
                  <a:lnTo>
                    <a:pt x="7" y="0"/>
                  </a:lnTo>
                  <a:lnTo>
                    <a:pt x="7"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2" name="Freeform 228"/>
            <p:cNvSpPr>
              <a:spLocks/>
            </p:cNvSpPr>
            <p:nvPr/>
          </p:nvSpPr>
          <p:spPr bwMode="auto">
            <a:xfrm>
              <a:off x="2740" y="2387"/>
              <a:ext cx="42" cy="116"/>
            </a:xfrm>
            <a:custGeom>
              <a:avLst/>
              <a:gdLst>
                <a:gd name="T0" fmla="*/ 25 w 42"/>
                <a:gd name="T1" fmla="*/ 0 h 116"/>
                <a:gd name="T2" fmla="*/ 25 w 42"/>
                <a:gd name="T3" fmla="*/ 0 h 116"/>
                <a:gd name="T4" fmla="*/ 35 w 42"/>
                <a:gd name="T5" fmla="*/ 26 h 116"/>
                <a:gd name="T6" fmla="*/ 37 w 42"/>
                <a:gd name="T7" fmla="*/ 53 h 116"/>
                <a:gd name="T8" fmla="*/ 42 w 42"/>
                <a:gd name="T9" fmla="*/ 107 h 116"/>
                <a:gd name="T10" fmla="*/ 7 w 42"/>
                <a:gd name="T11" fmla="*/ 116 h 116"/>
                <a:gd name="T12" fmla="*/ 7 w 42"/>
                <a:gd name="T13" fmla="*/ 116 h 116"/>
                <a:gd name="T14" fmla="*/ 19 w 42"/>
                <a:gd name="T15" fmla="*/ 42 h 116"/>
                <a:gd name="T16" fmla="*/ 0 w 42"/>
                <a:gd name="T17" fmla="*/ 9 h 116"/>
                <a:gd name="T18" fmla="*/ 5 w 42"/>
                <a:gd name="T19" fmla="*/ 5 h 116"/>
                <a:gd name="T20" fmla="*/ 5 w 42"/>
                <a:gd name="T21" fmla="*/ 5 h 116"/>
                <a:gd name="T22" fmla="*/ 25 w 42"/>
                <a:gd name="T23" fmla="*/ 0 h 116"/>
                <a:gd name="T24" fmla="*/ 25 w 42"/>
                <a:gd name="T25" fmla="*/ 0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16"/>
                <a:gd name="T41" fmla="*/ 42 w 42"/>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16">
                  <a:moveTo>
                    <a:pt x="25" y="0"/>
                  </a:moveTo>
                  <a:lnTo>
                    <a:pt x="25" y="0"/>
                  </a:lnTo>
                  <a:lnTo>
                    <a:pt x="35" y="26"/>
                  </a:lnTo>
                  <a:lnTo>
                    <a:pt x="37" y="53"/>
                  </a:lnTo>
                  <a:lnTo>
                    <a:pt x="42" y="107"/>
                  </a:lnTo>
                  <a:lnTo>
                    <a:pt x="7" y="116"/>
                  </a:lnTo>
                  <a:lnTo>
                    <a:pt x="19" y="42"/>
                  </a:lnTo>
                  <a:lnTo>
                    <a:pt x="0" y="9"/>
                  </a:lnTo>
                  <a:lnTo>
                    <a:pt x="5" y="5"/>
                  </a:lnTo>
                  <a:lnTo>
                    <a:pt x="25"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3" name="Freeform 229"/>
            <p:cNvSpPr>
              <a:spLocks/>
            </p:cNvSpPr>
            <p:nvPr/>
          </p:nvSpPr>
          <p:spPr bwMode="auto">
            <a:xfrm>
              <a:off x="2580" y="2392"/>
              <a:ext cx="118" cy="139"/>
            </a:xfrm>
            <a:custGeom>
              <a:avLst/>
              <a:gdLst>
                <a:gd name="T0" fmla="*/ 84 w 118"/>
                <a:gd name="T1" fmla="*/ 25 h 139"/>
                <a:gd name="T2" fmla="*/ 118 w 118"/>
                <a:gd name="T3" fmla="*/ 11 h 139"/>
                <a:gd name="T4" fmla="*/ 109 w 118"/>
                <a:gd name="T5" fmla="*/ 97 h 139"/>
                <a:gd name="T6" fmla="*/ 118 w 118"/>
                <a:gd name="T7" fmla="*/ 125 h 139"/>
                <a:gd name="T8" fmla="*/ 118 w 118"/>
                <a:gd name="T9" fmla="*/ 125 h 139"/>
                <a:gd name="T10" fmla="*/ 107 w 118"/>
                <a:gd name="T11" fmla="*/ 125 h 139"/>
                <a:gd name="T12" fmla="*/ 93 w 118"/>
                <a:gd name="T13" fmla="*/ 125 h 139"/>
                <a:gd name="T14" fmla="*/ 65 w 118"/>
                <a:gd name="T15" fmla="*/ 123 h 139"/>
                <a:gd name="T16" fmla="*/ 65 w 118"/>
                <a:gd name="T17" fmla="*/ 123 h 139"/>
                <a:gd name="T18" fmla="*/ 17 w 118"/>
                <a:gd name="T19" fmla="*/ 139 h 139"/>
                <a:gd name="T20" fmla="*/ 19 w 118"/>
                <a:gd name="T21" fmla="*/ 116 h 139"/>
                <a:gd name="T22" fmla="*/ 19 w 118"/>
                <a:gd name="T23" fmla="*/ 116 h 139"/>
                <a:gd name="T24" fmla="*/ 7 w 118"/>
                <a:gd name="T25" fmla="*/ 95 h 139"/>
                <a:gd name="T26" fmla="*/ 3 w 118"/>
                <a:gd name="T27" fmla="*/ 83 h 139"/>
                <a:gd name="T28" fmla="*/ 0 w 118"/>
                <a:gd name="T29" fmla="*/ 74 h 139"/>
                <a:gd name="T30" fmla="*/ 12 w 118"/>
                <a:gd name="T31" fmla="*/ 62 h 139"/>
                <a:gd name="T32" fmla="*/ 12 w 118"/>
                <a:gd name="T33" fmla="*/ 9 h 139"/>
                <a:gd name="T34" fmla="*/ 12 w 118"/>
                <a:gd name="T35" fmla="*/ 9 h 139"/>
                <a:gd name="T36" fmla="*/ 60 w 118"/>
                <a:gd name="T37" fmla="*/ 0 h 139"/>
                <a:gd name="T38" fmla="*/ 84 w 118"/>
                <a:gd name="T39" fmla="*/ 25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139"/>
                <a:gd name="T62" fmla="*/ 118 w 118"/>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139">
                  <a:moveTo>
                    <a:pt x="84" y="25"/>
                  </a:moveTo>
                  <a:lnTo>
                    <a:pt x="118" y="11"/>
                  </a:lnTo>
                  <a:lnTo>
                    <a:pt x="109" y="97"/>
                  </a:lnTo>
                  <a:lnTo>
                    <a:pt x="118" y="125"/>
                  </a:lnTo>
                  <a:lnTo>
                    <a:pt x="107" y="125"/>
                  </a:lnTo>
                  <a:lnTo>
                    <a:pt x="93" y="125"/>
                  </a:lnTo>
                  <a:lnTo>
                    <a:pt x="65" y="123"/>
                  </a:lnTo>
                  <a:lnTo>
                    <a:pt x="17" y="139"/>
                  </a:lnTo>
                  <a:lnTo>
                    <a:pt x="19" y="116"/>
                  </a:lnTo>
                  <a:lnTo>
                    <a:pt x="7" y="95"/>
                  </a:lnTo>
                  <a:lnTo>
                    <a:pt x="3" y="83"/>
                  </a:lnTo>
                  <a:lnTo>
                    <a:pt x="0" y="74"/>
                  </a:lnTo>
                  <a:lnTo>
                    <a:pt x="12" y="62"/>
                  </a:lnTo>
                  <a:lnTo>
                    <a:pt x="12" y="9"/>
                  </a:lnTo>
                  <a:lnTo>
                    <a:pt x="60" y="0"/>
                  </a:lnTo>
                  <a:lnTo>
                    <a:pt x="84" y="2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4" name="Freeform 230"/>
            <p:cNvSpPr>
              <a:spLocks/>
            </p:cNvSpPr>
            <p:nvPr/>
          </p:nvSpPr>
          <p:spPr bwMode="auto">
            <a:xfrm>
              <a:off x="2071" y="2299"/>
              <a:ext cx="86" cy="93"/>
            </a:xfrm>
            <a:custGeom>
              <a:avLst/>
              <a:gdLst>
                <a:gd name="T0" fmla="*/ 81 w 86"/>
                <a:gd name="T1" fmla="*/ 19 h 93"/>
                <a:gd name="T2" fmla="*/ 86 w 86"/>
                <a:gd name="T3" fmla="*/ 65 h 93"/>
                <a:gd name="T4" fmla="*/ 86 w 86"/>
                <a:gd name="T5" fmla="*/ 65 h 93"/>
                <a:gd name="T6" fmla="*/ 83 w 86"/>
                <a:gd name="T7" fmla="*/ 72 h 93"/>
                <a:gd name="T8" fmla="*/ 83 w 86"/>
                <a:gd name="T9" fmla="*/ 74 h 93"/>
                <a:gd name="T10" fmla="*/ 81 w 86"/>
                <a:gd name="T11" fmla="*/ 74 h 93"/>
                <a:gd name="T12" fmla="*/ 81 w 86"/>
                <a:gd name="T13" fmla="*/ 74 h 93"/>
                <a:gd name="T14" fmla="*/ 74 w 86"/>
                <a:gd name="T15" fmla="*/ 72 h 93"/>
                <a:gd name="T16" fmla="*/ 69 w 86"/>
                <a:gd name="T17" fmla="*/ 65 h 93"/>
                <a:gd name="T18" fmla="*/ 67 w 86"/>
                <a:gd name="T19" fmla="*/ 65 h 93"/>
                <a:gd name="T20" fmla="*/ 58 w 86"/>
                <a:gd name="T21" fmla="*/ 93 h 93"/>
                <a:gd name="T22" fmla="*/ 49 w 86"/>
                <a:gd name="T23" fmla="*/ 93 h 93"/>
                <a:gd name="T24" fmla="*/ 37 w 86"/>
                <a:gd name="T25" fmla="*/ 79 h 93"/>
                <a:gd name="T26" fmla="*/ 39 w 86"/>
                <a:gd name="T27" fmla="*/ 58 h 93"/>
                <a:gd name="T28" fmla="*/ 39 w 86"/>
                <a:gd name="T29" fmla="*/ 58 h 93"/>
                <a:gd name="T30" fmla="*/ 30 w 86"/>
                <a:gd name="T31" fmla="*/ 51 h 93"/>
                <a:gd name="T32" fmla="*/ 21 w 86"/>
                <a:gd name="T33" fmla="*/ 44 h 93"/>
                <a:gd name="T34" fmla="*/ 21 w 86"/>
                <a:gd name="T35" fmla="*/ 44 h 93"/>
                <a:gd name="T36" fmla="*/ 9 w 86"/>
                <a:gd name="T37" fmla="*/ 51 h 93"/>
                <a:gd name="T38" fmla="*/ 0 w 86"/>
                <a:gd name="T39" fmla="*/ 58 h 93"/>
                <a:gd name="T40" fmla="*/ 0 w 86"/>
                <a:gd name="T41" fmla="*/ 42 h 93"/>
                <a:gd name="T42" fmla="*/ 23 w 86"/>
                <a:gd name="T43" fmla="*/ 30 h 93"/>
                <a:gd name="T44" fmla="*/ 23 w 86"/>
                <a:gd name="T45" fmla="*/ 30 h 93"/>
                <a:gd name="T46" fmla="*/ 28 w 86"/>
                <a:gd name="T47" fmla="*/ 33 h 93"/>
                <a:gd name="T48" fmla="*/ 28 w 86"/>
                <a:gd name="T49" fmla="*/ 35 h 93"/>
                <a:gd name="T50" fmla="*/ 30 w 86"/>
                <a:gd name="T51" fmla="*/ 33 h 93"/>
                <a:gd name="T52" fmla="*/ 30 w 86"/>
                <a:gd name="T53" fmla="*/ 33 h 93"/>
                <a:gd name="T54" fmla="*/ 37 w 86"/>
                <a:gd name="T55" fmla="*/ 26 h 93"/>
                <a:gd name="T56" fmla="*/ 44 w 86"/>
                <a:gd name="T57" fmla="*/ 21 h 93"/>
                <a:gd name="T58" fmla="*/ 58 w 86"/>
                <a:gd name="T59" fmla="*/ 14 h 93"/>
                <a:gd name="T60" fmla="*/ 58 w 86"/>
                <a:gd name="T61" fmla="*/ 2 h 93"/>
                <a:gd name="T62" fmla="*/ 58 w 86"/>
                <a:gd name="T63" fmla="*/ 2 h 93"/>
                <a:gd name="T64" fmla="*/ 62 w 86"/>
                <a:gd name="T65" fmla="*/ 0 h 93"/>
                <a:gd name="T66" fmla="*/ 67 w 86"/>
                <a:gd name="T67" fmla="*/ 2 h 93"/>
                <a:gd name="T68" fmla="*/ 72 w 86"/>
                <a:gd name="T69" fmla="*/ 7 h 93"/>
                <a:gd name="T70" fmla="*/ 76 w 86"/>
                <a:gd name="T71" fmla="*/ 14 h 93"/>
                <a:gd name="T72" fmla="*/ 81 w 86"/>
                <a:gd name="T73" fmla="*/ 19 h 93"/>
                <a:gd name="T74" fmla="*/ 81 w 86"/>
                <a:gd name="T75" fmla="*/ 1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
                <a:gd name="T115" fmla="*/ 0 h 93"/>
                <a:gd name="T116" fmla="*/ 86 w 86"/>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 h="93">
                  <a:moveTo>
                    <a:pt x="81" y="19"/>
                  </a:moveTo>
                  <a:lnTo>
                    <a:pt x="86" y="65"/>
                  </a:lnTo>
                  <a:lnTo>
                    <a:pt x="83" y="72"/>
                  </a:lnTo>
                  <a:lnTo>
                    <a:pt x="83" y="74"/>
                  </a:lnTo>
                  <a:lnTo>
                    <a:pt x="81" y="74"/>
                  </a:lnTo>
                  <a:lnTo>
                    <a:pt x="74" y="72"/>
                  </a:lnTo>
                  <a:lnTo>
                    <a:pt x="69" y="65"/>
                  </a:lnTo>
                  <a:lnTo>
                    <a:pt x="67" y="65"/>
                  </a:lnTo>
                  <a:lnTo>
                    <a:pt x="58" y="93"/>
                  </a:lnTo>
                  <a:lnTo>
                    <a:pt x="49" y="93"/>
                  </a:lnTo>
                  <a:lnTo>
                    <a:pt x="37" y="79"/>
                  </a:lnTo>
                  <a:lnTo>
                    <a:pt x="39" y="58"/>
                  </a:lnTo>
                  <a:lnTo>
                    <a:pt x="30" y="51"/>
                  </a:lnTo>
                  <a:lnTo>
                    <a:pt x="21" y="44"/>
                  </a:lnTo>
                  <a:lnTo>
                    <a:pt x="9" y="51"/>
                  </a:lnTo>
                  <a:lnTo>
                    <a:pt x="0" y="58"/>
                  </a:lnTo>
                  <a:lnTo>
                    <a:pt x="0" y="42"/>
                  </a:lnTo>
                  <a:lnTo>
                    <a:pt x="23" y="30"/>
                  </a:lnTo>
                  <a:lnTo>
                    <a:pt x="28" y="33"/>
                  </a:lnTo>
                  <a:lnTo>
                    <a:pt x="28" y="35"/>
                  </a:lnTo>
                  <a:lnTo>
                    <a:pt x="30" y="33"/>
                  </a:lnTo>
                  <a:lnTo>
                    <a:pt x="37" y="26"/>
                  </a:lnTo>
                  <a:lnTo>
                    <a:pt x="44" y="21"/>
                  </a:lnTo>
                  <a:lnTo>
                    <a:pt x="58" y="14"/>
                  </a:lnTo>
                  <a:lnTo>
                    <a:pt x="58" y="2"/>
                  </a:lnTo>
                  <a:lnTo>
                    <a:pt x="62" y="0"/>
                  </a:lnTo>
                  <a:lnTo>
                    <a:pt x="67" y="2"/>
                  </a:lnTo>
                  <a:lnTo>
                    <a:pt x="72" y="7"/>
                  </a:lnTo>
                  <a:lnTo>
                    <a:pt x="76" y="14"/>
                  </a:lnTo>
                  <a:lnTo>
                    <a:pt x="81"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5" name="Freeform 231"/>
            <p:cNvSpPr>
              <a:spLocks/>
            </p:cNvSpPr>
            <p:nvPr/>
          </p:nvSpPr>
          <p:spPr bwMode="auto">
            <a:xfrm>
              <a:off x="2694" y="2399"/>
              <a:ext cx="60" cy="118"/>
            </a:xfrm>
            <a:custGeom>
              <a:avLst/>
              <a:gdLst>
                <a:gd name="T0" fmla="*/ 60 w 60"/>
                <a:gd name="T1" fmla="*/ 32 h 118"/>
                <a:gd name="T2" fmla="*/ 51 w 60"/>
                <a:gd name="T3" fmla="*/ 104 h 118"/>
                <a:gd name="T4" fmla="*/ 51 w 60"/>
                <a:gd name="T5" fmla="*/ 104 h 118"/>
                <a:gd name="T6" fmla="*/ 9 w 60"/>
                <a:gd name="T7" fmla="*/ 118 h 118"/>
                <a:gd name="T8" fmla="*/ 0 w 60"/>
                <a:gd name="T9" fmla="*/ 90 h 118"/>
                <a:gd name="T10" fmla="*/ 9 w 60"/>
                <a:gd name="T11" fmla="*/ 2 h 118"/>
                <a:gd name="T12" fmla="*/ 9 w 60"/>
                <a:gd name="T13" fmla="*/ 2 h 118"/>
                <a:gd name="T14" fmla="*/ 16 w 60"/>
                <a:gd name="T15" fmla="*/ 0 h 118"/>
                <a:gd name="T16" fmla="*/ 23 w 60"/>
                <a:gd name="T17" fmla="*/ 0 h 118"/>
                <a:gd name="T18" fmla="*/ 37 w 60"/>
                <a:gd name="T19" fmla="*/ 0 h 118"/>
                <a:gd name="T20" fmla="*/ 44 w 60"/>
                <a:gd name="T21" fmla="*/ 0 h 118"/>
                <a:gd name="T22" fmla="*/ 60 w 60"/>
                <a:gd name="T23" fmla="*/ 32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8"/>
                <a:gd name="T38" fmla="*/ 60 w 60"/>
                <a:gd name="T39" fmla="*/ 118 h 1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8">
                  <a:moveTo>
                    <a:pt x="60" y="32"/>
                  </a:moveTo>
                  <a:lnTo>
                    <a:pt x="51" y="104"/>
                  </a:lnTo>
                  <a:lnTo>
                    <a:pt x="9" y="118"/>
                  </a:lnTo>
                  <a:lnTo>
                    <a:pt x="0" y="90"/>
                  </a:lnTo>
                  <a:lnTo>
                    <a:pt x="9" y="2"/>
                  </a:lnTo>
                  <a:lnTo>
                    <a:pt x="16" y="0"/>
                  </a:lnTo>
                  <a:lnTo>
                    <a:pt x="23" y="0"/>
                  </a:lnTo>
                  <a:lnTo>
                    <a:pt x="37" y="0"/>
                  </a:lnTo>
                  <a:lnTo>
                    <a:pt x="44" y="0"/>
                  </a:lnTo>
                  <a:lnTo>
                    <a:pt x="60" y="3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6" name="Freeform 232"/>
            <p:cNvSpPr>
              <a:spLocks/>
            </p:cNvSpPr>
            <p:nvPr/>
          </p:nvSpPr>
          <p:spPr bwMode="auto">
            <a:xfrm>
              <a:off x="2958" y="2390"/>
              <a:ext cx="111" cy="67"/>
            </a:xfrm>
            <a:custGeom>
              <a:avLst/>
              <a:gdLst>
                <a:gd name="T0" fmla="*/ 111 w 111"/>
                <a:gd name="T1" fmla="*/ 37 h 67"/>
                <a:gd name="T2" fmla="*/ 102 w 111"/>
                <a:gd name="T3" fmla="*/ 53 h 67"/>
                <a:gd name="T4" fmla="*/ 104 w 111"/>
                <a:gd name="T5" fmla="*/ 65 h 67"/>
                <a:gd name="T6" fmla="*/ 104 w 111"/>
                <a:gd name="T7" fmla="*/ 65 h 67"/>
                <a:gd name="T8" fmla="*/ 97 w 111"/>
                <a:gd name="T9" fmla="*/ 67 h 67"/>
                <a:gd name="T10" fmla="*/ 97 w 111"/>
                <a:gd name="T11" fmla="*/ 67 h 67"/>
                <a:gd name="T12" fmla="*/ 88 w 111"/>
                <a:gd name="T13" fmla="*/ 51 h 67"/>
                <a:gd name="T14" fmla="*/ 85 w 111"/>
                <a:gd name="T15" fmla="*/ 41 h 67"/>
                <a:gd name="T16" fmla="*/ 85 w 111"/>
                <a:gd name="T17" fmla="*/ 32 h 67"/>
                <a:gd name="T18" fmla="*/ 83 w 111"/>
                <a:gd name="T19" fmla="*/ 32 h 67"/>
                <a:gd name="T20" fmla="*/ 58 w 111"/>
                <a:gd name="T21" fmla="*/ 32 h 67"/>
                <a:gd name="T22" fmla="*/ 58 w 111"/>
                <a:gd name="T23" fmla="*/ 32 h 67"/>
                <a:gd name="T24" fmla="*/ 53 w 111"/>
                <a:gd name="T25" fmla="*/ 37 h 67"/>
                <a:gd name="T26" fmla="*/ 53 w 111"/>
                <a:gd name="T27" fmla="*/ 41 h 67"/>
                <a:gd name="T28" fmla="*/ 53 w 111"/>
                <a:gd name="T29" fmla="*/ 55 h 67"/>
                <a:gd name="T30" fmla="*/ 44 w 111"/>
                <a:gd name="T31" fmla="*/ 62 h 67"/>
                <a:gd name="T32" fmla="*/ 14 w 111"/>
                <a:gd name="T33" fmla="*/ 32 h 67"/>
                <a:gd name="T34" fmla="*/ 14 w 111"/>
                <a:gd name="T35" fmla="*/ 32 h 67"/>
                <a:gd name="T36" fmla="*/ 7 w 111"/>
                <a:gd name="T37" fmla="*/ 35 h 67"/>
                <a:gd name="T38" fmla="*/ 0 w 111"/>
                <a:gd name="T39" fmla="*/ 30 h 67"/>
                <a:gd name="T40" fmla="*/ 9 w 111"/>
                <a:gd name="T41" fmla="*/ 9 h 67"/>
                <a:gd name="T42" fmla="*/ 9 w 111"/>
                <a:gd name="T43" fmla="*/ 9 h 67"/>
                <a:gd name="T44" fmla="*/ 18 w 111"/>
                <a:gd name="T45" fmla="*/ 11 h 67"/>
                <a:gd name="T46" fmla="*/ 18 w 111"/>
                <a:gd name="T47" fmla="*/ 11 h 67"/>
                <a:gd name="T48" fmla="*/ 23 w 111"/>
                <a:gd name="T49" fmla="*/ 7 h 67"/>
                <a:gd name="T50" fmla="*/ 30 w 111"/>
                <a:gd name="T51" fmla="*/ 9 h 67"/>
                <a:gd name="T52" fmla="*/ 35 w 111"/>
                <a:gd name="T53" fmla="*/ 11 h 67"/>
                <a:gd name="T54" fmla="*/ 39 w 111"/>
                <a:gd name="T55" fmla="*/ 14 h 67"/>
                <a:gd name="T56" fmla="*/ 76 w 111"/>
                <a:gd name="T57" fmla="*/ 0 h 67"/>
                <a:gd name="T58" fmla="*/ 76 w 111"/>
                <a:gd name="T59" fmla="*/ 0 h 67"/>
                <a:gd name="T60" fmla="*/ 95 w 111"/>
                <a:gd name="T61" fmla="*/ 16 h 67"/>
                <a:gd name="T62" fmla="*/ 104 w 111"/>
                <a:gd name="T63" fmla="*/ 28 h 67"/>
                <a:gd name="T64" fmla="*/ 111 w 111"/>
                <a:gd name="T65" fmla="*/ 37 h 67"/>
                <a:gd name="T66" fmla="*/ 111 w 111"/>
                <a:gd name="T67" fmla="*/ 37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67"/>
                <a:gd name="T104" fmla="*/ 111 w 111"/>
                <a:gd name="T105" fmla="*/ 67 h 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67">
                  <a:moveTo>
                    <a:pt x="111" y="37"/>
                  </a:moveTo>
                  <a:lnTo>
                    <a:pt x="102" y="53"/>
                  </a:lnTo>
                  <a:lnTo>
                    <a:pt x="104" y="65"/>
                  </a:lnTo>
                  <a:lnTo>
                    <a:pt x="97" y="67"/>
                  </a:lnTo>
                  <a:lnTo>
                    <a:pt x="88" y="51"/>
                  </a:lnTo>
                  <a:lnTo>
                    <a:pt x="85" y="41"/>
                  </a:lnTo>
                  <a:lnTo>
                    <a:pt x="85" y="32"/>
                  </a:lnTo>
                  <a:lnTo>
                    <a:pt x="83" y="32"/>
                  </a:lnTo>
                  <a:lnTo>
                    <a:pt x="58" y="32"/>
                  </a:lnTo>
                  <a:lnTo>
                    <a:pt x="53" y="37"/>
                  </a:lnTo>
                  <a:lnTo>
                    <a:pt x="53" y="41"/>
                  </a:lnTo>
                  <a:lnTo>
                    <a:pt x="53" y="55"/>
                  </a:lnTo>
                  <a:lnTo>
                    <a:pt x="44" y="62"/>
                  </a:lnTo>
                  <a:lnTo>
                    <a:pt x="14" y="32"/>
                  </a:lnTo>
                  <a:lnTo>
                    <a:pt x="7" y="35"/>
                  </a:lnTo>
                  <a:lnTo>
                    <a:pt x="0" y="30"/>
                  </a:lnTo>
                  <a:lnTo>
                    <a:pt x="9" y="9"/>
                  </a:lnTo>
                  <a:lnTo>
                    <a:pt x="18" y="11"/>
                  </a:lnTo>
                  <a:lnTo>
                    <a:pt x="23" y="7"/>
                  </a:lnTo>
                  <a:lnTo>
                    <a:pt x="30" y="9"/>
                  </a:lnTo>
                  <a:lnTo>
                    <a:pt x="35" y="11"/>
                  </a:lnTo>
                  <a:lnTo>
                    <a:pt x="39" y="14"/>
                  </a:lnTo>
                  <a:lnTo>
                    <a:pt x="76" y="0"/>
                  </a:lnTo>
                  <a:lnTo>
                    <a:pt x="95" y="16"/>
                  </a:lnTo>
                  <a:lnTo>
                    <a:pt x="104" y="28"/>
                  </a:lnTo>
                  <a:lnTo>
                    <a:pt x="111" y="3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7" name="Freeform 233"/>
            <p:cNvSpPr>
              <a:spLocks/>
            </p:cNvSpPr>
            <p:nvPr/>
          </p:nvSpPr>
          <p:spPr bwMode="auto">
            <a:xfrm>
              <a:off x="2481" y="2413"/>
              <a:ext cx="53" cy="55"/>
            </a:xfrm>
            <a:custGeom>
              <a:avLst/>
              <a:gdLst>
                <a:gd name="T0" fmla="*/ 53 w 53"/>
                <a:gd name="T1" fmla="*/ 27 h 55"/>
                <a:gd name="T2" fmla="*/ 53 w 53"/>
                <a:gd name="T3" fmla="*/ 27 h 55"/>
                <a:gd name="T4" fmla="*/ 25 w 53"/>
                <a:gd name="T5" fmla="*/ 55 h 55"/>
                <a:gd name="T6" fmla="*/ 2 w 53"/>
                <a:gd name="T7" fmla="*/ 41 h 55"/>
                <a:gd name="T8" fmla="*/ 2 w 53"/>
                <a:gd name="T9" fmla="*/ 41 h 55"/>
                <a:gd name="T10" fmla="*/ 0 w 53"/>
                <a:gd name="T11" fmla="*/ 21 h 55"/>
                <a:gd name="T12" fmla="*/ 0 w 53"/>
                <a:gd name="T13" fmla="*/ 21 h 55"/>
                <a:gd name="T14" fmla="*/ 14 w 53"/>
                <a:gd name="T15" fmla="*/ 9 h 55"/>
                <a:gd name="T16" fmla="*/ 21 w 53"/>
                <a:gd name="T17" fmla="*/ 4 h 55"/>
                <a:gd name="T18" fmla="*/ 28 w 53"/>
                <a:gd name="T19" fmla="*/ 0 h 55"/>
                <a:gd name="T20" fmla="*/ 28 w 53"/>
                <a:gd name="T21" fmla="*/ 0 h 55"/>
                <a:gd name="T22" fmla="*/ 44 w 53"/>
                <a:gd name="T23" fmla="*/ 11 h 55"/>
                <a:gd name="T24" fmla="*/ 51 w 53"/>
                <a:gd name="T25" fmla="*/ 18 h 55"/>
                <a:gd name="T26" fmla="*/ 53 w 53"/>
                <a:gd name="T27" fmla="*/ 27 h 55"/>
                <a:gd name="T28" fmla="*/ 53 w 53"/>
                <a:gd name="T29" fmla="*/ 2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55"/>
                <a:gd name="T47" fmla="*/ 53 w 53"/>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55">
                  <a:moveTo>
                    <a:pt x="53" y="27"/>
                  </a:moveTo>
                  <a:lnTo>
                    <a:pt x="53" y="27"/>
                  </a:lnTo>
                  <a:lnTo>
                    <a:pt x="25" y="55"/>
                  </a:lnTo>
                  <a:lnTo>
                    <a:pt x="2" y="41"/>
                  </a:lnTo>
                  <a:lnTo>
                    <a:pt x="0" y="21"/>
                  </a:lnTo>
                  <a:lnTo>
                    <a:pt x="14" y="9"/>
                  </a:lnTo>
                  <a:lnTo>
                    <a:pt x="21" y="4"/>
                  </a:lnTo>
                  <a:lnTo>
                    <a:pt x="28" y="0"/>
                  </a:lnTo>
                  <a:lnTo>
                    <a:pt x="44" y="11"/>
                  </a:lnTo>
                  <a:lnTo>
                    <a:pt x="51" y="18"/>
                  </a:lnTo>
                  <a:lnTo>
                    <a:pt x="53" y="2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8" name="Freeform 234"/>
            <p:cNvSpPr>
              <a:spLocks/>
            </p:cNvSpPr>
            <p:nvPr/>
          </p:nvSpPr>
          <p:spPr bwMode="auto">
            <a:xfrm>
              <a:off x="2632" y="2576"/>
              <a:ext cx="47" cy="81"/>
            </a:xfrm>
            <a:custGeom>
              <a:avLst/>
              <a:gdLst>
                <a:gd name="T0" fmla="*/ 44 w 47"/>
                <a:gd name="T1" fmla="*/ 69 h 81"/>
                <a:gd name="T2" fmla="*/ 21 w 47"/>
                <a:gd name="T3" fmla="*/ 81 h 81"/>
                <a:gd name="T4" fmla="*/ 21 w 47"/>
                <a:gd name="T5" fmla="*/ 81 h 81"/>
                <a:gd name="T6" fmla="*/ 10 w 47"/>
                <a:gd name="T7" fmla="*/ 74 h 81"/>
                <a:gd name="T8" fmla="*/ 3 w 47"/>
                <a:gd name="T9" fmla="*/ 69 h 81"/>
                <a:gd name="T10" fmla="*/ 0 w 47"/>
                <a:gd name="T11" fmla="*/ 62 h 81"/>
                <a:gd name="T12" fmla="*/ 0 w 47"/>
                <a:gd name="T13" fmla="*/ 62 h 81"/>
                <a:gd name="T14" fmla="*/ 5 w 47"/>
                <a:gd name="T15" fmla="*/ 51 h 81"/>
                <a:gd name="T16" fmla="*/ 7 w 47"/>
                <a:gd name="T17" fmla="*/ 44 h 81"/>
                <a:gd name="T18" fmla="*/ 5 w 47"/>
                <a:gd name="T19" fmla="*/ 37 h 81"/>
                <a:gd name="T20" fmla="*/ 5 w 47"/>
                <a:gd name="T21" fmla="*/ 37 h 81"/>
                <a:gd name="T22" fmla="*/ 3 w 47"/>
                <a:gd name="T23" fmla="*/ 30 h 81"/>
                <a:gd name="T24" fmla="*/ 3 w 47"/>
                <a:gd name="T25" fmla="*/ 21 h 81"/>
                <a:gd name="T26" fmla="*/ 7 w 47"/>
                <a:gd name="T27" fmla="*/ 7 h 81"/>
                <a:gd name="T28" fmla="*/ 7 w 47"/>
                <a:gd name="T29" fmla="*/ 7 h 81"/>
                <a:gd name="T30" fmla="*/ 7 w 47"/>
                <a:gd name="T31" fmla="*/ 2 h 81"/>
                <a:gd name="T32" fmla="*/ 14 w 47"/>
                <a:gd name="T33" fmla="*/ 0 h 81"/>
                <a:gd name="T34" fmla="*/ 47 w 47"/>
                <a:gd name="T35" fmla="*/ 41 h 81"/>
                <a:gd name="T36" fmla="*/ 44 w 47"/>
                <a:gd name="T37" fmla="*/ 69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81"/>
                <a:gd name="T59" fmla="*/ 47 w 47"/>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81">
                  <a:moveTo>
                    <a:pt x="44" y="69"/>
                  </a:moveTo>
                  <a:lnTo>
                    <a:pt x="21" y="81"/>
                  </a:lnTo>
                  <a:lnTo>
                    <a:pt x="10" y="74"/>
                  </a:lnTo>
                  <a:lnTo>
                    <a:pt x="3" y="69"/>
                  </a:lnTo>
                  <a:lnTo>
                    <a:pt x="0" y="62"/>
                  </a:lnTo>
                  <a:lnTo>
                    <a:pt x="5" y="51"/>
                  </a:lnTo>
                  <a:lnTo>
                    <a:pt x="7" y="44"/>
                  </a:lnTo>
                  <a:lnTo>
                    <a:pt x="5" y="37"/>
                  </a:lnTo>
                  <a:lnTo>
                    <a:pt x="3" y="30"/>
                  </a:lnTo>
                  <a:lnTo>
                    <a:pt x="3" y="21"/>
                  </a:lnTo>
                  <a:lnTo>
                    <a:pt x="7" y="7"/>
                  </a:lnTo>
                  <a:lnTo>
                    <a:pt x="7" y="2"/>
                  </a:lnTo>
                  <a:lnTo>
                    <a:pt x="14" y="0"/>
                  </a:lnTo>
                  <a:lnTo>
                    <a:pt x="47" y="41"/>
                  </a:lnTo>
                  <a:lnTo>
                    <a:pt x="44" y="6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79" name="Freeform 235"/>
            <p:cNvSpPr>
              <a:spLocks/>
            </p:cNvSpPr>
            <p:nvPr/>
          </p:nvSpPr>
          <p:spPr bwMode="auto">
            <a:xfrm>
              <a:off x="2180" y="2128"/>
              <a:ext cx="106" cy="162"/>
            </a:xfrm>
            <a:custGeom>
              <a:avLst/>
              <a:gdLst>
                <a:gd name="T0" fmla="*/ 44 w 106"/>
                <a:gd name="T1" fmla="*/ 7 h 162"/>
                <a:gd name="T2" fmla="*/ 44 w 106"/>
                <a:gd name="T3" fmla="*/ 7 h 162"/>
                <a:gd name="T4" fmla="*/ 46 w 106"/>
                <a:gd name="T5" fmla="*/ 16 h 162"/>
                <a:gd name="T6" fmla="*/ 51 w 106"/>
                <a:gd name="T7" fmla="*/ 28 h 162"/>
                <a:gd name="T8" fmla="*/ 76 w 106"/>
                <a:gd name="T9" fmla="*/ 33 h 162"/>
                <a:gd name="T10" fmla="*/ 76 w 106"/>
                <a:gd name="T11" fmla="*/ 33 h 162"/>
                <a:gd name="T12" fmla="*/ 83 w 106"/>
                <a:gd name="T13" fmla="*/ 44 h 162"/>
                <a:gd name="T14" fmla="*/ 85 w 106"/>
                <a:gd name="T15" fmla="*/ 51 h 162"/>
                <a:gd name="T16" fmla="*/ 83 w 106"/>
                <a:gd name="T17" fmla="*/ 58 h 162"/>
                <a:gd name="T18" fmla="*/ 71 w 106"/>
                <a:gd name="T19" fmla="*/ 86 h 162"/>
                <a:gd name="T20" fmla="*/ 71 w 106"/>
                <a:gd name="T21" fmla="*/ 118 h 162"/>
                <a:gd name="T22" fmla="*/ 71 w 106"/>
                <a:gd name="T23" fmla="*/ 118 h 162"/>
                <a:gd name="T24" fmla="*/ 78 w 106"/>
                <a:gd name="T25" fmla="*/ 123 h 162"/>
                <a:gd name="T26" fmla="*/ 85 w 106"/>
                <a:gd name="T27" fmla="*/ 125 h 162"/>
                <a:gd name="T28" fmla="*/ 106 w 106"/>
                <a:gd name="T29" fmla="*/ 146 h 162"/>
                <a:gd name="T30" fmla="*/ 101 w 106"/>
                <a:gd name="T31" fmla="*/ 155 h 162"/>
                <a:gd name="T32" fmla="*/ 39 w 106"/>
                <a:gd name="T33" fmla="*/ 162 h 162"/>
                <a:gd name="T34" fmla="*/ 27 w 106"/>
                <a:gd name="T35" fmla="*/ 148 h 162"/>
                <a:gd name="T36" fmla="*/ 32 w 106"/>
                <a:gd name="T37" fmla="*/ 114 h 162"/>
                <a:gd name="T38" fmla="*/ 32 w 106"/>
                <a:gd name="T39" fmla="*/ 114 h 162"/>
                <a:gd name="T40" fmla="*/ 23 w 106"/>
                <a:gd name="T41" fmla="*/ 109 h 162"/>
                <a:gd name="T42" fmla="*/ 16 w 106"/>
                <a:gd name="T43" fmla="*/ 104 h 162"/>
                <a:gd name="T44" fmla="*/ 16 w 106"/>
                <a:gd name="T45" fmla="*/ 104 h 162"/>
                <a:gd name="T46" fmla="*/ 18 w 106"/>
                <a:gd name="T47" fmla="*/ 97 h 162"/>
                <a:gd name="T48" fmla="*/ 18 w 106"/>
                <a:gd name="T49" fmla="*/ 90 h 162"/>
                <a:gd name="T50" fmla="*/ 16 w 106"/>
                <a:gd name="T51" fmla="*/ 77 h 162"/>
                <a:gd name="T52" fmla="*/ 16 w 106"/>
                <a:gd name="T53" fmla="*/ 77 h 162"/>
                <a:gd name="T54" fmla="*/ 11 w 106"/>
                <a:gd name="T55" fmla="*/ 74 h 162"/>
                <a:gd name="T56" fmla="*/ 4 w 106"/>
                <a:gd name="T57" fmla="*/ 74 h 162"/>
                <a:gd name="T58" fmla="*/ 4 w 106"/>
                <a:gd name="T59" fmla="*/ 74 h 162"/>
                <a:gd name="T60" fmla="*/ 2 w 106"/>
                <a:gd name="T61" fmla="*/ 70 h 162"/>
                <a:gd name="T62" fmla="*/ 0 w 106"/>
                <a:gd name="T63" fmla="*/ 67 h 162"/>
                <a:gd name="T64" fmla="*/ 0 w 106"/>
                <a:gd name="T65" fmla="*/ 58 h 162"/>
                <a:gd name="T66" fmla="*/ 4 w 106"/>
                <a:gd name="T67" fmla="*/ 42 h 162"/>
                <a:gd name="T68" fmla="*/ 4 w 106"/>
                <a:gd name="T69" fmla="*/ 42 h 162"/>
                <a:gd name="T70" fmla="*/ 11 w 106"/>
                <a:gd name="T71" fmla="*/ 42 h 162"/>
                <a:gd name="T72" fmla="*/ 16 w 106"/>
                <a:gd name="T73" fmla="*/ 39 h 162"/>
                <a:gd name="T74" fmla="*/ 18 w 106"/>
                <a:gd name="T75" fmla="*/ 37 h 162"/>
                <a:gd name="T76" fmla="*/ 18 w 106"/>
                <a:gd name="T77" fmla="*/ 37 h 162"/>
                <a:gd name="T78" fmla="*/ 18 w 106"/>
                <a:gd name="T79" fmla="*/ 33 h 162"/>
                <a:gd name="T80" fmla="*/ 20 w 106"/>
                <a:gd name="T81" fmla="*/ 30 h 162"/>
                <a:gd name="T82" fmla="*/ 20 w 106"/>
                <a:gd name="T83" fmla="*/ 26 h 162"/>
                <a:gd name="T84" fmla="*/ 18 w 106"/>
                <a:gd name="T85" fmla="*/ 21 h 162"/>
                <a:gd name="T86" fmla="*/ 18 w 106"/>
                <a:gd name="T87" fmla="*/ 21 h 162"/>
                <a:gd name="T88" fmla="*/ 25 w 106"/>
                <a:gd name="T89" fmla="*/ 9 h 162"/>
                <a:gd name="T90" fmla="*/ 32 w 106"/>
                <a:gd name="T91" fmla="*/ 0 h 162"/>
                <a:gd name="T92" fmla="*/ 44 w 106"/>
                <a:gd name="T93" fmla="*/ 7 h 1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
                <a:gd name="T142" fmla="*/ 0 h 162"/>
                <a:gd name="T143" fmla="*/ 106 w 106"/>
                <a:gd name="T144" fmla="*/ 162 h 1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 h="162">
                  <a:moveTo>
                    <a:pt x="44" y="7"/>
                  </a:moveTo>
                  <a:lnTo>
                    <a:pt x="44" y="7"/>
                  </a:lnTo>
                  <a:lnTo>
                    <a:pt x="46" y="16"/>
                  </a:lnTo>
                  <a:lnTo>
                    <a:pt x="51" y="28"/>
                  </a:lnTo>
                  <a:lnTo>
                    <a:pt x="76" y="33"/>
                  </a:lnTo>
                  <a:lnTo>
                    <a:pt x="83" y="44"/>
                  </a:lnTo>
                  <a:lnTo>
                    <a:pt x="85" y="51"/>
                  </a:lnTo>
                  <a:lnTo>
                    <a:pt x="83" y="58"/>
                  </a:lnTo>
                  <a:lnTo>
                    <a:pt x="71" y="86"/>
                  </a:lnTo>
                  <a:lnTo>
                    <a:pt x="71" y="118"/>
                  </a:lnTo>
                  <a:lnTo>
                    <a:pt x="78" y="123"/>
                  </a:lnTo>
                  <a:lnTo>
                    <a:pt x="85" y="125"/>
                  </a:lnTo>
                  <a:lnTo>
                    <a:pt x="106" y="146"/>
                  </a:lnTo>
                  <a:lnTo>
                    <a:pt x="101" y="155"/>
                  </a:lnTo>
                  <a:lnTo>
                    <a:pt x="39" y="162"/>
                  </a:lnTo>
                  <a:lnTo>
                    <a:pt x="27" y="148"/>
                  </a:lnTo>
                  <a:lnTo>
                    <a:pt x="32" y="114"/>
                  </a:lnTo>
                  <a:lnTo>
                    <a:pt x="23" y="109"/>
                  </a:lnTo>
                  <a:lnTo>
                    <a:pt x="16" y="104"/>
                  </a:lnTo>
                  <a:lnTo>
                    <a:pt x="18" y="97"/>
                  </a:lnTo>
                  <a:lnTo>
                    <a:pt x="18" y="90"/>
                  </a:lnTo>
                  <a:lnTo>
                    <a:pt x="16" y="77"/>
                  </a:lnTo>
                  <a:lnTo>
                    <a:pt x="11" y="74"/>
                  </a:lnTo>
                  <a:lnTo>
                    <a:pt x="4" y="74"/>
                  </a:lnTo>
                  <a:lnTo>
                    <a:pt x="2" y="70"/>
                  </a:lnTo>
                  <a:lnTo>
                    <a:pt x="0" y="67"/>
                  </a:lnTo>
                  <a:lnTo>
                    <a:pt x="0" y="58"/>
                  </a:lnTo>
                  <a:lnTo>
                    <a:pt x="4" y="42"/>
                  </a:lnTo>
                  <a:lnTo>
                    <a:pt x="11" y="42"/>
                  </a:lnTo>
                  <a:lnTo>
                    <a:pt x="16" y="39"/>
                  </a:lnTo>
                  <a:lnTo>
                    <a:pt x="18" y="37"/>
                  </a:lnTo>
                  <a:lnTo>
                    <a:pt x="18" y="33"/>
                  </a:lnTo>
                  <a:lnTo>
                    <a:pt x="20" y="30"/>
                  </a:lnTo>
                  <a:lnTo>
                    <a:pt x="20" y="26"/>
                  </a:lnTo>
                  <a:lnTo>
                    <a:pt x="18" y="21"/>
                  </a:lnTo>
                  <a:lnTo>
                    <a:pt x="25" y="9"/>
                  </a:lnTo>
                  <a:lnTo>
                    <a:pt x="32" y="0"/>
                  </a:lnTo>
                  <a:lnTo>
                    <a:pt x="44"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0" name="Freeform 236"/>
            <p:cNvSpPr>
              <a:spLocks/>
            </p:cNvSpPr>
            <p:nvPr/>
          </p:nvSpPr>
          <p:spPr bwMode="auto">
            <a:xfrm>
              <a:off x="2509" y="2443"/>
              <a:ext cx="85" cy="90"/>
            </a:xfrm>
            <a:custGeom>
              <a:avLst/>
              <a:gdLst>
                <a:gd name="T0" fmla="*/ 67 w 85"/>
                <a:gd name="T1" fmla="*/ 23 h 90"/>
                <a:gd name="T2" fmla="*/ 67 w 85"/>
                <a:gd name="T3" fmla="*/ 23 h 90"/>
                <a:gd name="T4" fmla="*/ 69 w 85"/>
                <a:gd name="T5" fmla="*/ 32 h 90"/>
                <a:gd name="T6" fmla="*/ 74 w 85"/>
                <a:gd name="T7" fmla="*/ 44 h 90"/>
                <a:gd name="T8" fmla="*/ 85 w 85"/>
                <a:gd name="T9" fmla="*/ 65 h 90"/>
                <a:gd name="T10" fmla="*/ 83 w 85"/>
                <a:gd name="T11" fmla="*/ 90 h 90"/>
                <a:gd name="T12" fmla="*/ 60 w 85"/>
                <a:gd name="T13" fmla="*/ 83 h 90"/>
                <a:gd name="T14" fmla="*/ 11 w 85"/>
                <a:gd name="T15" fmla="*/ 48 h 90"/>
                <a:gd name="T16" fmla="*/ 11 w 85"/>
                <a:gd name="T17" fmla="*/ 48 h 90"/>
                <a:gd name="T18" fmla="*/ 0 w 85"/>
                <a:gd name="T19" fmla="*/ 30 h 90"/>
                <a:gd name="T20" fmla="*/ 30 w 85"/>
                <a:gd name="T21" fmla="*/ 0 h 90"/>
                <a:gd name="T22" fmla="*/ 67 w 85"/>
                <a:gd name="T23" fmla="*/ 23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90"/>
                <a:gd name="T38" fmla="*/ 85 w 85"/>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90">
                  <a:moveTo>
                    <a:pt x="67" y="23"/>
                  </a:moveTo>
                  <a:lnTo>
                    <a:pt x="67" y="23"/>
                  </a:lnTo>
                  <a:lnTo>
                    <a:pt x="69" y="32"/>
                  </a:lnTo>
                  <a:lnTo>
                    <a:pt x="74" y="44"/>
                  </a:lnTo>
                  <a:lnTo>
                    <a:pt x="85" y="65"/>
                  </a:lnTo>
                  <a:lnTo>
                    <a:pt x="83" y="90"/>
                  </a:lnTo>
                  <a:lnTo>
                    <a:pt x="60" y="83"/>
                  </a:lnTo>
                  <a:lnTo>
                    <a:pt x="11" y="48"/>
                  </a:lnTo>
                  <a:lnTo>
                    <a:pt x="0" y="30"/>
                  </a:lnTo>
                  <a:lnTo>
                    <a:pt x="30" y="0"/>
                  </a:lnTo>
                  <a:lnTo>
                    <a:pt x="67" y="2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1" name="Freeform 237"/>
            <p:cNvSpPr>
              <a:spLocks/>
            </p:cNvSpPr>
            <p:nvPr/>
          </p:nvSpPr>
          <p:spPr bwMode="auto">
            <a:xfrm>
              <a:off x="1851" y="2371"/>
              <a:ext cx="157" cy="136"/>
            </a:xfrm>
            <a:custGeom>
              <a:avLst/>
              <a:gdLst>
                <a:gd name="T0" fmla="*/ 118 w 157"/>
                <a:gd name="T1" fmla="*/ 0 h 136"/>
                <a:gd name="T2" fmla="*/ 118 w 157"/>
                <a:gd name="T3" fmla="*/ 0 h 136"/>
                <a:gd name="T4" fmla="*/ 125 w 157"/>
                <a:gd name="T5" fmla="*/ 23 h 136"/>
                <a:gd name="T6" fmla="*/ 125 w 157"/>
                <a:gd name="T7" fmla="*/ 23 h 136"/>
                <a:gd name="T8" fmla="*/ 130 w 157"/>
                <a:gd name="T9" fmla="*/ 23 h 136"/>
                <a:gd name="T10" fmla="*/ 134 w 157"/>
                <a:gd name="T11" fmla="*/ 23 h 136"/>
                <a:gd name="T12" fmla="*/ 144 w 157"/>
                <a:gd name="T13" fmla="*/ 25 h 136"/>
                <a:gd name="T14" fmla="*/ 157 w 157"/>
                <a:gd name="T15" fmla="*/ 37 h 136"/>
                <a:gd name="T16" fmla="*/ 157 w 157"/>
                <a:gd name="T17" fmla="*/ 44 h 136"/>
                <a:gd name="T18" fmla="*/ 157 w 157"/>
                <a:gd name="T19" fmla="*/ 44 h 136"/>
                <a:gd name="T20" fmla="*/ 151 w 157"/>
                <a:gd name="T21" fmla="*/ 44 h 136"/>
                <a:gd name="T22" fmla="*/ 144 w 157"/>
                <a:gd name="T23" fmla="*/ 46 h 136"/>
                <a:gd name="T24" fmla="*/ 144 w 157"/>
                <a:gd name="T25" fmla="*/ 46 h 136"/>
                <a:gd name="T26" fmla="*/ 144 w 157"/>
                <a:gd name="T27" fmla="*/ 51 h 136"/>
                <a:gd name="T28" fmla="*/ 144 w 157"/>
                <a:gd name="T29" fmla="*/ 53 h 136"/>
                <a:gd name="T30" fmla="*/ 141 w 157"/>
                <a:gd name="T31" fmla="*/ 55 h 136"/>
                <a:gd name="T32" fmla="*/ 137 w 157"/>
                <a:gd name="T33" fmla="*/ 55 h 136"/>
                <a:gd name="T34" fmla="*/ 130 w 157"/>
                <a:gd name="T35" fmla="*/ 55 h 136"/>
                <a:gd name="T36" fmla="*/ 123 w 157"/>
                <a:gd name="T37" fmla="*/ 55 h 136"/>
                <a:gd name="T38" fmla="*/ 123 w 157"/>
                <a:gd name="T39" fmla="*/ 55 h 136"/>
                <a:gd name="T40" fmla="*/ 114 w 157"/>
                <a:gd name="T41" fmla="*/ 60 h 136"/>
                <a:gd name="T42" fmla="*/ 107 w 157"/>
                <a:gd name="T43" fmla="*/ 65 h 136"/>
                <a:gd name="T44" fmla="*/ 104 w 157"/>
                <a:gd name="T45" fmla="*/ 74 h 136"/>
                <a:gd name="T46" fmla="*/ 79 w 157"/>
                <a:gd name="T47" fmla="*/ 95 h 136"/>
                <a:gd name="T48" fmla="*/ 72 w 157"/>
                <a:gd name="T49" fmla="*/ 120 h 136"/>
                <a:gd name="T50" fmla="*/ 28 w 157"/>
                <a:gd name="T51" fmla="*/ 136 h 136"/>
                <a:gd name="T52" fmla="*/ 0 w 157"/>
                <a:gd name="T53" fmla="*/ 130 h 136"/>
                <a:gd name="T54" fmla="*/ 5 w 157"/>
                <a:gd name="T55" fmla="*/ 102 h 136"/>
                <a:gd name="T56" fmla="*/ 14 w 157"/>
                <a:gd name="T57" fmla="*/ 92 h 136"/>
                <a:gd name="T58" fmla="*/ 28 w 157"/>
                <a:gd name="T59" fmla="*/ 92 h 136"/>
                <a:gd name="T60" fmla="*/ 60 w 157"/>
                <a:gd name="T61" fmla="*/ 46 h 136"/>
                <a:gd name="T62" fmla="*/ 74 w 157"/>
                <a:gd name="T63" fmla="*/ 46 h 136"/>
                <a:gd name="T64" fmla="*/ 74 w 157"/>
                <a:gd name="T65" fmla="*/ 46 h 136"/>
                <a:gd name="T66" fmla="*/ 83 w 157"/>
                <a:gd name="T67" fmla="*/ 58 h 136"/>
                <a:gd name="T68" fmla="*/ 83 w 157"/>
                <a:gd name="T69" fmla="*/ 58 h 136"/>
                <a:gd name="T70" fmla="*/ 90 w 157"/>
                <a:gd name="T71" fmla="*/ 58 h 136"/>
                <a:gd name="T72" fmla="*/ 93 w 157"/>
                <a:gd name="T73" fmla="*/ 58 h 136"/>
                <a:gd name="T74" fmla="*/ 95 w 157"/>
                <a:gd name="T75" fmla="*/ 55 h 136"/>
                <a:gd name="T76" fmla="*/ 95 w 157"/>
                <a:gd name="T77" fmla="*/ 55 h 136"/>
                <a:gd name="T78" fmla="*/ 100 w 157"/>
                <a:gd name="T79" fmla="*/ 42 h 136"/>
                <a:gd name="T80" fmla="*/ 86 w 157"/>
                <a:gd name="T81" fmla="*/ 32 h 136"/>
                <a:gd name="T82" fmla="*/ 86 w 157"/>
                <a:gd name="T83" fmla="*/ 30 h 136"/>
                <a:gd name="T84" fmla="*/ 102 w 157"/>
                <a:gd name="T85" fmla="*/ 0 h 136"/>
                <a:gd name="T86" fmla="*/ 118 w 157"/>
                <a:gd name="T87" fmla="*/ 0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7"/>
                <a:gd name="T133" fmla="*/ 0 h 136"/>
                <a:gd name="T134" fmla="*/ 157 w 157"/>
                <a:gd name="T135" fmla="*/ 136 h 1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7" h="136">
                  <a:moveTo>
                    <a:pt x="118" y="0"/>
                  </a:moveTo>
                  <a:lnTo>
                    <a:pt x="118" y="0"/>
                  </a:lnTo>
                  <a:lnTo>
                    <a:pt x="125" y="23"/>
                  </a:lnTo>
                  <a:lnTo>
                    <a:pt x="130" y="23"/>
                  </a:lnTo>
                  <a:lnTo>
                    <a:pt x="134" y="23"/>
                  </a:lnTo>
                  <a:lnTo>
                    <a:pt x="144" y="25"/>
                  </a:lnTo>
                  <a:lnTo>
                    <a:pt x="157" y="37"/>
                  </a:lnTo>
                  <a:lnTo>
                    <a:pt x="157" y="44"/>
                  </a:lnTo>
                  <a:lnTo>
                    <a:pt x="151" y="44"/>
                  </a:lnTo>
                  <a:lnTo>
                    <a:pt x="144" y="46"/>
                  </a:lnTo>
                  <a:lnTo>
                    <a:pt x="144" y="51"/>
                  </a:lnTo>
                  <a:lnTo>
                    <a:pt x="144" y="53"/>
                  </a:lnTo>
                  <a:lnTo>
                    <a:pt x="141" y="55"/>
                  </a:lnTo>
                  <a:lnTo>
                    <a:pt x="137" y="55"/>
                  </a:lnTo>
                  <a:lnTo>
                    <a:pt x="130" y="55"/>
                  </a:lnTo>
                  <a:lnTo>
                    <a:pt x="123" y="55"/>
                  </a:lnTo>
                  <a:lnTo>
                    <a:pt x="114" y="60"/>
                  </a:lnTo>
                  <a:lnTo>
                    <a:pt x="107" y="65"/>
                  </a:lnTo>
                  <a:lnTo>
                    <a:pt x="104" y="74"/>
                  </a:lnTo>
                  <a:lnTo>
                    <a:pt x="79" y="95"/>
                  </a:lnTo>
                  <a:lnTo>
                    <a:pt x="72" y="120"/>
                  </a:lnTo>
                  <a:lnTo>
                    <a:pt x="28" y="136"/>
                  </a:lnTo>
                  <a:lnTo>
                    <a:pt x="0" y="130"/>
                  </a:lnTo>
                  <a:lnTo>
                    <a:pt x="5" y="102"/>
                  </a:lnTo>
                  <a:lnTo>
                    <a:pt x="14" y="92"/>
                  </a:lnTo>
                  <a:lnTo>
                    <a:pt x="28" y="92"/>
                  </a:lnTo>
                  <a:lnTo>
                    <a:pt x="60" y="46"/>
                  </a:lnTo>
                  <a:lnTo>
                    <a:pt x="74" y="46"/>
                  </a:lnTo>
                  <a:lnTo>
                    <a:pt x="83" y="58"/>
                  </a:lnTo>
                  <a:lnTo>
                    <a:pt x="90" y="58"/>
                  </a:lnTo>
                  <a:lnTo>
                    <a:pt x="93" y="58"/>
                  </a:lnTo>
                  <a:lnTo>
                    <a:pt x="95" y="55"/>
                  </a:lnTo>
                  <a:lnTo>
                    <a:pt x="100" y="42"/>
                  </a:lnTo>
                  <a:lnTo>
                    <a:pt x="86" y="32"/>
                  </a:lnTo>
                  <a:lnTo>
                    <a:pt x="86" y="30"/>
                  </a:lnTo>
                  <a:lnTo>
                    <a:pt x="102" y="0"/>
                  </a:lnTo>
                  <a:lnTo>
                    <a:pt x="118"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2" name="Freeform 238"/>
            <p:cNvSpPr>
              <a:spLocks/>
            </p:cNvSpPr>
            <p:nvPr/>
          </p:nvSpPr>
          <p:spPr bwMode="auto">
            <a:xfrm>
              <a:off x="2394" y="1729"/>
              <a:ext cx="10" cy="7"/>
            </a:xfrm>
            <a:custGeom>
              <a:avLst/>
              <a:gdLst>
                <a:gd name="T0" fmla="*/ 10 w 10"/>
                <a:gd name="T1" fmla="*/ 3 h 7"/>
                <a:gd name="T2" fmla="*/ 10 w 10"/>
                <a:gd name="T3" fmla="*/ 3 h 7"/>
                <a:gd name="T4" fmla="*/ 10 w 10"/>
                <a:gd name="T5" fmla="*/ 5 h 7"/>
                <a:gd name="T6" fmla="*/ 7 w 10"/>
                <a:gd name="T7" fmla="*/ 7 h 7"/>
                <a:gd name="T8" fmla="*/ 7 w 10"/>
                <a:gd name="T9" fmla="*/ 7 h 7"/>
                <a:gd name="T10" fmla="*/ 5 w 10"/>
                <a:gd name="T11" fmla="*/ 7 h 7"/>
                <a:gd name="T12" fmla="*/ 0 w 10"/>
                <a:gd name="T13" fmla="*/ 7 h 7"/>
                <a:gd name="T14" fmla="*/ 0 w 10"/>
                <a:gd name="T15" fmla="*/ 7 h 7"/>
                <a:gd name="T16" fmla="*/ 0 w 10"/>
                <a:gd name="T17" fmla="*/ 5 h 7"/>
                <a:gd name="T18" fmla="*/ 0 w 10"/>
                <a:gd name="T19" fmla="*/ 3 h 7"/>
                <a:gd name="T20" fmla="*/ 0 w 10"/>
                <a:gd name="T21" fmla="*/ 3 h 7"/>
                <a:gd name="T22" fmla="*/ 5 w 10"/>
                <a:gd name="T23" fmla="*/ 0 h 7"/>
                <a:gd name="T24" fmla="*/ 5 w 10"/>
                <a:gd name="T25" fmla="*/ 0 h 7"/>
                <a:gd name="T26" fmla="*/ 7 w 10"/>
                <a:gd name="T27" fmla="*/ 0 h 7"/>
                <a:gd name="T28" fmla="*/ 10 w 10"/>
                <a:gd name="T29" fmla="*/ 3 h 7"/>
                <a:gd name="T30" fmla="*/ 10 w 10"/>
                <a:gd name="T31" fmla="*/ 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7"/>
                <a:gd name="T50" fmla="*/ 10 w 10"/>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7">
                  <a:moveTo>
                    <a:pt x="10" y="3"/>
                  </a:moveTo>
                  <a:lnTo>
                    <a:pt x="10" y="3"/>
                  </a:lnTo>
                  <a:lnTo>
                    <a:pt x="10" y="5"/>
                  </a:lnTo>
                  <a:lnTo>
                    <a:pt x="7" y="7"/>
                  </a:lnTo>
                  <a:lnTo>
                    <a:pt x="5" y="7"/>
                  </a:lnTo>
                  <a:lnTo>
                    <a:pt x="0" y="7"/>
                  </a:lnTo>
                  <a:lnTo>
                    <a:pt x="0" y="5"/>
                  </a:lnTo>
                  <a:lnTo>
                    <a:pt x="0" y="3"/>
                  </a:lnTo>
                  <a:lnTo>
                    <a:pt x="5" y="0"/>
                  </a:lnTo>
                  <a:lnTo>
                    <a:pt x="7" y="0"/>
                  </a:lnTo>
                  <a:lnTo>
                    <a:pt x="10"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3" name="Freeform 239"/>
            <p:cNvSpPr>
              <a:spLocks/>
            </p:cNvSpPr>
            <p:nvPr/>
          </p:nvSpPr>
          <p:spPr bwMode="auto">
            <a:xfrm>
              <a:off x="2039" y="2389"/>
              <a:ext cx="9" cy="10"/>
            </a:xfrm>
            <a:custGeom>
              <a:avLst/>
              <a:gdLst>
                <a:gd name="T0" fmla="*/ 9 w 9"/>
                <a:gd name="T1" fmla="*/ 5 h 10"/>
                <a:gd name="T2" fmla="*/ 9 w 9"/>
                <a:gd name="T3" fmla="*/ 5 h 10"/>
                <a:gd name="T4" fmla="*/ 9 w 9"/>
                <a:gd name="T5" fmla="*/ 7 h 10"/>
                <a:gd name="T6" fmla="*/ 7 w 9"/>
                <a:gd name="T7" fmla="*/ 10 h 10"/>
                <a:gd name="T8" fmla="*/ 7 w 9"/>
                <a:gd name="T9" fmla="*/ 10 h 10"/>
                <a:gd name="T10" fmla="*/ 4 w 9"/>
                <a:gd name="T11" fmla="*/ 10 h 10"/>
                <a:gd name="T12" fmla="*/ 0 w 9"/>
                <a:gd name="T13" fmla="*/ 7 h 10"/>
                <a:gd name="T14" fmla="*/ 0 w 9"/>
                <a:gd name="T15" fmla="*/ 7 h 10"/>
                <a:gd name="T16" fmla="*/ 0 w 9"/>
                <a:gd name="T17" fmla="*/ 5 h 10"/>
                <a:gd name="T18" fmla="*/ 0 w 9"/>
                <a:gd name="T19" fmla="*/ 3 h 10"/>
                <a:gd name="T20" fmla="*/ 0 w 9"/>
                <a:gd name="T21" fmla="*/ 3 h 10"/>
                <a:gd name="T22" fmla="*/ 2 w 9"/>
                <a:gd name="T23" fmla="*/ 0 h 10"/>
                <a:gd name="T24" fmla="*/ 4 w 9"/>
                <a:gd name="T25" fmla="*/ 0 h 10"/>
                <a:gd name="T26" fmla="*/ 4 w 9"/>
                <a:gd name="T27" fmla="*/ 0 h 10"/>
                <a:gd name="T28" fmla="*/ 7 w 9"/>
                <a:gd name="T29" fmla="*/ 0 h 10"/>
                <a:gd name="T30" fmla="*/ 9 w 9"/>
                <a:gd name="T31" fmla="*/ 5 h 10"/>
                <a:gd name="T32" fmla="*/ 9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9" y="5"/>
                  </a:moveTo>
                  <a:lnTo>
                    <a:pt x="9" y="5"/>
                  </a:lnTo>
                  <a:lnTo>
                    <a:pt x="9" y="7"/>
                  </a:lnTo>
                  <a:lnTo>
                    <a:pt x="7" y="10"/>
                  </a:lnTo>
                  <a:lnTo>
                    <a:pt x="4" y="10"/>
                  </a:lnTo>
                  <a:lnTo>
                    <a:pt x="0" y="7"/>
                  </a:lnTo>
                  <a:lnTo>
                    <a:pt x="0" y="5"/>
                  </a:lnTo>
                  <a:lnTo>
                    <a:pt x="0" y="3"/>
                  </a:lnTo>
                  <a:lnTo>
                    <a:pt x="2" y="0"/>
                  </a:lnTo>
                  <a:lnTo>
                    <a:pt x="4" y="0"/>
                  </a:lnTo>
                  <a:lnTo>
                    <a:pt x="7" y="0"/>
                  </a:lnTo>
                  <a:lnTo>
                    <a:pt x="9"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4" name="Freeform 240"/>
            <p:cNvSpPr>
              <a:spLocks/>
            </p:cNvSpPr>
            <p:nvPr/>
          </p:nvSpPr>
          <p:spPr bwMode="auto">
            <a:xfrm>
              <a:off x="1627" y="2396"/>
              <a:ext cx="74" cy="95"/>
            </a:xfrm>
            <a:custGeom>
              <a:avLst/>
              <a:gdLst>
                <a:gd name="T0" fmla="*/ 46 w 74"/>
                <a:gd name="T1" fmla="*/ 3 h 95"/>
                <a:gd name="T2" fmla="*/ 53 w 74"/>
                <a:gd name="T3" fmla="*/ 14 h 95"/>
                <a:gd name="T4" fmla="*/ 67 w 74"/>
                <a:gd name="T5" fmla="*/ 24 h 95"/>
                <a:gd name="T6" fmla="*/ 69 w 74"/>
                <a:gd name="T7" fmla="*/ 79 h 95"/>
                <a:gd name="T8" fmla="*/ 69 w 74"/>
                <a:gd name="T9" fmla="*/ 79 h 95"/>
                <a:gd name="T10" fmla="*/ 74 w 74"/>
                <a:gd name="T11" fmla="*/ 86 h 95"/>
                <a:gd name="T12" fmla="*/ 74 w 74"/>
                <a:gd name="T13" fmla="*/ 91 h 95"/>
                <a:gd name="T14" fmla="*/ 71 w 74"/>
                <a:gd name="T15" fmla="*/ 93 h 95"/>
                <a:gd name="T16" fmla="*/ 71 w 74"/>
                <a:gd name="T17" fmla="*/ 93 h 95"/>
                <a:gd name="T18" fmla="*/ 57 w 74"/>
                <a:gd name="T19" fmla="*/ 95 h 95"/>
                <a:gd name="T20" fmla="*/ 9 w 74"/>
                <a:gd name="T21" fmla="*/ 47 h 95"/>
                <a:gd name="T22" fmla="*/ 0 w 74"/>
                <a:gd name="T23" fmla="*/ 0 h 95"/>
                <a:gd name="T24" fmla="*/ 23 w 74"/>
                <a:gd name="T25" fmla="*/ 17 h 95"/>
                <a:gd name="T26" fmla="*/ 46 w 74"/>
                <a:gd name="T27" fmla="*/ 3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95"/>
                <a:gd name="T44" fmla="*/ 74 w 74"/>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95">
                  <a:moveTo>
                    <a:pt x="46" y="3"/>
                  </a:moveTo>
                  <a:lnTo>
                    <a:pt x="53" y="14"/>
                  </a:lnTo>
                  <a:lnTo>
                    <a:pt x="67" y="24"/>
                  </a:lnTo>
                  <a:lnTo>
                    <a:pt x="69" y="79"/>
                  </a:lnTo>
                  <a:lnTo>
                    <a:pt x="74" y="86"/>
                  </a:lnTo>
                  <a:lnTo>
                    <a:pt x="74" y="91"/>
                  </a:lnTo>
                  <a:lnTo>
                    <a:pt x="71" y="93"/>
                  </a:lnTo>
                  <a:lnTo>
                    <a:pt x="57" y="95"/>
                  </a:lnTo>
                  <a:lnTo>
                    <a:pt x="9" y="47"/>
                  </a:lnTo>
                  <a:lnTo>
                    <a:pt x="0" y="0"/>
                  </a:lnTo>
                  <a:lnTo>
                    <a:pt x="23" y="17"/>
                  </a:lnTo>
                  <a:lnTo>
                    <a:pt x="46"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5" name="Freeform 241"/>
            <p:cNvSpPr>
              <a:spLocks/>
            </p:cNvSpPr>
            <p:nvPr/>
          </p:nvSpPr>
          <p:spPr bwMode="auto">
            <a:xfrm>
              <a:off x="2256" y="2188"/>
              <a:ext cx="62" cy="84"/>
            </a:xfrm>
            <a:custGeom>
              <a:avLst/>
              <a:gdLst>
                <a:gd name="T0" fmla="*/ 62 w 62"/>
                <a:gd name="T1" fmla="*/ 7 h 84"/>
                <a:gd name="T2" fmla="*/ 58 w 62"/>
                <a:gd name="T3" fmla="*/ 35 h 84"/>
                <a:gd name="T4" fmla="*/ 62 w 62"/>
                <a:gd name="T5" fmla="*/ 74 h 84"/>
                <a:gd name="T6" fmla="*/ 62 w 62"/>
                <a:gd name="T7" fmla="*/ 74 h 84"/>
                <a:gd name="T8" fmla="*/ 32 w 62"/>
                <a:gd name="T9" fmla="*/ 84 h 84"/>
                <a:gd name="T10" fmla="*/ 32 w 62"/>
                <a:gd name="T11" fmla="*/ 84 h 84"/>
                <a:gd name="T12" fmla="*/ 16 w 62"/>
                <a:gd name="T13" fmla="*/ 67 h 84"/>
                <a:gd name="T14" fmla="*/ 9 w 62"/>
                <a:gd name="T15" fmla="*/ 60 h 84"/>
                <a:gd name="T16" fmla="*/ 0 w 62"/>
                <a:gd name="T17" fmla="*/ 56 h 84"/>
                <a:gd name="T18" fmla="*/ 0 w 62"/>
                <a:gd name="T19" fmla="*/ 26 h 84"/>
                <a:gd name="T20" fmla="*/ 12 w 62"/>
                <a:gd name="T21" fmla="*/ 0 h 84"/>
                <a:gd name="T22" fmla="*/ 12 w 62"/>
                <a:gd name="T23" fmla="*/ 0 h 84"/>
                <a:gd name="T24" fmla="*/ 25 w 62"/>
                <a:gd name="T25" fmla="*/ 0 h 84"/>
                <a:gd name="T26" fmla="*/ 37 w 62"/>
                <a:gd name="T27" fmla="*/ 0 h 84"/>
                <a:gd name="T28" fmla="*/ 51 w 62"/>
                <a:gd name="T29" fmla="*/ 0 h 84"/>
                <a:gd name="T30" fmla="*/ 55 w 62"/>
                <a:gd name="T31" fmla="*/ 3 h 84"/>
                <a:gd name="T32" fmla="*/ 62 w 62"/>
                <a:gd name="T33" fmla="*/ 7 h 84"/>
                <a:gd name="T34" fmla="*/ 62 w 62"/>
                <a:gd name="T35" fmla="*/ 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84"/>
                <a:gd name="T56" fmla="*/ 62 w 6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84">
                  <a:moveTo>
                    <a:pt x="62" y="7"/>
                  </a:moveTo>
                  <a:lnTo>
                    <a:pt x="58" y="35"/>
                  </a:lnTo>
                  <a:lnTo>
                    <a:pt x="62" y="74"/>
                  </a:lnTo>
                  <a:lnTo>
                    <a:pt x="32" y="84"/>
                  </a:lnTo>
                  <a:lnTo>
                    <a:pt x="16" y="67"/>
                  </a:lnTo>
                  <a:lnTo>
                    <a:pt x="9" y="60"/>
                  </a:lnTo>
                  <a:lnTo>
                    <a:pt x="0" y="56"/>
                  </a:lnTo>
                  <a:lnTo>
                    <a:pt x="0" y="26"/>
                  </a:lnTo>
                  <a:lnTo>
                    <a:pt x="12" y="0"/>
                  </a:lnTo>
                  <a:lnTo>
                    <a:pt x="25" y="0"/>
                  </a:lnTo>
                  <a:lnTo>
                    <a:pt x="37" y="0"/>
                  </a:lnTo>
                  <a:lnTo>
                    <a:pt x="51" y="0"/>
                  </a:lnTo>
                  <a:lnTo>
                    <a:pt x="55" y="3"/>
                  </a:lnTo>
                  <a:lnTo>
                    <a:pt x="62"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6" name="Freeform 242"/>
            <p:cNvSpPr>
              <a:spLocks/>
            </p:cNvSpPr>
            <p:nvPr/>
          </p:nvSpPr>
          <p:spPr bwMode="auto">
            <a:xfrm>
              <a:off x="1930" y="2406"/>
              <a:ext cx="16" cy="20"/>
            </a:xfrm>
            <a:custGeom>
              <a:avLst/>
              <a:gdLst>
                <a:gd name="T0" fmla="*/ 16 w 16"/>
                <a:gd name="T1" fmla="*/ 9 h 20"/>
                <a:gd name="T2" fmla="*/ 16 w 16"/>
                <a:gd name="T3" fmla="*/ 9 h 20"/>
                <a:gd name="T4" fmla="*/ 14 w 16"/>
                <a:gd name="T5" fmla="*/ 16 h 20"/>
                <a:gd name="T6" fmla="*/ 11 w 16"/>
                <a:gd name="T7" fmla="*/ 20 h 20"/>
                <a:gd name="T8" fmla="*/ 7 w 16"/>
                <a:gd name="T9" fmla="*/ 20 h 20"/>
                <a:gd name="T10" fmla="*/ 0 w 16"/>
                <a:gd name="T11" fmla="*/ 9 h 20"/>
                <a:gd name="T12" fmla="*/ 4 w 16"/>
                <a:gd name="T13" fmla="*/ 0 h 20"/>
                <a:gd name="T14" fmla="*/ 16 w 16"/>
                <a:gd name="T15" fmla="*/ 9 h 2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0"/>
                <a:gd name="T26" fmla="*/ 16 w 1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0">
                  <a:moveTo>
                    <a:pt x="16" y="9"/>
                  </a:moveTo>
                  <a:lnTo>
                    <a:pt x="16" y="9"/>
                  </a:lnTo>
                  <a:lnTo>
                    <a:pt x="14" y="16"/>
                  </a:lnTo>
                  <a:lnTo>
                    <a:pt x="11" y="20"/>
                  </a:lnTo>
                  <a:lnTo>
                    <a:pt x="7" y="20"/>
                  </a:lnTo>
                  <a:lnTo>
                    <a:pt x="0" y="9"/>
                  </a:lnTo>
                  <a:lnTo>
                    <a:pt x="4" y="0"/>
                  </a:lnTo>
                  <a:lnTo>
                    <a:pt x="16"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7" name="Freeform 243"/>
            <p:cNvSpPr>
              <a:spLocks/>
            </p:cNvSpPr>
            <p:nvPr/>
          </p:nvSpPr>
          <p:spPr bwMode="auto">
            <a:xfrm>
              <a:off x="2318" y="2195"/>
              <a:ext cx="49" cy="79"/>
            </a:xfrm>
            <a:custGeom>
              <a:avLst/>
              <a:gdLst>
                <a:gd name="T0" fmla="*/ 49 w 49"/>
                <a:gd name="T1" fmla="*/ 30 h 79"/>
                <a:gd name="T2" fmla="*/ 37 w 49"/>
                <a:gd name="T3" fmla="*/ 72 h 79"/>
                <a:gd name="T4" fmla="*/ 37 w 49"/>
                <a:gd name="T5" fmla="*/ 72 h 79"/>
                <a:gd name="T6" fmla="*/ 31 w 49"/>
                <a:gd name="T7" fmla="*/ 74 h 79"/>
                <a:gd name="T8" fmla="*/ 24 w 49"/>
                <a:gd name="T9" fmla="*/ 79 h 79"/>
                <a:gd name="T10" fmla="*/ 24 w 49"/>
                <a:gd name="T11" fmla="*/ 79 h 79"/>
                <a:gd name="T12" fmla="*/ 17 w 49"/>
                <a:gd name="T13" fmla="*/ 74 h 79"/>
                <a:gd name="T14" fmla="*/ 10 w 49"/>
                <a:gd name="T15" fmla="*/ 72 h 79"/>
                <a:gd name="T16" fmla="*/ 5 w 49"/>
                <a:gd name="T17" fmla="*/ 67 h 79"/>
                <a:gd name="T18" fmla="*/ 3 w 49"/>
                <a:gd name="T19" fmla="*/ 65 h 79"/>
                <a:gd name="T20" fmla="*/ 5 w 49"/>
                <a:gd name="T21" fmla="*/ 60 h 79"/>
                <a:gd name="T22" fmla="*/ 5 w 49"/>
                <a:gd name="T23" fmla="*/ 60 h 79"/>
                <a:gd name="T24" fmla="*/ 0 w 49"/>
                <a:gd name="T25" fmla="*/ 30 h 79"/>
                <a:gd name="T26" fmla="*/ 0 w 49"/>
                <a:gd name="T27" fmla="*/ 14 h 79"/>
                <a:gd name="T28" fmla="*/ 3 w 49"/>
                <a:gd name="T29" fmla="*/ 0 h 79"/>
                <a:gd name="T30" fmla="*/ 31 w 49"/>
                <a:gd name="T31" fmla="*/ 7 h 79"/>
                <a:gd name="T32" fmla="*/ 49 w 49"/>
                <a:gd name="T33" fmla="*/ 3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79"/>
                <a:gd name="T53" fmla="*/ 49 w 49"/>
                <a:gd name="T54" fmla="*/ 79 h 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79">
                  <a:moveTo>
                    <a:pt x="49" y="30"/>
                  </a:moveTo>
                  <a:lnTo>
                    <a:pt x="37" y="72"/>
                  </a:lnTo>
                  <a:lnTo>
                    <a:pt x="31" y="74"/>
                  </a:lnTo>
                  <a:lnTo>
                    <a:pt x="24" y="79"/>
                  </a:lnTo>
                  <a:lnTo>
                    <a:pt x="17" y="74"/>
                  </a:lnTo>
                  <a:lnTo>
                    <a:pt x="10" y="72"/>
                  </a:lnTo>
                  <a:lnTo>
                    <a:pt x="5" y="67"/>
                  </a:lnTo>
                  <a:lnTo>
                    <a:pt x="3" y="65"/>
                  </a:lnTo>
                  <a:lnTo>
                    <a:pt x="5" y="60"/>
                  </a:lnTo>
                  <a:lnTo>
                    <a:pt x="0" y="30"/>
                  </a:lnTo>
                  <a:lnTo>
                    <a:pt x="0" y="14"/>
                  </a:lnTo>
                  <a:lnTo>
                    <a:pt x="3" y="0"/>
                  </a:lnTo>
                  <a:lnTo>
                    <a:pt x="31" y="7"/>
                  </a:lnTo>
                  <a:lnTo>
                    <a:pt x="49" y="3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8" name="Freeform 244"/>
            <p:cNvSpPr>
              <a:spLocks/>
            </p:cNvSpPr>
            <p:nvPr/>
          </p:nvSpPr>
          <p:spPr bwMode="auto">
            <a:xfrm>
              <a:off x="2431" y="1766"/>
              <a:ext cx="213" cy="262"/>
            </a:xfrm>
            <a:custGeom>
              <a:avLst/>
              <a:gdLst>
                <a:gd name="T0" fmla="*/ 51 w 213"/>
                <a:gd name="T1" fmla="*/ 12 h 262"/>
                <a:gd name="T2" fmla="*/ 112 w 213"/>
                <a:gd name="T3" fmla="*/ 79 h 262"/>
                <a:gd name="T4" fmla="*/ 121 w 213"/>
                <a:gd name="T5" fmla="*/ 81 h 262"/>
                <a:gd name="T6" fmla="*/ 151 w 213"/>
                <a:gd name="T7" fmla="*/ 121 h 262"/>
                <a:gd name="T8" fmla="*/ 151 w 213"/>
                <a:gd name="T9" fmla="*/ 121 h 262"/>
                <a:gd name="T10" fmla="*/ 151 w 213"/>
                <a:gd name="T11" fmla="*/ 125 h 262"/>
                <a:gd name="T12" fmla="*/ 153 w 213"/>
                <a:gd name="T13" fmla="*/ 130 h 262"/>
                <a:gd name="T14" fmla="*/ 153 w 213"/>
                <a:gd name="T15" fmla="*/ 130 h 262"/>
                <a:gd name="T16" fmla="*/ 165 w 213"/>
                <a:gd name="T17" fmla="*/ 128 h 262"/>
                <a:gd name="T18" fmla="*/ 165 w 213"/>
                <a:gd name="T19" fmla="*/ 128 h 262"/>
                <a:gd name="T20" fmla="*/ 169 w 213"/>
                <a:gd name="T21" fmla="*/ 134 h 262"/>
                <a:gd name="T22" fmla="*/ 169 w 213"/>
                <a:gd name="T23" fmla="*/ 141 h 262"/>
                <a:gd name="T24" fmla="*/ 169 w 213"/>
                <a:gd name="T25" fmla="*/ 158 h 262"/>
                <a:gd name="T26" fmla="*/ 213 w 213"/>
                <a:gd name="T27" fmla="*/ 213 h 262"/>
                <a:gd name="T28" fmla="*/ 206 w 213"/>
                <a:gd name="T29" fmla="*/ 250 h 262"/>
                <a:gd name="T30" fmla="*/ 193 w 213"/>
                <a:gd name="T31" fmla="*/ 262 h 262"/>
                <a:gd name="T32" fmla="*/ 169 w 213"/>
                <a:gd name="T33" fmla="*/ 255 h 262"/>
                <a:gd name="T34" fmla="*/ 107 w 213"/>
                <a:gd name="T35" fmla="*/ 181 h 262"/>
                <a:gd name="T36" fmla="*/ 107 w 213"/>
                <a:gd name="T37" fmla="*/ 181 h 262"/>
                <a:gd name="T38" fmla="*/ 93 w 213"/>
                <a:gd name="T39" fmla="*/ 141 h 262"/>
                <a:gd name="T40" fmla="*/ 72 w 213"/>
                <a:gd name="T41" fmla="*/ 118 h 262"/>
                <a:gd name="T42" fmla="*/ 70 w 213"/>
                <a:gd name="T43" fmla="*/ 88 h 262"/>
                <a:gd name="T44" fmla="*/ 70 w 213"/>
                <a:gd name="T45" fmla="*/ 88 h 262"/>
                <a:gd name="T46" fmla="*/ 47 w 213"/>
                <a:gd name="T47" fmla="*/ 72 h 262"/>
                <a:gd name="T48" fmla="*/ 35 w 213"/>
                <a:gd name="T49" fmla="*/ 51 h 262"/>
                <a:gd name="T50" fmla="*/ 3 w 213"/>
                <a:gd name="T51" fmla="*/ 16 h 262"/>
                <a:gd name="T52" fmla="*/ 3 w 213"/>
                <a:gd name="T53" fmla="*/ 16 h 262"/>
                <a:gd name="T54" fmla="*/ 0 w 213"/>
                <a:gd name="T55" fmla="*/ 10 h 262"/>
                <a:gd name="T56" fmla="*/ 0 w 213"/>
                <a:gd name="T57" fmla="*/ 5 h 262"/>
                <a:gd name="T58" fmla="*/ 0 w 213"/>
                <a:gd name="T59" fmla="*/ 0 h 262"/>
                <a:gd name="T60" fmla="*/ 0 w 213"/>
                <a:gd name="T61" fmla="*/ 0 h 262"/>
                <a:gd name="T62" fmla="*/ 51 w 213"/>
                <a:gd name="T63" fmla="*/ 12 h 262"/>
                <a:gd name="T64" fmla="*/ 51 w 213"/>
                <a:gd name="T65" fmla="*/ 12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262"/>
                <a:gd name="T101" fmla="*/ 213 w 213"/>
                <a:gd name="T102" fmla="*/ 262 h 2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262">
                  <a:moveTo>
                    <a:pt x="51" y="12"/>
                  </a:moveTo>
                  <a:lnTo>
                    <a:pt x="112" y="79"/>
                  </a:lnTo>
                  <a:lnTo>
                    <a:pt x="121" y="81"/>
                  </a:lnTo>
                  <a:lnTo>
                    <a:pt x="151" y="121"/>
                  </a:lnTo>
                  <a:lnTo>
                    <a:pt x="151" y="125"/>
                  </a:lnTo>
                  <a:lnTo>
                    <a:pt x="153" y="130"/>
                  </a:lnTo>
                  <a:lnTo>
                    <a:pt x="165" y="128"/>
                  </a:lnTo>
                  <a:lnTo>
                    <a:pt x="169" y="134"/>
                  </a:lnTo>
                  <a:lnTo>
                    <a:pt x="169" y="141"/>
                  </a:lnTo>
                  <a:lnTo>
                    <a:pt x="169" y="158"/>
                  </a:lnTo>
                  <a:lnTo>
                    <a:pt x="213" y="213"/>
                  </a:lnTo>
                  <a:lnTo>
                    <a:pt x="206" y="250"/>
                  </a:lnTo>
                  <a:lnTo>
                    <a:pt x="193" y="262"/>
                  </a:lnTo>
                  <a:lnTo>
                    <a:pt x="169" y="255"/>
                  </a:lnTo>
                  <a:lnTo>
                    <a:pt x="107" y="181"/>
                  </a:lnTo>
                  <a:lnTo>
                    <a:pt x="93" y="141"/>
                  </a:lnTo>
                  <a:lnTo>
                    <a:pt x="72" y="118"/>
                  </a:lnTo>
                  <a:lnTo>
                    <a:pt x="70" y="88"/>
                  </a:lnTo>
                  <a:lnTo>
                    <a:pt x="47" y="72"/>
                  </a:lnTo>
                  <a:lnTo>
                    <a:pt x="35" y="51"/>
                  </a:lnTo>
                  <a:lnTo>
                    <a:pt x="3" y="16"/>
                  </a:lnTo>
                  <a:lnTo>
                    <a:pt x="0" y="10"/>
                  </a:lnTo>
                  <a:lnTo>
                    <a:pt x="0" y="5"/>
                  </a:lnTo>
                  <a:lnTo>
                    <a:pt x="0" y="0"/>
                  </a:lnTo>
                  <a:lnTo>
                    <a:pt x="51"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89" name="Freeform 245"/>
            <p:cNvSpPr>
              <a:spLocks/>
            </p:cNvSpPr>
            <p:nvPr/>
          </p:nvSpPr>
          <p:spPr bwMode="auto">
            <a:xfrm>
              <a:off x="2559" y="1743"/>
              <a:ext cx="773" cy="914"/>
            </a:xfrm>
            <a:custGeom>
              <a:avLst/>
              <a:gdLst>
                <a:gd name="T0" fmla="*/ 252 w 773"/>
                <a:gd name="T1" fmla="*/ 7 h 914"/>
                <a:gd name="T2" fmla="*/ 250 w 773"/>
                <a:gd name="T3" fmla="*/ 25 h 914"/>
                <a:gd name="T4" fmla="*/ 264 w 773"/>
                <a:gd name="T5" fmla="*/ 72 h 914"/>
                <a:gd name="T6" fmla="*/ 276 w 773"/>
                <a:gd name="T7" fmla="*/ 85 h 914"/>
                <a:gd name="T8" fmla="*/ 350 w 773"/>
                <a:gd name="T9" fmla="*/ 67 h 914"/>
                <a:gd name="T10" fmla="*/ 417 w 773"/>
                <a:gd name="T11" fmla="*/ 65 h 914"/>
                <a:gd name="T12" fmla="*/ 440 w 773"/>
                <a:gd name="T13" fmla="*/ 37 h 914"/>
                <a:gd name="T14" fmla="*/ 458 w 773"/>
                <a:gd name="T15" fmla="*/ 85 h 914"/>
                <a:gd name="T16" fmla="*/ 458 w 773"/>
                <a:gd name="T17" fmla="*/ 90 h 914"/>
                <a:gd name="T18" fmla="*/ 458 w 773"/>
                <a:gd name="T19" fmla="*/ 95 h 914"/>
                <a:gd name="T20" fmla="*/ 470 w 773"/>
                <a:gd name="T21" fmla="*/ 97 h 914"/>
                <a:gd name="T22" fmla="*/ 489 w 773"/>
                <a:gd name="T23" fmla="*/ 99 h 914"/>
                <a:gd name="T24" fmla="*/ 484 w 773"/>
                <a:gd name="T25" fmla="*/ 120 h 914"/>
                <a:gd name="T26" fmla="*/ 479 w 773"/>
                <a:gd name="T27" fmla="*/ 127 h 914"/>
                <a:gd name="T28" fmla="*/ 486 w 773"/>
                <a:gd name="T29" fmla="*/ 120 h 914"/>
                <a:gd name="T30" fmla="*/ 498 w 773"/>
                <a:gd name="T31" fmla="*/ 111 h 914"/>
                <a:gd name="T32" fmla="*/ 498 w 773"/>
                <a:gd name="T33" fmla="*/ 139 h 914"/>
                <a:gd name="T34" fmla="*/ 516 w 773"/>
                <a:gd name="T35" fmla="*/ 134 h 914"/>
                <a:gd name="T36" fmla="*/ 567 w 773"/>
                <a:gd name="T37" fmla="*/ 178 h 914"/>
                <a:gd name="T38" fmla="*/ 579 w 773"/>
                <a:gd name="T39" fmla="*/ 185 h 914"/>
                <a:gd name="T40" fmla="*/ 639 w 773"/>
                <a:gd name="T41" fmla="*/ 192 h 914"/>
                <a:gd name="T42" fmla="*/ 660 w 773"/>
                <a:gd name="T43" fmla="*/ 183 h 914"/>
                <a:gd name="T44" fmla="*/ 725 w 773"/>
                <a:gd name="T45" fmla="*/ 234 h 914"/>
                <a:gd name="T46" fmla="*/ 750 w 773"/>
                <a:gd name="T47" fmla="*/ 238 h 914"/>
                <a:gd name="T48" fmla="*/ 743 w 773"/>
                <a:gd name="T49" fmla="*/ 352 h 914"/>
                <a:gd name="T50" fmla="*/ 685 w 773"/>
                <a:gd name="T51" fmla="*/ 456 h 914"/>
                <a:gd name="T52" fmla="*/ 701 w 773"/>
                <a:gd name="T53" fmla="*/ 500 h 914"/>
                <a:gd name="T54" fmla="*/ 685 w 773"/>
                <a:gd name="T55" fmla="*/ 553 h 914"/>
                <a:gd name="T56" fmla="*/ 637 w 773"/>
                <a:gd name="T57" fmla="*/ 652 h 914"/>
                <a:gd name="T58" fmla="*/ 532 w 773"/>
                <a:gd name="T59" fmla="*/ 717 h 914"/>
                <a:gd name="T60" fmla="*/ 528 w 773"/>
                <a:gd name="T61" fmla="*/ 810 h 914"/>
                <a:gd name="T62" fmla="*/ 512 w 773"/>
                <a:gd name="T63" fmla="*/ 858 h 914"/>
                <a:gd name="T64" fmla="*/ 516 w 773"/>
                <a:gd name="T65" fmla="*/ 826 h 914"/>
                <a:gd name="T66" fmla="*/ 509 w 773"/>
                <a:gd name="T67" fmla="*/ 831 h 914"/>
                <a:gd name="T68" fmla="*/ 477 w 773"/>
                <a:gd name="T69" fmla="*/ 905 h 914"/>
                <a:gd name="T70" fmla="*/ 442 w 773"/>
                <a:gd name="T71" fmla="*/ 849 h 914"/>
                <a:gd name="T72" fmla="*/ 421 w 773"/>
                <a:gd name="T73" fmla="*/ 838 h 914"/>
                <a:gd name="T74" fmla="*/ 394 w 773"/>
                <a:gd name="T75" fmla="*/ 812 h 914"/>
                <a:gd name="T76" fmla="*/ 449 w 773"/>
                <a:gd name="T77" fmla="*/ 733 h 914"/>
                <a:gd name="T78" fmla="*/ 408 w 773"/>
                <a:gd name="T79" fmla="*/ 671 h 914"/>
                <a:gd name="T80" fmla="*/ 401 w 773"/>
                <a:gd name="T81" fmla="*/ 641 h 914"/>
                <a:gd name="T82" fmla="*/ 343 w 773"/>
                <a:gd name="T83" fmla="*/ 627 h 914"/>
                <a:gd name="T84" fmla="*/ 338 w 773"/>
                <a:gd name="T85" fmla="*/ 602 h 914"/>
                <a:gd name="T86" fmla="*/ 285 w 773"/>
                <a:gd name="T87" fmla="*/ 495 h 914"/>
                <a:gd name="T88" fmla="*/ 278 w 773"/>
                <a:gd name="T89" fmla="*/ 456 h 914"/>
                <a:gd name="T90" fmla="*/ 227 w 773"/>
                <a:gd name="T91" fmla="*/ 426 h 914"/>
                <a:gd name="T92" fmla="*/ 160 w 773"/>
                <a:gd name="T93" fmla="*/ 361 h 914"/>
                <a:gd name="T94" fmla="*/ 128 w 773"/>
                <a:gd name="T95" fmla="*/ 372 h 914"/>
                <a:gd name="T96" fmla="*/ 67 w 773"/>
                <a:gd name="T97" fmla="*/ 375 h 914"/>
                <a:gd name="T98" fmla="*/ 65 w 773"/>
                <a:gd name="T99" fmla="*/ 365 h 914"/>
                <a:gd name="T100" fmla="*/ 0 w 773"/>
                <a:gd name="T101" fmla="*/ 305 h 914"/>
                <a:gd name="T102" fmla="*/ 58 w 773"/>
                <a:gd name="T103" fmla="*/ 234 h 914"/>
                <a:gd name="T104" fmla="*/ 67 w 773"/>
                <a:gd name="T105" fmla="*/ 113 h 914"/>
                <a:gd name="T106" fmla="*/ 77 w 773"/>
                <a:gd name="T107" fmla="*/ 109 h 914"/>
                <a:gd name="T108" fmla="*/ 77 w 773"/>
                <a:gd name="T109" fmla="*/ 99 h 914"/>
                <a:gd name="T110" fmla="*/ 139 w 773"/>
                <a:gd name="T111" fmla="*/ 106 h 914"/>
                <a:gd name="T112" fmla="*/ 197 w 773"/>
                <a:gd name="T113" fmla="*/ 74 h 914"/>
                <a:gd name="T114" fmla="*/ 234 w 773"/>
                <a:gd name="T115" fmla="*/ 25 h 914"/>
                <a:gd name="T116" fmla="*/ 250 w 773"/>
                <a:gd name="T117" fmla="*/ 0 h 9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3"/>
                <a:gd name="T178" fmla="*/ 0 h 914"/>
                <a:gd name="T179" fmla="*/ 773 w 773"/>
                <a:gd name="T180" fmla="*/ 914 h 9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3" h="914">
                  <a:moveTo>
                    <a:pt x="250" y="0"/>
                  </a:moveTo>
                  <a:lnTo>
                    <a:pt x="250" y="0"/>
                  </a:lnTo>
                  <a:lnTo>
                    <a:pt x="252" y="7"/>
                  </a:lnTo>
                  <a:lnTo>
                    <a:pt x="252" y="11"/>
                  </a:lnTo>
                  <a:lnTo>
                    <a:pt x="250" y="25"/>
                  </a:lnTo>
                  <a:lnTo>
                    <a:pt x="257" y="32"/>
                  </a:lnTo>
                  <a:lnTo>
                    <a:pt x="266" y="37"/>
                  </a:lnTo>
                  <a:lnTo>
                    <a:pt x="264" y="72"/>
                  </a:lnTo>
                  <a:lnTo>
                    <a:pt x="276" y="85"/>
                  </a:lnTo>
                  <a:lnTo>
                    <a:pt x="340" y="81"/>
                  </a:lnTo>
                  <a:lnTo>
                    <a:pt x="350" y="67"/>
                  </a:lnTo>
                  <a:lnTo>
                    <a:pt x="380" y="60"/>
                  </a:lnTo>
                  <a:lnTo>
                    <a:pt x="401" y="72"/>
                  </a:lnTo>
                  <a:lnTo>
                    <a:pt x="417" y="65"/>
                  </a:lnTo>
                  <a:lnTo>
                    <a:pt x="417" y="62"/>
                  </a:lnTo>
                  <a:lnTo>
                    <a:pt x="428" y="21"/>
                  </a:lnTo>
                  <a:lnTo>
                    <a:pt x="440" y="37"/>
                  </a:lnTo>
                  <a:lnTo>
                    <a:pt x="447" y="67"/>
                  </a:lnTo>
                  <a:lnTo>
                    <a:pt x="458" y="85"/>
                  </a:lnTo>
                  <a:lnTo>
                    <a:pt x="454" y="92"/>
                  </a:lnTo>
                  <a:lnTo>
                    <a:pt x="458" y="90"/>
                  </a:lnTo>
                  <a:lnTo>
                    <a:pt x="463" y="88"/>
                  </a:lnTo>
                  <a:lnTo>
                    <a:pt x="458" y="95"/>
                  </a:lnTo>
                  <a:lnTo>
                    <a:pt x="461" y="97"/>
                  </a:lnTo>
                  <a:lnTo>
                    <a:pt x="465" y="97"/>
                  </a:lnTo>
                  <a:lnTo>
                    <a:pt x="470" y="97"/>
                  </a:lnTo>
                  <a:lnTo>
                    <a:pt x="472" y="102"/>
                  </a:lnTo>
                  <a:lnTo>
                    <a:pt x="489" y="99"/>
                  </a:lnTo>
                  <a:lnTo>
                    <a:pt x="495" y="109"/>
                  </a:lnTo>
                  <a:lnTo>
                    <a:pt x="482" y="120"/>
                  </a:lnTo>
                  <a:lnTo>
                    <a:pt x="484" y="120"/>
                  </a:lnTo>
                  <a:lnTo>
                    <a:pt x="479" y="127"/>
                  </a:lnTo>
                  <a:lnTo>
                    <a:pt x="482" y="127"/>
                  </a:lnTo>
                  <a:lnTo>
                    <a:pt x="484" y="125"/>
                  </a:lnTo>
                  <a:lnTo>
                    <a:pt x="486" y="120"/>
                  </a:lnTo>
                  <a:lnTo>
                    <a:pt x="491" y="113"/>
                  </a:lnTo>
                  <a:lnTo>
                    <a:pt x="493" y="111"/>
                  </a:lnTo>
                  <a:lnTo>
                    <a:pt x="498" y="111"/>
                  </a:lnTo>
                  <a:lnTo>
                    <a:pt x="495" y="120"/>
                  </a:lnTo>
                  <a:lnTo>
                    <a:pt x="498" y="139"/>
                  </a:lnTo>
                  <a:lnTo>
                    <a:pt x="509" y="134"/>
                  </a:lnTo>
                  <a:lnTo>
                    <a:pt x="516" y="134"/>
                  </a:lnTo>
                  <a:lnTo>
                    <a:pt x="570" y="162"/>
                  </a:lnTo>
                  <a:lnTo>
                    <a:pt x="567" y="178"/>
                  </a:lnTo>
                  <a:lnTo>
                    <a:pt x="574" y="183"/>
                  </a:lnTo>
                  <a:lnTo>
                    <a:pt x="579" y="185"/>
                  </a:lnTo>
                  <a:lnTo>
                    <a:pt x="583" y="185"/>
                  </a:lnTo>
                  <a:lnTo>
                    <a:pt x="600" y="178"/>
                  </a:lnTo>
                  <a:lnTo>
                    <a:pt x="639" y="192"/>
                  </a:lnTo>
                  <a:lnTo>
                    <a:pt x="651" y="187"/>
                  </a:lnTo>
                  <a:lnTo>
                    <a:pt x="660" y="183"/>
                  </a:lnTo>
                  <a:lnTo>
                    <a:pt x="692" y="208"/>
                  </a:lnTo>
                  <a:lnTo>
                    <a:pt x="725" y="234"/>
                  </a:lnTo>
                  <a:lnTo>
                    <a:pt x="750" y="238"/>
                  </a:lnTo>
                  <a:lnTo>
                    <a:pt x="762" y="268"/>
                  </a:lnTo>
                  <a:lnTo>
                    <a:pt x="773" y="298"/>
                  </a:lnTo>
                  <a:lnTo>
                    <a:pt x="743" y="352"/>
                  </a:lnTo>
                  <a:lnTo>
                    <a:pt x="694" y="412"/>
                  </a:lnTo>
                  <a:lnTo>
                    <a:pt x="685" y="456"/>
                  </a:lnTo>
                  <a:lnTo>
                    <a:pt x="692" y="477"/>
                  </a:lnTo>
                  <a:lnTo>
                    <a:pt x="701" y="500"/>
                  </a:lnTo>
                  <a:lnTo>
                    <a:pt x="697" y="516"/>
                  </a:lnTo>
                  <a:lnTo>
                    <a:pt x="694" y="534"/>
                  </a:lnTo>
                  <a:lnTo>
                    <a:pt x="685" y="553"/>
                  </a:lnTo>
                  <a:lnTo>
                    <a:pt x="685" y="583"/>
                  </a:lnTo>
                  <a:lnTo>
                    <a:pt x="664" y="639"/>
                  </a:lnTo>
                  <a:lnTo>
                    <a:pt x="637" y="652"/>
                  </a:lnTo>
                  <a:lnTo>
                    <a:pt x="609" y="650"/>
                  </a:lnTo>
                  <a:lnTo>
                    <a:pt x="572" y="676"/>
                  </a:lnTo>
                  <a:lnTo>
                    <a:pt x="532" y="717"/>
                  </a:lnTo>
                  <a:lnTo>
                    <a:pt x="542" y="784"/>
                  </a:lnTo>
                  <a:lnTo>
                    <a:pt x="528" y="810"/>
                  </a:lnTo>
                  <a:lnTo>
                    <a:pt x="514" y="858"/>
                  </a:lnTo>
                  <a:lnTo>
                    <a:pt x="512" y="858"/>
                  </a:lnTo>
                  <a:lnTo>
                    <a:pt x="519" y="828"/>
                  </a:lnTo>
                  <a:lnTo>
                    <a:pt x="516" y="826"/>
                  </a:lnTo>
                  <a:lnTo>
                    <a:pt x="514" y="828"/>
                  </a:lnTo>
                  <a:lnTo>
                    <a:pt x="509" y="831"/>
                  </a:lnTo>
                  <a:lnTo>
                    <a:pt x="505" y="833"/>
                  </a:lnTo>
                  <a:lnTo>
                    <a:pt x="482" y="914"/>
                  </a:lnTo>
                  <a:lnTo>
                    <a:pt x="477" y="905"/>
                  </a:lnTo>
                  <a:lnTo>
                    <a:pt x="477" y="870"/>
                  </a:lnTo>
                  <a:lnTo>
                    <a:pt x="442" y="849"/>
                  </a:lnTo>
                  <a:lnTo>
                    <a:pt x="431" y="847"/>
                  </a:lnTo>
                  <a:lnTo>
                    <a:pt x="421" y="838"/>
                  </a:lnTo>
                  <a:lnTo>
                    <a:pt x="412" y="831"/>
                  </a:lnTo>
                  <a:lnTo>
                    <a:pt x="387" y="831"/>
                  </a:lnTo>
                  <a:lnTo>
                    <a:pt x="394" y="812"/>
                  </a:lnTo>
                  <a:lnTo>
                    <a:pt x="445" y="747"/>
                  </a:lnTo>
                  <a:lnTo>
                    <a:pt x="449" y="733"/>
                  </a:lnTo>
                  <a:lnTo>
                    <a:pt x="438" y="727"/>
                  </a:lnTo>
                  <a:lnTo>
                    <a:pt x="428" y="685"/>
                  </a:lnTo>
                  <a:lnTo>
                    <a:pt x="408" y="671"/>
                  </a:lnTo>
                  <a:lnTo>
                    <a:pt x="403" y="641"/>
                  </a:lnTo>
                  <a:lnTo>
                    <a:pt x="401" y="641"/>
                  </a:lnTo>
                  <a:lnTo>
                    <a:pt x="350" y="632"/>
                  </a:lnTo>
                  <a:lnTo>
                    <a:pt x="343" y="627"/>
                  </a:lnTo>
                  <a:lnTo>
                    <a:pt x="343" y="613"/>
                  </a:lnTo>
                  <a:lnTo>
                    <a:pt x="340" y="608"/>
                  </a:lnTo>
                  <a:lnTo>
                    <a:pt x="338" y="602"/>
                  </a:lnTo>
                  <a:lnTo>
                    <a:pt x="317" y="504"/>
                  </a:lnTo>
                  <a:lnTo>
                    <a:pt x="315" y="504"/>
                  </a:lnTo>
                  <a:lnTo>
                    <a:pt x="285" y="495"/>
                  </a:lnTo>
                  <a:lnTo>
                    <a:pt x="285" y="477"/>
                  </a:lnTo>
                  <a:lnTo>
                    <a:pt x="278" y="456"/>
                  </a:lnTo>
                  <a:lnTo>
                    <a:pt x="252" y="442"/>
                  </a:lnTo>
                  <a:lnTo>
                    <a:pt x="239" y="435"/>
                  </a:lnTo>
                  <a:lnTo>
                    <a:pt x="227" y="426"/>
                  </a:lnTo>
                  <a:lnTo>
                    <a:pt x="174" y="407"/>
                  </a:lnTo>
                  <a:lnTo>
                    <a:pt x="160" y="361"/>
                  </a:lnTo>
                  <a:lnTo>
                    <a:pt x="153" y="359"/>
                  </a:lnTo>
                  <a:lnTo>
                    <a:pt x="144" y="356"/>
                  </a:lnTo>
                  <a:lnTo>
                    <a:pt x="128" y="372"/>
                  </a:lnTo>
                  <a:lnTo>
                    <a:pt x="88" y="379"/>
                  </a:lnTo>
                  <a:lnTo>
                    <a:pt x="67" y="375"/>
                  </a:lnTo>
                  <a:lnTo>
                    <a:pt x="67" y="370"/>
                  </a:lnTo>
                  <a:lnTo>
                    <a:pt x="65" y="365"/>
                  </a:lnTo>
                  <a:lnTo>
                    <a:pt x="63" y="365"/>
                  </a:lnTo>
                  <a:lnTo>
                    <a:pt x="47" y="363"/>
                  </a:lnTo>
                  <a:lnTo>
                    <a:pt x="0" y="305"/>
                  </a:lnTo>
                  <a:lnTo>
                    <a:pt x="14" y="252"/>
                  </a:lnTo>
                  <a:lnTo>
                    <a:pt x="58" y="234"/>
                  </a:lnTo>
                  <a:lnTo>
                    <a:pt x="65" y="215"/>
                  </a:lnTo>
                  <a:lnTo>
                    <a:pt x="74" y="132"/>
                  </a:lnTo>
                  <a:lnTo>
                    <a:pt x="67" y="113"/>
                  </a:lnTo>
                  <a:lnTo>
                    <a:pt x="72" y="111"/>
                  </a:lnTo>
                  <a:lnTo>
                    <a:pt x="77" y="109"/>
                  </a:lnTo>
                  <a:lnTo>
                    <a:pt x="79" y="104"/>
                  </a:lnTo>
                  <a:lnTo>
                    <a:pt x="77" y="99"/>
                  </a:lnTo>
                  <a:lnTo>
                    <a:pt x="74" y="88"/>
                  </a:lnTo>
                  <a:lnTo>
                    <a:pt x="86" y="83"/>
                  </a:lnTo>
                  <a:lnTo>
                    <a:pt x="139" y="106"/>
                  </a:lnTo>
                  <a:lnTo>
                    <a:pt x="162" y="99"/>
                  </a:lnTo>
                  <a:lnTo>
                    <a:pt x="197" y="74"/>
                  </a:lnTo>
                  <a:lnTo>
                    <a:pt x="181" y="32"/>
                  </a:lnTo>
                  <a:lnTo>
                    <a:pt x="234" y="25"/>
                  </a:lnTo>
                  <a:lnTo>
                    <a:pt x="241" y="14"/>
                  </a:lnTo>
                  <a:lnTo>
                    <a:pt x="243" y="0"/>
                  </a:lnTo>
                  <a:lnTo>
                    <a:pt x="250"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0" name="Freeform 246"/>
            <p:cNvSpPr>
              <a:spLocks/>
            </p:cNvSpPr>
            <p:nvPr/>
          </p:nvSpPr>
          <p:spPr bwMode="auto">
            <a:xfrm>
              <a:off x="2974" y="2521"/>
              <a:ext cx="393" cy="431"/>
            </a:xfrm>
            <a:custGeom>
              <a:avLst/>
              <a:gdLst>
                <a:gd name="T0" fmla="*/ 347 w 393"/>
                <a:gd name="T1" fmla="*/ 28 h 431"/>
                <a:gd name="T2" fmla="*/ 347 w 393"/>
                <a:gd name="T3" fmla="*/ 28 h 431"/>
                <a:gd name="T4" fmla="*/ 361 w 393"/>
                <a:gd name="T5" fmla="*/ 28 h 431"/>
                <a:gd name="T6" fmla="*/ 372 w 393"/>
                <a:gd name="T7" fmla="*/ 28 h 431"/>
                <a:gd name="T8" fmla="*/ 372 w 393"/>
                <a:gd name="T9" fmla="*/ 28 h 431"/>
                <a:gd name="T10" fmla="*/ 384 w 393"/>
                <a:gd name="T11" fmla="*/ 35 h 431"/>
                <a:gd name="T12" fmla="*/ 389 w 393"/>
                <a:gd name="T13" fmla="*/ 40 h 431"/>
                <a:gd name="T14" fmla="*/ 389 w 393"/>
                <a:gd name="T15" fmla="*/ 44 h 431"/>
                <a:gd name="T16" fmla="*/ 393 w 393"/>
                <a:gd name="T17" fmla="*/ 77 h 431"/>
                <a:gd name="T18" fmla="*/ 361 w 393"/>
                <a:gd name="T19" fmla="*/ 121 h 431"/>
                <a:gd name="T20" fmla="*/ 361 w 393"/>
                <a:gd name="T21" fmla="*/ 144 h 431"/>
                <a:gd name="T22" fmla="*/ 342 w 393"/>
                <a:gd name="T23" fmla="*/ 176 h 431"/>
                <a:gd name="T24" fmla="*/ 354 w 393"/>
                <a:gd name="T25" fmla="*/ 248 h 431"/>
                <a:gd name="T26" fmla="*/ 354 w 393"/>
                <a:gd name="T27" fmla="*/ 248 h 431"/>
                <a:gd name="T28" fmla="*/ 363 w 393"/>
                <a:gd name="T29" fmla="*/ 269 h 431"/>
                <a:gd name="T30" fmla="*/ 368 w 393"/>
                <a:gd name="T31" fmla="*/ 280 h 431"/>
                <a:gd name="T32" fmla="*/ 370 w 393"/>
                <a:gd name="T33" fmla="*/ 294 h 431"/>
                <a:gd name="T34" fmla="*/ 370 w 393"/>
                <a:gd name="T35" fmla="*/ 294 h 431"/>
                <a:gd name="T36" fmla="*/ 345 w 393"/>
                <a:gd name="T37" fmla="*/ 308 h 431"/>
                <a:gd name="T38" fmla="*/ 349 w 393"/>
                <a:gd name="T39" fmla="*/ 341 h 431"/>
                <a:gd name="T40" fmla="*/ 333 w 393"/>
                <a:gd name="T41" fmla="*/ 371 h 431"/>
                <a:gd name="T42" fmla="*/ 333 w 393"/>
                <a:gd name="T43" fmla="*/ 371 h 431"/>
                <a:gd name="T44" fmla="*/ 338 w 393"/>
                <a:gd name="T45" fmla="*/ 378 h 431"/>
                <a:gd name="T46" fmla="*/ 340 w 393"/>
                <a:gd name="T47" fmla="*/ 385 h 431"/>
                <a:gd name="T48" fmla="*/ 354 w 393"/>
                <a:gd name="T49" fmla="*/ 392 h 431"/>
                <a:gd name="T50" fmla="*/ 358 w 393"/>
                <a:gd name="T51" fmla="*/ 431 h 431"/>
                <a:gd name="T52" fmla="*/ 347 w 393"/>
                <a:gd name="T53" fmla="*/ 431 h 431"/>
                <a:gd name="T54" fmla="*/ 347 w 393"/>
                <a:gd name="T55" fmla="*/ 431 h 431"/>
                <a:gd name="T56" fmla="*/ 326 w 393"/>
                <a:gd name="T57" fmla="*/ 401 h 431"/>
                <a:gd name="T58" fmla="*/ 298 w 393"/>
                <a:gd name="T59" fmla="*/ 399 h 431"/>
                <a:gd name="T60" fmla="*/ 250 w 393"/>
                <a:gd name="T61" fmla="*/ 378 h 431"/>
                <a:gd name="T62" fmla="*/ 250 w 393"/>
                <a:gd name="T63" fmla="*/ 378 h 431"/>
                <a:gd name="T64" fmla="*/ 215 w 393"/>
                <a:gd name="T65" fmla="*/ 373 h 431"/>
                <a:gd name="T66" fmla="*/ 203 w 393"/>
                <a:gd name="T67" fmla="*/ 338 h 431"/>
                <a:gd name="T68" fmla="*/ 199 w 393"/>
                <a:gd name="T69" fmla="*/ 297 h 431"/>
                <a:gd name="T70" fmla="*/ 199 w 393"/>
                <a:gd name="T71" fmla="*/ 297 h 431"/>
                <a:gd name="T72" fmla="*/ 183 w 393"/>
                <a:gd name="T73" fmla="*/ 287 h 431"/>
                <a:gd name="T74" fmla="*/ 164 w 393"/>
                <a:gd name="T75" fmla="*/ 278 h 431"/>
                <a:gd name="T76" fmla="*/ 164 w 393"/>
                <a:gd name="T77" fmla="*/ 278 h 431"/>
                <a:gd name="T78" fmla="*/ 146 w 393"/>
                <a:gd name="T79" fmla="*/ 297 h 431"/>
                <a:gd name="T80" fmla="*/ 129 w 393"/>
                <a:gd name="T81" fmla="*/ 292 h 431"/>
                <a:gd name="T82" fmla="*/ 92 w 393"/>
                <a:gd name="T83" fmla="*/ 241 h 431"/>
                <a:gd name="T84" fmla="*/ 53 w 393"/>
                <a:gd name="T85" fmla="*/ 237 h 431"/>
                <a:gd name="T86" fmla="*/ 14 w 393"/>
                <a:gd name="T87" fmla="*/ 241 h 431"/>
                <a:gd name="T88" fmla="*/ 0 w 393"/>
                <a:gd name="T89" fmla="*/ 218 h 431"/>
                <a:gd name="T90" fmla="*/ 0 w 393"/>
                <a:gd name="T91" fmla="*/ 218 h 431"/>
                <a:gd name="T92" fmla="*/ 39 w 393"/>
                <a:gd name="T93" fmla="*/ 213 h 431"/>
                <a:gd name="T94" fmla="*/ 58 w 393"/>
                <a:gd name="T95" fmla="*/ 209 h 431"/>
                <a:gd name="T96" fmla="*/ 76 w 393"/>
                <a:gd name="T97" fmla="*/ 204 h 431"/>
                <a:gd name="T98" fmla="*/ 85 w 393"/>
                <a:gd name="T99" fmla="*/ 186 h 431"/>
                <a:gd name="T100" fmla="*/ 148 w 393"/>
                <a:gd name="T101" fmla="*/ 47 h 431"/>
                <a:gd name="T102" fmla="*/ 148 w 393"/>
                <a:gd name="T103" fmla="*/ 28 h 431"/>
                <a:gd name="T104" fmla="*/ 159 w 393"/>
                <a:gd name="T105" fmla="*/ 10 h 431"/>
                <a:gd name="T106" fmla="*/ 159 w 393"/>
                <a:gd name="T107" fmla="*/ 10 h 431"/>
                <a:gd name="T108" fmla="*/ 164 w 393"/>
                <a:gd name="T109" fmla="*/ 5 h 431"/>
                <a:gd name="T110" fmla="*/ 171 w 393"/>
                <a:gd name="T111" fmla="*/ 3 h 431"/>
                <a:gd name="T112" fmla="*/ 183 w 393"/>
                <a:gd name="T113" fmla="*/ 5 h 431"/>
                <a:gd name="T114" fmla="*/ 194 w 393"/>
                <a:gd name="T115" fmla="*/ 10 h 431"/>
                <a:gd name="T116" fmla="*/ 206 w 393"/>
                <a:gd name="T117" fmla="*/ 14 h 431"/>
                <a:gd name="T118" fmla="*/ 308 w 393"/>
                <a:gd name="T119" fmla="*/ 0 h 431"/>
                <a:gd name="T120" fmla="*/ 312 w 393"/>
                <a:gd name="T121" fmla="*/ 3 h 431"/>
                <a:gd name="T122" fmla="*/ 347 w 393"/>
                <a:gd name="T123" fmla="*/ 28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431"/>
                <a:gd name="T188" fmla="*/ 393 w 393"/>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431">
                  <a:moveTo>
                    <a:pt x="347" y="28"/>
                  </a:moveTo>
                  <a:lnTo>
                    <a:pt x="347" y="28"/>
                  </a:lnTo>
                  <a:lnTo>
                    <a:pt x="361" y="28"/>
                  </a:lnTo>
                  <a:lnTo>
                    <a:pt x="372" y="28"/>
                  </a:lnTo>
                  <a:lnTo>
                    <a:pt x="384" y="35"/>
                  </a:lnTo>
                  <a:lnTo>
                    <a:pt x="389" y="40"/>
                  </a:lnTo>
                  <a:lnTo>
                    <a:pt x="389" y="44"/>
                  </a:lnTo>
                  <a:lnTo>
                    <a:pt x="393" y="77"/>
                  </a:lnTo>
                  <a:lnTo>
                    <a:pt x="361" y="121"/>
                  </a:lnTo>
                  <a:lnTo>
                    <a:pt x="361" y="144"/>
                  </a:lnTo>
                  <a:lnTo>
                    <a:pt x="342" y="176"/>
                  </a:lnTo>
                  <a:lnTo>
                    <a:pt x="354" y="248"/>
                  </a:lnTo>
                  <a:lnTo>
                    <a:pt x="363" y="269"/>
                  </a:lnTo>
                  <a:lnTo>
                    <a:pt x="368" y="280"/>
                  </a:lnTo>
                  <a:lnTo>
                    <a:pt x="370" y="294"/>
                  </a:lnTo>
                  <a:lnTo>
                    <a:pt x="345" y="308"/>
                  </a:lnTo>
                  <a:lnTo>
                    <a:pt x="349" y="341"/>
                  </a:lnTo>
                  <a:lnTo>
                    <a:pt x="333" y="371"/>
                  </a:lnTo>
                  <a:lnTo>
                    <a:pt x="338" y="378"/>
                  </a:lnTo>
                  <a:lnTo>
                    <a:pt x="340" y="385"/>
                  </a:lnTo>
                  <a:lnTo>
                    <a:pt x="354" y="392"/>
                  </a:lnTo>
                  <a:lnTo>
                    <a:pt x="358" y="431"/>
                  </a:lnTo>
                  <a:lnTo>
                    <a:pt x="347" y="431"/>
                  </a:lnTo>
                  <a:lnTo>
                    <a:pt x="326" y="401"/>
                  </a:lnTo>
                  <a:lnTo>
                    <a:pt x="298" y="399"/>
                  </a:lnTo>
                  <a:lnTo>
                    <a:pt x="250" y="378"/>
                  </a:lnTo>
                  <a:lnTo>
                    <a:pt x="215" y="373"/>
                  </a:lnTo>
                  <a:lnTo>
                    <a:pt x="203" y="338"/>
                  </a:lnTo>
                  <a:lnTo>
                    <a:pt x="199" y="297"/>
                  </a:lnTo>
                  <a:lnTo>
                    <a:pt x="183" y="287"/>
                  </a:lnTo>
                  <a:lnTo>
                    <a:pt x="164" y="278"/>
                  </a:lnTo>
                  <a:lnTo>
                    <a:pt x="146" y="297"/>
                  </a:lnTo>
                  <a:lnTo>
                    <a:pt x="129" y="292"/>
                  </a:lnTo>
                  <a:lnTo>
                    <a:pt x="92" y="241"/>
                  </a:lnTo>
                  <a:lnTo>
                    <a:pt x="53" y="237"/>
                  </a:lnTo>
                  <a:lnTo>
                    <a:pt x="14" y="241"/>
                  </a:lnTo>
                  <a:lnTo>
                    <a:pt x="0" y="218"/>
                  </a:lnTo>
                  <a:lnTo>
                    <a:pt x="39" y="213"/>
                  </a:lnTo>
                  <a:lnTo>
                    <a:pt x="58" y="209"/>
                  </a:lnTo>
                  <a:lnTo>
                    <a:pt x="76" y="204"/>
                  </a:lnTo>
                  <a:lnTo>
                    <a:pt x="85" y="186"/>
                  </a:lnTo>
                  <a:lnTo>
                    <a:pt x="148" y="47"/>
                  </a:lnTo>
                  <a:lnTo>
                    <a:pt x="148" y="28"/>
                  </a:lnTo>
                  <a:lnTo>
                    <a:pt x="159" y="10"/>
                  </a:lnTo>
                  <a:lnTo>
                    <a:pt x="164" y="5"/>
                  </a:lnTo>
                  <a:lnTo>
                    <a:pt x="171" y="3"/>
                  </a:lnTo>
                  <a:lnTo>
                    <a:pt x="183" y="5"/>
                  </a:lnTo>
                  <a:lnTo>
                    <a:pt x="194" y="10"/>
                  </a:lnTo>
                  <a:lnTo>
                    <a:pt x="206" y="14"/>
                  </a:lnTo>
                  <a:lnTo>
                    <a:pt x="308" y="0"/>
                  </a:lnTo>
                  <a:lnTo>
                    <a:pt x="312" y="3"/>
                  </a:lnTo>
                  <a:lnTo>
                    <a:pt x="347" y="2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1" name="Freeform 247"/>
            <p:cNvSpPr>
              <a:spLocks/>
            </p:cNvSpPr>
            <p:nvPr/>
          </p:nvSpPr>
          <p:spPr bwMode="auto">
            <a:xfrm>
              <a:off x="2157" y="2429"/>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0 w 7"/>
                <a:gd name="T19" fmla="*/ 2 h 9"/>
                <a:gd name="T20" fmla="*/ 2 w 7"/>
                <a:gd name="T21" fmla="*/ 0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9"/>
                <a:gd name="T47" fmla="*/ 7 w 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2" name="Freeform 248"/>
            <p:cNvSpPr>
              <a:spLocks/>
            </p:cNvSpPr>
            <p:nvPr/>
          </p:nvSpPr>
          <p:spPr bwMode="auto">
            <a:xfrm>
              <a:off x="2709" y="1787"/>
              <a:ext cx="190" cy="208"/>
            </a:xfrm>
            <a:custGeom>
              <a:avLst/>
              <a:gdLst>
                <a:gd name="T0" fmla="*/ 169 w 190"/>
                <a:gd name="T1" fmla="*/ 12 h 208"/>
                <a:gd name="T2" fmla="*/ 169 w 190"/>
                <a:gd name="T3" fmla="*/ 12 h 208"/>
                <a:gd name="T4" fmla="*/ 164 w 190"/>
                <a:gd name="T5" fmla="*/ 14 h 208"/>
                <a:gd name="T6" fmla="*/ 162 w 190"/>
                <a:gd name="T7" fmla="*/ 16 h 208"/>
                <a:gd name="T8" fmla="*/ 160 w 190"/>
                <a:gd name="T9" fmla="*/ 19 h 208"/>
                <a:gd name="T10" fmla="*/ 174 w 190"/>
                <a:gd name="T11" fmla="*/ 39 h 208"/>
                <a:gd name="T12" fmla="*/ 174 w 190"/>
                <a:gd name="T13" fmla="*/ 39 h 208"/>
                <a:gd name="T14" fmla="*/ 171 w 190"/>
                <a:gd name="T15" fmla="*/ 46 h 208"/>
                <a:gd name="T16" fmla="*/ 169 w 190"/>
                <a:gd name="T17" fmla="*/ 53 h 208"/>
                <a:gd name="T18" fmla="*/ 169 w 190"/>
                <a:gd name="T19" fmla="*/ 53 h 208"/>
                <a:gd name="T20" fmla="*/ 176 w 190"/>
                <a:gd name="T21" fmla="*/ 58 h 208"/>
                <a:gd name="T22" fmla="*/ 183 w 190"/>
                <a:gd name="T23" fmla="*/ 65 h 208"/>
                <a:gd name="T24" fmla="*/ 188 w 190"/>
                <a:gd name="T25" fmla="*/ 72 h 208"/>
                <a:gd name="T26" fmla="*/ 190 w 190"/>
                <a:gd name="T27" fmla="*/ 81 h 208"/>
                <a:gd name="T28" fmla="*/ 174 w 190"/>
                <a:gd name="T29" fmla="*/ 100 h 208"/>
                <a:gd name="T30" fmla="*/ 123 w 190"/>
                <a:gd name="T31" fmla="*/ 201 h 208"/>
                <a:gd name="T32" fmla="*/ 123 w 190"/>
                <a:gd name="T33" fmla="*/ 201 h 208"/>
                <a:gd name="T34" fmla="*/ 118 w 190"/>
                <a:gd name="T35" fmla="*/ 204 h 208"/>
                <a:gd name="T36" fmla="*/ 114 w 190"/>
                <a:gd name="T37" fmla="*/ 206 h 208"/>
                <a:gd name="T38" fmla="*/ 109 w 190"/>
                <a:gd name="T39" fmla="*/ 208 h 208"/>
                <a:gd name="T40" fmla="*/ 104 w 190"/>
                <a:gd name="T41" fmla="*/ 206 h 208"/>
                <a:gd name="T42" fmla="*/ 102 w 190"/>
                <a:gd name="T43" fmla="*/ 204 h 208"/>
                <a:gd name="T44" fmla="*/ 102 w 190"/>
                <a:gd name="T45" fmla="*/ 188 h 208"/>
                <a:gd name="T46" fmla="*/ 100 w 190"/>
                <a:gd name="T47" fmla="*/ 185 h 208"/>
                <a:gd name="T48" fmla="*/ 65 w 190"/>
                <a:gd name="T49" fmla="*/ 183 h 208"/>
                <a:gd name="T50" fmla="*/ 42 w 190"/>
                <a:gd name="T51" fmla="*/ 174 h 208"/>
                <a:gd name="T52" fmla="*/ 26 w 190"/>
                <a:gd name="T53" fmla="*/ 174 h 208"/>
                <a:gd name="T54" fmla="*/ 16 w 190"/>
                <a:gd name="T55" fmla="*/ 162 h 208"/>
                <a:gd name="T56" fmla="*/ 19 w 190"/>
                <a:gd name="T57" fmla="*/ 148 h 208"/>
                <a:gd name="T58" fmla="*/ 2 w 190"/>
                <a:gd name="T59" fmla="*/ 123 h 208"/>
                <a:gd name="T60" fmla="*/ 5 w 190"/>
                <a:gd name="T61" fmla="*/ 102 h 208"/>
                <a:gd name="T62" fmla="*/ 5 w 190"/>
                <a:gd name="T63" fmla="*/ 102 h 208"/>
                <a:gd name="T64" fmla="*/ 2 w 190"/>
                <a:gd name="T65" fmla="*/ 88 h 208"/>
                <a:gd name="T66" fmla="*/ 0 w 190"/>
                <a:gd name="T67" fmla="*/ 74 h 208"/>
                <a:gd name="T68" fmla="*/ 0 w 190"/>
                <a:gd name="T69" fmla="*/ 74 h 208"/>
                <a:gd name="T70" fmla="*/ 26 w 190"/>
                <a:gd name="T71" fmla="*/ 70 h 208"/>
                <a:gd name="T72" fmla="*/ 26 w 190"/>
                <a:gd name="T73" fmla="*/ 70 h 208"/>
                <a:gd name="T74" fmla="*/ 49 w 190"/>
                <a:gd name="T75" fmla="*/ 74 h 208"/>
                <a:gd name="T76" fmla="*/ 72 w 190"/>
                <a:gd name="T77" fmla="*/ 81 h 208"/>
                <a:gd name="T78" fmla="*/ 118 w 190"/>
                <a:gd name="T79" fmla="*/ 63 h 208"/>
                <a:gd name="T80" fmla="*/ 127 w 190"/>
                <a:gd name="T81" fmla="*/ 37 h 208"/>
                <a:gd name="T82" fmla="*/ 153 w 190"/>
                <a:gd name="T83" fmla="*/ 16 h 208"/>
                <a:gd name="T84" fmla="*/ 153 w 190"/>
                <a:gd name="T85" fmla="*/ 16 h 208"/>
                <a:gd name="T86" fmla="*/ 153 w 190"/>
                <a:gd name="T87" fmla="*/ 9 h 208"/>
                <a:gd name="T88" fmla="*/ 155 w 190"/>
                <a:gd name="T89" fmla="*/ 7 h 208"/>
                <a:gd name="T90" fmla="*/ 158 w 190"/>
                <a:gd name="T91" fmla="*/ 5 h 208"/>
                <a:gd name="T92" fmla="*/ 167 w 190"/>
                <a:gd name="T93" fmla="*/ 0 h 208"/>
                <a:gd name="T94" fmla="*/ 167 w 190"/>
                <a:gd name="T95" fmla="*/ 0 h 208"/>
                <a:gd name="T96" fmla="*/ 169 w 190"/>
                <a:gd name="T97" fmla="*/ 12 h 208"/>
                <a:gd name="T98" fmla="*/ 169 w 190"/>
                <a:gd name="T99" fmla="*/ 12 h 2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
                <a:gd name="T151" fmla="*/ 0 h 208"/>
                <a:gd name="T152" fmla="*/ 190 w 190"/>
                <a:gd name="T153" fmla="*/ 208 h 2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 h="208">
                  <a:moveTo>
                    <a:pt x="169" y="12"/>
                  </a:moveTo>
                  <a:lnTo>
                    <a:pt x="169" y="12"/>
                  </a:lnTo>
                  <a:lnTo>
                    <a:pt x="164" y="14"/>
                  </a:lnTo>
                  <a:lnTo>
                    <a:pt x="162" y="16"/>
                  </a:lnTo>
                  <a:lnTo>
                    <a:pt x="160" y="19"/>
                  </a:lnTo>
                  <a:lnTo>
                    <a:pt x="174" y="39"/>
                  </a:lnTo>
                  <a:lnTo>
                    <a:pt x="171" y="46"/>
                  </a:lnTo>
                  <a:lnTo>
                    <a:pt x="169" y="53"/>
                  </a:lnTo>
                  <a:lnTo>
                    <a:pt x="176" y="58"/>
                  </a:lnTo>
                  <a:lnTo>
                    <a:pt x="183" y="65"/>
                  </a:lnTo>
                  <a:lnTo>
                    <a:pt x="188" y="72"/>
                  </a:lnTo>
                  <a:lnTo>
                    <a:pt x="190" y="81"/>
                  </a:lnTo>
                  <a:lnTo>
                    <a:pt x="174" y="100"/>
                  </a:lnTo>
                  <a:lnTo>
                    <a:pt x="123" y="201"/>
                  </a:lnTo>
                  <a:lnTo>
                    <a:pt x="118" y="204"/>
                  </a:lnTo>
                  <a:lnTo>
                    <a:pt x="114" y="206"/>
                  </a:lnTo>
                  <a:lnTo>
                    <a:pt x="109" y="208"/>
                  </a:lnTo>
                  <a:lnTo>
                    <a:pt x="104" y="206"/>
                  </a:lnTo>
                  <a:lnTo>
                    <a:pt x="102" y="204"/>
                  </a:lnTo>
                  <a:lnTo>
                    <a:pt x="102" y="188"/>
                  </a:lnTo>
                  <a:lnTo>
                    <a:pt x="100" y="185"/>
                  </a:lnTo>
                  <a:lnTo>
                    <a:pt x="65" y="183"/>
                  </a:lnTo>
                  <a:lnTo>
                    <a:pt x="42" y="174"/>
                  </a:lnTo>
                  <a:lnTo>
                    <a:pt x="26" y="174"/>
                  </a:lnTo>
                  <a:lnTo>
                    <a:pt x="16" y="162"/>
                  </a:lnTo>
                  <a:lnTo>
                    <a:pt x="19" y="148"/>
                  </a:lnTo>
                  <a:lnTo>
                    <a:pt x="2" y="123"/>
                  </a:lnTo>
                  <a:lnTo>
                    <a:pt x="5" y="102"/>
                  </a:lnTo>
                  <a:lnTo>
                    <a:pt x="2" y="88"/>
                  </a:lnTo>
                  <a:lnTo>
                    <a:pt x="0" y="74"/>
                  </a:lnTo>
                  <a:lnTo>
                    <a:pt x="26" y="70"/>
                  </a:lnTo>
                  <a:lnTo>
                    <a:pt x="49" y="74"/>
                  </a:lnTo>
                  <a:lnTo>
                    <a:pt x="72" y="81"/>
                  </a:lnTo>
                  <a:lnTo>
                    <a:pt x="118" y="63"/>
                  </a:lnTo>
                  <a:lnTo>
                    <a:pt x="127" y="37"/>
                  </a:lnTo>
                  <a:lnTo>
                    <a:pt x="153" y="16"/>
                  </a:lnTo>
                  <a:lnTo>
                    <a:pt x="153" y="9"/>
                  </a:lnTo>
                  <a:lnTo>
                    <a:pt x="155" y="7"/>
                  </a:lnTo>
                  <a:lnTo>
                    <a:pt x="158" y="5"/>
                  </a:lnTo>
                  <a:lnTo>
                    <a:pt x="167" y="0"/>
                  </a:lnTo>
                  <a:lnTo>
                    <a:pt x="169"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3" name="Freeform 249"/>
            <p:cNvSpPr>
              <a:spLocks/>
            </p:cNvSpPr>
            <p:nvPr/>
          </p:nvSpPr>
          <p:spPr bwMode="auto">
            <a:xfrm>
              <a:off x="3423" y="2538"/>
              <a:ext cx="155" cy="192"/>
            </a:xfrm>
            <a:custGeom>
              <a:avLst/>
              <a:gdLst>
                <a:gd name="T0" fmla="*/ 99 w 155"/>
                <a:gd name="T1" fmla="*/ 14 h 192"/>
                <a:gd name="T2" fmla="*/ 99 w 155"/>
                <a:gd name="T3" fmla="*/ 14 h 192"/>
                <a:gd name="T4" fmla="*/ 127 w 155"/>
                <a:gd name="T5" fmla="*/ 11 h 192"/>
                <a:gd name="T6" fmla="*/ 141 w 155"/>
                <a:gd name="T7" fmla="*/ 11 h 192"/>
                <a:gd name="T8" fmla="*/ 155 w 155"/>
                <a:gd name="T9" fmla="*/ 11 h 192"/>
                <a:gd name="T10" fmla="*/ 141 w 155"/>
                <a:gd name="T11" fmla="*/ 62 h 192"/>
                <a:gd name="T12" fmla="*/ 148 w 155"/>
                <a:gd name="T13" fmla="*/ 120 h 192"/>
                <a:gd name="T14" fmla="*/ 148 w 155"/>
                <a:gd name="T15" fmla="*/ 120 h 192"/>
                <a:gd name="T16" fmla="*/ 145 w 155"/>
                <a:gd name="T17" fmla="*/ 132 h 192"/>
                <a:gd name="T18" fmla="*/ 139 w 155"/>
                <a:gd name="T19" fmla="*/ 141 h 192"/>
                <a:gd name="T20" fmla="*/ 127 w 155"/>
                <a:gd name="T21" fmla="*/ 159 h 192"/>
                <a:gd name="T22" fmla="*/ 113 w 155"/>
                <a:gd name="T23" fmla="*/ 176 h 192"/>
                <a:gd name="T24" fmla="*/ 99 w 155"/>
                <a:gd name="T25" fmla="*/ 192 h 192"/>
                <a:gd name="T26" fmla="*/ 97 w 155"/>
                <a:gd name="T27" fmla="*/ 192 h 192"/>
                <a:gd name="T28" fmla="*/ 85 w 155"/>
                <a:gd name="T29" fmla="*/ 182 h 192"/>
                <a:gd name="T30" fmla="*/ 81 w 155"/>
                <a:gd name="T31" fmla="*/ 162 h 192"/>
                <a:gd name="T32" fmla="*/ 74 w 155"/>
                <a:gd name="T33" fmla="*/ 159 h 192"/>
                <a:gd name="T34" fmla="*/ 0 w 155"/>
                <a:gd name="T35" fmla="*/ 120 h 192"/>
                <a:gd name="T36" fmla="*/ 0 w 155"/>
                <a:gd name="T37" fmla="*/ 118 h 192"/>
                <a:gd name="T38" fmla="*/ 0 w 155"/>
                <a:gd name="T39" fmla="*/ 118 h 192"/>
                <a:gd name="T40" fmla="*/ 32 w 155"/>
                <a:gd name="T41" fmla="*/ 51 h 192"/>
                <a:gd name="T42" fmla="*/ 32 w 155"/>
                <a:gd name="T43" fmla="*/ 51 h 192"/>
                <a:gd name="T44" fmla="*/ 27 w 155"/>
                <a:gd name="T45" fmla="*/ 48 h 192"/>
                <a:gd name="T46" fmla="*/ 21 w 155"/>
                <a:gd name="T47" fmla="*/ 44 h 192"/>
                <a:gd name="T48" fmla="*/ 7 w 155"/>
                <a:gd name="T49" fmla="*/ 11 h 192"/>
                <a:gd name="T50" fmla="*/ 18 w 155"/>
                <a:gd name="T51" fmla="*/ 0 h 192"/>
                <a:gd name="T52" fmla="*/ 53 w 155"/>
                <a:gd name="T53" fmla="*/ 0 h 192"/>
                <a:gd name="T54" fmla="*/ 99 w 155"/>
                <a:gd name="T55" fmla="*/ 14 h 1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
                <a:gd name="T85" fmla="*/ 0 h 192"/>
                <a:gd name="T86" fmla="*/ 155 w 155"/>
                <a:gd name="T87" fmla="*/ 192 h 1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 h="192">
                  <a:moveTo>
                    <a:pt x="99" y="14"/>
                  </a:moveTo>
                  <a:lnTo>
                    <a:pt x="99" y="14"/>
                  </a:lnTo>
                  <a:lnTo>
                    <a:pt x="127" y="11"/>
                  </a:lnTo>
                  <a:lnTo>
                    <a:pt x="141" y="11"/>
                  </a:lnTo>
                  <a:lnTo>
                    <a:pt x="155" y="11"/>
                  </a:lnTo>
                  <a:lnTo>
                    <a:pt x="141" y="62"/>
                  </a:lnTo>
                  <a:lnTo>
                    <a:pt x="148" y="120"/>
                  </a:lnTo>
                  <a:lnTo>
                    <a:pt x="145" y="132"/>
                  </a:lnTo>
                  <a:lnTo>
                    <a:pt x="139" y="141"/>
                  </a:lnTo>
                  <a:lnTo>
                    <a:pt x="127" y="159"/>
                  </a:lnTo>
                  <a:lnTo>
                    <a:pt x="113" y="176"/>
                  </a:lnTo>
                  <a:lnTo>
                    <a:pt x="99" y="192"/>
                  </a:lnTo>
                  <a:lnTo>
                    <a:pt x="97" y="192"/>
                  </a:lnTo>
                  <a:lnTo>
                    <a:pt x="85" y="182"/>
                  </a:lnTo>
                  <a:lnTo>
                    <a:pt x="81" y="162"/>
                  </a:lnTo>
                  <a:lnTo>
                    <a:pt x="74" y="159"/>
                  </a:lnTo>
                  <a:lnTo>
                    <a:pt x="0" y="120"/>
                  </a:lnTo>
                  <a:lnTo>
                    <a:pt x="0" y="118"/>
                  </a:lnTo>
                  <a:lnTo>
                    <a:pt x="32" y="51"/>
                  </a:lnTo>
                  <a:lnTo>
                    <a:pt x="27" y="48"/>
                  </a:lnTo>
                  <a:lnTo>
                    <a:pt x="21" y="44"/>
                  </a:lnTo>
                  <a:lnTo>
                    <a:pt x="7" y="11"/>
                  </a:lnTo>
                  <a:lnTo>
                    <a:pt x="18" y="0"/>
                  </a:lnTo>
                  <a:lnTo>
                    <a:pt x="53" y="0"/>
                  </a:lnTo>
                  <a:lnTo>
                    <a:pt x="99"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4" name="Freeform 250"/>
            <p:cNvSpPr>
              <a:spLocks/>
            </p:cNvSpPr>
            <p:nvPr/>
          </p:nvSpPr>
          <p:spPr bwMode="auto">
            <a:xfrm>
              <a:off x="3337" y="2549"/>
              <a:ext cx="113" cy="118"/>
            </a:xfrm>
            <a:custGeom>
              <a:avLst/>
              <a:gdLst>
                <a:gd name="T0" fmla="*/ 81 w 113"/>
                <a:gd name="T1" fmla="*/ 3 h 118"/>
                <a:gd name="T2" fmla="*/ 81 w 113"/>
                <a:gd name="T3" fmla="*/ 3 h 118"/>
                <a:gd name="T4" fmla="*/ 90 w 113"/>
                <a:gd name="T5" fmla="*/ 0 h 118"/>
                <a:gd name="T6" fmla="*/ 102 w 113"/>
                <a:gd name="T7" fmla="*/ 35 h 118"/>
                <a:gd name="T8" fmla="*/ 102 w 113"/>
                <a:gd name="T9" fmla="*/ 35 h 118"/>
                <a:gd name="T10" fmla="*/ 113 w 113"/>
                <a:gd name="T11" fmla="*/ 42 h 118"/>
                <a:gd name="T12" fmla="*/ 93 w 113"/>
                <a:gd name="T13" fmla="*/ 81 h 118"/>
                <a:gd name="T14" fmla="*/ 93 w 113"/>
                <a:gd name="T15" fmla="*/ 81 h 118"/>
                <a:gd name="T16" fmla="*/ 79 w 113"/>
                <a:gd name="T17" fmla="*/ 74 h 118"/>
                <a:gd name="T18" fmla="*/ 65 w 113"/>
                <a:gd name="T19" fmla="*/ 67 h 118"/>
                <a:gd name="T20" fmla="*/ 65 w 113"/>
                <a:gd name="T21" fmla="*/ 67 h 118"/>
                <a:gd name="T22" fmla="*/ 56 w 113"/>
                <a:gd name="T23" fmla="*/ 72 h 118"/>
                <a:gd name="T24" fmla="*/ 51 w 113"/>
                <a:gd name="T25" fmla="*/ 74 h 118"/>
                <a:gd name="T26" fmla="*/ 46 w 113"/>
                <a:gd name="T27" fmla="*/ 74 h 118"/>
                <a:gd name="T28" fmla="*/ 46 w 113"/>
                <a:gd name="T29" fmla="*/ 74 h 118"/>
                <a:gd name="T30" fmla="*/ 42 w 113"/>
                <a:gd name="T31" fmla="*/ 84 h 118"/>
                <a:gd name="T32" fmla="*/ 39 w 113"/>
                <a:gd name="T33" fmla="*/ 93 h 118"/>
                <a:gd name="T34" fmla="*/ 39 w 113"/>
                <a:gd name="T35" fmla="*/ 104 h 118"/>
                <a:gd name="T36" fmla="*/ 37 w 113"/>
                <a:gd name="T37" fmla="*/ 114 h 118"/>
                <a:gd name="T38" fmla="*/ 37 w 113"/>
                <a:gd name="T39" fmla="*/ 114 h 118"/>
                <a:gd name="T40" fmla="*/ 16 w 113"/>
                <a:gd name="T41" fmla="*/ 118 h 118"/>
                <a:gd name="T42" fmla="*/ 2 w 113"/>
                <a:gd name="T43" fmla="*/ 116 h 118"/>
                <a:gd name="T44" fmla="*/ 0 w 113"/>
                <a:gd name="T45" fmla="*/ 93 h 118"/>
                <a:gd name="T46" fmla="*/ 35 w 113"/>
                <a:gd name="T47" fmla="*/ 49 h 118"/>
                <a:gd name="T48" fmla="*/ 35 w 113"/>
                <a:gd name="T49" fmla="*/ 49 h 118"/>
                <a:gd name="T50" fmla="*/ 32 w 113"/>
                <a:gd name="T51" fmla="*/ 28 h 118"/>
                <a:gd name="T52" fmla="*/ 28 w 113"/>
                <a:gd name="T53" fmla="*/ 9 h 118"/>
                <a:gd name="T54" fmla="*/ 39 w 113"/>
                <a:gd name="T55" fmla="*/ 0 h 118"/>
                <a:gd name="T56" fmla="*/ 81 w 113"/>
                <a:gd name="T57" fmla="*/ 3 h 1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3"/>
                <a:gd name="T88" fmla="*/ 0 h 118"/>
                <a:gd name="T89" fmla="*/ 113 w 113"/>
                <a:gd name="T90" fmla="*/ 118 h 1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3" h="118">
                  <a:moveTo>
                    <a:pt x="81" y="3"/>
                  </a:moveTo>
                  <a:lnTo>
                    <a:pt x="81" y="3"/>
                  </a:lnTo>
                  <a:lnTo>
                    <a:pt x="90" y="0"/>
                  </a:lnTo>
                  <a:lnTo>
                    <a:pt x="102" y="35"/>
                  </a:lnTo>
                  <a:lnTo>
                    <a:pt x="113" y="42"/>
                  </a:lnTo>
                  <a:lnTo>
                    <a:pt x="93" y="81"/>
                  </a:lnTo>
                  <a:lnTo>
                    <a:pt x="79" y="74"/>
                  </a:lnTo>
                  <a:lnTo>
                    <a:pt x="65" y="67"/>
                  </a:lnTo>
                  <a:lnTo>
                    <a:pt x="56" y="72"/>
                  </a:lnTo>
                  <a:lnTo>
                    <a:pt x="51" y="74"/>
                  </a:lnTo>
                  <a:lnTo>
                    <a:pt x="46" y="74"/>
                  </a:lnTo>
                  <a:lnTo>
                    <a:pt x="42" y="84"/>
                  </a:lnTo>
                  <a:lnTo>
                    <a:pt x="39" y="93"/>
                  </a:lnTo>
                  <a:lnTo>
                    <a:pt x="39" y="104"/>
                  </a:lnTo>
                  <a:lnTo>
                    <a:pt x="37" y="114"/>
                  </a:lnTo>
                  <a:lnTo>
                    <a:pt x="16" y="118"/>
                  </a:lnTo>
                  <a:lnTo>
                    <a:pt x="2" y="116"/>
                  </a:lnTo>
                  <a:lnTo>
                    <a:pt x="0" y="93"/>
                  </a:lnTo>
                  <a:lnTo>
                    <a:pt x="35" y="49"/>
                  </a:lnTo>
                  <a:lnTo>
                    <a:pt x="32" y="28"/>
                  </a:lnTo>
                  <a:lnTo>
                    <a:pt x="28" y="9"/>
                  </a:lnTo>
                  <a:lnTo>
                    <a:pt x="39" y="0"/>
                  </a:lnTo>
                  <a:lnTo>
                    <a:pt x="81"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5" name="Freeform 251"/>
            <p:cNvSpPr>
              <a:spLocks/>
            </p:cNvSpPr>
            <p:nvPr/>
          </p:nvSpPr>
          <p:spPr bwMode="auto">
            <a:xfrm>
              <a:off x="2962" y="2552"/>
              <a:ext cx="155" cy="185"/>
            </a:xfrm>
            <a:custGeom>
              <a:avLst/>
              <a:gdLst>
                <a:gd name="T0" fmla="*/ 155 w 155"/>
                <a:gd name="T1" fmla="*/ 13 h 185"/>
                <a:gd name="T2" fmla="*/ 86 w 155"/>
                <a:gd name="T3" fmla="*/ 168 h 185"/>
                <a:gd name="T4" fmla="*/ 86 w 155"/>
                <a:gd name="T5" fmla="*/ 168 h 185"/>
                <a:gd name="T6" fmla="*/ 67 w 155"/>
                <a:gd name="T7" fmla="*/ 175 h 185"/>
                <a:gd name="T8" fmla="*/ 49 w 155"/>
                <a:gd name="T9" fmla="*/ 178 h 185"/>
                <a:gd name="T10" fmla="*/ 9 w 155"/>
                <a:gd name="T11" fmla="*/ 185 h 185"/>
                <a:gd name="T12" fmla="*/ 9 w 155"/>
                <a:gd name="T13" fmla="*/ 185 h 185"/>
                <a:gd name="T14" fmla="*/ 0 w 155"/>
                <a:gd name="T15" fmla="*/ 171 h 185"/>
                <a:gd name="T16" fmla="*/ 16 w 155"/>
                <a:gd name="T17" fmla="*/ 155 h 185"/>
                <a:gd name="T18" fmla="*/ 16 w 155"/>
                <a:gd name="T19" fmla="*/ 155 h 185"/>
                <a:gd name="T20" fmla="*/ 23 w 155"/>
                <a:gd name="T21" fmla="*/ 155 h 185"/>
                <a:gd name="T22" fmla="*/ 30 w 155"/>
                <a:gd name="T23" fmla="*/ 155 h 185"/>
                <a:gd name="T24" fmla="*/ 42 w 155"/>
                <a:gd name="T25" fmla="*/ 148 h 185"/>
                <a:gd name="T26" fmla="*/ 65 w 155"/>
                <a:gd name="T27" fmla="*/ 134 h 185"/>
                <a:gd name="T28" fmla="*/ 65 w 155"/>
                <a:gd name="T29" fmla="*/ 134 h 185"/>
                <a:gd name="T30" fmla="*/ 65 w 155"/>
                <a:gd name="T31" fmla="*/ 134 h 185"/>
                <a:gd name="T32" fmla="*/ 70 w 155"/>
                <a:gd name="T33" fmla="*/ 97 h 185"/>
                <a:gd name="T34" fmla="*/ 72 w 155"/>
                <a:gd name="T35" fmla="*/ 81 h 185"/>
                <a:gd name="T36" fmla="*/ 77 w 155"/>
                <a:gd name="T37" fmla="*/ 64 h 185"/>
                <a:gd name="T38" fmla="*/ 77 w 155"/>
                <a:gd name="T39" fmla="*/ 60 h 185"/>
                <a:gd name="T40" fmla="*/ 77 w 155"/>
                <a:gd name="T41" fmla="*/ 60 h 185"/>
                <a:gd name="T42" fmla="*/ 65 w 155"/>
                <a:gd name="T43" fmla="*/ 46 h 185"/>
                <a:gd name="T44" fmla="*/ 65 w 155"/>
                <a:gd name="T45" fmla="*/ 46 h 185"/>
                <a:gd name="T46" fmla="*/ 95 w 155"/>
                <a:gd name="T47" fmla="*/ 32 h 185"/>
                <a:gd name="T48" fmla="*/ 109 w 155"/>
                <a:gd name="T49" fmla="*/ 25 h 185"/>
                <a:gd name="T50" fmla="*/ 125 w 155"/>
                <a:gd name="T51" fmla="*/ 23 h 185"/>
                <a:gd name="T52" fmla="*/ 137 w 155"/>
                <a:gd name="T53" fmla="*/ 0 h 185"/>
                <a:gd name="T54" fmla="*/ 137 w 155"/>
                <a:gd name="T55" fmla="*/ 0 h 185"/>
                <a:gd name="T56" fmla="*/ 155 w 155"/>
                <a:gd name="T57" fmla="*/ 0 h 185"/>
                <a:gd name="T58" fmla="*/ 155 w 155"/>
                <a:gd name="T59" fmla="*/ 13 h 1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5"/>
                <a:gd name="T91" fmla="*/ 0 h 185"/>
                <a:gd name="T92" fmla="*/ 155 w 155"/>
                <a:gd name="T93" fmla="*/ 185 h 1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5" h="185">
                  <a:moveTo>
                    <a:pt x="155" y="13"/>
                  </a:moveTo>
                  <a:lnTo>
                    <a:pt x="86" y="168"/>
                  </a:lnTo>
                  <a:lnTo>
                    <a:pt x="67" y="175"/>
                  </a:lnTo>
                  <a:lnTo>
                    <a:pt x="49" y="178"/>
                  </a:lnTo>
                  <a:lnTo>
                    <a:pt x="9" y="185"/>
                  </a:lnTo>
                  <a:lnTo>
                    <a:pt x="0" y="171"/>
                  </a:lnTo>
                  <a:lnTo>
                    <a:pt x="16" y="155"/>
                  </a:lnTo>
                  <a:lnTo>
                    <a:pt x="23" y="155"/>
                  </a:lnTo>
                  <a:lnTo>
                    <a:pt x="30" y="155"/>
                  </a:lnTo>
                  <a:lnTo>
                    <a:pt x="42" y="148"/>
                  </a:lnTo>
                  <a:lnTo>
                    <a:pt x="65" y="134"/>
                  </a:lnTo>
                  <a:lnTo>
                    <a:pt x="70" y="97"/>
                  </a:lnTo>
                  <a:lnTo>
                    <a:pt x="72" y="81"/>
                  </a:lnTo>
                  <a:lnTo>
                    <a:pt x="77" y="64"/>
                  </a:lnTo>
                  <a:lnTo>
                    <a:pt x="77" y="60"/>
                  </a:lnTo>
                  <a:lnTo>
                    <a:pt x="65" y="46"/>
                  </a:lnTo>
                  <a:lnTo>
                    <a:pt x="95" y="32"/>
                  </a:lnTo>
                  <a:lnTo>
                    <a:pt x="109" y="25"/>
                  </a:lnTo>
                  <a:lnTo>
                    <a:pt x="125" y="23"/>
                  </a:lnTo>
                  <a:lnTo>
                    <a:pt x="137" y="0"/>
                  </a:lnTo>
                  <a:lnTo>
                    <a:pt x="155" y="0"/>
                  </a:lnTo>
                  <a:lnTo>
                    <a:pt x="155"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6" name="Freeform 252"/>
            <p:cNvSpPr>
              <a:spLocks/>
            </p:cNvSpPr>
            <p:nvPr/>
          </p:nvSpPr>
          <p:spPr bwMode="auto">
            <a:xfrm>
              <a:off x="2443" y="1831"/>
              <a:ext cx="7" cy="7"/>
            </a:xfrm>
            <a:custGeom>
              <a:avLst/>
              <a:gdLst>
                <a:gd name="T0" fmla="*/ 5 w 7"/>
                <a:gd name="T1" fmla="*/ 5 h 7"/>
                <a:gd name="T2" fmla="*/ 5 w 7"/>
                <a:gd name="T3" fmla="*/ 5 h 7"/>
                <a:gd name="T4" fmla="*/ 2 w 7"/>
                <a:gd name="T5" fmla="*/ 7 h 7"/>
                <a:gd name="T6" fmla="*/ 2 w 7"/>
                <a:gd name="T7" fmla="*/ 5 h 7"/>
                <a:gd name="T8" fmla="*/ 0 w 7"/>
                <a:gd name="T9" fmla="*/ 0 h 7"/>
                <a:gd name="T10" fmla="*/ 0 w 7"/>
                <a:gd name="T11" fmla="*/ 0 h 7"/>
                <a:gd name="T12" fmla="*/ 5 w 7"/>
                <a:gd name="T13" fmla="*/ 2 h 7"/>
                <a:gd name="T14" fmla="*/ 7 w 7"/>
                <a:gd name="T15" fmla="*/ 2 h 7"/>
                <a:gd name="T16" fmla="*/ 5 w 7"/>
                <a:gd name="T17" fmla="*/ 5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5"/>
                  </a:moveTo>
                  <a:lnTo>
                    <a:pt x="5" y="5"/>
                  </a:lnTo>
                  <a:lnTo>
                    <a:pt x="2" y="7"/>
                  </a:lnTo>
                  <a:lnTo>
                    <a:pt x="2" y="5"/>
                  </a:lnTo>
                  <a:lnTo>
                    <a:pt x="0" y="0"/>
                  </a:lnTo>
                  <a:lnTo>
                    <a:pt x="5" y="2"/>
                  </a:lnTo>
                  <a:lnTo>
                    <a:pt x="7" y="2"/>
                  </a:lnTo>
                  <a:lnTo>
                    <a:pt x="5"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7" name="Freeform 253"/>
            <p:cNvSpPr>
              <a:spLocks/>
            </p:cNvSpPr>
            <p:nvPr/>
          </p:nvSpPr>
          <p:spPr bwMode="auto">
            <a:xfrm>
              <a:off x="2177" y="2494"/>
              <a:ext cx="31" cy="53"/>
            </a:xfrm>
            <a:custGeom>
              <a:avLst/>
              <a:gdLst>
                <a:gd name="T0" fmla="*/ 14 w 31"/>
                <a:gd name="T1" fmla="*/ 13 h 53"/>
                <a:gd name="T2" fmla="*/ 24 w 31"/>
                <a:gd name="T3" fmla="*/ 13 h 53"/>
                <a:gd name="T4" fmla="*/ 24 w 31"/>
                <a:gd name="T5" fmla="*/ 13 h 53"/>
                <a:gd name="T6" fmla="*/ 24 w 31"/>
                <a:gd name="T7" fmla="*/ 20 h 53"/>
                <a:gd name="T8" fmla="*/ 24 w 31"/>
                <a:gd name="T9" fmla="*/ 30 h 53"/>
                <a:gd name="T10" fmla="*/ 26 w 31"/>
                <a:gd name="T11" fmla="*/ 39 h 53"/>
                <a:gd name="T12" fmla="*/ 28 w 31"/>
                <a:gd name="T13" fmla="*/ 41 h 53"/>
                <a:gd name="T14" fmla="*/ 31 w 31"/>
                <a:gd name="T15" fmla="*/ 44 h 53"/>
                <a:gd name="T16" fmla="*/ 31 w 31"/>
                <a:gd name="T17" fmla="*/ 48 h 53"/>
                <a:gd name="T18" fmla="*/ 31 w 31"/>
                <a:gd name="T19" fmla="*/ 48 h 53"/>
                <a:gd name="T20" fmla="*/ 21 w 31"/>
                <a:gd name="T21" fmla="*/ 48 h 53"/>
                <a:gd name="T22" fmla="*/ 14 w 31"/>
                <a:gd name="T23" fmla="*/ 48 h 53"/>
                <a:gd name="T24" fmla="*/ 14 w 31"/>
                <a:gd name="T25" fmla="*/ 48 h 53"/>
                <a:gd name="T26" fmla="*/ 14 w 31"/>
                <a:gd name="T27" fmla="*/ 53 h 53"/>
                <a:gd name="T28" fmla="*/ 5 w 31"/>
                <a:gd name="T29" fmla="*/ 41 h 53"/>
                <a:gd name="T30" fmla="*/ 5 w 31"/>
                <a:gd name="T31" fmla="*/ 41 h 53"/>
                <a:gd name="T32" fmla="*/ 5 w 31"/>
                <a:gd name="T33" fmla="*/ 23 h 53"/>
                <a:gd name="T34" fmla="*/ 3 w 31"/>
                <a:gd name="T35" fmla="*/ 13 h 53"/>
                <a:gd name="T36" fmla="*/ 0 w 31"/>
                <a:gd name="T37" fmla="*/ 7 h 53"/>
                <a:gd name="T38" fmla="*/ 7 w 31"/>
                <a:gd name="T39" fmla="*/ 0 h 53"/>
                <a:gd name="T40" fmla="*/ 7 w 31"/>
                <a:gd name="T41" fmla="*/ 0 h 53"/>
                <a:gd name="T42" fmla="*/ 14 w 31"/>
                <a:gd name="T43" fmla="*/ 13 h 53"/>
                <a:gd name="T44" fmla="*/ 14 w 31"/>
                <a:gd name="T45" fmla="*/ 13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53"/>
                <a:gd name="T71" fmla="*/ 31 w 31"/>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53">
                  <a:moveTo>
                    <a:pt x="14" y="13"/>
                  </a:moveTo>
                  <a:lnTo>
                    <a:pt x="24" y="13"/>
                  </a:lnTo>
                  <a:lnTo>
                    <a:pt x="24" y="20"/>
                  </a:lnTo>
                  <a:lnTo>
                    <a:pt x="24" y="30"/>
                  </a:lnTo>
                  <a:lnTo>
                    <a:pt x="26" y="39"/>
                  </a:lnTo>
                  <a:lnTo>
                    <a:pt x="28" y="41"/>
                  </a:lnTo>
                  <a:lnTo>
                    <a:pt x="31" y="44"/>
                  </a:lnTo>
                  <a:lnTo>
                    <a:pt x="31" y="48"/>
                  </a:lnTo>
                  <a:lnTo>
                    <a:pt x="21" y="48"/>
                  </a:lnTo>
                  <a:lnTo>
                    <a:pt x="14" y="48"/>
                  </a:lnTo>
                  <a:lnTo>
                    <a:pt x="14" y="53"/>
                  </a:lnTo>
                  <a:lnTo>
                    <a:pt x="5" y="41"/>
                  </a:lnTo>
                  <a:lnTo>
                    <a:pt x="5" y="23"/>
                  </a:lnTo>
                  <a:lnTo>
                    <a:pt x="3" y="13"/>
                  </a:lnTo>
                  <a:lnTo>
                    <a:pt x="0" y="7"/>
                  </a:lnTo>
                  <a:lnTo>
                    <a:pt x="7" y="0"/>
                  </a:lnTo>
                  <a:lnTo>
                    <a:pt x="14"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8" name="Freeform 254"/>
            <p:cNvSpPr>
              <a:spLocks/>
            </p:cNvSpPr>
            <p:nvPr/>
          </p:nvSpPr>
          <p:spPr bwMode="auto">
            <a:xfrm>
              <a:off x="2925" y="2591"/>
              <a:ext cx="49" cy="21"/>
            </a:xfrm>
            <a:custGeom>
              <a:avLst/>
              <a:gdLst>
                <a:gd name="T0" fmla="*/ 44 w 49"/>
                <a:gd name="T1" fmla="*/ 21 h 21"/>
                <a:gd name="T2" fmla="*/ 44 w 49"/>
                <a:gd name="T3" fmla="*/ 21 h 21"/>
                <a:gd name="T4" fmla="*/ 0 w 49"/>
                <a:gd name="T5" fmla="*/ 14 h 21"/>
                <a:gd name="T6" fmla="*/ 0 w 49"/>
                <a:gd name="T7" fmla="*/ 14 h 21"/>
                <a:gd name="T8" fmla="*/ 2 w 49"/>
                <a:gd name="T9" fmla="*/ 7 h 21"/>
                <a:gd name="T10" fmla="*/ 5 w 49"/>
                <a:gd name="T11" fmla="*/ 0 h 21"/>
                <a:gd name="T12" fmla="*/ 49 w 49"/>
                <a:gd name="T13" fmla="*/ 0 h 21"/>
                <a:gd name="T14" fmla="*/ 44 w 49"/>
                <a:gd name="T15" fmla="*/ 21 h 21"/>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1"/>
                <a:gd name="T26" fmla="*/ 49 w 4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1">
                  <a:moveTo>
                    <a:pt x="44" y="21"/>
                  </a:moveTo>
                  <a:lnTo>
                    <a:pt x="44" y="21"/>
                  </a:lnTo>
                  <a:lnTo>
                    <a:pt x="0" y="14"/>
                  </a:lnTo>
                  <a:lnTo>
                    <a:pt x="2" y="7"/>
                  </a:lnTo>
                  <a:lnTo>
                    <a:pt x="5" y="0"/>
                  </a:lnTo>
                  <a:lnTo>
                    <a:pt x="49" y="0"/>
                  </a:lnTo>
                  <a:lnTo>
                    <a:pt x="44" y="2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899" name="Freeform 255"/>
            <p:cNvSpPr>
              <a:spLocks/>
            </p:cNvSpPr>
            <p:nvPr/>
          </p:nvSpPr>
          <p:spPr bwMode="auto">
            <a:xfrm>
              <a:off x="2911" y="2591"/>
              <a:ext cx="123" cy="129"/>
            </a:xfrm>
            <a:custGeom>
              <a:avLst/>
              <a:gdLst>
                <a:gd name="T0" fmla="*/ 111 w 123"/>
                <a:gd name="T1" fmla="*/ 9 h 129"/>
                <a:gd name="T2" fmla="*/ 111 w 123"/>
                <a:gd name="T3" fmla="*/ 9 h 129"/>
                <a:gd name="T4" fmla="*/ 123 w 123"/>
                <a:gd name="T5" fmla="*/ 23 h 129"/>
                <a:gd name="T6" fmla="*/ 123 w 123"/>
                <a:gd name="T7" fmla="*/ 23 h 129"/>
                <a:gd name="T8" fmla="*/ 118 w 123"/>
                <a:gd name="T9" fmla="*/ 39 h 129"/>
                <a:gd name="T10" fmla="*/ 116 w 123"/>
                <a:gd name="T11" fmla="*/ 58 h 129"/>
                <a:gd name="T12" fmla="*/ 111 w 123"/>
                <a:gd name="T13" fmla="*/ 92 h 129"/>
                <a:gd name="T14" fmla="*/ 86 w 123"/>
                <a:gd name="T15" fmla="*/ 109 h 129"/>
                <a:gd name="T16" fmla="*/ 65 w 123"/>
                <a:gd name="T17" fmla="*/ 113 h 129"/>
                <a:gd name="T18" fmla="*/ 49 w 123"/>
                <a:gd name="T19" fmla="*/ 129 h 129"/>
                <a:gd name="T20" fmla="*/ 5 w 123"/>
                <a:gd name="T21" fmla="*/ 72 h 129"/>
                <a:gd name="T22" fmla="*/ 5 w 123"/>
                <a:gd name="T23" fmla="*/ 72 h 129"/>
                <a:gd name="T24" fmla="*/ 5 w 123"/>
                <a:gd name="T25" fmla="*/ 65 h 129"/>
                <a:gd name="T26" fmla="*/ 5 w 123"/>
                <a:gd name="T27" fmla="*/ 62 h 129"/>
                <a:gd name="T28" fmla="*/ 3 w 123"/>
                <a:gd name="T29" fmla="*/ 60 h 129"/>
                <a:gd name="T30" fmla="*/ 3 w 123"/>
                <a:gd name="T31" fmla="*/ 60 h 129"/>
                <a:gd name="T32" fmla="*/ 0 w 123"/>
                <a:gd name="T33" fmla="*/ 60 h 129"/>
                <a:gd name="T34" fmla="*/ 0 w 123"/>
                <a:gd name="T35" fmla="*/ 58 h 129"/>
                <a:gd name="T36" fmla="*/ 0 w 123"/>
                <a:gd name="T37" fmla="*/ 53 h 129"/>
                <a:gd name="T38" fmla="*/ 0 w 123"/>
                <a:gd name="T39" fmla="*/ 53 h 129"/>
                <a:gd name="T40" fmla="*/ 3 w 123"/>
                <a:gd name="T41" fmla="*/ 51 h 129"/>
                <a:gd name="T42" fmla="*/ 5 w 123"/>
                <a:gd name="T43" fmla="*/ 48 h 129"/>
                <a:gd name="T44" fmla="*/ 12 w 123"/>
                <a:gd name="T45" fmla="*/ 46 h 129"/>
                <a:gd name="T46" fmla="*/ 12 w 123"/>
                <a:gd name="T47" fmla="*/ 46 h 129"/>
                <a:gd name="T48" fmla="*/ 9 w 123"/>
                <a:gd name="T49" fmla="*/ 32 h 129"/>
                <a:gd name="T50" fmla="*/ 9 w 123"/>
                <a:gd name="T51" fmla="*/ 25 h 129"/>
                <a:gd name="T52" fmla="*/ 12 w 123"/>
                <a:gd name="T53" fmla="*/ 18 h 129"/>
                <a:gd name="T54" fmla="*/ 63 w 123"/>
                <a:gd name="T55" fmla="*/ 25 h 129"/>
                <a:gd name="T56" fmla="*/ 63 w 123"/>
                <a:gd name="T57" fmla="*/ 23 h 129"/>
                <a:gd name="T58" fmla="*/ 67 w 123"/>
                <a:gd name="T59" fmla="*/ 0 h 129"/>
                <a:gd name="T60" fmla="*/ 111 w 123"/>
                <a:gd name="T61" fmla="*/ 9 h 1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3"/>
                <a:gd name="T94" fmla="*/ 0 h 129"/>
                <a:gd name="T95" fmla="*/ 123 w 123"/>
                <a:gd name="T96" fmla="*/ 129 h 1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3" h="129">
                  <a:moveTo>
                    <a:pt x="111" y="9"/>
                  </a:moveTo>
                  <a:lnTo>
                    <a:pt x="111" y="9"/>
                  </a:lnTo>
                  <a:lnTo>
                    <a:pt x="123" y="23"/>
                  </a:lnTo>
                  <a:lnTo>
                    <a:pt x="118" y="39"/>
                  </a:lnTo>
                  <a:lnTo>
                    <a:pt x="116" y="58"/>
                  </a:lnTo>
                  <a:lnTo>
                    <a:pt x="111" y="92"/>
                  </a:lnTo>
                  <a:lnTo>
                    <a:pt x="86" y="109"/>
                  </a:lnTo>
                  <a:lnTo>
                    <a:pt x="65" y="113"/>
                  </a:lnTo>
                  <a:lnTo>
                    <a:pt x="49" y="129"/>
                  </a:lnTo>
                  <a:lnTo>
                    <a:pt x="5" y="72"/>
                  </a:lnTo>
                  <a:lnTo>
                    <a:pt x="5" y="65"/>
                  </a:lnTo>
                  <a:lnTo>
                    <a:pt x="5" y="62"/>
                  </a:lnTo>
                  <a:lnTo>
                    <a:pt x="3" y="60"/>
                  </a:lnTo>
                  <a:lnTo>
                    <a:pt x="0" y="60"/>
                  </a:lnTo>
                  <a:lnTo>
                    <a:pt x="0" y="58"/>
                  </a:lnTo>
                  <a:lnTo>
                    <a:pt x="0" y="53"/>
                  </a:lnTo>
                  <a:lnTo>
                    <a:pt x="3" y="51"/>
                  </a:lnTo>
                  <a:lnTo>
                    <a:pt x="5" y="48"/>
                  </a:lnTo>
                  <a:lnTo>
                    <a:pt x="12" y="46"/>
                  </a:lnTo>
                  <a:lnTo>
                    <a:pt x="9" y="32"/>
                  </a:lnTo>
                  <a:lnTo>
                    <a:pt x="9" y="25"/>
                  </a:lnTo>
                  <a:lnTo>
                    <a:pt x="12" y="18"/>
                  </a:lnTo>
                  <a:lnTo>
                    <a:pt x="63" y="25"/>
                  </a:lnTo>
                  <a:lnTo>
                    <a:pt x="63" y="23"/>
                  </a:lnTo>
                  <a:lnTo>
                    <a:pt x="67" y="0"/>
                  </a:lnTo>
                  <a:lnTo>
                    <a:pt x="111"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0" name="Freeform 256"/>
            <p:cNvSpPr>
              <a:spLocks/>
            </p:cNvSpPr>
            <p:nvPr/>
          </p:nvSpPr>
          <p:spPr bwMode="auto">
            <a:xfrm>
              <a:off x="2464" y="1854"/>
              <a:ext cx="18" cy="21"/>
            </a:xfrm>
            <a:custGeom>
              <a:avLst/>
              <a:gdLst>
                <a:gd name="T0" fmla="*/ 18 w 18"/>
                <a:gd name="T1" fmla="*/ 19 h 21"/>
                <a:gd name="T2" fmla="*/ 18 w 18"/>
                <a:gd name="T3" fmla="*/ 19 h 21"/>
                <a:gd name="T4" fmla="*/ 18 w 18"/>
                <a:gd name="T5" fmla="*/ 21 h 21"/>
                <a:gd name="T6" fmla="*/ 18 w 18"/>
                <a:gd name="T7" fmla="*/ 21 h 21"/>
                <a:gd name="T8" fmla="*/ 0 w 18"/>
                <a:gd name="T9" fmla="*/ 7 h 21"/>
                <a:gd name="T10" fmla="*/ 2 w 18"/>
                <a:gd name="T11" fmla="*/ 0 h 21"/>
                <a:gd name="T12" fmla="*/ 4 w 18"/>
                <a:gd name="T13" fmla="*/ 0 h 21"/>
                <a:gd name="T14" fmla="*/ 18 w 18"/>
                <a:gd name="T15" fmla="*/ 19 h 2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1"/>
                <a:gd name="T26" fmla="*/ 18 w 18"/>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1">
                  <a:moveTo>
                    <a:pt x="18" y="19"/>
                  </a:moveTo>
                  <a:lnTo>
                    <a:pt x="18" y="19"/>
                  </a:lnTo>
                  <a:lnTo>
                    <a:pt x="18" y="21"/>
                  </a:lnTo>
                  <a:lnTo>
                    <a:pt x="0" y="7"/>
                  </a:lnTo>
                  <a:lnTo>
                    <a:pt x="2" y="0"/>
                  </a:lnTo>
                  <a:lnTo>
                    <a:pt x="4" y="0"/>
                  </a:lnTo>
                  <a:lnTo>
                    <a:pt x="18"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1" name="Freeform 257"/>
            <p:cNvSpPr>
              <a:spLocks/>
            </p:cNvSpPr>
            <p:nvPr/>
          </p:nvSpPr>
          <p:spPr bwMode="auto">
            <a:xfrm>
              <a:off x="2901" y="1863"/>
              <a:ext cx="130" cy="165"/>
            </a:xfrm>
            <a:custGeom>
              <a:avLst/>
              <a:gdLst>
                <a:gd name="T0" fmla="*/ 130 w 130"/>
                <a:gd name="T1" fmla="*/ 0 h 165"/>
                <a:gd name="T2" fmla="*/ 130 w 130"/>
                <a:gd name="T3" fmla="*/ 0 h 165"/>
                <a:gd name="T4" fmla="*/ 128 w 130"/>
                <a:gd name="T5" fmla="*/ 17 h 165"/>
                <a:gd name="T6" fmla="*/ 49 w 130"/>
                <a:gd name="T7" fmla="*/ 24 h 165"/>
                <a:gd name="T8" fmla="*/ 40 w 130"/>
                <a:gd name="T9" fmla="*/ 35 h 165"/>
                <a:gd name="T10" fmla="*/ 40 w 130"/>
                <a:gd name="T11" fmla="*/ 35 h 165"/>
                <a:gd name="T12" fmla="*/ 35 w 130"/>
                <a:gd name="T13" fmla="*/ 54 h 165"/>
                <a:gd name="T14" fmla="*/ 35 w 130"/>
                <a:gd name="T15" fmla="*/ 54 h 165"/>
                <a:gd name="T16" fmla="*/ 56 w 130"/>
                <a:gd name="T17" fmla="*/ 65 h 165"/>
                <a:gd name="T18" fmla="*/ 56 w 130"/>
                <a:gd name="T19" fmla="*/ 65 h 165"/>
                <a:gd name="T20" fmla="*/ 86 w 130"/>
                <a:gd name="T21" fmla="*/ 47 h 165"/>
                <a:gd name="T22" fmla="*/ 86 w 130"/>
                <a:gd name="T23" fmla="*/ 47 h 165"/>
                <a:gd name="T24" fmla="*/ 93 w 130"/>
                <a:gd name="T25" fmla="*/ 49 h 165"/>
                <a:gd name="T26" fmla="*/ 63 w 130"/>
                <a:gd name="T27" fmla="*/ 79 h 165"/>
                <a:gd name="T28" fmla="*/ 63 w 130"/>
                <a:gd name="T29" fmla="*/ 81 h 165"/>
                <a:gd name="T30" fmla="*/ 84 w 130"/>
                <a:gd name="T31" fmla="*/ 142 h 165"/>
                <a:gd name="T32" fmla="*/ 84 w 130"/>
                <a:gd name="T33" fmla="*/ 142 h 165"/>
                <a:gd name="T34" fmla="*/ 72 w 130"/>
                <a:gd name="T35" fmla="*/ 149 h 165"/>
                <a:gd name="T36" fmla="*/ 63 w 130"/>
                <a:gd name="T37" fmla="*/ 153 h 165"/>
                <a:gd name="T38" fmla="*/ 60 w 130"/>
                <a:gd name="T39" fmla="*/ 151 h 165"/>
                <a:gd name="T40" fmla="*/ 51 w 130"/>
                <a:gd name="T41" fmla="*/ 116 h 165"/>
                <a:gd name="T42" fmla="*/ 51 w 130"/>
                <a:gd name="T43" fmla="*/ 116 h 165"/>
                <a:gd name="T44" fmla="*/ 53 w 130"/>
                <a:gd name="T45" fmla="*/ 112 h 165"/>
                <a:gd name="T46" fmla="*/ 53 w 130"/>
                <a:gd name="T47" fmla="*/ 105 h 165"/>
                <a:gd name="T48" fmla="*/ 53 w 130"/>
                <a:gd name="T49" fmla="*/ 98 h 165"/>
                <a:gd name="T50" fmla="*/ 51 w 130"/>
                <a:gd name="T51" fmla="*/ 95 h 165"/>
                <a:gd name="T52" fmla="*/ 47 w 130"/>
                <a:gd name="T53" fmla="*/ 93 h 165"/>
                <a:gd name="T54" fmla="*/ 47 w 130"/>
                <a:gd name="T55" fmla="*/ 93 h 165"/>
                <a:gd name="T56" fmla="*/ 42 w 130"/>
                <a:gd name="T57" fmla="*/ 95 h 165"/>
                <a:gd name="T58" fmla="*/ 35 w 130"/>
                <a:gd name="T59" fmla="*/ 100 h 165"/>
                <a:gd name="T60" fmla="*/ 35 w 130"/>
                <a:gd name="T61" fmla="*/ 100 h 165"/>
                <a:gd name="T62" fmla="*/ 42 w 130"/>
                <a:gd name="T63" fmla="*/ 116 h 165"/>
                <a:gd name="T64" fmla="*/ 35 w 130"/>
                <a:gd name="T65" fmla="*/ 125 h 165"/>
                <a:gd name="T66" fmla="*/ 40 w 130"/>
                <a:gd name="T67" fmla="*/ 149 h 165"/>
                <a:gd name="T68" fmla="*/ 19 w 130"/>
                <a:gd name="T69" fmla="*/ 165 h 165"/>
                <a:gd name="T70" fmla="*/ 12 w 130"/>
                <a:gd name="T71" fmla="*/ 165 h 165"/>
                <a:gd name="T72" fmla="*/ 12 w 130"/>
                <a:gd name="T73" fmla="*/ 165 h 165"/>
                <a:gd name="T74" fmla="*/ 14 w 130"/>
                <a:gd name="T75" fmla="*/ 151 h 165"/>
                <a:gd name="T76" fmla="*/ 16 w 130"/>
                <a:gd name="T77" fmla="*/ 139 h 165"/>
                <a:gd name="T78" fmla="*/ 19 w 130"/>
                <a:gd name="T79" fmla="*/ 128 h 165"/>
                <a:gd name="T80" fmla="*/ 16 w 130"/>
                <a:gd name="T81" fmla="*/ 121 h 165"/>
                <a:gd name="T82" fmla="*/ 14 w 130"/>
                <a:gd name="T83" fmla="*/ 114 h 165"/>
                <a:gd name="T84" fmla="*/ 5 w 130"/>
                <a:gd name="T85" fmla="*/ 109 h 165"/>
                <a:gd name="T86" fmla="*/ 0 w 130"/>
                <a:gd name="T87" fmla="*/ 91 h 165"/>
                <a:gd name="T88" fmla="*/ 0 w 130"/>
                <a:gd name="T89" fmla="*/ 91 h 165"/>
                <a:gd name="T90" fmla="*/ 12 w 130"/>
                <a:gd name="T91" fmla="*/ 65 h 165"/>
                <a:gd name="T92" fmla="*/ 26 w 130"/>
                <a:gd name="T93" fmla="*/ 42 h 165"/>
                <a:gd name="T94" fmla="*/ 28 w 130"/>
                <a:gd name="T95" fmla="*/ 26 h 165"/>
                <a:gd name="T96" fmla="*/ 58 w 130"/>
                <a:gd name="T97" fmla="*/ 10 h 165"/>
                <a:gd name="T98" fmla="*/ 97 w 130"/>
                <a:gd name="T99" fmla="*/ 14 h 165"/>
                <a:gd name="T100" fmla="*/ 123 w 130"/>
                <a:gd name="T101" fmla="*/ 0 h 165"/>
                <a:gd name="T102" fmla="*/ 130 w 130"/>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
                <a:gd name="T157" fmla="*/ 0 h 165"/>
                <a:gd name="T158" fmla="*/ 130 w 130"/>
                <a:gd name="T159" fmla="*/ 165 h 1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 h="165">
                  <a:moveTo>
                    <a:pt x="130" y="0"/>
                  </a:moveTo>
                  <a:lnTo>
                    <a:pt x="130" y="0"/>
                  </a:lnTo>
                  <a:lnTo>
                    <a:pt x="128" y="17"/>
                  </a:lnTo>
                  <a:lnTo>
                    <a:pt x="49" y="24"/>
                  </a:lnTo>
                  <a:lnTo>
                    <a:pt x="40" y="35"/>
                  </a:lnTo>
                  <a:lnTo>
                    <a:pt x="35" y="54"/>
                  </a:lnTo>
                  <a:lnTo>
                    <a:pt x="56" y="65"/>
                  </a:lnTo>
                  <a:lnTo>
                    <a:pt x="86" y="47"/>
                  </a:lnTo>
                  <a:lnTo>
                    <a:pt x="93" y="49"/>
                  </a:lnTo>
                  <a:lnTo>
                    <a:pt x="63" y="79"/>
                  </a:lnTo>
                  <a:lnTo>
                    <a:pt x="63" y="81"/>
                  </a:lnTo>
                  <a:lnTo>
                    <a:pt x="84" y="142"/>
                  </a:lnTo>
                  <a:lnTo>
                    <a:pt x="72" y="149"/>
                  </a:lnTo>
                  <a:lnTo>
                    <a:pt x="63" y="153"/>
                  </a:lnTo>
                  <a:lnTo>
                    <a:pt x="60" y="151"/>
                  </a:lnTo>
                  <a:lnTo>
                    <a:pt x="51" y="116"/>
                  </a:lnTo>
                  <a:lnTo>
                    <a:pt x="53" y="112"/>
                  </a:lnTo>
                  <a:lnTo>
                    <a:pt x="53" y="105"/>
                  </a:lnTo>
                  <a:lnTo>
                    <a:pt x="53" y="98"/>
                  </a:lnTo>
                  <a:lnTo>
                    <a:pt x="51" y="95"/>
                  </a:lnTo>
                  <a:lnTo>
                    <a:pt x="47" y="93"/>
                  </a:lnTo>
                  <a:lnTo>
                    <a:pt x="42" y="95"/>
                  </a:lnTo>
                  <a:lnTo>
                    <a:pt x="35" y="100"/>
                  </a:lnTo>
                  <a:lnTo>
                    <a:pt x="42" y="116"/>
                  </a:lnTo>
                  <a:lnTo>
                    <a:pt x="35" y="125"/>
                  </a:lnTo>
                  <a:lnTo>
                    <a:pt x="40" y="149"/>
                  </a:lnTo>
                  <a:lnTo>
                    <a:pt x="19" y="165"/>
                  </a:lnTo>
                  <a:lnTo>
                    <a:pt x="12" y="165"/>
                  </a:lnTo>
                  <a:lnTo>
                    <a:pt x="14" y="151"/>
                  </a:lnTo>
                  <a:lnTo>
                    <a:pt x="16" y="139"/>
                  </a:lnTo>
                  <a:lnTo>
                    <a:pt x="19" y="128"/>
                  </a:lnTo>
                  <a:lnTo>
                    <a:pt x="16" y="121"/>
                  </a:lnTo>
                  <a:lnTo>
                    <a:pt x="14" y="114"/>
                  </a:lnTo>
                  <a:lnTo>
                    <a:pt x="5" y="109"/>
                  </a:lnTo>
                  <a:lnTo>
                    <a:pt x="0" y="91"/>
                  </a:lnTo>
                  <a:lnTo>
                    <a:pt x="12" y="65"/>
                  </a:lnTo>
                  <a:lnTo>
                    <a:pt x="26" y="42"/>
                  </a:lnTo>
                  <a:lnTo>
                    <a:pt x="28" y="26"/>
                  </a:lnTo>
                  <a:lnTo>
                    <a:pt x="58" y="10"/>
                  </a:lnTo>
                  <a:lnTo>
                    <a:pt x="97" y="14"/>
                  </a:lnTo>
                  <a:lnTo>
                    <a:pt x="123" y="0"/>
                  </a:lnTo>
                  <a:lnTo>
                    <a:pt x="130"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2" name="Freeform 258"/>
            <p:cNvSpPr>
              <a:spLocks/>
            </p:cNvSpPr>
            <p:nvPr/>
          </p:nvSpPr>
          <p:spPr bwMode="auto">
            <a:xfrm>
              <a:off x="1782" y="2292"/>
              <a:ext cx="106" cy="151"/>
            </a:xfrm>
            <a:custGeom>
              <a:avLst/>
              <a:gdLst>
                <a:gd name="T0" fmla="*/ 78 w 106"/>
                <a:gd name="T1" fmla="*/ 33 h 151"/>
                <a:gd name="T2" fmla="*/ 101 w 106"/>
                <a:gd name="T3" fmla="*/ 37 h 151"/>
                <a:gd name="T4" fmla="*/ 106 w 106"/>
                <a:gd name="T5" fmla="*/ 72 h 151"/>
                <a:gd name="T6" fmla="*/ 81 w 106"/>
                <a:gd name="T7" fmla="*/ 107 h 151"/>
                <a:gd name="T8" fmla="*/ 81 w 106"/>
                <a:gd name="T9" fmla="*/ 107 h 151"/>
                <a:gd name="T10" fmla="*/ 71 w 106"/>
                <a:gd name="T11" fmla="*/ 112 h 151"/>
                <a:gd name="T12" fmla="*/ 62 w 106"/>
                <a:gd name="T13" fmla="*/ 116 h 151"/>
                <a:gd name="T14" fmla="*/ 57 w 106"/>
                <a:gd name="T15" fmla="*/ 146 h 151"/>
                <a:gd name="T16" fmla="*/ 41 w 106"/>
                <a:gd name="T17" fmla="*/ 151 h 151"/>
                <a:gd name="T18" fmla="*/ 13 w 106"/>
                <a:gd name="T19" fmla="*/ 139 h 151"/>
                <a:gd name="T20" fmla="*/ 11 w 106"/>
                <a:gd name="T21" fmla="*/ 118 h 151"/>
                <a:gd name="T22" fmla="*/ 11 w 106"/>
                <a:gd name="T23" fmla="*/ 118 h 151"/>
                <a:gd name="T24" fmla="*/ 16 w 106"/>
                <a:gd name="T25" fmla="*/ 116 h 151"/>
                <a:gd name="T26" fmla="*/ 20 w 106"/>
                <a:gd name="T27" fmla="*/ 112 h 151"/>
                <a:gd name="T28" fmla="*/ 25 w 106"/>
                <a:gd name="T29" fmla="*/ 105 h 151"/>
                <a:gd name="T30" fmla="*/ 25 w 106"/>
                <a:gd name="T31" fmla="*/ 105 h 151"/>
                <a:gd name="T32" fmla="*/ 23 w 106"/>
                <a:gd name="T33" fmla="*/ 98 h 151"/>
                <a:gd name="T34" fmla="*/ 18 w 106"/>
                <a:gd name="T35" fmla="*/ 93 h 151"/>
                <a:gd name="T36" fmla="*/ 18 w 106"/>
                <a:gd name="T37" fmla="*/ 93 h 151"/>
                <a:gd name="T38" fmla="*/ 11 w 106"/>
                <a:gd name="T39" fmla="*/ 93 h 151"/>
                <a:gd name="T40" fmla="*/ 6 w 106"/>
                <a:gd name="T41" fmla="*/ 93 h 151"/>
                <a:gd name="T42" fmla="*/ 4 w 106"/>
                <a:gd name="T43" fmla="*/ 95 h 151"/>
                <a:gd name="T44" fmla="*/ 4 w 106"/>
                <a:gd name="T45" fmla="*/ 95 h 151"/>
                <a:gd name="T46" fmla="*/ 0 w 106"/>
                <a:gd name="T47" fmla="*/ 70 h 151"/>
                <a:gd name="T48" fmla="*/ 0 w 106"/>
                <a:gd name="T49" fmla="*/ 70 h 151"/>
                <a:gd name="T50" fmla="*/ 2 w 106"/>
                <a:gd name="T51" fmla="*/ 56 h 151"/>
                <a:gd name="T52" fmla="*/ 4 w 106"/>
                <a:gd name="T53" fmla="*/ 42 h 151"/>
                <a:gd name="T54" fmla="*/ 18 w 106"/>
                <a:gd name="T55" fmla="*/ 26 h 151"/>
                <a:gd name="T56" fmla="*/ 20 w 106"/>
                <a:gd name="T57" fmla="*/ 5 h 151"/>
                <a:gd name="T58" fmla="*/ 32 w 106"/>
                <a:gd name="T59" fmla="*/ 0 h 151"/>
                <a:gd name="T60" fmla="*/ 32 w 106"/>
                <a:gd name="T61" fmla="*/ 0 h 151"/>
                <a:gd name="T62" fmla="*/ 55 w 106"/>
                <a:gd name="T63" fmla="*/ 17 h 151"/>
                <a:gd name="T64" fmla="*/ 78 w 106"/>
                <a:gd name="T65" fmla="*/ 33 h 151"/>
                <a:gd name="T66" fmla="*/ 78 w 106"/>
                <a:gd name="T67" fmla="*/ 33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6"/>
                <a:gd name="T103" fmla="*/ 0 h 151"/>
                <a:gd name="T104" fmla="*/ 106 w 106"/>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6" h="151">
                  <a:moveTo>
                    <a:pt x="78" y="33"/>
                  </a:moveTo>
                  <a:lnTo>
                    <a:pt x="101" y="37"/>
                  </a:lnTo>
                  <a:lnTo>
                    <a:pt x="106" y="72"/>
                  </a:lnTo>
                  <a:lnTo>
                    <a:pt x="81" y="107"/>
                  </a:lnTo>
                  <a:lnTo>
                    <a:pt x="71" y="112"/>
                  </a:lnTo>
                  <a:lnTo>
                    <a:pt x="62" y="116"/>
                  </a:lnTo>
                  <a:lnTo>
                    <a:pt x="57" y="146"/>
                  </a:lnTo>
                  <a:lnTo>
                    <a:pt x="41" y="151"/>
                  </a:lnTo>
                  <a:lnTo>
                    <a:pt x="13" y="139"/>
                  </a:lnTo>
                  <a:lnTo>
                    <a:pt x="11" y="118"/>
                  </a:lnTo>
                  <a:lnTo>
                    <a:pt x="16" y="116"/>
                  </a:lnTo>
                  <a:lnTo>
                    <a:pt x="20" y="112"/>
                  </a:lnTo>
                  <a:lnTo>
                    <a:pt x="25" y="105"/>
                  </a:lnTo>
                  <a:lnTo>
                    <a:pt x="23" y="98"/>
                  </a:lnTo>
                  <a:lnTo>
                    <a:pt x="18" y="93"/>
                  </a:lnTo>
                  <a:lnTo>
                    <a:pt x="11" y="93"/>
                  </a:lnTo>
                  <a:lnTo>
                    <a:pt x="6" y="93"/>
                  </a:lnTo>
                  <a:lnTo>
                    <a:pt x="4" y="95"/>
                  </a:lnTo>
                  <a:lnTo>
                    <a:pt x="0" y="70"/>
                  </a:lnTo>
                  <a:lnTo>
                    <a:pt x="2" y="56"/>
                  </a:lnTo>
                  <a:lnTo>
                    <a:pt x="4" y="42"/>
                  </a:lnTo>
                  <a:lnTo>
                    <a:pt x="18" y="26"/>
                  </a:lnTo>
                  <a:lnTo>
                    <a:pt x="20" y="5"/>
                  </a:lnTo>
                  <a:lnTo>
                    <a:pt x="32" y="0"/>
                  </a:lnTo>
                  <a:lnTo>
                    <a:pt x="55" y="17"/>
                  </a:lnTo>
                  <a:lnTo>
                    <a:pt x="78" y="3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3" name="Freeform 259"/>
            <p:cNvSpPr>
              <a:spLocks/>
            </p:cNvSpPr>
            <p:nvPr/>
          </p:nvSpPr>
          <p:spPr bwMode="auto">
            <a:xfrm>
              <a:off x="3379" y="2619"/>
              <a:ext cx="48" cy="64"/>
            </a:xfrm>
            <a:custGeom>
              <a:avLst/>
              <a:gdLst>
                <a:gd name="T0" fmla="*/ 48 w 48"/>
                <a:gd name="T1" fmla="*/ 18 h 64"/>
                <a:gd name="T2" fmla="*/ 48 w 48"/>
                <a:gd name="T3" fmla="*/ 18 h 64"/>
                <a:gd name="T4" fmla="*/ 41 w 48"/>
                <a:gd name="T5" fmla="*/ 32 h 64"/>
                <a:gd name="T6" fmla="*/ 37 w 48"/>
                <a:gd name="T7" fmla="*/ 41 h 64"/>
                <a:gd name="T8" fmla="*/ 30 w 48"/>
                <a:gd name="T9" fmla="*/ 48 h 64"/>
                <a:gd name="T10" fmla="*/ 32 w 48"/>
                <a:gd name="T11" fmla="*/ 58 h 64"/>
                <a:gd name="T12" fmla="*/ 14 w 48"/>
                <a:gd name="T13" fmla="*/ 64 h 64"/>
                <a:gd name="T14" fmla="*/ 14 w 48"/>
                <a:gd name="T15" fmla="*/ 64 h 64"/>
                <a:gd name="T16" fmla="*/ 4 w 48"/>
                <a:gd name="T17" fmla="*/ 62 h 64"/>
                <a:gd name="T18" fmla="*/ 0 w 48"/>
                <a:gd name="T19" fmla="*/ 60 h 64"/>
                <a:gd name="T20" fmla="*/ 0 w 48"/>
                <a:gd name="T21" fmla="*/ 60 h 64"/>
                <a:gd name="T22" fmla="*/ 0 w 48"/>
                <a:gd name="T23" fmla="*/ 37 h 64"/>
                <a:gd name="T24" fmla="*/ 2 w 48"/>
                <a:gd name="T25" fmla="*/ 16 h 64"/>
                <a:gd name="T26" fmla="*/ 7 w 48"/>
                <a:gd name="T27" fmla="*/ 9 h 64"/>
                <a:gd name="T28" fmla="*/ 7 w 48"/>
                <a:gd name="T29" fmla="*/ 9 h 64"/>
                <a:gd name="T30" fmla="*/ 11 w 48"/>
                <a:gd name="T31" fmla="*/ 9 h 64"/>
                <a:gd name="T32" fmla="*/ 16 w 48"/>
                <a:gd name="T33" fmla="*/ 7 h 64"/>
                <a:gd name="T34" fmla="*/ 23 w 48"/>
                <a:gd name="T35" fmla="*/ 0 h 64"/>
                <a:gd name="T36" fmla="*/ 48 w 48"/>
                <a:gd name="T37" fmla="*/ 16 h 64"/>
                <a:gd name="T38" fmla="*/ 48 w 48"/>
                <a:gd name="T39" fmla="*/ 18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4"/>
                <a:gd name="T62" fmla="*/ 48 w 48"/>
                <a:gd name="T63" fmla="*/ 64 h 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4">
                  <a:moveTo>
                    <a:pt x="48" y="18"/>
                  </a:moveTo>
                  <a:lnTo>
                    <a:pt x="48" y="18"/>
                  </a:lnTo>
                  <a:lnTo>
                    <a:pt x="41" y="32"/>
                  </a:lnTo>
                  <a:lnTo>
                    <a:pt x="37" y="41"/>
                  </a:lnTo>
                  <a:lnTo>
                    <a:pt x="30" y="48"/>
                  </a:lnTo>
                  <a:lnTo>
                    <a:pt x="32" y="58"/>
                  </a:lnTo>
                  <a:lnTo>
                    <a:pt x="14" y="64"/>
                  </a:lnTo>
                  <a:lnTo>
                    <a:pt x="4" y="62"/>
                  </a:lnTo>
                  <a:lnTo>
                    <a:pt x="0" y="60"/>
                  </a:lnTo>
                  <a:lnTo>
                    <a:pt x="0" y="37"/>
                  </a:lnTo>
                  <a:lnTo>
                    <a:pt x="2" y="16"/>
                  </a:lnTo>
                  <a:lnTo>
                    <a:pt x="7" y="9"/>
                  </a:lnTo>
                  <a:lnTo>
                    <a:pt x="11" y="9"/>
                  </a:lnTo>
                  <a:lnTo>
                    <a:pt x="16" y="7"/>
                  </a:lnTo>
                  <a:lnTo>
                    <a:pt x="23" y="0"/>
                  </a:lnTo>
                  <a:lnTo>
                    <a:pt x="48" y="16"/>
                  </a:lnTo>
                  <a:lnTo>
                    <a:pt x="48" y="1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4" name="Freeform 260"/>
            <p:cNvSpPr>
              <a:spLocks/>
            </p:cNvSpPr>
            <p:nvPr/>
          </p:nvSpPr>
          <p:spPr bwMode="auto">
            <a:xfrm>
              <a:off x="2674" y="1683"/>
              <a:ext cx="280" cy="440"/>
            </a:xfrm>
            <a:custGeom>
              <a:avLst/>
              <a:gdLst>
                <a:gd name="T0" fmla="*/ 148 w 280"/>
                <a:gd name="T1" fmla="*/ 14 h 440"/>
                <a:gd name="T2" fmla="*/ 169 w 280"/>
                <a:gd name="T3" fmla="*/ 49 h 440"/>
                <a:gd name="T4" fmla="*/ 202 w 280"/>
                <a:gd name="T5" fmla="*/ 53 h 440"/>
                <a:gd name="T6" fmla="*/ 211 w 280"/>
                <a:gd name="T7" fmla="*/ 81 h 440"/>
                <a:gd name="T8" fmla="*/ 229 w 280"/>
                <a:gd name="T9" fmla="*/ 95 h 440"/>
                <a:gd name="T10" fmla="*/ 181 w 280"/>
                <a:gd name="T11" fmla="*/ 130 h 440"/>
                <a:gd name="T12" fmla="*/ 165 w 280"/>
                <a:gd name="T13" fmla="*/ 188 h 440"/>
                <a:gd name="T14" fmla="*/ 216 w 280"/>
                <a:gd name="T15" fmla="*/ 248 h 440"/>
                <a:gd name="T16" fmla="*/ 232 w 280"/>
                <a:gd name="T17" fmla="*/ 248 h 440"/>
                <a:gd name="T18" fmla="*/ 234 w 280"/>
                <a:gd name="T19" fmla="*/ 259 h 440"/>
                <a:gd name="T20" fmla="*/ 257 w 280"/>
                <a:gd name="T21" fmla="*/ 264 h 440"/>
                <a:gd name="T22" fmla="*/ 278 w 280"/>
                <a:gd name="T23" fmla="*/ 310 h 440"/>
                <a:gd name="T24" fmla="*/ 271 w 280"/>
                <a:gd name="T25" fmla="*/ 419 h 440"/>
                <a:gd name="T26" fmla="*/ 257 w 280"/>
                <a:gd name="T27" fmla="*/ 438 h 440"/>
                <a:gd name="T28" fmla="*/ 209 w 280"/>
                <a:gd name="T29" fmla="*/ 401 h 440"/>
                <a:gd name="T30" fmla="*/ 160 w 280"/>
                <a:gd name="T31" fmla="*/ 377 h 440"/>
                <a:gd name="T32" fmla="*/ 158 w 280"/>
                <a:gd name="T33" fmla="*/ 380 h 440"/>
                <a:gd name="T34" fmla="*/ 139 w 280"/>
                <a:gd name="T35" fmla="*/ 359 h 440"/>
                <a:gd name="T36" fmla="*/ 125 w 280"/>
                <a:gd name="T37" fmla="*/ 336 h 440"/>
                <a:gd name="T38" fmla="*/ 128 w 280"/>
                <a:gd name="T39" fmla="*/ 331 h 440"/>
                <a:gd name="T40" fmla="*/ 130 w 280"/>
                <a:gd name="T41" fmla="*/ 322 h 440"/>
                <a:gd name="T42" fmla="*/ 125 w 280"/>
                <a:gd name="T43" fmla="*/ 317 h 440"/>
                <a:gd name="T44" fmla="*/ 70 w 280"/>
                <a:gd name="T45" fmla="*/ 234 h 440"/>
                <a:gd name="T46" fmla="*/ 30 w 280"/>
                <a:gd name="T47" fmla="*/ 169 h 440"/>
                <a:gd name="T48" fmla="*/ 0 w 280"/>
                <a:gd name="T49" fmla="*/ 141 h 440"/>
                <a:gd name="T50" fmla="*/ 12 w 280"/>
                <a:gd name="T51" fmla="*/ 90 h 440"/>
                <a:gd name="T52" fmla="*/ 16 w 280"/>
                <a:gd name="T53" fmla="*/ 88 h 440"/>
                <a:gd name="T54" fmla="*/ 51 w 280"/>
                <a:gd name="T55" fmla="*/ 121 h 440"/>
                <a:gd name="T56" fmla="*/ 70 w 280"/>
                <a:gd name="T57" fmla="*/ 114 h 440"/>
                <a:gd name="T58" fmla="*/ 93 w 280"/>
                <a:gd name="T59" fmla="*/ 77 h 440"/>
                <a:gd name="T60" fmla="*/ 121 w 280"/>
                <a:gd name="T61" fmla="*/ 37 h 440"/>
                <a:gd name="T62" fmla="*/ 116 w 280"/>
                <a:gd name="T63" fmla="*/ 2 h 440"/>
                <a:gd name="T64" fmla="*/ 148 w 280"/>
                <a:gd name="T65" fmla="*/ 14 h 4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440"/>
                <a:gd name="T101" fmla="*/ 280 w 280"/>
                <a:gd name="T102" fmla="*/ 440 h 4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440">
                  <a:moveTo>
                    <a:pt x="148" y="14"/>
                  </a:moveTo>
                  <a:lnTo>
                    <a:pt x="148" y="14"/>
                  </a:lnTo>
                  <a:lnTo>
                    <a:pt x="169" y="49"/>
                  </a:lnTo>
                  <a:lnTo>
                    <a:pt x="190" y="51"/>
                  </a:lnTo>
                  <a:lnTo>
                    <a:pt x="202" y="53"/>
                  </a:lnTo>
                  <a:lnTo>
                    <a:pt x="211" y="58"/>
                  </a:lnTo>
                  <a:lnTo>
                    <a:pt x="211" y="81"/>
                  </a:lnTo>
                  <a:lnTo>
                    <a:pt x="229" y="95"/>
                  </a:lnTo>
                  <a:lnTo>
                    <a:pt x="225" y="109"/>
                  </a:lnTo>
                  <a:lnTo>
                    <a:pt x="181" y="130"/>
                  </a:lnTo>
                  <a:lnTo>
                    <a:pt x="178" y="130"/>
                  </a:lnTo>
                  <a:lnTo>
                    <a:pt x="165" y="188"/>
                  </a:lnTo>
                  <a:lnTo>
                    <a:pt x="216" y="248"/>
                  </a:lnTo>
                  <a:lnTo>
                    <a:pt x="232" y="248"/>
                  </a:lnTo>
                  <a:lnTo>
                    <a:pt x="232" y="255"/>
                  </a:lnTo>
                  <a:lnTo>
                    <a:pt x="234" y="259"/>
                  </a:lnTo>
                  <a:lnTo>
                    <a:pt x="257" y="264"/>
                  </a:lnTo>
                  <a:lnTo>
                    <a:pt x="269" y="287"/>
                  </a:lnTo>
                  <a:lnTo>
                    <a:pt x="278" y="310"/>
                  </a:lnTo>
                  <a:lnTo>
                    <a:pt x="280" y="357"/>
                  </a:lnTo>
                  <a:lnTo>
                    <a:pt x="271" y="419"/>
                  </a:lnTo>
                  <a:lnTo>
                    <a:pt x="257" y="438"/>
                  </a:lnTo>
                  <a:lnTo>
                    <a:pt x="250" y="440"/>
                  </a:lnTo>
                  <a:lnTo>
                    <a:pt x="209" y="401"/>
                  </a:lnTo>
                  <a:lnTo>
                    <a:pt x="188" y="396"/>
                  </a:lnTo>
                  <a:lnTo>
                    <a:pt x="160" y="377"/>
                  </a:lnTo>
                  <a:lnTo>
                    <a:pt x="158" y="380"/>
                  </a:lnTo>
                  <a:lnTo>
                    <a:pt x="139" y="359"/>
                  </a:lnTo>
                  <a:lnTo>
                    <a:pt x="132" y="347"/>
                  </a:lnTo>
                  <a:lnTo>
                    <a:pt x="125" y="336"/>
                  </a:lnTo>
                  <a:lnTo>
                    <a:pt x="128" y="331"/>
                  </a:lnTo>
                  <a:lnTo>
                    <a:pt x="130" y="326"/>
                  </a:lnTo>
                  <a:lnTo>
                    <a:pt x="130" y="322"/>
                  </a:lnTo>
                  <a:lnTo>
                    <a:pt x="130" y="320"/>
                  </a:lnTo>
                  <a:lnTo>
                    <a:pt x="125" y="317"/>
                  </a:lnTo>
                  <a:lnTo>
                    <a:pt x="97" y="283"/>
                  </a:lnTo>
                  <a:lnTo>
                    <a:pt x="70" y="234"/>
                  </a:lnTo>
                  <a:lnTo>
                    <a:pt x="49" y="190"/>
                  </a:lnTo>
                  <a:lnTo>
                    <a:pt x="30" y="169"/>
                  </a:lnTo>
                  <a:lnTo>
                    <a:pt x="7" y="158"/>
                  </a:lnTo>
                  <a:lnTo>
                    <a:pt x="0" y="141"/>
                  </a:lnTo>
                  <a:lnTo>
                    <a:pt x="12" y="90"/>
                  </a:lnTo>
                  <a:lnTo>
                    <a:pt x="16" y="88"/>
                  </a:lnTo>
                  <a:lnTo>
                    <a:pt x="19" y="107"/>
                  </a:lnTo>
                  <a:lnTo>
                    <a:pt x="51" y="121"/>
                  </a:lnTo>
                  <a:lnTo>
                    <a:pt x="70" y="114"/>
                  </a:lnTo>
                  <a:lnTo>
                    <a:pt x="74" y="83"/>
                  </a:lnTo>
                  <a:lnTo>
                    <a:pt x="93" y="77"/>
                  </a:lnTo>
                  <a:lnTo>
                    <a:pt x="121" y="37"/>
                  </a:lnTo>
                  <a:lnTo>
                    <a:pt x="116" y="2"/>
                  </a:lnTo>
                  <a:lnTo>
                    <a:pt x="121" y="0"/>
                  </a:lnTo>
                  <a:lnTo>
                    <a:pt x="148"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5" name="Freeform 261"/>
            <p:cNvSpPr>
              <a:spLocks/>
            </p:cNvSpPr>
            <p:nvPr/>
          </p:nvSpPr>
          <p:spPr bwMode="auto">
            <a:xfrm>
              <a:off x="2256" y="2549"/>
              <a:ext cx="58" cy="51"/>
            </a:xfrm>
            <a:custGeom>
              <a:avLst/>
              <a:gdLst>
                <a:gd name="T0" fmla="*/ 58 w 58"/>
                <a:gd name="T1" fmla="*/ 21 h 51"/>
                <a:gd name="T2" fmla="*/ 58 w 58"/>
                <a:gd name="T3" fmla="*/ 21 h 51"/>
                <a:gd name="T4" fmla="*/ 58 w 58"/>
                <a:gd name="T5" fmla="*/ 37 h 51"/>
                <a:gd name="T6" fmla="*/ 58 w 58"/>
                <a:gd name="T7" fmla="*/ 44 h 51"/>
                <a:gd name="T8" fmla="*/ 53 w 58"/>
                <a:gd name="T9" fmla="*/ 51 h 51"/>
                <a:gd name="T10" fmla="*/ 53 w 58"/>
                <a:gd name="T11" fmla="*/ 51 h 51"/>
                <a:gd name="T12" fmla="*/ 46 w 58"/>
                <a:gd name="T13" fmla="*/ 44 h 51"/>
                <a:gd name="T14" fmla="*/ 42 w 58"/>
                <a:gd name="T15" fmla="*/ 37 h 51"/>
                <a:gd name="T16" fmla="*/ 9 w 58"/>
                <a:gd name="T17" fmla="*/ 35 h 51"/>
                <a:gd name="T18" fmla="*/ 0 w 58"/>
                <a:gd name="T19" fmla="*/ 26 h 51"/>
                <a:gd name="T20" fmla="*/ 7 w 58"/>
                <a:gd name="T21" fmla="*/ 12 h 51"/>
                <a:gd name="T22" fmla="*/ 19 w 58"/>
                <a:gd name="T23" fmla="*/ 12 h 51"/>
                <a:gd name="T24" fmla="*/ 30 w 58"/>
                <a:gd name="T25" fmla="*/ 0 h 51"/>
                <a:gd name="T26" fmla="*/ 30 w 58"/>
                <a:gd name="T27" fmla="*/ 0 h 51"/>
                <a:gd name="T28" fmla="*/ 44 w 58"/>
                <a:gd name="T29" fmla="*/ 9 h 51"/>
                <a:gd name="T30" fmla="*/ 58 w 58"/>
                <a:gd name="T31" fmla="*/ 21 h 51"/>
                <a:gd name="T32" fmla="*/ 58 w 58"/>
                <a:gd name="T33" fmla="*/ 2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1"/>
                <a:gd name="T53" fmla="*/ 58 w 58"/>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1">
                  <a:moveTo>
                    <a:pt x="58" y="21"/>
                  </a:moveTo>
                  <a:lnTo>
                    <a:pt x="58" y="21"/>
                  </a:lnTo>
                  <a:lnTo>
                    <a:pt x="58" y="37"/>
                  </a:lnTo>
                  <a:lnTo>
                    <a:pt x="58" y="44"/>
                  </a:lnTo>
                  <a:lnTo>
                    <a:pt x="53" y="51"/>
                  </a:lnTo>
                  <a:lnTo>
                    <a:pt x="46" y="44"/>
                  </a:lnTo>
                  <a:lnTo>
                    <a:pt x="42" y="37"/>
                  </a:lnTo>
                  <a:lnTo>
                    <a:pt x="9" y="35"/>
                  </a:lnTo>
                  <a:lnTo>
                    <a:pt x="0" y="26"/>
                  </a:lnTo>
                  <a:lnTo>
                    <a:pt x="7" y="12"/>
                  </a:lnTo>
                  <a:lnTo>
                    <a:pt x="19" y="12"/>
                  </a:lnTo>
                  <a:lnTo>
                    <a:pt x="30" y="0"/>
                  </a:lnTo>
                  <a:lnTo>
                    <a:pt x="44" y="9"/>
                  </a:lnTo>
                  <a:lnTo>
                    <a:pt x="58" y="2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6" name="Freeform 262"/>
            <p:cNvSpPr>
              <a:spLocks/>
            </p:cNvSpPr>
            <p:nvPr/>
          </p:nvSpPr>
          <p:spPr bwMode="auto">
            <a:xfrm>
              <a:off x="3342" y="2660"/>
              <a:ext cx="201" cy="236"/>
            </a:xfrm>
            <a:custGeom>
              <a:avLst/>
              <a:gdLst>
                <a:gd name="T0" fmla="*/ 164 w 201"/>
                <a:gd name="T1" fmla="*/ 63 h 236"/>
                <a:gd name="T2" fmla="*/ 178 w 201"/>
                <a:gd name="T3" fmla="*/ 74 h 236"/>
                <a:gd name="T4" fmla="*/ 178 w 201"/>
                <a:gd name="T5" fmla="*/ 74 h 236"/>
                <a:gd name="T6" fmla="*/ 166 w 201"/>
                <a:gd name="T7" fmla="*/ 116 h 236"/>
                <a:gd name="T8" fmla="*/ 182 w 201"/>
                <a:gd name="T9" fmla="*/ 137 h 236"/>
                <a:gd name="T10" fmla="*/ 178 w 201"/>
                <a:gd name="T11" fmla="*/ 160 h 236"/>
                <a:gd name="T12" fmla="*/ 187 w 201"/>
                <a:gd name="T13" fmla="*/ 199 h 236"/>
                <a:gd name="T14" fmla="*/ 187 w 201"/>
                <a:gd name="T15" fmla="*/ 199 h 236"/>
                <a:gd name="T16" fmla="*/ 201 w 201"/>
                <a:gd name="T17" fmla="*/ 229 h 236"/>
                <a:gd name="T18" fmla="*/ 201 w 201"/>
                <a:gd name="T19" fmla="*/ 229 h 236"/>
                <a:gd name="T20" fmla="*/ 176 w 201"/>
                <a:gd name="T21" fmla="*/ 234 h 236"/>
                <a:gd name="T22" fmla="*/ 148 w 201"/>
                <a:gd name="T23" fmla="*/ 236 h 236"/>
                <a:gd name="T24" fmla="*/ 118 w 201"/>
                <a:gd name="T25" fmla="*/ 236 h 236"/>
                <a:gd name="T26" fmla="*/ 90 w 201"/>
                <a:gd name="T27" fmla="*/ 234 h 236"/>
                <a:gd name="T28" fmla="*/ 90 w 201"/>
                <a:gd name="T29" fmla="*/ 234 h 236"/>
                <a:gd name="T30" fmla="*/ 76 w 201"/>
                <a:gd name="T31" fmla="*/ 195 h 236"/>
                <a:gd name="T32" fmla="*/ 76 w 201"/>
                <a:gd name="T33" fmla="*/ 195 h 236"/>
                <a:gd name="T34" fmla="*/ 71 w 201"/>
                <a:gd name="T35" fmla="*/ 192 h 236"/>
                <a:gd name="T36" fmla="*/ 64 w 201"/>
                <a:gd name="T37" fmla="*/ 192 h 236"/>
                <a:gd name="T38" fmla="*/ 25 w 201"/>
                <a:gd name="T39" fmla="*/ 165 h 236"/>
                <a:gd name="T40" fmla="*/ 25 w 201"/>
                <a:gd name="T41" fmla="*/ 151 h 236"/>
                <a:gd name="T42" fmla="*/ 2 w 201"/>
                <a:gd name="T43" fmla="*/ 114 h 236"/>
                <a:gd name="T44" fmla="*/ 0 w 201"/>
                <a:gd name="T45" fmla="*/ 70 h 236"/>
                <a:gd name="T46" fmla="*/ 14 w 201"/>
                <a:gd name="T47" fmla="*/ 49 h 236"/>
                <a:gd name="T48" fmla="*/ 9 w 201"/>
                <a:gd name="T49" fmla="*/ 35 h 236"/>
                <a:gd name="T50" fmla="*/ 9 w 201"/>
                <a:gd name="T51" fmla="*/ 35 h 236"/>
                <a:gd name="T52" fmla="*/ 18 w 201"/>
                <a:gd name="T53" fmla="*/ 30 h 236"/>
                <a:gd name="T54" fmla="*/ 16 w 201"/>
                <a:gd name="T55" fmla="*/ 12 h 236"/>
                <a:gd name="T56" fmla="*/ 32 w 201"/>
                <a:gd name="T57" fmla="*/ 10 h 236"/>
                <a:gd name="T58" fmla="*/ 32 w 201"/>
                <a:gd name="T59" fmla="*/ 10 h 236"/>
                <a:gd name="T60" fmla="*/ 32 w 201"/>
                <a:gd name="T61" fmla="*/ 17 h 236"/>
                <a:gd name="T62" fmla="*/ 32 w 201"/>
                <a:gd name="T63" fmla="*/ 19 h 236"/>
                <a:gd name="T64" fmla="*/ 34 w 201"/>
                <a:gd name="T65" fmla="*/ 21 h 236"/>
                <a:gd name="T66" fmla="*/ 48 w 201"/>
                <a:gd name="T67" fmla="*/ 28 h 236"/>
                <a:gd name="T68" fmla="*/ 48 w 201"/>
                <a:gd name="T69" fmla="*/ 28 h 236"/>
                <a:gd name="T70" fmla="*/ 71 w 201"/>
                <a:gd name="T71" fmla="*/ 19 h 236"/>
                <a:gd name="T72" fmla="*/ 71 w 201"/>
                <a:gd name="T73" fmla="*/ 19 h 236"/>
                <a:gd name="T74" fmla="*/ 71 w 201"/>
                <a:gd name="T75" fmla="*/ 7 h 236"/>
                <a:gd name="T76" fmla="*/ 78 w 201"/>
                <a:gd name="T77" fmla="*/ 0 h 236"/>
                <a:gd name="T78" fmla="*/ 157 w 201"/>
                <a:gd name="T79" fmla="*/ 42 h 236"/>
                <a:gd name="T80" fmla="*/ 164 w 201"/>
                <a:gd name="T81" fmla="*/ 63 h 2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
                <a:gd name="T124" fmla="*/ 0 h 236"/>
                <a:gd name="T125" fmla="*/ 201 w 201"/>
                <a:gd name="T126" fmla="*/ 236 h 2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 h="236">
                  <a:moveTo>
                    <a:pt x="164" y="63"/>
                  </a:moveTo>
                  <a:lnTo>
                    <a:pt x="178" y="74"/>
                  </a:lnTo>
                  <a:lnTo>
                    <a:pt x="166" y="116"/>
                  </a:lnTo>
                  <a:lnTo>
                    <a:pt x="182" y="137"/>
                  </a:lnTo>
                  <a:lnTo>
                    <a:pt x="178" y="160"/>
                  </a:lnTo>
                  <a:lnTo>
                    <a:pt x="187" y="199"/>
                  </a:lnTo>
                  <a:lnTo>
                    <a:pt x="201" y="229"/>
                  </a:lnTo>
                  <a:lnTo>
                    <a:pt x="176" y="234"/>
                  </a:lnTo>
                  <a:lnTo>
                    <a:pt x="148" y="236"/>
                  </a:lnTo>
                  <a:lnTo>
                    <a:pt x="118" y="236"/>
                  </a:lnTo>
                  <a:lnTo>
                    <a:pt x="90" y="234"/>
                  </a:lnTo>
                  <a:lnTo>
                    <a:pt x="76" y="195"/>
                  </a:lnTo>
                  <a:lnTo>
                    <a:pt x="71" y="192"/>
                  </a:lnTo>
                  <a:lnTo>
                    <a:pt x="64" y="192"/>
                  </a:lnTo>
                  <a:lnTo>
                    <a:pt x="25" y="165"/>
                  </a:lnTo>
                  <a:lnTo>
                    <a:pt x="25" y="151"/>
                  </a:lnTo>
                  <a:lnTo>
                    <a:pt x="2" y="114"/>
                  </a:lnTo>
                  <a:lnTo>
                    <a:pt x="0" y="70"/>
                  </a:lnTo>
                  <a:lnTo>
                    <a:pt x="14" y="49"/>
                  </a:lnTo>
                  <a:lnTo>
                    <a:pt x="9" y="35"/>
                  </a:lnTo>
                  <a:lnTo>
                    <a:pt x="18" y="30"/>
                  </a:lnTo>
                  <a:lnTo>
                    <a:pt x="16" y="12"/>
                  </a:lnTo>
                  <a:lnTo>
                    <a:pt x="32" y="10"/>
                  </a:lnTo>
                  <a:lnTo>
                    <a:pt x="32" y="17"/>
                  </a:lnTo>
                  <a:lnTo>
                    <a:pt x="32" y="19"/>
                  </a:lnTo>
                  <a:lnTo>
                    <a:pt x="34" y="21"/>
                  </a:lnTo>
                  <a:lnTo>
                    <a:pt x="48" y="28"/>
                  </a:lnTo>
                  <a:lnTo>
                    <a:pt x="71" y="19"/>
                  </a:lnTo>
                  <a:lnTo>
                    <a:pt x="71" y="7"/>
                  </a:lnTo>
                  <a:lnTo>
                    <a:pt x="78" y="0"/>
                  </a:lnTo>
                  <a:lnTo>
                    <a:pt x="157" y="42"/>
                  </a:lnTo>
                  <a:lnTo>
                    <a:pt x="164" y="6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7" name="Freeform 263"/>
            <p:cNvSpPr>
              <a:spLocks/>
            </p:cNvSpPr>
            <p:nvPr/>
          </p:nvSpPr>
          <p:spPr bwMode="auto">
            <a:xfrm>
              <a:off x="2496" y="1924"/>
              <a:ext cx="10" cy="9"/>
            </a:xfrm>
            <a:custGeom>
              <a:avLst/>
              <a:gdLst>
                <a:gd name="T0" fmla="*/ 7 w 10"/>
                <a:gd name="T1" fmla="*/ 7 h 9"/>
                <a:gd name="T2" fmla="*/ 10 w 10"/>
                <a:gd name="T3" fmla="*/ 7 h 9"/>
                <a:gd name="T4" fmla="*/ 7 w 10"/>
                <a:gd name="T5" fmla="*/ 9 h 9"/>
                <a:gd name="T6" fmla="*/ 0 w 10"/>
                <a:gd name="T7" fmla="*/ 0 h 9"/>
                <a:gd name="T8" fmla="*/ 0 w 10"/>
                <a:gd name="T9" fmla="*/ 0 h 9"/>
                <a:gd name="T10" fmla="*/ 5 w 10"/>
                <a:gd name="T11" fmla="*/ 2 h 9"/>
                <a:gd name="T12" fmla="*/ 7 w 10"/>
                <a:gd name="T13" fmla="*/ 7 h 9"/>
                <a:gd name="T14" fmla="*/ 7 w 10"/>
                <a:gd name="T15" fmla="*/ 7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7" y="7"/>
                  </a:moveTo>
                  <a:lnTo>
                    <a:pt x="10" y="7"/>
                  </a:lnTo>
                  <a:lnTo>
                    <a:pt x="7" y="9"/>
                  </a:lnTo>
                  <a:lnTo>
                    <a:pt x="0" y="0"/>
                  </a:lnTo>
                  <a:lnTo>
                    <a:pt x="5" y="2"/>
                  </a:lnTo>
                  <a:lnTo>
                    <a:pt x="7"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8" name="Freeform 264"/>
            <p:cNvSpPr>
              <a:spLocks/>
            </p:cNvSpPr>
            <p:nvPr/>
          </p:nvSpPr>
          <p:spPr bwMode="auto">
            <a:xfrm>
              <a:off x="2358" y="2568"/>
              <a:ext cx="9" cy="7"/>
            </a:xfrm>
            <a:custGeom>
              <a:avLst/>
              <a:gdLst>
                <a:gd name="T0" fmla="*/ 9 w 9"/>
                <a:gd name="T1" fmla="*/ 0 h 7"/>
                <a:gd name="T2" fmla="*/ 9 w 9"/>
                <a:gd name="T3" fmla="*/ 0 h 7"/>
                <a:gd name="T4" fmla="*/ 5 w 9"/>
                <a:gd name="T5" fmla="*/ 7 h 7"/>
                <a:gd name="T6" fmla="*/ 0 w 9"/>
                <a:gd name="T7" fmla="*/ 4 h 7"/>
                <a:gd name="T8" fmla="*/ 0 w 9"/>
                <a:gd name="T9" fmla="*/ 4 h 7"/>
                <a:gd name="T10" fmla="*/ 5 w 9"/>
                <a:gd name="T11" fmla="*/ 0 h 7"/>
                <a:gd name="T12" fmla="*/ 7 w 9"/>
                <a:gd name="T13" fmla="*/ 0 h 7"/>
                <a:gd name="T14" fmla="*/ 9 w 9"/>
                <a:gd name="T15" fmla="*/ 0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0"/>
                  </a:moveTo>
                  <a:lnTo>
                    <a:pt x="9" y="0"/>
                  </a:lnTo>
                  <a:lnTo>
                    <a:pt x="5" y="7"/>
                  </a:lnTo>
                  <a:lnTo>
                    <a:pt x="0" y="4"/>
                  </a:lnTo>
                  <a:lnTo>
                    <a:pt x="5" y="0"/>
                  </a:lnTo>
                  <a:lnTo>
                    <a:pt x="7" y="0"/>
                  </a:lnTo>
                  <a:lnTo>
                    <a:pt x="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09" name="Freeform 265"/>
            <p:cNvSpPr>
              <a:spLocks/>
            </p:cNvSpPr>
            <p:nvPr/>
          </p:nvSpPr>
          <p:spPr bwMode="auto">
            <a:xfrm>
              <a:off x="3321" y="2667"/>
              <a:ext cx="37" cy="28"/>
            </a:xfrm>
            <a:custGeom>
              <a:avLst/>
              <a:gdLst>
                <a:gd name="T0" fmla="*/ 37 w 37"/>
                <a:gd name="T1" fmla="*/ 21 h 28"/>
                <a:gd name="T2" fmla="*/ 37 w 37"/>
                <a:gd name="T3" fmla="*/ 21 h 28"/>
                <a:gd name="T4" fmla="*/ 18 w 37"/>
                <a:gd name="T5" fmla="*/ 26 h 28"/>
                <a:gd name="T6" fmla="*/ 0 w 37"/>
                <a:gd name="T7" fmla="*/ 28 h 28"/>
                <a:gd name="T8" fmla="*/ 16 w 37"/>
                <a:gd name="T9" fmla="*/ 0 h 28"/>
                <a:gd name="T10" fmla="*/ 32 w 37"/>
                <a:gd name="T11" fmla="*/ 5 h 28"/>
                <a:gd name="T12" fmla="*/ 37 w 37"/>
                <a:gd name="T13" fmla="*/ 21 h 28"/>
                <a:gd name="T14" fmla="*/ 0 60000 65536"/>
                <a:gd name="T15" fmla="*/ 0 60000 65536"/>
                <a:gd name="T16" fmla="*/ 0 60000 65536"/>
                <a:gd name="T17" fmla="*/ 0 60000 65536"/>
                <a:gd name="T18" fmla="*/ 0 60000 65536"/>
                <a:gd name="T19" fmla="*/ 0 60000 65536"/>
                <a:gd name="T20" fmla="*/ 0 60000 65536"/>
                <a:gd name="T21" fmla="*/ 0 w 37"/>
                <a:gd name="T22" fmla="*/ 0 h 28"/>
                <a:gd name="T23" fmla="*/ 37 w 3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8">
                  <a:moveTo>
                    <a:pt x="37" y="21"/>
                  </a:moveTo>
                  <a:lnTo>
                    <a:pt x="37" y="21"/>
                  </a:lnTo>
                  <a:lnTo>
                    <a:pt x="18" y="26"/>
                  </a:lnTo>
                  <a:lnTo>
                    <a:pt x="0" y="28"/>
                  </a:lnTo>
                  <a:lnTo>
                    <a:pt x="16" y="0"/>
                  </a:lnTo>
                  <a:lnTo>
                    <a:pt x="32" y="5"/>
                  </a:lnTo>
                  <a:lnTo>
                    <a:pt x="37" y="2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0" name="Freeform 266"/>
            <p:cNvSpPr>
              <a:spLocks/>
            </p:cNvSpPr>
            <p:nvPr/>
          </p:nvSpPr>
          <p:spPr bwMode="auto">
            <a:xfrm>
              <a:off x="2177" y="2575"/>
              <a:ext cx="12" cy="4"/>
            </a:xfrm>
            <a:custGeom>
              <a:avLst/>
              <a:gdLst>
                <a:gd name="T0" fmla="*/ 12 w 12"/>
                <a:gd name="T1" fmla="*/ 0 h 4"/>
                <a:gd name="T2" fmla="*/ 12 w 12"/>
                <a:gd name="T3" fmla="*/ 0 h 4"/>
                <a:gd name="T4" fmla="*/ 12 w 12"/>
                <a:gd name="T5" fmla="*/ 2 h 4"/>
                <a:gd name="T6" fmla="*/ 10 w 12"/>
                <a:gd name="T7" fmla="*/ 4 h 4"/>
                <a:gd name="T8" fmla="*/ 3 w 12"/>
                <a:gd name="T9" fmla="*/ 4 h 4"/>
                <a:gd name="T10" fmla="*/ 0 w 12"/>
                <a:gd name="T11" fmla="*/ 2 h 4"/>
                <a:gd name="T12" fmla="*/ 0 w 12"/>
                <a:gd name="T13" fmla="*/ 2 h 4"/>
                <a:gd name="T14" fmla="*/ 12 w 12"/>
                <a:gd name="T15" fmla="*/ 0 h 4"/>
                <a:gd name="T16" fmla="*/ 12 w 1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
                <a:gd name="T29" fmla="*/ 12 w 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
                  <a:moveTo>
                    <a:pt x="12" y="0"/>
                  </a:moveTo>
                  <a:lnTo>
                    <a:pt x="12" y="0"/>
                  </a:lnTo>
                  <a:lnTo>
                    <a:pt x="12" y="2"/>
                  </a:lnTo>
                  <a:lnTo>
                    <a:pt x="10" y="4"/>
                  </a:lnTo>
                  <a:lnTo>
                    <a:pt x="3" y="4"/>
                  </a:lnTo>
                  <a:lnTo>
                    <a:pt x="0" y="2"/>
                  </a:lnTo>
                  <a:lnTo>
                    <a:pt x="12"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1" name="Freeform 267"/>
            <p:cNvSpPr>
              <a:spLocks/>
            </p:cNvSpPr>
            <p:nvPr/>
          </p:nvSpPr>
          <p:spPr bwMode="auto">
            <a:xfrm>
              <a:off x="2642" y="1938"/>
              <a:ext cx="19" cy="23"/>
            </a:xfrm>
            <a:custGeom>
              <a:avLst/>
              <a:gdLst>
                <a:gd name="T0" fmla="*/ 19 w 19"/>
                <a:gd name="T1" fmla="*/ 13 h 23"/>
                <a:gd name="T2" fmla="*/ 16 w 19"/>
                <a:gd name="T3" fmla="*/ 23 h 23"/>
                <a:gd name="T4" fmla="*/ 7 w 19"/>
                <a:gd name="T5" fmla="*/ 18 h 23"/>
                <a:gd name="T6" fmla="*/ 7 w 19"/>
                <a:gd name="T7" fmla="*/ 18 h 23"/>
                <a:gd name="T8" fmla="*/ 0 w 19"/>
                <a:gd name="T9" fmla="*/ 9 h 23"/>
                <a:gd name="T10" fmla="*/ 0 w 19"/>
                <a:gd name="T11" fmla="*/ 6 h 23"/>
                <a:gd name="T12" fmla="*/ 2 w 19"/>
                <a:gd name="T13" fmla="*/ 2 h 23"/>
                <a:gd name="T14" fmla="*/ 2 w 19"/>
                <a:gd name="T15" fmla="*/ 2 h 23"/>
                <a:gd name="T16" fmla="*/ 5 w 19"/>
                <a:gd name="T17" fmla="*/ 0 h 23"/>
                <a:gd name="T18" fmla="*/ 7 w 19"/>
                <a:gd name="T19" fmla="*/ 0 h 23"/>
                <a:gd name="T20" fmla="*/ 19 w 19"/>
                <a:gd name="T21" fmla="*/ 13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3"/>
                <a:gd name="T35" fmla="*/ 19 w 19"/>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3">
                  <a:moveTo>
                    <a:pt x="19" y="13"/>
                  </a:moveTo>
                  <a:lnTo>
                    <a:pt x="16" y="23"/>
                  </a:lnTo>
                  <a:lnTo>
                    <a:pt x="7" y="18"/>
                  </a:lnTo>
                  <a:lnTo>
                    <a:pt x="0" y="9"/>
                  </a:lnTo>
                  <a:lnTo>
                    <a:pt x="0" y="6"/>
                  </a:lnTo>
                  <a:lnTo>
                    <a:pt x="2" y="2"/>
                  </a:lnTo>
                  <a:lnTo>
                    <a:pt x="5" y="0"/>
                  </a:lnTo>
                  <a:lnTo>
                    <a:pt x="7" y="0"/>
                  </a:lnTo>
                  <a:lnTo>
                    <a:pt x="19"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2" name="Freeform 268"/>
            <p:cNvSpPr>
              <a:spLocks/>
            </p:cNvSpPr>
            <p:nvPr/>
          </p:nvSpPr>
          <p:spPr bwMode="auto">
            <a:xfrm>
              <a:off x="2150" y="2582"/>
              <a:ext cx="7" cy="6"/>
            </a:xfrm>
            <a:custGeom>
              <a:avLst/>
              <a:gdLst>
                <a:gd name="T0" fmla="*/ 7 w 7"/>
                <a:gd name="T1" fmla="*/ 4 h 6"/>
                <a:gd name="T2" fmla="*/ 7 w 7"/>
                <a:gd name="T3" fmla="*/ 4 h 6"/>
                <a:gd name="T4" fmla="*/ 7 w 7"/>
                <a:gd name="T5" fmla="*/ 4 h 6"/>
                <a:gd name="T6" fmla="*/ 4 w 7"/>
                <a:gd name="T7" fmla="*/ 6 h 6"/>
                <a:gd name="T8" fmla="*/ 4 w 7"/>
                <a:gd name="T9" fmla="*/ 6 h 6"/>
                <a:gd name="T10" fmla="*/ 2 w 7"/>
                <a:gd name="T11" fmla="*/ 6 h 6"/>
                <a:gd name="T12" fmla="*/ 0 w 7"/>
                <a:gd name="T13" fmla="*/ 4 h 6"/>
                <a:gd name="T14" fmla="*/ 0 w 7"/>
                <a:gd name="T15" fmla="*/ 4 h 6"/>
                <a:gd name="T16" fmla="*/ 2 w 7"/>
                <a:gd name="T17" fmla="*/ 2 h 6"/>
                <a:gd name="T18" fmla="*/ 2 w 7"/>
                <a:gd name="T19" fmla="*/ 0 h 6"/>
                <a:gd name="T20" fmla="*/ 2 w 7"/>
                <a:gd name="T21" fmla="*/ 0 h 6"/>
                <a:gd name="T22" fmla="*/ 7 w 7"/>
                <a:gd name="T23" fmla="*/ 2 h 6"/>
                <a:gd name="T24" fmla="*/ 7 w 7"/>
                <a:gd name="T25" fmla="*/ 4 h 6"/>
                <a:gd name="T26" fmla="*/ 7 w 7"/>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6"/>
                <a:gd name="T44" fmla="*/ 7 w 7"/>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6">
                  <a:moveTo>
                    <a:pt x="7" y="4"/>
                  </a:moveTo>
                  <a:lnTo>
                    <a:pt x="7" y="4"/>
                  </a:lnTo>
                  <a:lnTo>
                    <a:pt x="4" y="6"/>
                  </a:lnTo>
                  <a:lnTo>
                    <a:pt x="2" y="6"/>
                  </a:lnTo>
                  <a:lnTo>
                    <a:pt x="0" y="4"/>
                  </a:lnTo>
                  <a:lnTo>
                    <a:pt x="2" y="2"/>
                  </a:lnTo>
                  <a:lnTo>
                    <a:pt x="2" y="0"/>
                  </a:lnTo>
                  <a:lnTo>
                    <a:pt x="7" y="2"/>
                  </a:lnTo>
                  <a:lnTo>
                    <a:pt x="7"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3" name="Freeform 269"/>
            <p:cNvSpPr>
              <a:spLocks/>
            </p:cNvSpPr>
            <p:nvPr/>
          </p:nvSpPr>
          <p:spPr bwMode="auto">
            <a:xfrm>
              <a:off x="2117" y="2582"/>
              <a:ext cx="7" cy="4"/>
            </a:xfrm>
            <a:custGeom>
              <a:avLst/>
              <a:gdLst>
                <a:gd name="T0" fmla="*/ 7 w 7"/>
                <a:gd name="T1" fmla="*/ 0 h 4"/>
                <a:gd name="T2" fmla="*/ 7 w 7"/>
                <a:gd name="T3" fmla="*/ 0 h 4"/>
                <a:gd name="T4" fmla="*/ 7 w 7"/>
                <a:gd name="T5" fmla="*/ 4 h 4"/>
                <a:gd name="T6" fmla="*/ 3 w 7"/>
                <a:gd name="T7" fmla="*/ 4 h 4"/>
                <a:gd name="T8" fmla="*/ 3 w 7"/>
                <a:gd name="T9" fmla="*/ 4 h 4"/>
                <a:gd name="T10" fmla="*/ 0 w 7"/>
                <a:gd name="T11" fmla="*/ 4 h 4"/>
                <a:gd name="T12" fmla="*/ 0 w 7"/>
                <a:gd name="T13" fmla="*/ 2 h 4"/>
                <a:gd name="T14" fmla="*/ 0 w 7"/>
                <a:gd name="T15" fmla="*/ 2 h 4"/>
                <a:gd name="T16" fmla="*/ 7 w 7"/>
                <a:gd name="T17" fmla="*/ 0 h 4"/>
                <a:gd name="T18" fmla="*/ 7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7" y="0"/>
                  </a:moveTo>
                  <a:lnTo>
                    <a:pt x="7" y="0"/>
                  </a:lnTo>
                  <a:lnTo>
                    <a:pt x="7" y="4"/>
                  </a:lnTo>
                  <a:lnTo>
                    <a:pt x="3" y="4"/>
                  </a:lnTo>
                  <a:lnTo>
                    <a:pt x="0" y="4"/>
                  </a:lnTo>
                  <a:lnTo>
                    <a:pt x="0" y="2"/>
                  </a:lnTo>
                  <a:lnTo>
                    <a:pt x="7"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4" name="Freeform 270"/>
            <p:cNvSpPr>
              <a:spLocks/>
            </p:cNvSpPr>
            <p:nvPr/>
          </p:nvSpPr>
          <p:spPr bwMode="auto">
            <a:xfrm>
              <a:off x="3211" y="1942"/>
              <a:ext cx="141" cy="176"/>
            </a:xfrm>
            <a:custGeom>
              <a:avLst/>
              <a:gdLst>
                <a:gd name="T0" fmla="*/ 141 w 141"/>
                <a:gd name="T1" fmla="*/ 26 h 176"/>
                <a:gd name="T2" fmla="*/ 141 w 141"/>
                <a:gd name="T3" fmla="*/ 79 h 176"/>
                <a:gd name="T4" fmla="*/ 137 w 141"/>
                <a:gd name="T5" fmla="*/ 130 h 176"/>
                <a:gd name="T6" fmla="*/ 137 w 141"/>
                <a:gd name="T7" fmla="*/ 130 h 176"/>
                <a:gd name="T8" fmla="*/ 123 w 141"/>
                <a:gd name="T9" fmla="*/ 176 h 176"/>
                <a:gd name="T10" fmla="*/ 123 w 141"/>
                <a:gd name="T11" fmla="*/ 176 h 176"/>
                <a:gd name="T12" fmla="*/ 109 w 141"/>
                <a:gd name="T13" fmla="*/ 167 h 176"/>
                <a:gd name="T14" fmla="*/ 109 w 141"/>
                <a:gd name="T15" fmla="*/ 167 h 176"/>
                <a:gd name="T16" fmla="*/ 102 w 141"/>
                <a:gd name="T17" fmla="*/ 164 h 176"/>
                <a:gd name="T18" fmla="*/ 93 w 141"/>
                <a:gd name="T19" fmla="*/ 164 h 176"/>
                <a:gd name="T20" fmla="*/ 88 w 141"/>
                <a:gd name="T21" fmla="*/ 164 h 176"/>
                <a:gd name="T22" fmla="*/ 86 w 141"/>
                <a:gd name="T23" fmla="*/ 162 h 176"/>
                <a:gd name="T24" fmla="*/ 84 w 141"/>
                <a:gd name="T25" fmla="*/ 158 h 176"/>
                <a:gd name="T26" fmla="*/ 88 w 141"/>
                <a:gd name="T27" fmla="*/ 127 h 176"/>
                <a:gd name="T28" fmla="*/ 79 w 141"/>
                <a:gd name="T29" fmla="*/ 100 h 176"/>
                <a:gd name="T30" fmla="*/ 56 w 141"/>
                <a:gd name="T31" fmla="*/ 83 h 176"/>
                <a:gd name="T32" fmla="*/ 35 w 141"/>
                <a:gd name="T33" fmla="*/ 79 h 176"/>
                <a:gd name="T34" fmla="*/ 35 w 141"/>
                <a:gd name="T35" fmla="*/ 79 h 176"/>
                <a:gd name="T36" fmla="*/ 28 w 141"/>
                <a:gd name="T37" fmla="*/ 72 h 176"/>
                <a:gd name="T38" fmla="*/ 23 w 141"/>
                <a:gd name="T39" fmla="*/ 63 h 176"/>
                <a:gd name="T40" fmla="*/ 17 w 141"/>
                <a:gd name="T41" fmla="*/ 53 h 176"/>
                <a:gd name="T42" fmla="*/ 12 w 141"/>
                <a:gd name="T43" fmla="*/ 51 h 176"/>
                <a:gd name="T44" fmla="*/ 5 w 141"/>
                <a:gd name="T45" fmla="*/ 51 h 176"/>
                <a:gd name="T46" fmla="*/ 5 w 141"/>
                <a:gd name="T47" fmla="*/ 51 h 176"/>
                <a:gd name="T48" fmla="*/ 3 w 141"/>
                <a:gd name="T49" fmla="*/ 42 h 176"/>
                <a:gd name="T50" fmla="*/ 0 w 141"/>
                <a:gd name="T51" fmla="*/ 35 h 176"/>
                <a:gd name="T52" fmla="*/ 0 w 141"/>
                <a:gd name="T53" fmla="*/ 16 h 176"/>
                <a:gd name="T54" fmla="*/ 0 w 141"/>
                <a:gd name="T55" fmla="*/ 16 h 176"/>
                <a:gd name="T56" fmla="*/ 14 w 141"/>
                <a:gd name="T57" fmla="*/ 28 h 176"/>
                <a:gd name="T58" fmla="*/ 28 w 141"/>
                <a:gd name="T59" fmla="*/ 42 h 176"/>
                <a:gd name="T60" fmla="*/ 28 w 141"/>
                <a:gd name="T61" fmla="*/ 42 h 176"/>
                <a:gd name="T62" fmla="*/ 33 w 141"/>
                <a:gd name="T63" fmla="*/ 42 h 176"/>
                <a:gd name="T64" fmla="*/ 35 w 141"/>
                <a:gd name="T65" fmla="*/ 42 h 176"/>
                <a:gd name="T66" fmla="*/ 37 w 141"/>
                <a:gd name="T67" fmla="*/ 39 h 176"/>
                <a:gd name="T68" fmla="*/ 49 w 141"/>
                <a:gd name="T69" fmla="*/ 19 h 176"/>
                <a:gd name="T70" fmla="*/ 77 w 141"/>
                <a:gd name="T71" fmla="*/ 0 h 176"/>
                <a:gd name="T72" fmla="*/ 116 w 141"/>
                <a:gd name="T73" fmla="*/ 26 h 176"/>
                <a:gd name="T74" fmla="*/ 141 w 141"/>
                <a:gd name="T75" fmla="*/ 2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
                <a:gd name="T115" fmla="*/ 0 h 176"/>
                <a:gd name="T116" fmla="*/ 141 w 141"/>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 h="176">
                  <a:moveTo>
                    <a:pt x="141" y="26"/>
                  </a:moveTo>
                  <a:lnTo>
                    <a:pt x="141" y="79"/>
                  </a:lnTo>
                  <a:lnTo>
                    <a:pt x="137" y="130"/>
                  </a:lnTo>
                  <a:lnTo>
                    <a:pt x="123" y="176"/>
                  </a:lnTo>
                  <a:lnTo>
                    <a:pt x="109" y="167"/>
                  </a:lnTo>
                  <a:lnTo>
                    <a:pt x="102" y="164"/>
                  </a:lnTo>
                  <a:lnTo>
                    <a:pt x="93" y="164"/>
                  </a:lnTo>
                  <a:lnTo>
                    <a:pt x="88" y="164"/>
                  </a:lnTo>
                  <a:lnTo>
                    <a:pt x="86" y="162"/>
                  </a:lnTo>
                  <a:lnTo>
                    <a:pt x="84" y="158"/>
                  </a:lnTo>
                  <a:lnTo>
                    <a:pt x="88" y="127"/>
                  </a:lnTo>
                  <a:lnTo>
                    <a:pt x="79" y="100"/>
                  </a:lnTo>
                  <a:lnTo>
                    <a:pt x="56" y="83"/>
                  </a:lnTo>
                  <a:lnTo>
                    <a:pt x="35" y="79"/>
                  </a:lnTo>
                  <a:lnTo>
                    <a:pt x="28" y="72"/>
                  </a:lnTo>
                  <a:lnTo>
                    <a:pt x="23" y="63"/>
                  </a:lnTo>
                  <a:lnTo>
                    <a:pt x="17" y="53"/>
                  </a:lnTo>
                  <a:lnTo>
                    <a:pt x="12" y="51"/>
                  </a:lnTo>
                  <a:lnTo>
                    <a:pt x="5" y="51"/>
                  </a:lnTo>
                  <a:lnTo>
                    <a:pt x="3" y="42"/>
                  </a:lnTo>
                  <a:lnTo>
                    <a:pt x="0" y="35"/>
                  </a:lnTo>
                  <a:lnTo>
                    <a:pt x="0" y="16"/>
                  </a:lnTo>
                  <a:lnTo>
                    <a:pt x="14" y="28"/>
                  </a:lnTo>
                  <a:lnTo>
                    <a:pt x="28" y="42"/>
                  </a:lnTo>
                  <a:lnTo>
                    <a:pt x="33" y="42"/>
                  </a:lnTo>
                  <a:lnTo>
                    <a:pt x="35" y="42"/>
                  </a:lnTo>
                  <a:lnTo>
                    <a:pt x="37" y="39"/>
                  </a:lnTo>
                  <a:lnTo>
                    <a:pt x="49" y="19"/>
                  </a:lnTo>
                  <a:lnTo>
                    <a:pt x="77" y="0"/>
                  </a:lnTo>
                  <a:lnTo>
                    <a:pt x="116" y="26"/>
                  </a:lnTo>
                  <a:lnTo>
                    <a:pt x="141" y="2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5" name="Freeform 271"/>
            <p:cNvSpPr>
              <a:spLocks/>
            </p:cNvSpPr>
            <p:nvPr/>
          </p:nvSpPr>
          <p:spPr bwMode="auto">
            <a:xfrm>
              <a:off x="2231" y="2586"/>
              <a:ext cx="11" cy="5"/>
            </a:xfrm>
            <a:custGeom>
              <a:avLst/>
              <a:gdLst>
                <a:gd name="T0" fmla="*/ 11 w 11"/>
                <a:gd name="T1" fmla="*/ 2 h 5"/>
                <a:gd name="T2" fmla="*/ 11 w 11"/>
                <a:gd name="T3" fmla="*/ 2 h 5"/>
                <a:gd name="T4" fmla="*/ 11 w 11"/>
                <a:gd name="T5" fmla="*/ 5 h 5"/>
                <a:gd name="T6" fmla="*/ 9 w 11"/>
                <a:gd name="T7" fmla="*/ 5 h 5"/>
                <a:gd name="T8" fmla="*/ 7 w 11"/>
                <a:gd name="T9" fmla="*/ 5 h 5"/>
                <a:gd name="T10" fmla="*/ 7 w 11"/>
                <a:gd name="T11" fmla="*/ 5 h 5"/>
                <a:gd name="T12" fmla="*/ 2 w 11"/>
                <a:gd name="T13" fmla="*/ 5 h 5"/>
                <a:gd name="T14" fmla="*/ 0 w 11"/>
                <a:gd name="T15" fmla="*/ 2 h 5"/>
                <a:gd name="T16" fmla="*/ 0 w 11"/>
                <a:gd name="T17" fmla="*/ 0 h 5"/>
                <a:gd name="T18" fmla="*/ 11 w 11"/>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5"/>
                <a:gd name="T32" fmla="*/ 11 w 1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5">
                  <a:moveTo>
                    <a:pt x="11" y="2"/>
                  </a:moveTo>
                  <a:lnTo>
                    <a:pt x="11" y="2"/>
                  </a:lnTo>
                  <a:lnTo>
                    <a:pt x="11" y="5"/>
                  </a:lnTo>
                  <a:lnTo>
                    <a:pt x="9" y="5"/>
                  </a:lnTo>
                  <a:lnTo>
                    <a:pt x="7" y="5"/>
                  </a:lnTo>
                  <a:lnTo>
                    <a:pt x="2" y="5"/>
                  </a:lnTo>
                  <a:lnTo>
                    <a:pt x="0" y="2"/>
                  </a:lnTo>
                  <a:lnTo>
                    <a:pt x="0" y="0"/>
                  </a:lnTo>
                  <a:lnTo>
                    <a:pt x="11"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6" name="Freeform 272"/>
            <p:cNvSpPr>
              <a:spLocks/>
            </p:cNvSpPr>
            <p:nvPr/>
          </p:nvSpPr>
          <p:spPr bwMode="auto">
            <a:xfrm>
              <a:off x="2677" y="1954"/>
              <a:ext cx="11" cy="14"/>
            </a:xfrm>
            <a:custGeom>
              <a:avLst/>
              <a:gdLst>
                <a:gd name="T0" fmla="*/ 9 w 11"/>
                <a:gd name="T1" fmla="*/ 0 h 14"/>
                <a:gd name="T2" fmla="*/ 9 w 11"/>
                <a:gd name="T3" fmla="*/ 0 h 14"/>
                <a:gd name="T4" fmla="*/ 11 w 11"/>
                <a:gd name="T5" fmla="*/ 4 h 14"/>
                <a:gd name="T6" fmla="*/ 9 w 11"/>
                <a:gd name="T7" fmla="*/ 9 h 14"/>
                <a:gd name="T8" fmla="*/ 9 w 11"/>
                <a:gd name="T9" fmla="*/ 9 h 14"/>
                <a:gd name="T10" fmla="*/ 9 w 11"/>
                <a:gd name="T11" fmla="*/ 14 h 14"/>
                <a:gd name="T12" fmla="*/ 4 w 11"/>
                <a:gd name="T13" fmla="*/ 14 h 14"/>
                <a:gd name="T14" fmla="*/ 0 w 11"/>
                <a:gd name="T15" fmla="*/ 11 h 14"/>
                <a:gd name="T16" fmla="*/ 0 w 11"/>
                <a:gd name="T17" fmla="*/ 11 h 14"/>
                <a:gd name="T18" fmla="*/ 0 w 11"/>
                <a:gd name="T19" fmla="*/ 11 h 14"/>
                <a:gd name="T20" fmla="*/ 0 w 11"/>
                <a:gd name="T21" fmla="*/ 0 h 14"/>
                <a:gd name="T22" fmla="*/ 9 w 1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4"/>
                <a:gd name="T38" fmla="*/ 11 w 1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4">
                  <a:moveTo>
                    <a:pt x="9" y="0"/>
                  </a:moveTo>
                  <a:lnTo>
                    <a:pt x="9" y="0"/>
                  </a:lnTo>
                  <a:lnTo>
                    <a:pt x="11" y="4"/>
                  </a:lnTo>
                  <a:lnTo>
                    <a:pt x="9" y="9"/>
                  </a:lnTo>
                  <a:lnTo>
                    <a:pt x="9" y="14"/>
                  </a:lnTo>
                  <a:lnTo>
                    <a:pt x="4" y="14"/>
                  </a:lnTo>
                  <a:lnTo>
                    <a:pt x="0" y="11"/>
                  </a:lnTo>
                  <a:lnTo>
                    <a:pt x="0" y="0"/>
                  </a:lnTo>
                  <a:lnTo>
                    <a:pt x="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7" name="Freeform 273"/>
            <p:cNvSpPr>
              <a:spLocks/>
            </p:cNvSpPr>
            <p:nvPr/>
          </p:nvSpPr>
          <p:spPr bwMode="auto">
            <a:xfrm>
              <a:off x="3321" y="2695"/>
              <a:ext cx="32" cy="32"/>
            </a:xfrm>
            <a:custGeom>
              <a:avLst/>
              <a:gdLst>
                <a:gd name="T0" fmla="*/ 32 w 32"/>
                <a:gd name="T1" fmla="*/ 14 h 32"/>
                <a:gd name="T2" fmla="*/ 32 w 32"/>
                <a:gd name="T3" fmla="*/ 14 h 32"/>
                <a:gd name="T4" fmla="*/ 18 w 32"/>
                <a:gd name="T5" fmla="*/ 32 h 32"/>
                <a:gd name="T6" fmla="*/ 18 w 32"/>
                <a:gd name="T7" fmla="*/ 32 h 32"/>
                <a:gd name="T8" fmla="*/ 2 w 32"/>
                <a:gd name="T9" fmla="*/ 25 h 32"/>
                <a:gd name="T10" fmla="*/ 0 w 32"/>
                <a:gd name="T11" fmla="*/ 5 h 32"/>
                <a:gd name="T12" fmla="*/ 25 w 32"/>
                <a:gd name="T13" fmla="*/ 0 h 32"/>
                <a:gd name="T14" fmla="*/ 25 w 32"/>
                <a:gd name="T15" fmla="*/ 0 h 32"/>
                <a:gd name="T16" fmla="*/ 32 w 32"/>
                <a:gd name="T17" fmla="*/ 14 h 32"/>
                <a:gd name="T18" fmla="*/ 32 w 32"/>
                <a:gd name="T19" fmla="*/ 14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32" y="14"/>
                  </a:moveTo>
                  <a:lnTo>
                    <a:pt x="32" y="14"/>
                  </a:lnTo>
                  <a:lnTo>
                    <a:pt x="18" y="32"/>
                  </a:lnTo>
                  <a:lnTo>
                    <a:pt x="2" y="25"/>
                  </a:lnTo>
                  <a:lnTo>
                    <a:pt x="0" y="5"/>
                  </a:lnTo>
                  <a:lnTo>
                    <a:pt x="25" y="0"/>
                  </a:lnTo>
                  <a:lnTo>
                    <a:pt x="32"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8" name="Freeform 274"/>
            <p:cNvSpPr>
              <a:spLocks/>
            </p:cNvSpPr>
            <p:nvPr/>
          </p:nvSpPr>
          <p:spPr bwMode="auto">
            <a:xfrm>
              <a:off x="3339" y="1968"/>
              <a:ext cx="185" cy="203"/>
            </a:xfrm>
            <a:custGeom>
              <a:avLst/>
              <a:gdLst>
                <a:gd name="T0" fmla="*/ 94 w 185"/>
                <a:gd name="T1" fmla="*/ 48 h 203"/>
                <a:gd name="T2" fmla="*/ 94 w 185"/>
                <a:gd name="T3" fmla="*/ 48 h 203"/>
                <a:gd name="T4" fmla="*/ 108 w 185"/>
                <a:gd name="T5" fmla="*/ 71 h 203"/>
                <a:gd name="T6" fmla="*/ 138 w 185"/>
                <a:gd name="T7" fmla="*/ 92 h 203"/>
                <a:gd name="T8" fmla="*/ 138 w 185"/>
                <a:gd name="T9" fmla="*/ 92 h 203"/>
                <a:gd name="T10" fmla="*/ 141 w 185"/>
                <a:gd name="T11" fmla="*/ 97 h 203"/>
                <a:gd name="T12" fmla="*/ 143 w 185"/>
                <a:gd name="T13" fmla="*/ 101 h 203"/>
                <a:gd name="T14" fmla="*/ 132 w 185"/>
                <a:gd name="T15" fmla="*/ 115 h 203"/>
                <a:gd name="T16" fmla="*/ 132 w 185"/>
                <a:gd name="T17" fmla="*/ 118 h 203"/>
                <a:gd name="T18" fmla="*/ 162 w 185"/>
                <a:gd name="T19" fmla="*/ 162 h 203"/>
                <a:gd name="T20" fmla="*/ 164 w 185"/>
                <a:gd name="T21" fmla="*/ 173 h 203"/>
                <a:gd name="T22" fmla="*/ 185 w 185"/>
                <a:gd name="T23" fmla="*/ 201 h 203"/>
                <a:gd name="T24" fmla="*/ 180 w 185"/>
                <a:gd name="T25" fmla="*/ 203 h 203"/>
                <a:gd name="T26" fmla="*/ 129 w 185"/>
                <a:gd name="T27" fmla="*/ 189 h 203"/>
                <a:gd name="T28" fmla="*/ 111 w 185"/>
                <a:gd name="T29" fmla="*/ 138 h 203"/>
                <a:gd name="T30" fmla="*/ 111 w 185"/>
                <a:gd name="T31" fmla="*/ 138 h 203"/>
                <a:gd name="T32" fmla="*/ 71 w 185"/>
                <a:gd name="T33" fmla="*/ 122 h 203"/>
                <a:gd name="T34" fmla="*/ 60 w 185"/>
                <a:gd name="T35" fmla="*/ 122 h 203"/>
                <a:gd name="T36" fmla="*/ 41 w 185"/>
                <a:gd name="T37" fmla="*/ 143 h 203"/>
                <a:gd name="T38" fmla="*/ 41 w 185"/>
                <a:gd name="T39" fmla="*/ 143 h 203"/>
                <a:gd name="T40" fmla="*/ 44 w 185"/>
                <a:gd name="T41" fmla="*/ 148 h 203"/>
                <a:gd name="T42" fmla="*/ 46 w 185"/>
                <a:gd name="T43" fmla="*/ 155 h 203"/>
                <a:gd name="T44" fmla="*/ 46 w 185"/>
                <a:gd name="T45" fmla="*/ 159 h 203"/>
                <a:gd name="T46" fmla="*/ 44 w 185"/>
                <a:gd name="T47" fmla="*/ 162 h 203"/>
                <a:gd name="T48" fmla="*/ 41 w 185"/>
                <a:gd name="T49" fmla="*/ 164 h 203"/>
                <a:gd name="T50" fmla="*/ 4 w 185"/>
                <a:gd name="T51" fmla="*/ 157 h 203"/>
                <a:gd name="T52" fmla="*/ 4 w 185"/>
                <a:gd name="T53" fmla="*/ 157 h 203"/>
                <a:gd name="T54" fmla="*/ 0 w 185"/>
                <a:gd name="T55" fmla="*/ 155 h 203"/>
                <a:gd name="T56" fmla="*/ 0 w 185"/>
                <a:gd name="T57" fmla="*/ 152 h 203"/>
                <a:gd name="T58" fmla="*/ 0 w 185"/>
                <a:gd name="T59" fmla="*/ 150 h 203"/>
                <a:gd name="T60" fmla="*/ 11 w 185"/>
                <a:gd name="T61" fmla="*/ 101 h 203"/>
                <a:gd name="T62" fmla="*/ 11 w 185"/>
                <a:gd name="T63" fmla="*/ 101 h 203"/>
                <a:gd name="T64" fmla="*/ 18 w 185"/>
                <a:gd name="T65" fmla="*/ 53 h 203"/>
                <a:gd name="T66" fmla="*/ 18 w 185"/>
                <a:gd name="T67" fmla="*/ 0 h 203"/>
                <a:gd name="T68" fmla="*/ 37 w 185"/>
                <a:gd name="T69" fmla="*/ 2 h 203"/>
                <a:gd name="T70" fmla="*/ 94 w 185"/>
                <a:gd name="T71" fmla="*/ 48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203"/>
                <a:gd name="T110" fmla="*/ 185 w 185"/>
                <a:gd name="T111" fmla="*/ 203 h 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203">
                  <a:moveTo>
                    <a:pt x="94" y="48"/>
                  </a:moveTo>
                  <a:lnTo>
                    <a:pt x="94" y="48"/>
                  </a:lnTo>
                  <a:lnTo>
                    <a:pt x="108" y="71"/>
                  </a:lnTo>
                  <a:lnTo>
                    <a:pt x="138" y="92"/>
                  </a:lnTo>
                  <a:lnTo>
                    <a:pt x="141" y="97"/>
                  </a:lnTo>
                  <a:lnTo>
                    <a:pt x="143" y="101"/>
                  </a:lnTo>
                  <a:lnTo>
                    <a:pt x="132" y="115"/>
                  </a:lnTo>
                  <a:lnTo>
                    <a:pt x="132" y="118"/>
                  </a:lnTo>
                  <a:lnTo>
                    <a:pt x="162" y="162"/>
                  </a:lnTo>
                  <a:lnTo>
                    <a:pt x="164" y="173"/>
                  </a:lnTo>
                  <a:lnTo>
                    <a:pt x="185" y="201"/>
                  </a:lnTo>
                  <a:lnTo>
                    <a:pt x="180" y="203"/>
                  </a:lnTo>
                  <a:lnTo>
                    <a:pt x="129" y="189"/>
                  </a:lnTo>
                  <a:lnTo>
                    <a:pt x="111" y="138"/>
                  </a:lnTo>
                  <a:lnTo>
                    <a:pt x="71" y="122"/>
                  </a:lnTo>
                  <a:lnTo>
                    <a:pt x="60" y="122"/>
                  </a:lnTo>
                  <a:lnTo>
                    <a:pt x="41" y="143"/>
                  </a:lnTo>
                  <a:lnTo>
                    <a:pt x="44" y="148"/>
                  </a:lnTo>
                  <a:lnTo>
                    <a:pt x="46" y="155"/>
                  </a:lnTo>
                  <a:lnTo>
                    <a:pt x="46" y="159"/>
                  </a:lnTo>
                  <a:lnTo>
                    <a:pt x="44" y="162"/>
                  </a:lnTo>
                  <a:lnTo>
                    <a:pt x="41" y="164"/>
                  </a:lnTo>
                  <a:lnTo>
                    <a:pt x="4" y="157"/>
                  </a:lnTo>
                  <a:lnTo>
                    <a:pt x="0" y="155"/>
                  </a:lnTo>
                  <a:lnTo>
                    <a:pt x="0" y="152"/>
                  </a:lnTo>
                  <a:lnTo>
                    <a:pt x="0" y="150"/>
                  </a:lnTo>
                  <a:lnTo>
                    <a:pt x="11" y="101"/>
                  </a:lnTo>
                  <a:lnTo>
                    <a:pt x="18" y="53"/>
                  </a:lnTo>
                  <a:lnTo>
                    <a:pt x="18" y="0"/>
                  </a:lnTo>
                  <a:lnTo>
                    <a:pt x="37" y="2"/>
                  </a:lnTo>
                  <a:lnTo>
                    <a:pt x="94" y="4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19" name="Freeform 275"/>
            <p:cNvSpPr>
              <a:spLocks/>
            </p:cNvSpPr>
            <p:nvPr/>
          </p:nvSpPr>
          <p:spPr bwMode="auto">
            <a:xfrm>
              <a:off x="3098" y="1970"/>
              <a:ext cx="44" cy="14"/>
            </a:xfrm>
            <a:custGeom>
              <a:avLst/>
              <a:gdLst>
                <a:gd name="T0" fmla="*/ 44 w 44"/>
                <a:gd name="T1" fmla="*/ 11 h 14"/>
                <a:gd name="T2" fmla="*/ 44 w 44"/>
                <a:gd name="T3" fmla="*/ 14 h 14"/>
                <a:gd name="T4" fmla="*/ 44 w 44"/>
                <a:gd name="T5" fmla="*/ 14 h 14"/>
                <a:gd name="T6" fmla="*/ 23 w 44"/>
                <a:gd name="T7" fmla="*/ 9 h 14"/>
                <a:gd name="T8" fmla="*/ 14 w 44"/>
                <a:gd name="T9" fmla="*/ 9 h 14"/>
                <a:gd name="T10" fmla="*/ 2 w 44"/>
                <a:gd name="T11" fmla="*/ 9 h 14"/>
                <a:gd name="T12" fmla="*/ 0 w 44"/>
                <a:gd name="T13" fmla="*/ 7 h 14"/>
                <a:gd name="T14" fmla="*/ 0 w 44"/>
                <a:gd name="T15" fmla="*/ 7 h 14"/>
                <a:gd name="T16" fmla="*/ 12 w 44"/>
                <a:gd name="T17" fmla="*/ 0 h 14"/>
                <a:gd name="T18" fmla="*/ 12 w 44"/>
                <a:gd name="T19" fmla="*/ 0 h 14"/>
                <a:gd name="T20" fmla="*/ 21 w 44"/>
                <a:gd name="T21" fmla="*/ 2 h 14"/>
                <a:gd name="T22" fmla="*/ 32 w 44"/>
                <a:gd name="T23" fmla="*/ 2 h 14"/>
                <a:gd name="T24" fmla="*/ 39 w 44"/>
                <a:gd name="T25" fmla="*/ 5 h 14"/>
                <a:gd name="T26" fmla="*/ 44 w 44"/>
                <a:gd name="T27" fmla="*/ 7 h 14"/>
                <a:gd name="T28" fmla="*/ 44 w 44"/>
                <a:gd name="T29" fmla="*/ 11 h 14"/>
                <a:gd name="T30" fmla="*/ 44 w 44"/>
                <a:gd name="T31" fmla="*/ 11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14"/>
                <a:gd name="T50" fmla="*/ 44 w 44"/>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14">
                  <a:moveTo>
                    <a:pt x="44" y="11"/>
                  </a:moveTo>
                  <a:lnTo>
                    <a:pt x="44" y="14"/>
                  </a:lnTo>
                  <a:lnTo>
                    <a:pt x="23" y="9"/>
                  </a:lnTo>
                  <a:lnTo>
                    <a:pt x="14" y="9"/>
                  </a:lnTo>
                  <a:lnTo>
                    <a:pt x="2" y="9"/>
                  </a:lnTo>
                  <a:lnTo>
                    <a:pt x="0" y="7"/>
                  </a:lnTo>
                  <a:lnTo>
                    <a:pt x="12" y="0"/>
                  </a:lnTo>
                  <a:lnTo>
                    <a:pt x="21" y="2"/>
                  </a:lnTo>
                  <a:lnTo>
                    <a:pt x="32" y="2"/>
                  </a:lnTo>
                  <a:lnTo>
                    <a:pt x="39" y="5"/>
                  </a:lnTo>
                  <a:lnTo>
                    <a:pt x="44" y="7"/>
                  </a:lnTo>
                  <a:lnTo>
                    <a:pt x="44"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0" name="Freeform 276"/>
            <p:cNvSpPr>
              <a:spLocks/>
            </p:cNvSpPr>
            <p:nvPr/>
          </p:nvSpPr>
          <p:spPr bwMode="auto">
            <a:xfrm>
              <a:off x="3054" y="1972"/>
              <a:ext cx="14" cy="14"/>
            </a:xfrm>
            <a:custGeom>
              <a:avLst/>
              <a:gdLst>
                <a:gd name="T0" fmla="*/ 14 w 14"/>
                <a:gd name="T1" fmla="*/ 3 h 14"/>
                <a:gd name="T2" fmla="*/ 14 w 14"/>
                <a:gd name="T3" fmla="*/ 3 h 14"/>
                <a:gd name="T4" fmla="*/ 14 w 14"/>
                <a:gd name="T5" fmla="*/ 9 h 14"/>
                <a:gd name="T6" fmla="*/ 5 w 14"/>
                <a:gd name="T7" fmla="*/ 14 h 14"/>
                <a:gd name="T8" fmla="*/ 5 w 14"/>
                <a:gd name="T9" fmla="*/ 14 h 14"/>
                <a:gd name="T10" fmla="*/ 0 w 14"/>
                <a:gd name="T11" fmla="*/ 3 h 14"/>
                <a:gd name="T12" fmla="*/ 0 w 14"/>
                <a:gd name="T13" fmla="*/ 3 h 14"/>
                <a:gd name="T14" fmla="*/ 2 w 14"/>
                <a:gd name="T15" fmla="*/ 0 h 14"/>
                <a:gd name="T16" fmla="*/ 7 w 14"/>
                <a:gd name="T17" fmla="*/ 0 h 14"/>
                <a:gd name="T18" fmla="*/ 9 w 14"/>
                <a:gd name="T19" fmla="*/ 0 h 14"/>
                <a:gd name="T20" fmla="*/ 14 w 14"/>
                <a:gd name="T21" fmla="*/ 3 h 14"/>
                <a:gd name="T22" fmla="*/ 14 w 14"/>
                <a:gd name="T23" fmla="*/ 3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4"/>
                <a:gd name="T38" fmla="*/ 14 w 1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4">
                  <a:moveTo>
                    <a:pt x="14" y="3"/>
                  </a:moveTo>
                  <a:lnTo>
                    <a:pt x="14" y="3"/>
                  </a:lnTo>
                  <a:lnTo>
                    <a:pt x="14" y="9"/>
                  </a:lnTo>
                  <a:lnTo>
                    <a:pt x="5" y="14"/>
                  </a:lnTo>
                  <a:lnTo>
                    <a:pt x="0" y="3"/>
                  </a:lnTo>
                  <a:lnTo>
                    <a:pt x="2" y="0"/>
                  </a:lnTo>
                  <a:lnTo>
                    <a:pt x="7" y="0"/>
                  </a:lnTo>
                  <a:lnTo>
                    <a:pt x="9" y="0"/>
                  </a:lnTo>
                  <a:lnTo>
                    <a:pt x="14"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1" name="Freeform 277"/>
            <p:cNvSpPr>
              <a:spLocks/>
            </p:cNvSpPr>
            <p:nvPr/>
          </p:nvSpPr>
          <p:spPr bwMode="auto">
            <a:xfrm>
              <a:off x="3184" y="1972"/>
              <a:ext cx="13" cy="19"/>
            </a:xfrm>
            <a:custGeom>
              <a:avLst/>
              <a:gdLst>
                <a:gd name="T0" fmla="*/ 13 w 13"/>
                <a:gd name="T1" fmla="*/ 5 h 19"/>
                <a:gd name="T2" fmla="*/ 13 w 13"/>
                <a:gd name="T3" fmla="*/ 5 h 19"/>
                <a:gd name="T4" fmla="*/ 13 w 13"/>
                <a:gd name="T5" fmla="*/ 9 h 19"/>
                <a:gd name="T6" fmla="*/ 13 w 13"/>
                <a:gd name="T7" fmla="*/ 16 h 19"/>
                <a:gd name="T8" fmla="*/ 9 w 13"/>
                <a:gd name="T9" fmla="*/ 19 h 19"/>
                <a:gd name="T10" fmla="*/ 0 w 13"/>
                <a:gd name="T11" fmla="*/ 0 h 19"/>
                <a:gd name="T12" fmla="*/ 0 w 13"/>
                <a:gd name="T13" fmla="*/ 0 h 19"/>
                <a:gd name="T14" fmla="*/ 9 w 13"/>
                <a:gd name="T15" fmla="*/ 0 h 19"/>
                <a:gd name="T16" fmla="*/ 11 w 13"/>
                <a:gd name="T17" fmla="*/ 3 h 19"/>
                <a:gd name="T18" fmla="*/ 13 w 13"/>
                <a:gd name="T19" fmla="*/ 5 h 19"/>
                <a:gd name="T20" fmla="*/ 13 w 13"/>
                <a:gd name="T21" fmla="*/ 5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9"/>
                <a:gd name="T35" fmla="*/ 13 w 13"/>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9">
                  <a:moveTo>
                    <a:pt x="13" y="5"/>
                  </a:moveTo>
                  <a:lnTo>
                    <a:pt x="13" y="5"/>
                  </a:lnTo>
                  <a:lnTo>
                    <a:pt x="13" y="9"/>
                  </a:lnTo>
                  <a:lnTo>
                    <a:pt x="13" y="16"/>
                  </a:lnTo>
                  <a:lnTo>
                    <a:pt x="9" y="19"/>
                  </a:lnTo>
                  <a:lnTo>
                    <a:pt x="0" y="0"/>
                  </a:lnTo>
                  <a:lnTo>
                    <a:pt x="9" y="0"/>
                  </a:lnTo>
                  <a:lnTo>
                    <a:pt x="11" y="3"/>
                  </a:lnTo>
                  <a:lnTo>
                    <a:pt x="13"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2" name="Freeform 278"/>
            <p:cNvSpPr>
              <a:spLocks/>
            </p:cNvSpPr>
            <p:nvPr/>
          </p:nvSpPr>
          <p:spPr bwMode="auto">
            <a:xfrm>
              <a:off x="3323" y="2725"/>
              <a:ext cx="40" cy="97"/>
            </a:xfrm>
            <a:custGeom>
              <a:avLst/>
              <a:gdLst>
                <a:gd name="T0" fmla="*/ 19 w 40"/>
                <a:gd name="T1" fmla="*/ 49 h 97"/>
                <a:gd name="T2" fmla="*/ 40 w 40"/>
                <a:gd name="T3" fmla="*/ 88 h 97"/>
                <a:gd name="T4" fmla="*/ 40 w 40"/>
                <a:gd name="T5" fmla="*/ 97 h 97"/>
                <a:gd name="T6" fmla="*/ 26 w 40"/>
                <a:gd name="T7" fmla="*/ 90 h 97"/>
                <a:gd name="T8" fmla="*/ 26 w 40"/>
                <a:gd name="T9" fmla="*/ 90 h 97"/>
                <a:gd name="T10" fmla="*/ 23 w 40"/>
                <a:gd name="T11" fmla="*/ 74 h 97"/>
                <a:gd name="T12" fmla="*/ 7 w 40"/>
                <a:gd name="T13" fmla="*/ 42 h 97"/>
                <a:gd name="T14" fmla="*/ 0 w 40"/>
                <a:gd name="T15" fmla="*/ 0 h 97"/>
                <a:gd name="T16" fmla="*/ 14 w 40"/>
                <a:gd name="T17" fmla="*/ 7 h 97"/>
                <a:gd name="T18" fmla="*/ 19 w 40"/>
                <a:gd name="T19" fmla="*/ 4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97"/>
                <a:gd name="T32" fmla="*/ 40 w 40"/>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97">
                  <a:moveTo>
                    <a:pt x="19" y="49"/>
                  </a:moveTo>
                  <a:lnTo>
                    <a:pt x="40" y="88"/>
                  </a:lnTo>
                  <a:lnTo>
                    <a:pt x="40" y="97"/>
                  </a:lnTo>
                  <a:lnTo>
                    <a:pt x="26" y="90"/>
                  </a:lnTo>
                  <a:lnTo>
                    <a:pt x="23" y="74"/>
                  </a:lnTo>
                  <a:lnTo>
                    <a:pt x="7" y="42"/>
                  </a:lnTo>
                  <a:lnTo>
                    <a:pt x="0" y="0"/>
                  </a:lnTo>
                  <a:lnTo>
                    <a:pt x="14" y="7"/>
                  </a:lnTo>
                  <a:lnTo>
                    <a:pt x="19" y="4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3" name="Freeform 279"/>
            <p:cNvSpPr>
              <a:spLocks/>
            </p:cNvSpPr>
            <p:nvPr/>
          </p:nvSpPr>
          <p:spPr bwMode="auto">
            <a:xfrm>
              <a:off x="2967" y="2762"/>
              <a:ext cx="254" cy="285"/>
            </a:xfrm>
            <a:custGeom>
              <a:avLst/>
              <a:gdLst>
                <a:gd name="T0" fmla="*/ 97 w 254"/>
                <a:gd name="T1" fmla="*/ 5 h 285"/>
                <a:gd name="T2" fmla="*/ 97 w 254"/>
                <a:gd name="T3" fmla="*/ 5 h 285"/>
                <a:gd name="T4" fmla="*/ 115 w 254"/>
                <a:gd name="T5" fmla="*/ 30 h 285"/>
                <a:gd name="T6" fmla="*/ 134 w 254"/>
                <a:gd name="T7" fmla="*/ 56 h 285"/>
                <a:gd name="T8" fmla="*/ 153 w 254"/>
                <a:gd name="T9" fmla="*/ 60 h 285"/>
                <a:gd name="T10" fmla="*/ 171 w 254"/>
                <a:gd name="T11" fmla="*/ 42 h 285"/>
                <a:gd name="T12" fmla="*/ 201 w 254"/>
                <a:gd name="T13" fmla="*/ 56 h 285"/>
                <a:gd name="T14" fmla="*/ 206 w 254"/>
                <a:gd name="T15" fmla="*/ 100 h 285"/>
                <a:gd name="T16" fmla="*/ 206 w 254"/>
                <a:gd name="T17" fmla="*/ 100 h 285"/>
                <a:gd name="T18" fmla="*/ 220 w 254"/>
                <a:gd name="T19" fmla="*/ 134 h 285"/>
                <a:gd name="T20" fmla="*/ 254 w 254"/>
                <a:gd name="T21" fmla="*/ 141 h 285"/>
                <a:gd name="T22" fmla="*/ 254 w 254"/>
                <a:gd name="T23" fmla="*/ 141 h 285"/>
                <a:gd name="T24" fmla="*/ 254 w 254"/>
                <a:gd name="T25" fmla="*/ 167 h 285"/>
                <a:gd name="T26" fmla="*/ 254 w 254"/>
                <a:gd name="T27" fmla="*/ 167 h 285"/>
                <a:gd name="T28" fmla="*/ 220 w 254"/>
                <a:gd name="T29" fmla="*/ 171 h 285"/>
                <a:gd name="T30" fmla="*/ 217 w 254"/>
                <a:gd name="T31" fmla="*/ 171 h 285"/>
                <a:gd name="T32" fmla="*/ 215 w 254"/>
                <a:gd name="T33" fmla="*/ 222 h 285"/>
                <a:gd name="T34" fmla="*/ 234 w 254"/>
                <a:gd name="T35" fmla="*/ 273 h 285"/>
                <a:gd name="T36" fmla="*/ 206 w 254"/>
                <a:gd name="T37" fmla="*/ 285 h 285"/>
                <a:gd name="T38" fmla="*/ 206 w 254"/>
                <a:gd name="T39" fmla="*/ 285 h 285"/>
                <a:gd name="T40" fmla="*/ 173 w 254"/>
                <a:gd name="T41" fmla="*/ 285 h 285"/>
                <a:gd name="T42" fmla="*/ 141 w 254"/>
                <a:gd name="T43" fmla="*/ 285 h 285"/>
                <a:gd name="T44" fmla="*/ 106 w 254"/>
                <a:gd name="T45" fmla="*/ 282 h 285"/>
                <a:gd name="T46" fmla="*/ 74 w 254"/>
                <a:gd name="T47" fmla="*/ 285 h 285"/>
                <a:gd name="T48" fmla="*/ 74 w 254"/>
                <a:gd name="T49" fmla="*/ 285 h 285"/>
                <a:gd name="T50" fmla="*/ 48 w 254"/>
                <a:gd name="T51" fmla="*/ 280 h 285"/>
                <a:gd name="T52" fmla="*/ 25 w 254"/>
                <a:gd name="T53" fmla="*/ 276 h 285"/>
                <a:gd name="T54" fmla="*/ 2 w 254"/>
                <a:gd name="T55" fmla="*/ 280 h 285"/>
                <a:gd name="T56" fmla="*/ 0 w 254"/>
                <a:gd name="T57" fmla="*/ 245 h 285"/>
                <a:gd name="T58" fmla="*/ 4 w 254"/>
                <a:gd name="T59" fmla="*/ 188 h 285"/>
                <a:gd name="T60" fmla="*/ 39 w 254"/>
                <a:gd name="T61" fmla="*/ 130 h 285"/>
                <a:gd name="T62" fmla="*/ 39 w 254"/>
                <a:gd name="T63" fmla="*/ 130 h 285"/>
                <a:gd name="T64" fmla="*/ 34 w 254"/>
                <a:gd name="T65" fmla="*/ 104 h 285"/>
                <a:gd name="T66" fmla="*/ 28 w 254"/>
                <a:gd name="T67" fmla="*/ 86 h 285"/>
                <a:gd name="T68" fmla="*/ 28 w 254"/>
                <a:gd name="T69" fmla="*/ 56 h 285"/>
                <a:gd name="T70" fmla="*/ 16 w 254"/>
                <a:gd name="T71" fmla="*/ 19 h 285"/>
                <a:gd name="T72" fmla="*/ 16 w 254"/>
                <a:gd name="T73" fmla="*/ 19 h 285"/>
                <a:gd name="T74" fmla="*/ 21 w 254"/>
                <a:gd name="T75" fmla="*/ 5 h 285"/>
                <a:gd name="T76" fmla="*/ 21 w 254"/>
                <a:gd name="T77" fmla="*/ 5 h 285"/>
                <a:gd name="T78" fmla="*/ 46 w 254"/>
                <a:gd name="T79" fmla="*/ 2 h 285"/>
                <a:gd name="T80" fmla="*/ 58 w 254"/>
                <a:gd name="T81" fmla="*/ 0 h 285"/>
                <a:gd name="T82" fmla="*/ 72 w 254"/>
                <a:gd name="T83" fmla="*/ 0 h 285"/>
                <a:gd name="T84" fmla="*/ 97 w 254"/>
                <a:gd name="T85" fmla="*/ 5 h 2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85"/>
                <a:gd name="T131" fmla="*/ 254 w 254"/>
                <a:gd name="T132" fmla="*/ 285 h 2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85">
                  <a:moveTo>
                    <a:pt x="97" y="5"/>
                  </a:moveTo>
                  <a:lnTo>
                    <a:pt x="97" y="5"/>
                  </a:lnTo>
                  <a:lnTo>
                    <a:pt x="115" y="30"/>
                  </a:lnTo>
                  <a:lnTo>
                    <a:pt x="134" y="56"/>
                  </a:lnTo>
                  <a:lnTo>
                    <a:pt x="153" y="60"/>
                  </a:lnTo>
                  <a:lnTo>
                    <a:pt x="171" y="42"/>
                  </a:lnTo>
                  <a:lnTo>
                    <a:pt x="201" y="56"/>
                  </a:lnTo>
                  <a:lnTo>
                    <a:pt x="206" y="100"/>
                  </a:lnTo>
                  <a:lnTo>
                    <a:pt x="220" y="134"/>
                  </a:lnTo>
                  <a:lnTo>
                    <a:pt x="254" y="141"/>
                  </a:lnTo>
                  <a:lnTo>
                    <a:pt x="254" y="167"/>
                  </a:lnTo>
                  <a:lnTo>
                    <a:pt x="220" y="171"/>
                  </a:lnTo>
                  <a:lnTo>
                    <a:pt x="217" y="171"/>
                  </a:lnTo>
                  <a:lnTo>
                    <a:pt x="215" y="222"/>
                  </a:lnTo>
                  <a:lnTo>
                    <a:pt x="234" y="273"/>
                  </a:lnTo>
                  <a:lnTo>
                    <a:pt x="206" y="285"/>
                  </a:lnTo>
                  <a:lnTo>
                    <a:pt x="173" y="285"/>
                  </a:lnTo>
                  <a:lnTo>
                    <a:pt x="141" y="285"/>
                  </a:lnTo>
                  <a:lnTo>
                    <a:pt x="106" y="282"/>
                  </a:lnTo>
                  <a:lnTo>
                    <a:pt x="74" y="285"/>
                  </a:lnTo>
                  <a:lnTo>
                    <a:pt x="48" y="280"/>
                  </a:lnTo>
                  <a:lnTo>
                    <a:pt x="25" y="276"/>
                  </a:lnTo>
                  <a:lnTo>
                    <a:pt x="2" y="280"/>
                  </a:lnTo>
                  <a:lnTo>
                    <a:pt x="0" y="245"/>
                  </a:lnTo>
                  <a:lnTo>
                    <a:pt x="4" y="188"/>
                  </a:lnTo>
                  <a:lnTo>
                    <a:pt x="39" y="130"/>
                  </a:lnTo>
                  <a:lnTo>
                    <a:pt x="34" y="104"/>
                  </a:lnTo>
                  <a:lnTo>
                    <a:pt x="28" y="86"/>
                  </a:lnTo>
                  <a:lnTo>
                    <a:pt x="28" y="56"/>
                  </a:lnTo>
                  <a:lnTo>
                    <a:pt x="16" y="19"/>
                  </a:lnTo>
                  <a:lnTo>
                    <a:pt x="21" y="5"/>
                  </a:lnTo>
                  <a:lnTo>
                    <a:pt x="46" y="2"/>
                  </a:lnTo>
                  <a:lnTo>
                    <a:pt x="58" y="0"/>
                  </a:lnTo>
                  <a:lnTo>
                    <a:pt x="72" y="0"/>
                  </a:lnTo>
                  <a:lnTo>
                    <a:pt x="97"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4" name="Freeform 280"/>
            <p:cNvSpPr>
              <a:spLocks/>
            </p:cNvSpPr>
            <p:nvPr/>
          </p:nvSpPr>
          <p:spPr bwMode="auto">
            <a:xfrm>
              <a:off x="2630" y="2032"/>
              <a:ext cx="174" cy="70"/>
            </a:xfrm>
            <a:custGeom>
              <a:avLst/>
              <a:gdLst>
                <a:gd name="T0" fmla="*/ 84 w 174"/>
                <a:gd name="T1" fmla="*/ 19 h 70"/>
                <a:gd name="T2" fmla="*/ 121 w 174"/>
                <a:gd name="T3" fmla="*/ 14 h 70"/>
                <a:gd name="T4" fmla="*/ 121 w 174"/>
                <a:gd name="T5" fmla="*/ 14 h 70"/>
                <a:gd name="T6" fmla="*/ 130 w 174"/>
                <a:gd name="T7" fmla="*/ 21 h 70"/>
                <a:gd name="T8" fmla="*/ 139 w 174"/>
                <a:gd name="T9" fmla="*/ 28 h 70"/>
                <a:gd name="T10" fmla="*/ 146 w 174"/>
                <a:gd name="T11" fmla="*/ 35 h 70"/>
                <a:gd name="T12" fmla="*/ 149 w 174"/>
                <a:gd name="T13" fmla="*/ 40 h 70"/>
                <a:gd name="T14" fmla="*/ 151 w 174"/>
                <a:gd name="T15" fmla="*/ 44 h 70"/>
                <a:gd name="T16" fmla="*/ 151 w 174"/>
                <a:gd name="T17" fmla="*/ 47 h 70"/>
                <a:gd name="T18" fmla="*/ 174 w 174"/>
                <a:gd name="T19" fmla="*/ 58 h 70"/>
                <a:gd name="T20" fmla="*/ 174 w 174"/>
                <a:gd name="T21" fmla="*/ 70 h 70"/>
                <a:gd name="T22" fmla="*/ 174 w 174"/>
                <a:gd name="T23" fmla="*/ 70 h 70"/>
                <a:gd name="T24" fmla="*/ 151 w 174"/>
                <a:gd name="T25" fmla="*/ 65 h 70"/>
                <a:gd name="T26" fmla="*/ 130 w 174"/>
                <a:gd name="T27" fmla="*/ 61 h 70"/>
                <a:gd name="T28" fmla="*/ 88 w 174"/>
                <a:gd name="T29" fmla="*/ 44 h 70"/>
                <a:gd name="T30" fmla="*/ 88 w 174"/>
                <a:gd name="T31" fmla="*/ 44 h 70"/>
                <a:gd name="T32" fmla="*/ 79 w 174"/>
                <a:gd name="T33" fmla="*/ 47 h 70"/>
                <a:gd name="T34" fmla="*/ 70 w 174"/>
                <a:gd name="T35" fmla="*/ 44 h 70"/>
                <a:gd name="T36" fmla="*/ 51 w 174"/>
                <a:gd name="T37" fmla="*/ 42 h 70"/>
                <a:gd name="T38" fmla="*/ 37 w 174"/>
                <a:gd name="T39" fmla="*/ 44 h 70"/>
                <a:gd name="T40" fmla="*/ 14 w 174"/>
                <a:gd name="T41" fmla="*/ 21 h 70"/>
                <a:gd name="T42" fmla="*/ 14 w 174"/>
                <a:gd name="T43" fmla="*/ 21 h 70"/>
                <a:gd name="T44" fmla="*/ 3 w 174"/>
                <a:gd name="T45" fmla="*/ 24 h 70"/>
                <a:gd name="T46" fmla="*/ 0 w 174"/>
                <a:gd name="T47" fmla="*/ 21 h 70"/>
                <a:gd name="T48" fmla="*/ 28 w 174"/>
                <a:gd name="T49" fmla="*/ 0 h 70"/>
                <a:gd name="T50" fmla="*/ 61 w 174"/>
                <a:gd name="T51" fmla="*/ 5 h 70"/>
                <a:gd name="T52" fmla="*/ 84 w 174"/>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4"/>
                <a:gd name="T82" fmla="*/ 0 h 70"/>
                <a:gd name="T83" fmla="*/ 174 w 174"/>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4" h="70">
                  <a:moveTo>
                    <a:pt x="84" y="19"/>
                  </a:moveTo>
                  <a:lnTo>
                    <a:pt x="121" y="14"/>
                  </a:lnTo>
                  <a:lnTo>
                    <a:pt x="130" y="21"/>
                  </a:lnTo>
                  <a:lnTo>
                    <a:pt x="139" y="28"/>
                  </a:lnTo>
                  <a:lnTo>
                    <a:pt x="146" y="35"/>
                  </a:lnTo>
                  <a:lnTo>
                    <a:pt x="149" y="40"/>
                  </a:lnTo>
                  <a:lnTo>
                    <a:pt x="151" y="44"/>
                  </a:lnTo>
                  <a:lnTo>
                    <a:pt x="151" y="47"/>
                  </a:lnTo>
                  <a:lnTo>
                    <a:pt x="174" y="58"/>
                  </a:lnTo>
                  <a:lnTo>
                    <a:pt x="174" y="70"/>
                  </a:lnTo>
                  <a:lnTo>
                    <a:pt x="151" y="65"/>
                  </a:lnTo>
                  <a:lnTo>
                    <a:pt x="130" y="61"/>
                  </a:lnTo>
                  <a:lnTo>
                    <a:pt x="88" y="44"/>
                  </a:lnTo>
                  <a:lnTo>
                    <a:pt x="79" y="47"/>
                  </a:lnTo>
                  <a:lnTo>
                    <a:pt x="70" y="44"/>
                  </a:lnTo>
                  <a:lnTo>
                    <a:pt x="51" y="42"/>
                  </a:lnTo>
                  <a:lnTo>
                    <a:pt x="37" y="44"/>
                  </a:lnTo>
                  <a:lnTo>
                    <a:pt x="14" y="21"/>
                  </a:lnTo>
                  <a:lnTo>
                    <a:pt x="3" y="24"/>
                  </a:lnTo>
                  <a:lnTo>
                    <a:pt x="0" y="21"/>
                  </a:lnTo>
                  <a:lnTo>
                    <a:pt x="28" y="0"/>
                  </a:lnTo>
                  <a:lnTo>
                    <a:pt x="61" y="5"/>
                  </a:lnTo>
                  <a:lnTo>
                    <a:pt x="84"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5" name="Freeform 281"/>
            <p:cNvSpPr>
              <a:spLocks/>
            </p:cNvSpPr>
            <p:nvPr/>
          </p:nvSpPr>
          <p:spPr bwMode="auto">
            <a:xfrm>
              <a:off x="3184" y="2035"/>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4 w 9"/>
                <a:gd name="T11" fmla="*/ 9 h 9"/>
                <a:gd name="T12" fmla="*/ 0 w 9"/>
                <a:gd name="T13" fmla="*/ 7 h 9"/>
                <a:gd name="T14" fmla="*/ 0 w 9"/>
                <a:gd name="T15" fmla="*/ 7 h 9"/>
                <a:gd name="T16" fmla="*/ 0 w 9"/>
                <a:gd name="T17" fmla="*/ 4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9" y="2"/>
                  </a:moveTo>
                  <a:lnTo>
                    <a:pt x="9" y="2"/>
                  </a:lnTo>
                  <a:lnTo>
                    <a:pt x="9" y="7"/>
                  </a:lnTo>
                  <a:lnTo>
                    <a:pt x="7" y="9"/>
                  </a:lnTo>
                  <a:lnTo>
                    <a:pt x="4" y="9"/>
                  </a:lnTo>
                  <a:lnTo>
                    <a:pt x="0" y="7"/>
                  </a:lnTo>
                  <a:lnTo>
                    <a:pt x="0" y="4"/>
                  </a:lnTo>
                  <a:lnTo>
                    <a:pt x="0" y="2"/>
                  </a:lnTo>
                  <a:lnTo>
                    <a:pt x="2" y="0"/>
                  </a:lnTo>
                  <a:lnTo>
                    <a:pt x="7" y="0"/>
                  </a:lnTo>
                  <a:lnTo>
                    <a:pt x="9"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6" name="Freeform 282"/>
            <p:cNvSpPr>
              <a:spLocks/>
            </p:cNvSpPr>
            <p:nvPr/>
          </p:nvSpPr>
          <p:spPr bwMode="auto">
            <a:xfrm>
              <a:off x="3187" y="2818"/>
              <a:ext cx="217" cy="226"/>
            </a:xfrm>
            <a:custGeom>
              <a:avLst/>
              <a:gdLst>
                <a:gd name="T0" fmla="*/ 217 w 217"/>
                <a:gd name="T1" fmla="*/ 39 h 226"/>
                <a:gd name="T2" fmla="*/ 217 w 217"/>
                <a:gd name="T3" fmla="*/ 39 h 226"/>
                <a:gd name="T4" fmla="*/ 215 w 217"/>
                <a:gd name="T5" fmla="*/ 55 h 226"/>
                <a:gd name="T6" fmla="*/ 213 w 217"/>
                <a:gd name="T7" fmla="*/ 71 h 226"/>
                <a:gd name="T8" fmla="*/ 206 w 217"/>
                <a:gd name="T9" fmla="*/ 102 h 226"/>
                <a:gd name="T10" fmla="*/ 210 w 217"/>
                <a:gd name="T11" fmla="*/ 145 h 226"/>
                <a:gd name="T12" fmla="*/ 210 w 217"/>
                <a:gd name="T13" fmla="*/ 145 h 226"/>
                <a:gd name="T14" fmla="*/ 185 w 217"/>
                <a:gd name="T15" fmla="*/ 155 h 226"/>
                <a:gd name="T16" fmla="*/ 159 w 217"/>
                <a:gd name="T17" fmla="*/ 164 h 226"/>
                <a:gd name="T18" fmla="*/ 159 w 217"/>
                <a:gd name="T19" fmla="*/ 173 h 226"/>
                <a:gd name="T20" fmla="*/ 120 w 217"/>
                <a:gd name="T21" fmla="*/ 185 h 226"/>
                <a:gd name="T22" fmla="*/ 120 w 217"/>
                <a:gd name="T23" fmla="*/ 185 h 226"/>
                <a:gd name="T24" fmla="*/ 104 w 217"/>
                <a:gd name="T25" fmla="*/ 220 h 226"/>
                <a:gd name="T26" fmla="*/ 104 w 217"/>
                <a:gd name="T27" fmla="*/ 220 h 226"/>
                <a:gd name="T28" fmla="*/ 99 w 217"/>
                <a:gd name="T29" fmla="*/ 224 h 226"/>
                <a:gd name="T30" fmla="*/ 95 w 217"/>
                <a:gd name="T31" fmla="*/ 226 h 226"/>
                <a:gd name="T32" fmla="*/ 83 w 217"/>
                <a:gd name="T33" fmla="*/ 226 h 226"/>
                <a:gd name="T34" fmla="*/ 69 w 217"/>
                <a:gd name="T35" fmla="*/ 226 h 226"/>
                <a:gd name="T36" fmla="*/ 57 w 217"/>
                <a:gd name="T37" fmla="*/ 226 h 226"/>
                <a:gd name="T38" fmla="*/ 57 w 217"/>
                <a:gd name="T39" fmla="*/ 226 h 226"/>
                <a:gd name="T40" fmla="*/ 46 w 217"/>
                <a:gd name="T41" fmla="*/ 215 h 226"/>
                <a:gd name="T42" fmla="*/ 16 w 217"/>
                <a:gd name="T43" fmla="*/ 215 h 226"/>
                <a:gd name="T44" fmla="*/ 0 w 217"/>
                <a:gd name="T45" fmla="*/ 166 h 226"/>
                <a:gd name="T46" fmla="*/ 2 w 217"/>
                <a:gd name="T47" fmla="*/ 118 h 226"/>
                <a:gd name="T48" fmla="*/ 37 w 217"/>
                <a:gd name="T49" fmla="*/ 113 h 226"/>
                <a:gd name="T50" fmla="*/ 39 w 217"/>
                <a:gd name="T51" fmla="*/ 113 h 226"/>
                <a:gd name="T52" fmla="*/ 39 w 217"/>
                <a:gd name="T53" fmla="*/ 88 h 226"/>
                <a:gd name="T54" fmla="*/ 85 w 217"/>
                <a:gd name="T55" fmla="*/ 106 h 226"/>
                <a:gd name="T56" fmla="*/ 113 w 217"/>
                <a:gd name="T57" fmla="*/ 106 h 226"/>
                <a:gd name="T58" fmla="*/ 113 w 217"/>
                <a:gd name="T59" fmla="*/ 106 h 226"/>
                <a:gd name="T60" fmla="*/ 134 w 217"/>
                <a:gd name="T61" fmla="*/ 139 h 226"/>
                <a:gd name="T62" fmla="*/ 150 w 217"/>
                <a:gd name="T63" fmla="*/ 139 h 226"/>
                <a:gd name="T64" fmla="*/ 150 w 217"/>
                <a:gd name="T65" fmla="*/ 136 h 226"/>
                <a:gd name="T66" fmla="*/ 143 w 217"/>
                <a:gd name="T67" fmla="*/ 92 h 226"/>
                <a:gd name="T68" fmla="*/ 143 w 217"/>
                <a:gd name="T69" fmla="*/ 92 h 226"/>
                <a:gd name="T70" fmla="*/ 136 w 217"/>
                <a:gd name="T71" fmla="*/ 88 h 226"/>
                <a:gd name="T72" fmla="*/ 129 w 217"/>
                <a:gd name="T73" fmla="*/ 85 h 226"/>
                <a:gd name="T74" fmla="*/ 129 w 217"/>
                <a:gd name="T75" fmla="*/ 85 h 226"/>
                <a:gd name="T76" fmla="*/ 127 w 217"/>
                <a:gd name="T77" fmla="*/ 81 h 226"/>
                <a:gd name="T78" fmla="*/ 125 w 217"/>
                <a:gd name="T79" fmla="*/ 74 h 226"/>
                <a:gd name="T80" fmla="*/ 129 w 217"/>
                <a:gd name="T81" fmla="*/ 64 h 226"/>
                <a:gd name="T82" fmla="*/ 134 w 217"/>
                <a:gd name="T83" fmla="*/ 55 h 226"/>
                <a:gd name="T84" fmla="*/ 138 w 217"/>
                <a:gd name="T85" fmla="*/ 44 h 226"/>
                <a:gd name="T86" fmla="*/ 136 w 217"/>
                <a:gd name="T87" fmla="*/ 14 h 226"/>
                <a:gd name="T88" fmla="*/ 159 w 217"/>
                <a:gd name="T89" fmla="*/ 0 h 226"/>
                <a:gd name="T90" fmla="*/ 159 w 217"/>
                <a:gd name="T91" fmla="*/ 0 h 226"/>
                <a:gd name="T92" fmla="*/ 176 w 217"/>
                <a:gd name="T93" fmla="*/ 7 h 226"/>
                <a:gd name="T94" fmla="*/ 189 w 217"/>
                <a:gd name="T95" fmla="*/ 18 h 226"/>
                <a:gd name="T96" fmla="*/ 217 w 217"/>
                <a:gd name="T97" fmla="*/ 39 h 226"/>
                <a:gd name="T98" fmla="*/ 217 w 217"/>
                <a:gd name="T99" fmla="*/ 39 h 2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
                <a:gd name="T151" fmla="*/ 0 h 226"/>
                <a:gd name="T152" fmla="*/ 217 w 217"/>
                <a:gd name="T153" fmla="*/ 226 h 2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 h="226">
                  <a:moveTo>
                    <a:pt x="217" y="39"/>
                  </a:moveTo>
                  <a:lnTo>
                    <a:pt x="217" y="39"/>
                  </a:lnTo>
                  <a:lnTo>
                    <a:pt x="215" y="55"/>
                  </a:lnTo>
                  <a:lnTo>
                    <a:pt x="213" y="71"/>
                  </a:lnTo>
                  <a:lnTo>
                    <a:pt x="206" y="102"/>
                  </a:lnTo>
                  <a:lnTo>
                    <a:pt x="210" y="145"/>
                  </a:lnTo>
                  <a:lnTo>
                    <a:pt x="185" y="155"/>
                  </a:lnTo>
                  <a:lnTo>
                    <a:pt x="159" y="164"/>
                  </a:lnTo>
                  <a:lnTo>
                    <a:pt x="159" y="173"/>
                  </a:lnTo>
                  <a:lnTo>
                    <a:pt x="120" y="185"/>
                  </a:lnTo>
                  <a:lnTo>
                    <a:pt x="104" y="220"/>
                  </a:lnTo>
                  <a:lnTo>
                    <a:pt x="99" y="224"/>
                  </a:lnTo>
                  <a:lnTo>
                    <a:pt x="95" y="226"/>
                  </a:lnTo>
                  <a:lnTo>
                    <a:pt x="83" y="226"/>
                  </a:lnTo>
                  <a:lnTo>
                    <a:pt x="69" y="226"/>
                  </a:lnTo>
                  <a:lnTo>
                    <a:pt x="57" y="226"/>
                  </a:lnTo>
                  <a:lnTo>
                    <a:pt x="46" y="215"/>
                  </a:lnTo>
                  <a:lnTo>
                    <a:pt x="16" y="215"/>
                  </a:lnTo>
                  <a:lnTo>
                    <a:pt x="0" y="166"/>
                  </a:lnTo>
                  <a:lnTo>
                    <a:pt x="2" y="118"/>
                  </a:lnTo>
                  <a:lnTo>
                    <a:pt x="37" y="113"/>
                  </a:lnTo>
                  <a:lnTo>
                    <a:pt x="39" y="113"/>
                  </a:lnTo>
                  <a:lnTo>
                    <a:pt x="39" y="88"/>
                  </a:lnTo>
                  <a:lnTo>
                    <a:pt x="85" y="106"/>
                  </a:lnTo>
                  <a:lnTo>
                    <a:pt x="113" y="106"/>
                  </a:lnTo>
                  <a:lnTo>
                    <a:pt x="134" y="139"/>
                  </a:lnTo>
                  <a:lnTo>
                    <a:pt x="150" y="139"/>
                  </a:lnTo>
                  <a:lnTo>
                    <a:pt x="150" y="136"/>
                  </a:lnTo>
                  <a:lnTo>
                    <a:pt x="143" y="92"/>
                  </a:lnTo>
                  <a:lnTo>
                    <a:pt x="136" y="88"/>
                  </a:lnTo>
                  <a:lnTo>
                    <a:pt x="129" y="85"/>
                  </a:lnTo>
                  <a:lnTo>
                    <a:pt x="127" y="81"/>
                  </a:lnTo>
                  <a:lnTo>
                    <a:pt x="125" y="74"/>
                  </a:lnTo>
                  <a:lnTo>
                    <a:pt x="129" y="64"/>
                  </a:lnTo>
                  <a:lnTo>
                    <a:pt x="134" y="55"/>
                  </a:lnTo>
                  <a:lnTo>
                    <a:pt x="138" y="44"/>
                  </a:lnTo>
                  <a:lnTo>
                    <a:pt x="136" y="14"/>
                  </a:lnTo>
                  <a:lnTo>
                    <a:pt x="159" y="0"/>
                  </a:lnTo>
                  <a:lnTo>
                    <a:pt x="176" y="7"/>
                  </a:lnTo>
                  <a:lnTo>
                    <a:pt x="189" y="18"/>
                  </a:lnTo>
                  <a:lnTo>
                    <a:pt x="217" y="3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7" name="Freeform 283"/>
            <p:cNvSpPr>
              <a:spLocks/>
            </p:cNvSpPr>
            <p:nvPr/>
          </p:nvSpPr>
          <p:spPr bwMode="auto">
            <a:xfrm>
              <a:off x="3040" y="2083"/>
              <a:ext cx="14" cy="7"/>
            </a:xfrm>
            <a:custGeom>
              <a:avLst/>
              <a:gdLst>
                <a:gd name="T0" fmla="*/ 14 w 14"/>
                <a:gd name="T1" fmla="*/ 5 h 7"/>
                <a:gd name="T2" fmla="*/ 14 w 14"/>
                <a:gd name="T3" fmla="*/ 5 h 7"/>
                <a:gd name="T4" fmla="*/ 7 w 14"/>
                <a:gd name="T5" fmla="*/ 7 h 7"/>
                <a:gd name="T6" fmla="*/ 0 w 14"/>
                <a:gd name="T7" fmla="*/ 7 h 7"/>
                <a:gd name="T8" fmla="*/ 2 w 14"/>
                <a:gd name="T9" fmla="*/ 0 h 7"/>
                <a:gd name="T10" fmla="*/ 2 w 14"/>
                <a:gd name="T11" fmla="*/ 0 h 7"/>
                <a:gd name="T12" fmla="*/ 9 w 14"/>
                <a:gd name="T13" fmla="*/ 0 h 7"/>
                <a:gd name="T14" fmla="*/ 12 w 14"/>
                <a:gd name="T15" fmla="*/ 3 h 7"/>
                <a:gd name="T16" fmla="*/ 14 w 14"/>
                <a:gd name="T17" fmla="*/ 5 h 7"/>
                <a:gd name="T18" fmla="*/ 14 w 14"/>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7"/>
                <a:gd name="T32" fmla="*/ 14 w 1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7">
                  <a:moveTo>
                    <a:pt x="14" y="5"/>
                  </a:moveTo>
                  <a:lnTo>
                    <a:pt x="14" y="5"/>
                  </a:lnTo>
                  <a:lnTo>
                    <a:pt x="7" y="7"/>
                  </a:lnTo>
                  <a:lnTo>
                    <a:pt x="0" y="7"/>
                  </a:lnTo>
                  <a:lnTo>
                    <a:pt x="2" y="0"/>
                  </a:lnTo>
                  <a:lnTo>
                    <a:pt x="9" y="0"/>
                  </a:lnTo>
                  <a:lnTo>
                    <a:pt x="12" y="3"/>
                  </a:lnTo>
                  <a:lnTo>
                    <a:pt x="14"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8" name="Freeform 284"/>
            <p:cNvSpPr>
              <a:spLocks/>
            </p:cNvSpPr>
            <p:nvPr/>
          </p:nvSpPr>
          <p:spPr bwMode="auto">
            <a:xfrm>
              <a:off x="3151" y="2083"/>
              <a:ext cx="5" cy="7"/>
            </a:xfrm>
            <a:custGeom>
              <a:avLst/>
              <a:gdLst>
                <a:gd name="T0" fmla="*/ 5 w 5"/>
                <a:gd name="T1" fmla="*/ 0 h 7"/>
                <a:gd name="T2" fmla="*/ 5 w 5"/>
                <a:gd name="T3" fmla="*/ 0 h 7"/>
                <a:gd name="T4" fmla="*/ 5 w 5"/>
                <a:gd name="T5" fmla="*/ 3 h 7"/>
                <a:gd name="T6" fmla="*/ 2 w 5"/>
                <a:gd name="T7" fmla="*/ 5 h 7"/>
                <a:gd name="T8" fmla="*/ 0 w 5"/>
                <a:gd name="T9" fmla="*/ 7 h 7"/>
                <a:gd name="T10" fmla="*/ 0 w 5"/>
                <a:gd name="T11" fmla="*/ 0 h 7"/>
                <a:gd name="T12" fmla="*/ 5 w 5"/>
                <a:gd name="T13" fmla="*/ 0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0"/>
                  </a:moveTo>
                  <a:lnTo>
                    <a:pt x="5" y="0"/>
                  </a:lnTo>
                  <a:lnTo>
                    <a:pt x="5" y="3"/>
                  </a:lnTo>
                  <a:lnTo>
                    <a:pt x="2" y="5"/>
                  </a:lnTo>
                  <a:lnTo>
                    <a:pt x="0" y="7"/>
                  </a:lnTo>
                  <a:lnTo>
                    <a:pt x="0" y="0"/>
                  </a:lnTo>
                  <a:lnTo>
                    <a:pt x="5"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29" name="Freeform 285"/>
            <p:cNvSpPr>
              <a:spLocks/>
            </p:cNvSpPr>
            <p:nvPr/>
          </p:nvSpPr>
          <p:spPr bwMode="auto">
            <a:xfrm>
              <a:off x="2818" y="2093"/>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5 w 9"/>
                <a:gd name="T11" fmla="*/ 9 h 9"/>
                <a:gd name="T12" fmla="*/ 0 w 9"/>
                <a:gd name="T13" fmla="*/ 7 h 9"/>
                <a:gd name="T14" fmla="*/ 0 w 9"/>
                <a:gd name="T15" fmla="*/ 7 h 9"/>
                <a:gd name="T16" fmla="*/ 0 w 9"/>
                <a:gd name="T17" fmla="*/ 2 h 9"/>
                <a:gd name="T18" fmla="*/ 5 w 9"/>
                <a:gd name="T19" fmla="*/ 0 h 9"/>
                <a:gd name="T20" fmla="*/ 5 w 9"/>
                <a:gd name="T21" fmla="*/ 0 h 9"/>
                <a:gd name="T22" fmla="*/ 7 w 9"/>
                <a:gd name="T23" fmla="*/ 0 h 9"/>
                <a:gd name="T24" fmla="*/ 9 w 9"/>
                <a:gd name="T25" fmla="*/ 2 h 9"/>
                <a:gd name="T26" fmla="*/ 9 w 9"/>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9" y="2"/>
                  </a:moveTo>
                  <a:lnTo>
                    <a:pt x="9" y="2"/>
                  </a:lnTo>
                  <a:lnTo>
                    <a:pt x="9" y="7"/>
                  </a:lnTo>
                  <a:lnTo>
                    <a:pt x="7" y="9"/>
                  </a:lnTo>
                  <a:lnTo>
                    <a:pt x="5" y="9"/>
                  </a:lnTo>
                  <a:lnTo>
                    <a:pt x="0" y="7"/>
                  </a:lnTo>
                  <a:lnTo>
                    <a:pt x="0" y="2"/>
                  </a:lnTo>
                  <a:lnTo>
                    <a:pt x="5" y="0"/>
                  </a:lnTo>
                  <a:lnTo>
                    <a:pt x="7" y="0"/>
                  </a:lnTo>
                  <a:lnTo>
                    <a:pt x="9"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0" name="Freeform 286"/>
            <p:cNvSpPr>
              <a:spLocks/>
            </p:cNvSpPr>
            <p:nvPr/>
          </p:nvSpPr>
          <p:spPr bwMode="auto">
            <a:xfrm>
              <a:off x="3276" y="2100"/>
              <a:ext cx="12" cy="4"/>
            </a:xfrm>
            <a:custGeom>
              <a:avLst/>
              <a:gdLst>
                <a:gd name="T0" fmla="*/ 12 w 12"/>
                <a:gd name="T1" fmla="*/ 2 h 4"/>
                <a:gd name="T2" fmla="*/ 12 w 12"/>
                <a:gd name="T3" fmla="*/ 2 h 4"/>
                <a:gd name="T4" fmla="*/ 7 w 12"/>
                <a:gd name="T5" fmla="*/ 4 h 4"/>
                <a:gd name="T6" fmla="*/ 2 w 12"/>
                <a:gd name="T7" fmla="*/ 4 h 4"/>
                <a:gd name="T8" fmla="*/ 0 w 12"/>
                <a:gd name="T9" fmla="*/ 4 h 4"/>
                <a:gd name="T10" fmla="*/ 0 w 12"/>
                <a:gd name="T11" fmla="*/ 0 h 4"/>
                <a:gd name="T12" fmla="*/ 0 w 12"/>
                <a:gd name="T13" fmla="*/ 0 h 4"/>
                <a:gd name="T14" fmla="*/ 12 w 12"/>
                <a:gd name="T15" fmla="*/ 2 h 4"/>
                <a:gd name="T16" fmla="*/ 12 w 12"/>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
                <a:gd name="T29" fmla="*/ 12 w 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
                  <a:moveTo>
                    <a:pt x="12" y="2"/>
                  </a:moveTo>
                  <a:lnTo>
                    <a:pt x="12" y="2"/>
                  </a:lnTo>
                  <a:lnTo>
                    <a:pt x="7" y="4"/>
                  </a:lnTo>
                  <a:lnTo>
                    <a:pt x="2" y="4"/>
                  </a:lnTo>
                  <a:lnTo>
                    <a:pt x="0" y="4"/>
                  </a:lnTo>
                  <a:lnTo>
                    <a:pt x="0" y="0"/>
                  </a:lnTo>
                  <a:lnTo>
                    <a:pt x="12"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1" name="Freeform 287"/>
            <p:cNvSpPr>
              <a:spLocks/>
            </p:cNvSpPr>
            <p:nvPr/>
          </p:nvSpPr>
          <p:spPr bwMode="auto">
            <a:xfrm>
              <a:off x="2880" y="2102"/>
              <a:ext cx="14" cy="11"/>
            </a:xfrm>
            <a:custGeom>
              <a:avLst/>
              <a:gdLst>
                <a:gd name="T0" fmla="*/ 7 w 14"/>
                <a:gd name="T1" fmla="*/ 0 h 11"/>
                <a:gd name="T2" fmla="*/ 7 w 14"/>
                <a:gd name="T3" fmla="*/ 0 h 11"/>
                <a:gd name="T4" fmla="*/ 12 w 14"/>
                <a:gd name="T5" fmla="*/ 4 h 11"/>
                <a:gd name="T6" fmla="*/ 14 w 14"/>
                <a:gd name="T7" fmla="*/ 9 h 11"/>
                <a:gd name="T8" fmla="*/ 12 w 14"/>
                <a:gd name="T9" fmla="*/ 11 h 11"/>
                <a:gd name="T10" fmla="*/ 12 w 14"/>
                <a:gd name="T11" fmla="*/ 11 h 11"/>
                <a:gd name="T12" fmla="*/ 0 w 14"/>
                <a:gd name="T13" fmla="*/ 9 h 11"/>
                <a:gd name="T14" fmla="*/ 0 w 14"/>
                <a:gd name="T15" fmla="*/ 9 h 11"/>
                <a:gd name="T16" fmla="*/ 3 w 14"/>
                <a:gd name="T17" fmla="*/ 2 h 11"/>
                <a:gd name="T18" fmla="*/ 3 w 14"/>
                <a:gd name="T19" fmla="*/ 0 h 11"/>
                <a:gd name="T20" fmla="*/ 7 w 14"/>
                <a:gd name="T21" fmla="*/ 0 h 11"/>
                <a:gd name="T22" fmla="*/ 7 w 14"/>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1"/>
                <a:gd name="T38" fmla="*/ 14 w 14"/>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1">
                  <a:moveTo>
                    <a:pt x="7" y="0"/>
                  </a:moveTo>
                  <a:lnTo>
                    <a:pt x="7" y="0"/>
                  </a:lnTo>
                  <a:lnTo>
                    <a:pt x="12" y="4"/>
                  </a:lnTo>
                  <a:lnTo>
                    <a:pt x="14" y="9"/>
                  </a:lnTo>
                  <a:lnTo>
                    <a:pt x="12" y="11"/>
                  </a:lnTo>
                  <a:lnTo>
                    <a:pt x="0" y="9"/>
                  </a:lnTo>
                  <a:lnTo>
                    <a:pt x="3" y="2"/>
                  </a:lnTo>
                  <a:lnTo>
                    <a:pt x="3" y="0"/>
                  </a:lnTo>
                  <a:lnTo>
                    <a:pt x="7"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2" name="Freeform 288"/>
            <p:cNvSpPr>
              <a:spLocks/>
            </p:cNvSpPr>
            <p:nvPr/>
          </p:nvSpPr>
          <p:spPr bwMode="auto">
            <a:xfrm>
              <a:off x="2917" y="2102"/>
              <a:ext cx="58" cy="16"/>
            </a:xfrm>
            <a:custGeom>
              <a:avLst/>
              <a:gdLst>
                <a:gd name="T0" fmla="*/ 56 w 58"/>
                <a:gd name="T1" fmla="*/ 7 h 16"/>
                <a:gd name="T2" fmla="*/ 19 w 58"/>
                <a:gd name="T3" fmla="*/ 16 h 16"/>
                <a:gd name="T4" fmla="*/ 0 w 58"/>
                <a:gd name="T5" fmla="*/ 7 h 16"/>
                <a:gd name="T6" fmla="*/ 7 w 58"/>
                <a:gd name="T7" fmla="*/ 2 h 16"/>
                <a:gd name="T8" fmla="*/ 7 w 58"/>
                <a:gd name="T9" fmla="*/ 2 h 16"/>
                <a:gd name="T10" fmla="*/ 24 w 58"/>
                <a:gd name="T11" fmla="*/ 2 h 16"/>
                <a:gd name="T12" fmla="*/ 31 w 58"/>
                <a:gd name="T13" fmla="*/ 4 h 16"/>
                <a:gd name="T14" fmla="*/ 37 w 58"/>
                <a:gd name="T15" fmla="*/ 7 h 16"/>
                <a:gd name="T16" fmla="*/ 58 w 58"/>
                <a:gd name="T17" fmla="*/ 0 h 16"/>
                <a:gd name="T18" fmla="*/ 58 w 58"/>
                <a:gd name="T19" fmla="*/ 0 h 16"/>
                <a:gd name="T20" fmla="*/ 58 w 58"/>
                <a:gd name="T21" fmla="*/ 4 h 16"/>
                <a:gd name="T22" fmla="*/ 56 w 58"/>
                <a:gd name="T23" fmla="*/ 7 h 16"/>
                <a:gd name="T24" fmla="*/ 56 w 58"/>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6"/>
                <a:gd name="T41" fmla="*/ 58 w 5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6">
                  <a:moveTo>
                    <a:pt x="56" y="7"/>
                  </a:moveTo>
                  <a:lnTo>
                    <a:pt x="19" y="16"/>
                  </a:lnTo>
                  <a:lnTo>
                    <a:pt x="0" y="7"/>
                  </a:lnTo>
                  <a:lnTo>
                    <a:pt x="7" y="2"/>
                  </a:lnTo>
                  <a:lnTo>
                    <a:pt x="24" y="2"/>
                  </a:lnTo>
                  <a:lnTo>
                    <a:pt x="31" y="4"/>
                  </a:lnTo>
                  <a:lnTo>
                    <a:pt x="37" y="7"/>
                  </a:lnTo>
                  <a:lnTo>
                    <a:pt x="58" y="0"/>
                  </a:lnTo>
                  <a:lnTo>
                    <a:pt x="58" y="4"/>
                  </a:lnTo>
                  <a:lnTo>
                    <a:pt x="56"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3" name="Freeform 289"/>
            <p:cNvSpPr>
              <a:spLocks/>
            </p:cNvSpPr>
            <p:nvPr/>
          </p:nvSpPr>
          <p:spPr bwMode="auto">
            <a:xfrm>
              <a:off x="2860" y="2109"/>
              <a:ext cx="4" cy="7"/>
            </a:xfrm>
            <a:custGeom>
              <a:avLst/>
              <a:gdLst>
                <a:gd name="T0" fmla="*/ 4 w 4"/>
                <a:gd name="T1" fmla="*/ 4 h 7"/>
                <a:gd name="T2" fmla="*/ 0 w 4"/>
                <a:gd name="T3" fmla="*/ 7 h 7"/>
                <a:gd name="T4" fmla="*/ 0 w 4"/>
                <a:gd name="T5" fmla="*/ 0 h 7"/>
                <a:gd name="T6" fmla="*/ 0 w 4"/>
                <a:gd name="T7" fmla="*/ 0 h 7"/>
                <a:gd name="T8" fmla="*/ 4 w 4"/>
                <a:gd name="T9" fmla="*/ 4 h 7"/>
                <a:gd name="T10" fmla="*/ 4 w 4"/>
                <a:gd name="T11" fmla="*/ 4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4" y="4"/>
                  </a:moveTo>
                  <a:lnTo>
                    <a:pt x="0" y="7"/>
                  </a:lnTo>
                  <a:lnTo>
                    <a:pt x="0" y="0"/>
                  </a:lnTo>
                  <a:lnTo>
                    <a:pt x="4"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4" name="Freeform 290"/>
            <p:cNvSpPr>
              <a:spLocks/>
            </p:cNvSpPr>
            <p:nvPr/>
          </p:nvSpPr>
          <p:spPr bwMode="auto">
            <a:xfrm>
              <a:off x="2987" y="2111"/>
              <a:ext cx="72" cy="42"/>
            </a:xfrm>
            <a:custGeom>
              <a:avLst/>
              <a:gdLst>
                <a:gd name="T0" fmla="*/ 51 w 72"/>
                <a:gd name="T1" fmla="*/ 7 h 42"/>
                <a:gd name="T2" fmla="*/ 51 w 72"/>
                <a:gd name="T3" fmla="*/ 7 h 42"/>
                <a:gd name="T4" fmla="*/ 72 w 72"/>
                <a:gd name="T5" fmla="*/ 2 h 42"/>
                <a:gd name="T6" fmla="*/ 72 w 72"/>
                <a:gd name="T7" fmla="*/ 2 h 42"/>
                <a:gd name="T8" fmla="*/ 65 w 72"/>
                <a:gd name="T9" fmla="*/ 9 h 42"/>
                <a:gd name="T10" fmla="*/ 55 w 72"/>
                <a:gd name="T11" fmla="*/ 16 h 42"/>
                <a:gd name="T12" fmla="*/ 39 w 72"/>
                <a:gd name="T13" fmla="*/ 26 h 42"/>
                <a:gd name="T14" fmla="*/ 7 w 72"/>
                <a:gd name="T15" fmla="*/ 42 h 42"/>
                <a:gd name="T16" fmla="*/ 7 w 72"/>
                <a:gd name="T17" fmla="*/ 42 h 42"/>
                <a:gd name="T18" fmla="*/ 2 w 72"/>
                <a:gd name="T19" fmla="*/ 37 h 42"/>
                <a:gd name="T20" fmla="*/ 0 w 72"/>
                <a:gd name="T21" fmla="*/ 30 h 42"/>
                <a:gd name="T22" fmla="*/ 0 w 72"/>
                <a:gd name="T23" fmla="*/ 30 h 42"/>
                <a:gd name="T24" fmla="*/ 14 w 72"/>
                <a:gd name="T25" fmla="*/ 23 h 42"/>
                <a:gd name="T26" fmla="*/ 18 w 72"/>
                <a:gd name="T27" fmla="*/ 21 h 42"/>
                <a:gd name="T28" fmla="*/ 21 w 72"/>
                <a:gd name="T29" fmla="*/ 14 h 42"/>
                <a:gd name="T30" fmla="*/ 21 w 72"/>
                <a:gd name="T31" fmla="*/ 14 h 42"/>
                <a:gd name="T32" fmla="*/ 25 w 72"/>
                <a:gd name="T33" fmla="*/ 7 h 42"/>
                <a:gd name="T34" fmla="*/ 30 w 72"/>
                <a:gd name="T35" fmla="*/ 2 h 42"/>
                <a:gd name="T36" fmla="*/ 35 w 72"/>
                <a:gd name="T37" fmla="*/ 0 h 42"/>
                <a:gd name="T38" fmla="*/ 51 w 72"/>
                <a:gd name="T39" fmla="*/ 7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42"/>
                <a:gd name="T62" fmla="*/ 72 w 7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42">
                  <a:moveTo>
                    <a:pt x="51" y="7"/>
                  </a:moveTo>
                  <a:lnTo>
                    <a:pt x="51" y="7"/>
                  </a:lnTo>
                  <a:lnTo>
                    <a:pt x="72" y="2"/>
                  </a:lnTo>
                  <a:lnTo>
                    <a:pt x="65" y="9"/>
                  </a:lnTo>
                  <a:lnTo>
                    <a:pt x="55" y="16"/>
                  </a:lnTo>
                  <a:lnTo>
                    <a:pt x="39" y="26"/>
                  </a:lnTo>
                  <a:lnTo>
                    <a:pt x="7" y="42"/>
                  </a:lnTo>
                  <a:lnTo>
                    <a:pt x="2" y="37"/>
                  </a:lnTo>
                  <a:lnTo>
                    <a:pt x="0" y="30"/>
                  </a:lnTo>
                  <a:lnTo>
                    <a:pt x="14" y="23"/>
                  </a:lnTo>
                  <a:lnTo>
                    <a:pt x="18" y="21"/>
                  </a:lnTo>
                  <a:lnTo>
                    <a:pt x="21" y="14"/>
                  </a:lnTo>
                  <a:lnTo>
                    <a:pt x="25" y="7"/>
                  </a:lnTo>
                  <a:lnTo>
                    <a:pt x="30" y="2"/>
                  </a:lnTo>
                  <a:lnTo>
                    <a:pt x="35" y="0"/>
                  </a:lnTo>
                  <a:lnTo>
                    <a:pt x="51"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5" name="Freeform 291"/>
            <p:cNvSpPr>
              <a:spLocks/>
            </p:cNvSpPr>
            <p:nvPr/>
          </p:nvSpPr>
          <p:spPr bwMode="auto">
            <a:xfrm>
              <a:off x="3406" y="2857"/>
              <a:ext cx="26" cy="95"/>
            </a:xfrm>
            <a:custGeom>
              <a:avLst/>
              <a:gdLst>
                <a:gd name="T0" fmla="*/ 14 w 26"/>
                <a:gd name="T1" fmla="*/ 16 h 95"/>
                <a:gd name="T2" fmla="*/ 24 w 26"/>
                <a:gd name="T3" fmla="*/ 39 h 95"/>
                <a:gd name="T4" fmla="*/ 24 w 26"/>
                <a:gd name="T5" fmla="*/ 81 h 95"/>
                <a:gd name="T6" fmla="*/ 24 w 26"/>
                <a:gd name="T7" fmla="*/ 81 h 95"/>
                <a:gd name="T8" fmla="*/ 26 w 26"/>
                <a:gd name="T9" fmla="*/ 93 h 95"/>
                <a:gd name="T10" fmla="*/ 17 w 26"/>
                <a:gd name="T11" fmla="*/ 95 h 95"/>
                <a:gd name="T12" fmla="*/ 17 w 26"/>
                <a:gd name="T13" fmla="*/ 95 h 95"/>
                <a:gd name="T14" fmla="*/ 12 w 26"/>
                <a:gd name="T15" fmla="*/ 88 h 95"/>
                <a:gd name="T16" fmla="*/ 5 w 26"/>
                <a:gd name="T17" fmla="*/ 79 h 95"/>
                <a:gd name="T18" fmla="*/ 5 w 26"/>
                <a:gd name="T19" fmla="*/ 79 h 95"/>
                <a:gd name="T20" fmla="*/ 5 w 26"/>
                <a:gd name="T21" fmla="*/ 58 h 95"/>
                <a:gd name="T22" fmla="*/ 3 w 26"/>
                <a:gd name="T23" fmla="*/ 39 h 95"/>
                <a:gd name="T24" fmla="*/ 0 w 26"/>
                <a:gd name="T25" fmla="*/ 19 h 95"/>
                <a:gd name="T26" fmla="*/ 3 w 26"/>
                <a:gd name="T27" fmla="*/ 0 h 95"/>
                <a:gd name="T28" fmla="*/ 3 w 26"/>
                <a:gd name="T29" fmla="*/ 0 h 95"/>
                <a:gd name="T30" fmla="*/ 7 w 26"/>
                <a:gd name="T31" fmla="*/ 0 h 95"/>
                <a:gd name="T32" fmla="*/ 10 w 26"/>
                <a:gd name="T33" fmla="*/ 0 h 95"/>
                <a:gd name="T34" fmla="*/ 12 w 26"/>
                <a:gd name="T35" fmla="*/ 5 h 95"/>
                <a:gd name="T36" fmla="*/ 12 w 26"/>
                <a:gd name="T37" fmla="*/ 9 h 95"/>
                <a:gd name="T38" fmla="*/ 14 w 26"/>
                <a:gd name="T39" fmla="*/ 16 h 95"/>
                <a:gd name="T40" fmla="*/ 14 w 26"/>
                <a:gd name="T41" fmla="*/ 16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95"/>
                <a:gd name="T65" fmla="*/ 26 w 26"/>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95">
                  <a:moveTo>
                    <a:pt x="14" y="16"/>
                  </a:moveTo>
                  <a:lnTo>
                    <a:pt x="24" y="39"/>
                  </a:lnTo>
                  <a:lnTo>
                    <a:pt x="24" y="81"/>
                  </a:lnTo>
                  <a:lnTo>
                    <a:pt x="26" y="93"/>
                  </a:lnTo>
                  <a:lnTo>
                    <a:pt x="17" y="95"/>
                  </a:lnTo>
                  <a:lnTo>
                    <a:pt x="12" y="88"/>
                  </a:lnTo>
                  <a:lnTo>
                    <a:pt x="5" y="79"/>
                  </a:lnTo>
                  <a:lnTo>
                    <a:pt x="5" y="58"/>
                  </a:lnTo>
                  <a:lnTo>
                    <a:pt x="3" y="39"/>
                  </a:lnTo>
                  <a:lnTo>
                    <a:pt x="0" y="19"/>
                  </a:lnTo>
                  <a:lnTo>
                    <a:pt x="3" y="0"/>
                  </a:lnTo>
                  <a:lnTo>
                    <a:pt x="7" y="0"/>
                  </a:lnTo>
                  <a:lnTo>
                    <a:pt x="10" y="0"/>
                  </a:lnTo>
                  <a:lnTo>
                    <a:pt x="12" y="5"/>
                  </a:lnTo>
                  <a:lnTo>
                    <a:pt x="12" y="9"/>
                  </a:lnTo>
                  <a:lnTo>
                    <a:pt x="14"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6" name="Freeform 292"/>
            <p:cNvSpPr>
              <a:spLocks/>
            </p:cNvSpPr>
            <p:nvPr/>
          </p:nvSpPr>
          <p:spPr bwMode="auto">
            <a:xfrm>
              <a:off x="2901" y="2127"/>
              <a:ext cx="23" cy="23"/>
            </a:xfrm>
            <a:custGeom>
              <a:avLst/>
              <a:gdLst>
                <a:gd name="T0" fmla="*/ 19 w 23"/>
                <a:gd name="T1" fmla="*/ 3 h 23"/>
                <a:gd name="T2" fmla="*/ 19 w 23"/>
                <a:gd name="T3" fmla="*/ 3 h 23"/>
                <a:gd name="T4" fmla="*/ 23 w 23"/>
                <a:gd name="T5" fmla="*/ 12 h 23"/>
                <a:gd name="T6" fmla="*/ 23 w 23"/>
                <a:gd name="T7" fmla="*/ 16 h 23"/>
                <a:gd name="T8" fmla="*/ 23 w 23"/>
                <a:gd name="T9" fmla="*/ 21 h 23"/>
                <a:gd name="T10" fmla="*/ 23 w 23"/>
                <a:gd name="T11" fmla="*/ 21 h 23"/>
                <a:gd name="T12" fmla="*/ 19 w 23"/>
                <a:gd name="T13" fmla="*/ 23 h 23"/>
                <a:gd name="T14" fmla="*/ 16 w 23"/>
                <a:gd name="T15" fmla="*/ 23 h 23"/>
                <a:gd name="T16" fmla="*/ 12 w 23"/>
                <a:gd name="T17" fmla="*/ 19 h 23"/>
                <a:gd name="T18" fmla="*/ 0 w 23"/>
                <a:gd name="T19" fmla="*/ 10 h 23"/>
                <a:gd name="T20" fmla="*/ 0 w 23"/>
                <a:gd name="T21" fmla="*/ 10 h 23"/>
                <a:gd name="T22" fmla="*/ 12 w 23"/>
                <a:gd name="T23" fmla="*/ 0 h 23"/>
                <a:gd name="T24" fmla="*/ 19 w 23"/>
                <a:gd name="T25" fmla="*/ 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19" y="3"/>
                  </a:moveTo>
                  <a:lnTo>
                    <a:pt x="19" y="3"/>
                  </a:lnTo>
                  <a:lnTo>
                    <a:pt x="23" y="12"/>
                  </a:lnTo>
                  <a:lnTo>
                    <a:pt x="23" y="16"/>
                  </a:lnTo>
                  <a:lnTo>
                    <a:pt x="23" y="21"/>
                  </a:lnTo>
                  <a:lnTo>
                    <a:pt x="19" y="23"/>
                  </a:lnTo>
                  <a:lnTo>
                    <a:pt x="16" y="23"/>
                  </a:lnTo>
                  <a:lnTo>
                    <a:pt x="12" y="19"/>
                  </a:lnTo>
                  <a:lnTo>
                    <a:pt x="0" y="10"/>
                  </a:lnTo>
                  <a:lnTo>
                    <a:pt x="12" y="0"/>
                  </a:lnTo>
                  <a:lnTo>
                    <a:pt x="19"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7" name="Freeform 293"/>
            <p:cNvSpPr>
              <a:spLocks/>
            </p:cNvSpPr>
            <p:nvPr/>
          </p:nvSpPr>
          <p:spPr bwMode="auto">
            <a:xfrm>
              <a:off x="2936" y="1924"/>
              <a:ext cx="243" cy="294"/>
            </a:xfrm>
            <a:custGeom>
              <a:avLst/>
              <a:gdLst>
                <a:gd name="T0" fmla="*/ 78 w 243"/>
                <a:gd name="T1" fmla="*/ 48 h 294"/>
                <a:gd name="T2" fmla="*/ 81 w 243"/>
                <a:gd name="T3" fmla="*/ 51 h 294"/>
                <a:gd name="T4" fmla="*/ 134 w 243"/>
                <a:gd name="T5" fmla="*/ 67 h 294"/>
                <a:gd name="T6" fmla="*/ 155 w 243"/>
                <a:gd name="T7" fmla="*/ 85 h 294"/>
                <a:gd name="T8" fmla="*/ 180 w 243"/>
                <a:gd name="T9" fmla="*/ 97 h 294"/>
                <a:gd name="T10" fmla="*/ 180 w 243"/>
                <a:gd name="T11" fmla="*/ 97 h 294"/>
                <a:gd name="T12" fmla="*/ 185 w 243"/>
                <a:gd name="T13" fmla="*/ 106 h 294"/>
                <a:gd name="T14" fmla="*/ 187 w 243"/>
                <a:gd name="T15" fmla="*/ 116 h 294"/>
                <a:gd name="T16" fmla="*/ 190 w 243"/>
                <a:gd name="T17" fmla="*/ 136 h 294"/>
                <a:gd name="T18" fmla="*/ 190 w 243"/>
                <a:gd name="T19" fmla="*/ 139 h 294"/>
                <a:gd name="T20" fmla="*/ 222 w 243"/>
                <a:gd name="T21" fmla="*/ 146 h 294"/>
                <a:gd name="T22" fmla="*/ 243 w 243"/>
                <a:gd name="T23" fmla="*/ 238 h 294"/>
                <a:gd name="T24" fmla="*/ 240 w 243"/>
                <a:gd name="T25" fmla="*/ 238 h 294"/>
                <a:gd name="T26" fmla="*/ 192 w 243"/>
                <a:gd name="T27" fmla="*/ 220 h 294"/>
                <a:gd name="T28" fmla="*/ 176 w 243"/>
                <a:gd name="T29" fmla="*/ 222 h 294"/>
                <a:gd name="T30" fmla="*/ 166 w 243"/>
                <a:gd name="T31" fmla="*/ 241 h 294"/>
                <a:gd name="T32" fmla="*/ 166 w 243"/>
                <a:gd name="T33" fmla="*/ 271 h 294"/>
                <a:gd name="T34" fmla="*/ 125 w 243"/>
                <a:gd name="T35" fmla="*/ 280 h 294"/>
                <a:gd name="T36" fmla="*/ 97 w 243"/>
                <a:gd name="T37" fmla="*/ 275 h 294"/>
                <a:gd name="T38" fmla="*/ 97 w 243"/>
                <a:gd name="T39" fmla="*/ 275 h 294"/>
                <a:gd name="T40" fmla="*/ 92 w 243"/>
                <a:gd name="T41" fmla="*/ 280 h 294"/>
                <a:gd name="T42" fmla="*/ 88 w 243"/>
                <a:gd name="T43" fmla="*/ 287 h 294"/>
                <a:gd name="T44" fmla="*/ 83 w 243"/>
                <a:gd name="T45" fmla="*/ 291 h 294"/>
                <a:gd name="T46" fmla="*/ 81 w 243"/>
                <a:gd name="T47" fmla="*/ 294 h 294"/>
                <a:gd name="T48" fmla="*/ 76 w 243"/>
                <a:gd name="T49" fmla="*/ 294 h 294"/>
                <a:gd name="T50" fmla="*/ 62 w 243"/>
                <a:gd name="T51" fmla="*/ 278 h 294"/>
                <a:gd name="T52" fmla="*/ 14 w 243"/>
                <a:gd name="T53" fmla="*/ 178 h 294"/>
                <a:gd name="T54" fmla="*/ 14 w 243"/>
                <a:gd name="T55" fmla="*/ 178 h 294"/>
                <a:gd name="T56" fmla="*/ 21 w 243"/>
                <a:gd name="T57" fmla="*/ 129 h 294"/>
                <a:gd name="T58" fmla="*/ 21 w 243"/>
                <a:gd name="T59" fmla="*/ 104 h 294"/>
                <a:gd name="T60" fmla="*/ 21 w 243"/>
                <a:gd name="T61" fmla="*/ 79 h 294"/>
                <a:gd name="T62" fmla="*/ 21 w 243"/>
                <a:gd name="T63" fmla="*/ 79 h 294"/>
                <a:gd name="T64" fmla="*/ 18 w 243"/>
                <a:gd name="T65" fmla="*/ 69 h 294"/>
                <a:gd name="T66" fmla="*/ 16 w 243"/>
                <a:gd name="T67" fmla="*/ 60 h 294"/>
                <a:gd name="T68" fmla="*/ 9 w 243"/>
                <a:gd name="T69" fmla="*/ 44 h 294"/>
                <a:gd name="T70" fmla="*/ 0 w 243"/>
                <a:gd name="T71" fmla="*/ 21 h 294"/>
                <a:gd name="T72" fmla="*/ 37 w 243"/>
                <a:gd name="T73" fmla="*/ 14 h 294"/>
                <a:gd name="T74" fmla="*/ 51 w 243"/>
                <a:gd name="T75" fmla="*/ 0 h 294"/>
                <a:gd name="T76" fmla="*/ 65 w 243"/>
                <a:gd name="T77" fmla="*/ 2 h 294"/>
                <a:gd name="T78" fmla="*/ 78 w 243"/>
                <a:gd name="T79" fmla="*/ 48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3"/>
                <a:gd name="T121" fmla="*/ 0 h 294"/>
                <a:gd name="T122" fmla="*/ 243 w 243"/>
                <a:gd name="T123" fmla="*/ 294 h 2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3" h="294">
                  <a:moveTo>
                    <a:pt x="78" y="48"/>
                  </a:moveTo>
                  <a:lnTo>
                    <a:pt x="81" y="51"/>
                  </a:lnTo>
                  <a:lnTo>
                    <a:pt x="134" y="67"/>
                  </a:lnTo>
                  <a:lnTo>
                    <a:pt x="155" y="85"/>
                  </a:lnTo>
                  <a:lnTo>
                    <a:pt x="180" y="97"/>
                  </a:lnTo>
                  <a:lnTo>
                    <a:pt x="185" y="106"/>
                  </a:lnTo>
                  <a:lnTo>
                    <a:pt x="187" y="116"/>
                  </a:lnTo>
                  <a:lnTo>
                    <a:pt x="190" y="136"/>
                  </a:lnTo>
                  <a:lnTo>
                    <a:pt x="190" y="139"/>
                  </a:lnTo>
                  <a:lnTo>
                    <a:pt x="222" y="146"/>
                  </a:lnTo>
                  <a:lnTo>
                    <a:pt x="243" y="238"/>
                  </a:lnTo>
                  <a:lnTo>
                    <a:pt x="240" y="238"/>
                  </a:lnTo>
                  <a:lnTo>
                    <a:pt x="192" y="220"/>
                  </a:lnTo>
                  <a:lnTo>
                    <a:pt x="176" y="222"/>
                  </a:lnTo>
                  <a:lnTo>
                    <a:pt x="166" y="241"/>
                  </a:lnTo>
                  <a:lnTo>
                    <a:pt x="166" y="271"/>
                  </a:lnTo>
                  <a:lnTo>
                    <a:pt x="125" y="280"/>
                  </a:lnTo>
                  <a:lnTo>
                    <a:pt x="97" y="275"/>
                  </a:lnTo>
                  <a:lnTo>
                    <a:pt x="92" y="280"/>
                  </a:lnTo>
                  <a:lnTo>
                    <a:pt x="88" y="287"/>
                  </a:lnTo>
                  <a:lnTo>
                    <a:pt x="83" y="291"/>
                  </a:lnTo>
                  <a:lnTo>
                    <a:pt x="81" y="294"/>
                  </a:lnTo>
                  <a:lnTo>
                    <a:pt x="76" y="294"/>
                  </a:lnTo>
                  <a:lnTo>
                    <a:pt x="62" y="278"/>
                  </a:lnTo>
                  <a:lnTo>
                    <a:pt x="14" y="178"/>
                  </a:lnTo>
                  <a:lnTo>
                    <a:pt x="21" y="129"/>
                  </a:lnTo>
                  <a:lnTo>
                    <a:pt x="21" y="104"/>
                  </a:lnTo>
                  <a:lnTo>
                    <a:pt x="21" y="79"/>
                  </a:lnTo>
                  <a:lnTo>
                    <a:pt x="18" y="69"/>
                  </a:lnTo>
                  <a:lnTo>
                    <a:pt x="16" y="60"/>
                  </a:lnTo>
                  <a:lnTo>
                    <a:pt x="9" y="44"/>
                  </a:lnTo>
                  <a:lnTo>
                    <a:pt x="0" y="21"/>
                  </a:lnTo>
                  <a:lnTo>
                    <a:pt x="37" y="14"/>
                  </a:lnTo>
                  <a:lnTo>
                    <a:pt x="51" y="0"/>
                  </a:lnTo>
                  <a:lnTo>
                    <a:pt x="65" y="2"/>
                  </a:lnTo>
                  <a:lnTo>
                    <a:pt x="78" y="4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8" name="Freeform 294"/>
            <p:cNvSpPr>
              <a:spLocks/>
            </p:cNvSpPr>
            <p:nvPr/>
          </p:nvSpPr>
          <p:spPr bwMode="auto">
            <a:xfrm>
              <a:off x="3173" y="2348"/>
              <a:ext cx="49" cy="123"/>
            </a:xfrm>
            <a:custGeom>
              <a:avLst/>
              <a:gdLst>
                <a:gd name="T0" fmla="*/ 23 w 49"/>
                <a:gd name="T1" fmla="*/ 68 h 123"/>
                <a:gd name="T2" fmla="*/ 23 w 49"/>
                <a:gd name="T3" fmla="*/ 68 h 123"/>
                <a:gd name="T4" fmla="*/ 30 w 49"/>
                <a:gd name="T5" fmla="*/ 65 h 123"/>
                <a:gd name="T6" fmla="*/ 40 w 49"/>
                <a:gd name="T7" fmla="*/ 63 h 123"/>
                <a:gd name="T8" fmla="*/ 49 w 49"/>
                <a:gd name="T9" fmla="*/ 72 h 123"/>
                <a:gd name="T10" fmla="*/ 47 w 49"/>
                <a:gd name="T11" fmla="*/ 121 h 123"/>
                <a:gd name="T12" fmla="*/ 44 w 49"/>
                <a:gd name="T13" fmla="*/ 123 h 123"/>
                <a:gd name="T14" fmla="*/ 44 w 49"/>
                <a:gd name="T15" fmla="*/ 123 h 123"/>
                <a:gd name="T16" fmla="*/ 3 w 49"/>
                <a:gd name="T17" fmla="*/ 74 h 123"/>
                <a:gd name="T18" fmla="*/ 0 w 49"/>
                <a:gd name="T19" fmla="*/ 26 h 123"/>
                <a:gd name="T20" fmla="*/ 7 w 49"/>
                <a:gd name="T21" fmla="*/ 0 h 123"/>
                <a:gd name="T22" fmla="*/ 12 w 49"/>
                <a:gd name="T23" fmla="*/ 47 h 123"/>
                <a:gd name="T24" fmla="*/ 23 w 49"/>
                <a:gd name="T25" fmla="*/ 68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123"/>
                <a:gd name="T41" fmla="*/ 49 w 49"/>
                <a:gd name="T42" fmla="*/ 123 h 1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123">
                  <a:moveTo>
                    <a:pt x="23" y="68"/>
                  </a:moveTo>
                  <a:lnTo>
                    <a:pt x="23" y="68"/>
                  </a:lnTo>
                  <a:lnTo>
                    <a:pt x="30" y="65"/>
                  </a:lnTo>
                  <a:lnTo>
                    <a:pt x="40" y="63"/>
                  </a:lnTo>
                  <a:lnTo>
                    <a:pt x="49" y="72"/>
                  </a:lnTo>
                  <a:lnTo>
                    <a:pt x="47" y="121"/>
                  </a:lnTo>
                  <a:lnTo>
                    <a:pt x="44" y="123"/>
                  </a:lnTo>
                  <a:lnTo>
                    <a:pt x="3" y="74"/>
                  </a:lnTo>
                  <a:lnTo>
                    <a:pt x="0" y="26"/>
                  </a:lnTo>
                  <a:lnTo>
                    <a:pt x="7" y="0"/>
                  </a:lnTo>
                  <a:lnTo>
                    <a:pt x="12" y="47"/>
                  </a:lnTo>
                  <a:lnTo>
                    <a:pt x="23" y="68"/>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39" name="Freeform 295"/>
            <p:cNvSpPr>
              <a:spLocks/>
            </p:cNvSpPr>
            <p:nvPr/>
          </p:nvSpPr>
          <p:spPr bwMode="auto">
            <a:xfrm>
              <a:off x="3127" y="2351"/>
              <a:ext cx="197" cy="342"/>
            </a:xfrm>
            <a:custGeom>
              <a:avLst/>
              <a:gdLst>
                <a:gd name="T0" fmla="*/ 194 w 197"/>
                <a:gd name="T1" fmla="*/ 0 h 342"/>
                <a:gd name="T2" fmla="*/ 194 w 197"/>
                <a:gd name="T3" fmla="*/ 0 h 342"/>
                <a:gd name="T4" fmla="*/ 192 w 197"/>
                <a:gd name="T5" fmla="*/ 67 h 342"/>
                <a:gd name="T6" fmla="*/ 197 w 197"/>
                <a:gd name="T7" fmla="*/ 97 h 342"/>
                <a:gd name="T8" fmla="*/ 197 w 197"/>
                <a:gd name="T9" fmla="*/ 97 h 342"/>
                <a:gd name="T10" fmla="*/ 183 w 197"/>
                <a:gd name="T11" fmla="*/ 111 h 342"/>
                <a:gd name="T12" fmla="*/ 167 w 197"/>
                <a:gd name="T13" fmla="*/ 127 h 342"/>
                <a:gd name="T14" fmla="*/ 150 w 197"/>
                <a:gd name="T15" fmla="*/ 139 h 342"/>
                <a:gd name="T16" fmla="*/ 143 w 197"/>
                <a:gd name="T17" fmla="*/ 143 h 342"/>
                <a:gd name="T18" fmla="*/ 132 w 197"/>
                <a:gd name="T19" fmla="*/ 146 h 342"/>
                <a:gd name="T20" fmla="*/ 111 w 197"/>
                <a:gd name="T21" fmla="*/ 152 h 342"/>
                <a:gd name="T22" fmla="*/ 111 w 197"/>
                <a:gd name="T23" fmla="*/ 152 h 342"/>
                <a:gd name="T24" fmla="*/ 72 w 197"/>
                <a:gd name="T25" fmla="*/ 203 h 342"/>
                <a:gd name="T26" fmla="*/ 72 w 197"/>
                <a:gd name="T27" fmla="*/ 203 h 342"/>
                <a:gd name="T28" fmla="*/ 79 w 197"/>
                <a:gd name="T29" fmla="*/ 231 h 342"/>
                <a:gd name="T30" fmla="*/ 81 w 197"/>
                <a:gd name="T31" fmla="*/ 303 h 342"/>
                <a:gd name="T32" fmla="*/ 35 w 197"/>
                <a:gd name="T33" fmla="*/ 326 h 342"/>
                <a:gd name="T34" fmla="*/ 35 w 197"/>
                <a:gd name="T35" fmla="*/ 326 h 342"/>
                <a:gd name="T36" fmla="*/ 28 w 197"/>
                <a:gd name="T37" fmla="*/ 342 h 342"/>
                <a:gd name="T38" fmla="*/ 14 w 197"/>
                <a:gd name="T39" fmla="*/ 254 h 342"/>
                <a:gd name="T40" fmla="*/ 46 w 197"/>
                <a:gd name="T41" fmla="*/ 229 h 342"/>
                <a:gd name="T42" fmla="*/ 53 w 197"/>
                <a:gd name="T43" fmla="*/ 208 h 342"/>
                <a:gd name="T44" fmla="*/ 44 w 197"/>
                <a:gd name="T45" fmla="*/ 187 h 342"/>
                <a:gd name="T46" fmla="*/ 44 w 197"/>
                <a:gd name="T47" fmla="*/ 187 h 342"/>
                <a:gd name="T48" fmla="*/ 49 w 197"/>
                <a:gd name="T49" fmla="*/ 171 h 342"/>
                <a:gd name="T50" fmla="*/ 49 w 197"/>
                <a:gd name="T51" fmla="*/ 157 h 342"/>
                <a:gd name="T52" fmla="*/ 51 w 197"/>
                <a:gd name="T53" fmla="*/ 125 h 342"/>
                <a:gd name="T54" fmla="*/ 49 w 197"/>
                <a:gd name="T55" fmla="*/ 125 h 342"/>
                <a:gd name="T56" fmla="*/ 49 w 197"/>
                <a:gd name="T57" fmla="*/ 125 h 342"/>
                <a:gd name="T58" fmla="*/ 35 w 197"/>
                <a:gd name="T59" fmla="*/ 122 h 342"/>
                <a:gd name="T60" fmla="*/ 23 w 197"/>
                <a:gd name="T61" fmla="*/ 122 h 342"/>
                <a:gd name="T62" fmla="*/ 12 w 197"/>
                <a:gd name="T63" fmla="*/ 118 h 342"/>
                <a:gd name="T64" fmla="*/ 0 w 197"/>
                <a:gd name="T65" fmla="*/ 113 h 342"/>
                <a:gd name="T66" fmla="*/ 0 w 197"/>
                <a:gd name="T67" fmla="*/ 92 h 342"/>
                <a:gd name="T68" fmla="*/ 46 w 197"/>
                <a:gd name="T69" fmla="*/ 76 h 342"/>
                <a:gd name="T70" fmla="*/ 88 w 197"/>
                <a:gd name="T71" fmla="*/ 125 h 342"/>
                <a:gd name="T72" fmla="*/ 88 w 197"/>
                <a:gd name="T73" fmla="*/ 125 h 342"/>
                <a:gd name="T74" fmla="*/ 90 w 197"/>
                <a:gd name="T75" fmla="*/ 122 h 342"/>
                <a:gd name="T76" fmla="*/ 95 w 197"/>
                <a:gd name="T77" fmla="*/ 122 h 342"/>
                <a:gd name="T78" fmla="*/ 95 w 197"/>
                <a:gd name="T79" fmla="*/ 122 h 342"/>
                <a:gd name="T80" fmla="*/ 97 w 197"/>
                <a:gd name="T81" fmla="*/ 69 h 342"/>
                <a:gd name="T82" fmla="*/ 97 w 197"/>
                <a:gd name="T83" fmla="*/ 69 h 342"/>
                <a:gd name="T84" fmla="*/ 88 w 197"/>
                <a:gd name="T85" fmla="*/ 58 h 342"/>
                <a:gd name="T86" fmla="*/ 83 w 197"/>
                <a:gd name="T87" fmla="*/ 53 h 342"/>
                <a:gd name="T88" fmla="*/ 81 w 197"/>
                <a:gd name="T89" fmla="*/ 46 h 342"/>
                <a:gd name="T90" fmla="*/ 81 w 197"/>
                <a:gd name="T91" fmla="*/ 7 h 342"/>
                <a:gd name="T92" fmla="*/ 81 w 197"/>
                <a:gd name="T93" fmla="*/ 7 h 342"/>
                <a:gd name="T94" fmla="*/ 118 w 197"/>
                <a:gd name="T95" fmla="*/ 9 h 342"/>
                <a:gd name="T96" fmla="*/ 134 w 197"/>
                <a:gd name="T97" fmla="*/ 9 h 342"/>
                <a:gd name="T98" fmla="*/ 153 w 197"/>
                <a:gd name="T99" fmla="*/ 7 h 342"/>
                <a:gd name="T100" fmla="*/ 153 w 197"/>
                <a:gd name="T101" fmla="*/ 7 h 342"/>
                <a:gd name="T102" fmla="*/ 194 w 197"/>
                <a:gd name="T103" fmla="*/ 0 h 342"/>
                <a:gd name="T104" fmla="*/ 194 w 197"/>
                <a:gd name="T105" fmla="*/ 0 h 3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342"/>
                <a:gd name="T161" fmla="*/ 197 w 197"/>
                <a:gd name="T162" fmla="*/ 342 h 3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342">
                  <a:moveTo>
                    <a:pt x="194" y="0"/>
                  </a:moveTo>
                  <a:lnTo>
                    <a:pt x="194" y="0"/>
                  </a:lnTo>
                  <a:lnTo>
                    <a:pt x="192" y="67"/>
                  </a:lnTo>
                  <a:lnTo>
                    <a:pt x="197" y="97"/>
                  </a:lnTo>
                  <a:lnTo>
                    <a:pt x="183" y="111"/>
                  </a:lnTo>
                  <a:lnTo>
                    <a:pt x="167" y="127"/>
                  </a:lnTo>
                  <a:lnTo>
                    <a:pt x="150" y="139"/>
                  </a:lnTo>
                  <a:lnTo>
                    <a:pt x="143" y="143"/>
                  </a:lnTo>
                  <a:lnTo>
                    <a:pt x="132" y="146"/>
                  </a:lnTo>
                  <a:lnTo>
                    <a:pt x="111" y="152"/>
                  </a:lnTo>
                  <a:lnTo>
                    <a:pt x="72" y="203"/>
                  </a:lnTo>
                  <a:lnTo>
                    <a:pt x="79" y="231"/>
                  </a:lnTo>
                  <a:lnTo>
                    <a:pt x="81" y="303"/>
                  </a:lnTo>
                  <a:lnTo>
                    <a:pt x="35" y="326"/>
                  </a:lnTo>
                  <a:lnTo>
                    <a:pt x="28" y="342"/>
                  </a:lnTo>
                  <a:lnTo>
                    <a:pt x="14" y="254"/>
                  </a:lnTo>
                  <a:lnTo>
                    <a:pt x="46" y="229"/>
                  </a:lnTo>
                  <a:lnTo>
                    <a:pt x="53" y="208"/>
                  </a:lnTo>
                  <a:lnTo>
                    <a:pt x="44" y="187"/>
                  </a:lnTo>
                  <a:lnTo>
                    <a:pt x="49" y="171"/>
                  </a:lnTo>
                  <a:lnTo>
                    <a:pt x="49" y="157"/>
                  </a:lnTo>
                  <a:lnTo>
                    <a:pt x="51" y="125"/>
                  </a:lnTo>
                  <a:lnTo>
                    <a:pt x="49" y="125"/>
                  </a:lnTo>
                  <a:lnTo>
                    <a:pt x="35" y="122"/>
                  </a:lnTo>
                  <a:lnTo>
                    <a:pt x="23" y="122"/>
                  </a:lnTo>
                  <a:lnTo>
                    <a:pt x="12" y="118"/>
                  </a:lnTo>
                  <a:lnTo>
                    <a:pt x="0" y="113"/>
                  </a:lnTo>
                  <a:lnTo>
                    <a:pt x="0" y="92"/>
                  </a:lnTo>
                  <a:lnTo>
                    <a:pt x="46" y="76"/>
                  </a:lnTo>
                  <a:lnTo>
                    <a:pt x="88" y="125"/>
                  </a:lnTo>
                  <a:lnTo>
                    <a:pt x="90" y="122"/>
                  </a:lnTo>
                  <a:lnTo>
                    <a:pt x="95" y="122"/>
                  </a:lnTo>
                  <a:lnTo>
                    <a:pt x="97" y="69"/>
                  </a:lnTo>
                  <a:lnTo>
                    <a:pt x="88" y="58"/>
                  </a:lnTo>
                  <a:lnTo>
                    <a:pt x="83" y="53"/>
                  </a:lnTo>
                  <a:lnTo>
                    <a:pt x="81" y="46"/>
                  </a:lnTo>
                  <a:lnTo>
                    <a:pt x="81" y="7"/>
                  </a:lnTo>
                  <a:lnTo>
                    <a:pt x="118" y="9"/>
                  </a:lnTo>
                  <a:lnTo>
                    <a:pt x="134" y="9"/>
                  </a:lnTo>
                  <a:lnTo>
                    <a:pt x="153" y="7"/>
                  </a:lnTo>
                  <a:lnTo>
                    <a:pt x="194"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0" name="Freeform 296"/>
            <p:cNvSpPr>
              <a:spLocks/>
            </p:cNvSpPr>
            <p:nvPr/>
          </p:nvSpPr>
          <p:spPr bwMode="auto">
            <a:xfrm>
              <a:off x="3372" y="2358"/>
              <a:ext cx="12" cy="7"/>
            </a:xfrm>
            <a:custGeom>
              <a:avLst/>
              <a:gdLst>
                <a:gd name="T0" fmla="*/ 12 w 12"/>
                <a:gd name="T1" fmla="*/ 4 h 7"/>
                <a:gd name="T2" fmla="*/ 12 w 12"/>
                <a:gd name="T3" fmla="*/ 4 h 7"/>
                <a:gd name="T4" fmla="*/ 7 w 12"/>
                <a:gd name="T5" fmla="*/ 7 h 7"/>
                <a:gd name="T6" fmla="*/ 5 w 12"/>
                <a:gd name="T7" fmla="*/ 7 h 7"/>
                <a:gd name="T8" fmla="*/ 3 w 12"/>
                <a:gd name="T9" fmla="*/ 7 h 7"/>
                <a:gd name="T10" fmla="*/ 3 w 12"/>
                <a:gd name="T11" fmla="*/ 7 h 7"/>
                <a:gd name="T12" fmla="*/ 0 w 12"/>
                <a:gd name="T13" fmla="*/ 4 h 7"/>
                <a:gd name="T14" fmla="*/ 0 w 12"/>
                <a:gd name="T15" fmla="*/ 4 h 7"/>
                <a:gd name="T16" fmla="*/ 0 w 12"/>
                <a:gd name="T17" fmla="*/ 2 h 7"/>
                <a:gd name="T18" fmla="*/ 0 w 12"/>
                <a:gd name="T19" fmla="*/ 0 h 7"/>
                <a:gd name="T20" fmla="*/ 0 w 12"/>
                <a:gd name="T21" fmla="*/ 0 h 7"/>
                <a:gd name="T22" fmla="*/ 12 w 12"/>
                <a:gd name="T23" fmla="*/ 4 h 7"/>
                <a:gd name="T24" fmla="*/ 12 w 12"/>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12" y="4"/>
                  </a:moveTo>
                  <a:lnTo>
                    <a:pt x="12" y="4"/>
                  </a:lnTo>
                  <a:lnTo>
                    <a:pt x="7" y="7"/>
                  </a:lnTo>
                  <a:lnTo>
                    <a:pt x="5" y="7"/>
                  </a:lnTo>
                  <a:lnTo>
                    <a:pt x="3" y="7"/>
                  </a:lnTo>
                  <a:lnTo>
                    <a:pt x="0" y="4"/>
                  </a:lnTo>
                  <a:lnTo>
                    <a:pt x="0" y="2"/>
                  </a:lnTo>
                  <a:lnTo>
                    <a:pt x="0" y="0"/>
                  </a:lnTo>
                  <a:lnTo>
                    <a:pt x="12"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1" name="Freeform 297"/>
            <p:cNvSpPr>
              <a:spLocks/>
            </p:cNvSpPr>
            <p:nvPr/>
          </p:nvSpPr>
          <p:spPr bwMode="auto">
            <a:xfrm>
              <a:off x="3363" y="2369"/>
              <a:ext cx="155" cy="315"/>
            </a:xfrm>
            <a:custGeom>
              <a:avLst/>
              <a:gdLst>
                <a:gd name="T0" fmla="*/ 146 w 155"/>
                <a:gd name="T1" fmla="*/ 33 h 315"/>
                <a:gd name="T2" fmla="*/ 148 w 155"/>
                <a:gd name="T3" fmla="*/ 77 h 315"/>
                <a:gd name="T4" fmla="*/ 148 w 155"/>
                <a:gd name="T5" fmla="*/ 77 h 315"/>
                <a:gd name="T6" fmla="*/ 153 w 155"/>
                <a:gd name="T7" fmla="*/ 84 h 315"/>
                <a:gd name="T8" fmla="*/ 155 w 155"/>
                <a:gd name="T9" fmla="*/ 86 h 315"/>
                <a:gd name="T10" fmla="*/ 155 w 155"/>
                <a:gd name="T11" fmla="*/ 91 h 315"/>
                <a:gd name="T12" fmla="*/ 155 w 155"/>
                <a:gd name="T13" fmla="*/ 91 h 315"/>
                <a:gd name="T14" fmla="*/ 150 w 155"/>
                <a:gd name="T15" fmla="*/ 93 h 315"/>
                <a:gd name="T16" fmla="*/ 148 w 155"/>
                <a:gd name="T17" fmla="*/ 93 h 315"/>
                <a:gd name="T18" fmla="*/ 143 w 155"/>
                <a:gd name="T19" fmla="*/ 91 h 315"/>
                <a:gd name="T20" fmla="*/ 139 w 155"/>
                <a:gd name="T21" fmla="*/ 86 h 315"/>
                <a:gd name="T22" fmla="*/ 132 w 155"/>
                <a:gd name="T23" fmla="*/ 84 h 315"/>
                <a:gd name="T24" fmla="*/ 132 w 155"/>
                <a:gd name="T25" fmla="*/ 84 h 315"/>
                <a:gd name="T26" fmla="*/ 132 w 155"/>
                <a:gd name="T27" fmla="*/ 84 h 315"/>
                <a:gd name="T28" fmla="*/ 130 w 155"/>
                <a:gd name="T29" fmla="*/ 84 h 315"/>
                <a:gd name="T30" fmla="*/ 125 w 155"/>
                <a:gd name="T31" fmla="*/ 107 h 315"/>
                <a:gd name="T32" fmla="*/ 130 w 155"/>
                <a:gd name="T33" fmla="*/ 137 h 315"/>
                <a:gd name="T34" fmla="*/ 83 w 155"/>
                <a:gd name="T35" fmla="*/ 287 h 315"/>
                <a:gd name="T36" fmla="*/ 76 w 155"/>
                <a:gd name="T37" fmla="*/ 296 h 315"/>
                <a:gd name="T38" fmla="*/ 62 w 155"/>
                <a:gd name="T39" fmla="*/ 296 h 315"/>
                <a:gd name="T40" fmla="*/ 44 w 155"/>
                <a:gd name="T41" fmla="*/ 315 h 315"/>
                <a:gd name="T42" fmla="*/ 21 w 155"/>
                <a:gd name="T43" fmla="*/ 313 h 315"/>
                <a:gd name="T44" fmla="*/ 5 w 155"/>
                <a:gd name="T45" fmla="*/ 269 h 315"/>
                <a:gd name="T46" fmla="*/ 0 w 155"/>
                <a:gd name="T47" fmla="*/ 227 h 315"/>
                <a:gd name="T48" fmla="*/ 0 w 155"/>
                <a:gd name="T49" fmla="*/ 227 h 315"/>
                <a:gd name="T50" fmla="*/ 30 w 155"/>
                <a:gd name="T51" fmla="*/ 178 h 315"/>
                <a:gd name="T52" fmla="*/ 23 w 155"/>
                <a:gd name="T53" fmla="*/ 146 h 315"/>
                <a:gd name="T54" fmla="*/ 23 w 155"/>
                <a:gd name="T55" fmla="*/ 146 h 315"/>
                <a:gd name="T56" fmla="*/ 25 w 155"/>
                <a:gd name="T57" fmla="*/ 139 h 315"/>
                <a:gd name="T58" fmla="*/ 25 w 155"/>
                <a:gd name="T59" fmla="*/ 130 h 315"/>
                <a:gd name="T60" fmla="*/ 25 w 155"/>
                <a:gd name="T61" fmla="*/ 114 h 315"/>
                <a:gd name="T62" fmla="*/ 44 w 155"/>
                <a:gd name="T63" fmla="*/ 91 h 315"/>
                <a:gd name="T64" fmla="*/ 44 w 155"/>
                <a:gd name="T65" fmla="*/ 91 h 315"/>
                <a:gd name="T66" fmla="*/ 72 w 155"/>
                <a:gd name="T67" fmla="*/ 77 h 315"/>
                <a:gd name="T68" fmla="*/ 104 w 155"/>
                <a:gd name="T69" fmla="*/ 65 h 315"/>
                <a:gd name="T70" fmla="*/ 104 w 155"/>
                <a:gd name="T71" fmla="*/ 65 h 315"/>
                <a:gd name="T72" fmla="*/ 109 w 155"/>
                <a:gd name="T73" fmla="*/ 56 h 315"/>
                <a:gd name="T74" fmla="*/ 111 w 155"/>
                <a:gd name="T75" fmla="*/ 47 h 315"/>
                <a:gd name="T76" fmla="*/ 116 w 155"/>
                <a:gd name="T77" fmla="*/ 28 h 315"/>
                <a:gd name="T78" fmla="*/ 123 w 155"/>
                <a:gd name="T79" fmla="*/ 23 h 315"/>
                <a:gd name="T80" fmla="*/ 130 w 155"/>
                <a:gd name="T81" fmla="*/ 0 h 315"/>
                <a:gd name="T82" fmla="*/ 132 w 155"/>
                <a:gd name="T83" fmla="*/ 0 h 315"/>
                <a:gd name="T84" fmla="*/ 146 w 155"/>
                <a:gd name="T85" fmla="*/ 33 h 3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15"/>
                <a:gd name="T131" fmla="*/ 155 w 155"/>
                <a:gd name="T132" fmla="*/ 315 h 3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15">
                  <a:moveTo>
                    <a:pt x="146" y="33"/>
                  </a:moveTo>
                  <a:lnTo>
                    <a:pt x="148" y="77"/>
                  </a:lnTo>
                  <a:lnTo>
                    <a:pt x="153" y="84"/>
                  </a:lnTo>
                  <a:lnTo>
                    <a:pt x="155" y="86"/>
                  </a:lnTo>
                  <a:lnTo>
                    <a:pt x="155" y="91"/>
                  </a:lnTo>
                  <a:lnTo>
                    <a:pt x="150" y="93"/>
                  </a:lnTo>
                  <a:lnTo>
                    <a:pt x="148" y="93"/>
                  </a:lnTo>
                  <a:lnTo>
                    <a:pt x="143" y="91"/>
                  </a:lnTo>
                  <a:lnTo>
                    <a:pt x="139" y="86"/>
                  </a:lnTo>
                  <a:lnTo>
                    <a:pt x="132" y="84"/>
                  </a:lnTo>
                  <a:lnTo>
                    <a:pt x="130" y="84"/>
                  </a:lnTo>
                  <a:lnTo>
                    <a:pt x="125" y="107"/>
                  </a:lnTo>
                  <a:lnTo>
                    <a:pt x="130" y="137"/>
                  </a:lnTo>
                  <a:lnTo>
                    <a:pt x="83" y="287"/>
                  </a:lnTo>
                  <a:lnTo>
                    <a:pt x="76" y="296"/>
                  </a:lnTo>
                  <a:lnTo>
                    <a:pt x="62" y="296"/>
                  </a:lnTo>
                  <a:lnTo>
                    <a:pt x="44" y="315"/>
                  </a:lnTo>
                  <a:lnTo>
                    <a:pt x="21" y="313"/>
                  </a:lnTo>
                  <a:lnTo>
                    <a:pt x="5" y="269"/>
                  </a:lnTo>
                  <a:lnTo>
                    <a:pt x="0" y="227"/>
                  </a:lnTo>
                  <a:lnTo>
                    <a:pt x="30" y="178"/>
                  </a:lnTo>
                  <a:lnTo>
                    <a:pt x="23" y="146"/>
                  </a:lnTo>
                  <a:lnTo>
                    <a:pt x="25" y="139"/>
                  </a:lnTo>
                  <a:lnTo>
                    <a:pt x="25" y="130"/>
                  </a:lnTo>
                  <a:lnTo>
                    <a:pt x="25" y="114"/>
                  </a:lnTo>
                  <a:lnTo>
                    <a:pt x="44" y="91"/>
                  </a:lnTo>
                  <a:lnTo>
                    <a:pt x="72" y="77"/>
                  </a:lnTo>
                  <a:lnTo>
                    <a:pt x="104" y="65"/>
                  </a:lnTo>
                  <a:lnTo>
                    <a:pt x="109" y="56"/>
                  </a:lnTo>
                  <a:lnTo>
                    <a:pt x="111" y="47"/>
                  </a:lnTo>
                  <a:lnTo>
                    <a:pt x="116" y="28"/>
                  </a:lnTo>
                  <a:lnTo>
                    <a:pt x="123" y="23"/>
                  </a:lnTo>
                  <a:lnTo>
                    <a:pt x="130" y="0"/>
                  </a:lnTo>
                  <a:lnTo>
                    <a:pt x="132" y="0"/>
                  </a:lnTo>
                  <a:lnTo>
                    <a:pt x="146" y="3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2" name="Freeform 298"/>
            <p:cNvSpPr>
              <a:spLocks/>
            </p:cNvSpPr>
            <p:nvPr/>
          </p:nvSpPr>
          <p:spPr bwMode="auto">
            <a:xfrm>
              <a:off x="2667" y="2176"/>
              <a:ext cx="794" cy="717"/>
            </a:xfrm>
            <a:custGeom>
              <a:avLst/>
              <a:gdLst>
                <a:gd name="T0" fmla="*/ 709 w 794"/>
                <a:gd name="T1" fmla="*/ 53 h 717"/>
                <a:gd name="T2" fmla="*/ 713 w 794"/>
                <a:gd name="T3" fmla="*/ 95 h 717"/>
                <a:gd name="T4" fmla="*/ 725 w 794"/>
                <a:gd name="T5" fmla="*/ 164 h 717"/>
                <a:gd name="T6" fmla="*/ 766 w 794"/>
                <a:gd name="T7" fmla="*/ 248 h 717"/>
                <a:gd name="T8" fmla="*/ 755 w 794"/>
                <a:gd name="T9" fmla="*/ 271 h 717"/>
                <a:gd name="T10" fmla="*/ 783 w 794"/>
                <a:gd name="T11" fmla="*/ 308 h 717"/>
                <a:gd name="T12" fmla="*/ 776 w 794"/>
                <a:gd name="T13" fmla="*/ 326 h 717"/>
                <a:gd name="T14" fmla="*/ 792 w 794"/>
                <a:gd name="T15" fmla="*/ 410 h 717"/>
                <a:gd name="T16" fmla="*/ 755 w 794"/>
                <a:gd name="T17" fmla="*/ 488 h 717"/>
                <a:gd name="T18" fmla="*/ 695 w 794"/>
                <a:gd name="T19" fmla="*/ 562 h 717"/>
                <a:gd name="T20" fmla="*/ 679 w 794"/>
                <a:gd name="T21" fmla="*/ 578 h 717"/>
                <a:gd name="T22" fmla="*/ 581 w 794"/>
                <a:gd name="T23" fmla="*/ 687 h 717"/>
                <a:gd name="T24" fmla="*/ 510 w 794"/>
                <a:gd name="T25" fmla="*/ 713 h 717"/>
                <a:gd name="T26" fmla="*/ 489 w 794"/>
                <a:gd name="T27" fmla="*/ 706 h 717"/>
                <a:gd name="T28" fmla="*/ 477 w 794"/>
                <a:gd name="T29" fmla="*/ 690 h 717"/>
                <a:gd name="T30" fmla="*/ 408 w 794"/>
                <a:gd name="T31" fmla="*/ 673 h 717"/>
                <a:gd name="T32" fmla="*/ 387 w 794"/>
                <a:gd name="T33" fmla="*/ 618 h 717"/>
                <a:gd name="T34" fmla="*/ 405 w 794"/>
                <a:gd name="T35" fmla="*/ 595 h 717"/>
                <a:gd name="T36" fmla="*/ 436 w 794"/>
                <a:gd name="T37" fmla="*/ 551 h 717"/>
                <a:gd name="T38" fmla="*/ 410 w 794"/>
                <a:gd name="T39" fmla="*/ 578 h 717"/>
                <a:gd name="T40" fmla="*/ 364 w 794"/>
                <a:gd name="T41" fmla="*/ 546 h 717"/>
                <a:gd name="T42" fmla="*/ 348 w 794"/>
                <a:gd name="T43" fmla="*/ 521 h 717"/>
                <a:gd name="T44" fmla="*/ 324 w 794"/>
                <a:gd name="T45" fmla="*/ 511 h 717"/>
                <a:gd name="T46" fmla="*/ 167 w 794"/>
                <a:gd name="T47" fmla="*/ 560 h 717"/>
                <a:gd name="T48" fmla="*/ 88 w 794"/>
                <a:gd name="T49" fmla="*/ 565 h 717"/>
                <a:gd name="T50" fmla="*/ 14 w 794"/>
                <a:gd name="T51" fmla="*/ 578 h 717"/>
                <a:gd name="T52" fmla="*/ 0 w 794"/>
                <a:gd name="T53" fmla="*/ 555 h 717"/>
                <a:gd name="T54" fmla="*/ 40 w 794"/>
                <a:gd name="T55" fmla="*/ 497 h 717"/>
                <a:gd name="T56" fmla="*/ 42 w 794"/>
                <a:gd name="T57" fmla="*/ 363 h 717"/>
                <a:gd name="T58" fmla="*/ 54 w 794"/>
                <a:gd name="T59" fmla="*/ 303 h 717"/>
                <a:gd name="T60" fmla="*/ 68 w 794"/>
                <a:gd name="T61" fmla="*/ 254 h 717"/>
                <a:gd name="T62" fmla="*/ 135 w 794"/>
                <a:gd name="T63" fmla="*/ 224 h 717"/>
                <a:gd name="T64" fmla="*/ 220 w 794"/>
                <a:gd name="T65" fmla="*/ 208 h 717"/>
                <a:gd name="T66" fmla="*/ 260 w 794"/>
                <a:gd name="T67" fmla="*/ 157 h 717"/>
                <a:gd name="T68" fmla="*/ 287 w 794"/>
                <a:gd name="T69" fmla="*/ 153 h 717"/>
                <a:gd name="T70" fmla="*/ 297 w 794"/>
                <a:gd name="T71" fmla="*/ 134 h 717"/>
                <a:gd name="T72" fmla="*/ 338 w 794"/>
                <a:gd name="T73" fmla="*/ 95 h 717"/>
                <a:gd name="T74" fmla="*/ 364 w 794"/>
                <a:gd name="T75" fmla="*/ 74 h 717"/>
                <a:gd name="T76" fmla="*/ 382 w 794"/>
                <a:gd name="T77" fmla="*/ 102 h 717"/>
                <a:gd name="T78" fmla="*/ 396 w 794"/>
                <a:gd name="T79" fmla="*/ 99 h 717"/>
                <a:gd name="T80" fmla="*/ 422 w 794"/>
                <a:gd name="T81" fmla="*/ 106 h 717"/>
                <a:gd name="T82" fmla="*/ 447 w 794"/>
                <a:gd name="T83" fmla="*/ 44 h 717"/>
                <a:gd name="T84" fmla="*/ 482 w 794"/>
                <a:gd name="T85" fmla="*/ 30 h 717"/>
                <a:gd name="T86" fmla="*/ 482 w 794"/>
                <a:gd name="T87" fmla="*/ 9 h 717"/>
                <a:gd name="T88" fmla="*/ 503 w 794"/>
                <a:gd name="T89" fmla="*/ 16 h 717"/>
                <a:gd name="T90" fmla="*/ 528 w 794"/>
                <a:gd name="T91" fmla="*/ 18 h 717"/>
                <a:gd name="T92" fmla="*/ 554 w 794"/>
                <a:gd name="T93" fmla="*/ 30 h 717"/>
                <a:gd name="T94" fmla="*/ 565 w 794"/>
                <a:gd name="T95" fmla="*/ 28 h 717"/>
                <a:gd name="T96" fmla="*/ 544 w 794"/>
                <a:gd name="T97" fmla="*/ 92 h 717"/>
                <a:gd name="T98" fmla="*/ 577 w 794"/>
                <a:gd name="T99" fmla="*/ 153 h 717"/>
                <a:gd name="T100" fmla="*/ 600 w 794"/>
                <a:gd name="T101" fmla="*/ 171 h 717"/>
                <a:gd name="T102" fmla="*/ 639 w 794"/>
                <a:gd name="T103" fmla="*/ 155 h 717"/>
                <a:gd name="T104" fmla="*/ 683 w 794"/>
                <a:gd name="T105" fmla="*/ 28 h 717"/>
                <a:gd name="T106" fmla="*/ 695 w 794"/>
                <a:gd name="T107" fmla="*/ 0 h 717"/>
                <a:gd name="T108" fmla="*/ 706 w 794"/>
                <a:gd name="T109" fmla="*/ 30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94"/>
                <a:gd name="T166" fmla="*/ 0 h 717"/>
                <a:gd name="T167" fmla="*/ 794 w 794"/>
                <a:gd name="T168" fmla="*/ 717 h 7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94" h="717">
                  <a:moveTo>
                    <a:pt x="706" y="30"/>
                  </a:moveTo>
                  <a:lnTo>
                    <a:pt x="706" y="30"/>
                  </a:lnTo>
                  <a:lnTo>
                    <a:pt x="704" y="39"/>
                  </a:lnTo>
                  <a:lnTo>
                    <a:pt x="706" y="46"/>
                  </a:lnTo>
                  <a:lnTo>
                    <a:pt x="709" y="53"/>
                  </a:lnTo>
                  <a:lnTo>
                    <a:pt x="709" y="60"/>
                  </a:lnTo>
                  <a:lnTo>
                    <a:pt x="704" y="95"/>
                  </a:lnTo>
                  <a:lnTo>
                    <a:pt x="713" y="95"/>
                  </a:lnTo>
                  <a:lnTo>
                    <a:pt x="720" y="95"/>
                  </a:lnTo>
                  <a:lnTo>
                    <a:pt x="732" y="113"/>
                  </a:lnTo>
                  <a:lnTo>
                    <a:pt x="720" y="153"/>
                  </a:lnTo>
                  <a:lnTo>
                    <a:pt x="725" y="164"/>
                  </a:lnTo>
                  <a:lnTo>
                    <a:pt x="727" y="171"/>
                  </a:lnTo>
                  <a:lnTo>
                    <a:pt x="727" y="176"/>
                  </a:lnTo>
                  <a:lnTo>
                    <a:pt x="723" y="194"/>
                  </a:lnTo>
                  <a:lnTo>
                    <a:pt x="727" y="208"/>
                  </a:lnTo>
                  <a:lnTo>
                    <a:pt x="766" y="248"/>
                  </a:lnTo>
                  <a:lnTo>
                    <a:pt x="766" y="254"/>
                  </a:lnTo>
                  <a:lnTo>
                    <a:pt x="764" y="259"/>
                  </a:lnTo>
                  <a:lnTo>
                    <a:pt x="755" y="271"/>
                  </a:lnTo>
                  <a:lnTo>
                    <a:pt x="760" y="287"/>
                  </a:lnTo>
                  <a:lnTo>
                    <a:pt x="760" y="296"/>
                  </a:lnTo>
                  <a:lnTo>
                    <a:pt x="757" y="303"/>
                  </a:lnTo>
                  <a:lnTo>
                    <a:pt x="760" y="305"/>
                  </a:lnTo>
                  <a:lnTo>
                    <a:pt x="783" y="308"/>
                  </a:lnTo>
                  <a:lnTo>
                    <a:pt x="783" y="312"/>
                  </a:lnTo>
                  <a:lnTo>
                    <a:pt x="780" y="317"/>
                  </a:lnTo>
                  <a:lnTo>
                    <a:pt x="776" y="326"/>
                  </a:lnTo>
                  <a:lnTo>
                    <a:pt x="773" y="331"/>
                  </a:lnTo>
                  <a:lnTo>
                    <a:pt x="773" y="335"/>
                  </a:lnTo>
                  <a:lnTo>
                    <a:pt x="794" y="400"/>
                  </a:lnTo>
                  <a:lnTo>
                    <a:pt x="792" y="410"/>
                  </a:lnTo>
                  <a:lnTo>
                    <a:pt x="787" y="419"/>
                  </a:lnTo>
                  <a:lnTo>
                    <a:pt x="776" y="433"/>
                  </a:lnTo>
                  <a:lnTo>
                    <a:pt x="769" y="472"/>
                  </a:lnTo>
                  <a:lnTo>
                    <a:pt x="755" y="488"/>
                  </a:lnTo>
                  <a:lnTo>
                    <a:pt x="741" y="504"/>
                  </a:lnTo>
                  <a:lnTo>
                    <a:pt x="729" y="521"/>
                  </a:lnTo>
                  <a:lnTo>
                    <a:pt x="725" y="530"/>
                  </a:lnTo>
                  <a:lnTo>
                    <a:pt x="723" y="539"/>
                  </a:lnTo>
                  <a:lnTo>
                    <a:pt x="695" y="562"/>
                  </a:lnTo>
                  <a:lnTo>
                    <a:pt x="690" y="565"/>
                  </a:lnTo>
                  <a:lnTo>
                    <a:pt x="685" y="565"/>
                  </a:lnTo>
                  <a:lnTo>
                    <a:pt x="681" y="572"/>
                  </a:lnTo>
                  <a:lnTo>
                    <a:pt x="679" y="578"/>
                  </a:lnTo>
                  <a:lnTo>
                    <a:pt x="674" y="585"/>
                  </a:lnTo>
                  <a:lnTo>
                    <a:pt x="586" y="678"/>
                  </a:lnTo>
                  <a:lnTo>
                    <a:pt x="584" y="685"/>
                  </a:lnTo>
                  <a:lnTo>
                    <a:pt x="581" y="687"/>
                  </a:lnTo>
                  <a:lnTo>
                    <a:pt x="572" y="692"/>
                  </a:lnTo>
                  <a:lnTo>
                    <a:pt x="563" y="692"/>
                  </a:lnTo>
                  <a:lnTo>
                    <a:pt x="556" y="696"/>
                  </a:lnTo>
                  <a:lnTo>
                    <a:pt x="530" y="696"/>
                  </a:lnTo>
                  <a:lnTo>
                    <a:pt x="510" y="713"/>
                  </a:lnTo>
                  <a:lnTo>
                    <a:pt x="510" y="717"/>
                  </a:lnTo>
                  <a:lnTo>
                    <a:pt x="498" y="717"/>
                  </a:lnTo>
                  <a:lnTo>
                    <a:pt x="489" y="706"/>
                  </a:lnTo>
                  <a:lnTo>
                    <a:pt x="484" y="699"/>
                  </a:lnTo>
                  <a:lnTo>
                    <a:pt x="484" y="692"/>
                  </a:lnTo>
                  <a:lnTo>
                    <a:pt x="477" y="690"/>
                  </a:lnTo>
                  <a:lnTo>
                    <a:pt x="468" y="699"/>
                  </a:lnTo>
                  <a:lnTo>
                    <a:pt x="461" y="710"/>
                  </a:lnTo>
                  <a:lnTo>
                    <a:pt x="426" y="696"/>
                  </a:lnTo>
                  <a:lnTo>
                    <a:pt x="422" y="685"/>
                  </a:lnTo>
                  <a:lnTo>
                    <a:pt x="408" y="673"/>
                  </a:lnTo>
                  <a:lnTo>
                    <a:pt x="417" y="629"/>
                  </a:lnTo>
                  <a:lnTo>
                    <a:pt x="408" y="613"/>
                  </a:lnTo>
                  <a:lnTo>
                    <a:pt x="387" y="618"/>
                  </a:lnTo>
                  <a:lnTo>
                    <a:pt x="387" y="606"/>
                  </a:lnTo>
                  <a:lnTo>
                    <a:pt x="399" y="602"/>
                  </a:lnTo>
                  <a:lnTo>
                    <a:pt x="403" y="599"/>
                  </a:lnTo>
                  <a:lnTo>
                    <a:pt x="405" y="595"/>
                  </a:lnTo>
                  <a:lnTo>
                    <a:pt x="408" y="585"/>
                  </a:lnTo>
                  <a:lnTo>
                    <a:pt x="415" y="578"/>
                  </a:lnTo>
                  <a:lnTo>
                    <a:pt x="431" y="567"/>
                  </a:lnTo>
                  <a:lnTo>
                    <a:pt x="436" y="551"/>
                  </a:lnTo>
                  <a:lnTo>
                    <a:pt x="433" y="548"/>
                  </a:lnTo>
                  <a:lnTo>
                    <a:pt x="431" y="548"/>
                  </a:lnTo>
                  <a:lnTo>
                    <a:pt x="424" y="551"/>
                  </a:lnTo>
                  <a:lnTo>
                    <a:pt x="410" y="578"/>
                  </a:lnTo>
                  <a:lnTo>
                    <a:pt x="378" y="590"/>
                  </a:lnTo>
                  <a:lnTo>
                    <a:pt x="375" y="553"/>
                  </a:lnTo>
                  <a:lnTo>
                    <a:pt x="364" y="546"/>
                  </a:lnTo>
                  <a:lnTo>
                    <a:pt x="364" y="528"/>
                  </a:lnTo>
                  <a:lnTo>
                    <a:pt x="357" y="521"/>
                  </a:lnTo>
                  <a:lnTo>
                    <a:pt x="352" y="518"/>
                  </a:lnTo>
                  <a:lnTo>
                    <a:pt x="348" y="521"/>
                  </a:lnTo>
                  <a:lnTo>
                    <a:pt x="343" y="521"/>
                  </a:lnTo>
                  <a:lnTo>
                    <a:pt x="338" y="521"/>
                  </a:lnTo>
                  <a:lnTo>
                    <a:pt x="331" y="518"/>
                  </a:lnTo>
                  <a:lnTo>
                    <a:pt x="324" y="511"/>
                  </a:lnTo>
                  <a:lnTo>
                    <a:pt x="315" y="507"/>
                  </a:lnTo>
                  <a:lnTo>
                    <a:pt x="262" y="514"/>
                  </a:lnTo>
                  <a:lnTo>
                    <a:pt x="181" y="541"/>
                  </a:lnTo>
                  <a:lnTo>
                    <a:pt x="167" y="560"/>
                  </a:lnTo>
                  <a:lnTo>
                    <a:pt x="135" y="562"/>
                  </a:lnTo>
                  <a:lnTo>
                    <a:pt x="119" y="560"/>
                  </a:lnTo>
                  <a:lnTo>
                    <a:pt x="102" y="558"/>
                  </a:lnTo>
                  <a:lnTo>
                    <a:pt x="88" y="565"/>
                  </a:lnTo>
                  <a:lnTo>
                    <a:pt x="75" y="572"/>
                  </a:lnTo>
                  <a:lnTo>
                    <a:pt x="56" y="572"/>
                  </a:lnTo>
                  <a:lnTo>
                    <a:pt x="31" y="585"/>
                  </a:lnTo>
                  <a:lnTo>
                    <a:pt x="14" y="578"/>
                  </a:lnTo>
                  <a:lnTo>
                    <a:pt x="10" y="567"/>
                  </a:lnTo>
                  <a:lnTo>
                    <a:pt x="5" y="562"/>
                  </a:lnTo>
                  <a:lnTo>
                    <a:pt x="0" y="558"/>
                  </a:lnTo>
                  <a:lnTo>
                    <a:pt x="0" y="555"/>
                  </a:lnTo>
                  <a:lnTo>
                    <a:pt x="17" y="546"/>
                  </a:lnTo>
                  <a:lnTo>
                    <a:pt x="14" y="534"/>
                  </a:lnTo>
                  <a:lnTo>
                    <a:pt x="26" y="523"/>
                  </a:lnTo>
                  <a:lnTo>
                    <a:pt x="31" y="509"/>
                  </a:lnTo>
                  <a:lnTo>
                    <a:pt x="40" y="497"/>
                  </a:lnTo>
                  <a:lnTo>
                    <a:pt x="38" y="456"/>
                  </a:lnTo>
                  <a:lnTo>
                    <a:pt x="47" y="433"/>
                  </a:lnTo>
                  <a:lnTo>
                    <a:pt x="35" y="370"/>
                  </a:lnTo>
                  <a:lnTo>
                    <a:pt x="42" y="363"/>
                  </a:lnTo>
                  <a:lnTo>
                    <a:pt x="49" y="361"/>
                  </a:lnTo>
                  <a:lnTo>
                    <a:pt x="56" y="359"/>
                  </a:lnTo>
                  <a:lnTo>
                    <a:pt x="54" y="303"/>
                  </a:lnTo>
                  <a:lnTo>
                    <a:pt x="61" y="282"/>
                  </a:lnTo>
                  <a:lnTo>
                    <a:pt x="63" y="271"/>
                  </a:lnTo>
                  <a:lnTo>
                    <a:pt x="65" y="257"/>
                  </a:lnTo>
                  <a:lnTo>
                    <a:pt x="68" y="254"/>
                  </a:lnTo>
                  <a:lnTo>
                    <a:pt x="70" y="254"/>
                  </a:lnTo>
                  <a:lnTo>
                    <a:pt x="77" y="268"/>
                  </a:lnTo>
                  <a:lnTo>
                    <a:pt x="79" y="268"/>
                  </a:lnTo>
                  <a:lnTo>
                    <a:pt x="135" y="224"/>
                  </a:lnTo>
                  <a:lnTo>
                    <a:pt x="209" y="215"/>
                  </a:lnTo>
                  <a:lnTo>
                    <a:pt x="209" y="210"/>
                  </a:lnTo>
                  <a:lnTo>
                    <a:pt x="213" y="208"/>
                  </a:lnTo>
                  <a:lnTo>
                    <a:pt x="220" y="208"/>
                  </a:lnTo>
                  <a:lnTo>
                    <a:pt x="237" y="204"/>
                  </a:lnTo>
                  <a:lnTo>
                    <a:pt x="262" y="171"/>
                  </a:lnTo>
                  <a:lnTo>
                    <a:pt x="260" y="157"/>
                  </a:lnTo>
                  <a:lnTo>
                    <a:pt x="260" y="150"/>
                  </a:lnTo>
                  <a:lnTo>
                    <a:pt x="262" y="146"/>
                  </a:lnTo>
                  <a:lnTo>
                    <a:pt x="269" y="141"/>
                  </a:lnTo>
                  <a:lnTo>
                    <a:pt x="287" y="153"/>
                  </a:lnTo>
                  <a:lnTo>
                    <a:pt x="290" y="143"/>
                  </a:lnTo>
                  <a:lnTo>
                    <a:pt x="292" y="132"/>
                  </a:lnTo>
                  <a:lnTo>
                    <a:pt x="297" y="134"/>
                  </a:lnTo>
                  <a:lnTo>
                    <a:pt x="304" y="136"/>
                  </a:lnTo>
                  <a:lnTo>
                    <a:pt x="318" y="120"/>
                  </a:lnTo>
                  <a:lnTo>
                    <a:pt x="322" y="104"/>
                  </a:lnTo>
                  <a:lnTo>
                    <a:pt x="338" y="95"/>
                  </a:lnTo>
                  <a:lnTo>
                    <a:pt x="341" y="90"/>
                  </a:lnTo>
                  <a:lnTo>
                    <a:pt x="341" y="86"/>
                  </a:lnTo>
                  <a:lnTo>
                    <a:pt x="359" y="83"/>
                  </a:lnTo>
                  <a:lnTo>
                    <a:pt x="364" y="74"/>
                  </a:lnTo>
                  <a:lnTo>
                    <a:pt x="368" y="72"/>
                  </a:lnTo>
                  <a:lnTo>
                    <a:pt x="373" y="69"/>
                  </a:lnTo>
                  <a:lnTo>
                    <a:pt x="385" y="90"/>
                  </a:lnTo>
                  <a:lnTo>
                    <a:pt x="382" y="102"/>
                  </a:lnTo>
                  <a:lnTo>
                    <a:pt x="385" y="104"/>
                  </a:lnTo>
                  <a:lnTo>
                    <a:pt x="387" y="104"/>
                  </a:lnTo>
                  <a:lnTo>
                    <a:pt x="394" y="102"/>
                  </a:lnTo>
                  <a:lnTo>
                    <a:pt x="396" y="99"/>
                  </a:lnTo>
                  <a:lnTo>
                    <a:pt x="399" y="99"/>
                  </a:lnTo>
                  <a:lnTo>
                    <a:pt x="405" y="99"/>
                  </a:lnTo>
                  <a:lnTo>
                    <a:pt x="417" y="109"/>
                  </a:lnTo>
                  <a:lnTo>
                    <a:pt x="422" y="106"/>
                  </a:lnTo>
                  <a:lnTo>
                    <a:pt x="426" y="104"/>
                  </a:lnTo>
                  <a:lnTo>
                    <a:pt x="422" y="79"/>
                  </a:lnTo>
                  <a:lnTo>
                    <a:pt x="447" y="51"/>
                  </a:lnTo>
                  <a:lnTo>
                    <a:pt x="447" y="44"/>
                  </a:lnTo>
                  <a:lnTo>
                    <a:pt x="463" y="35"/>
                  </a:lnTo>
                  <a:lnTo>
                    <a:pt x="473" y="30"/>
                  </a:lnTo>
                  <a:lnTo>
                    <a:pt x="482" y="30"/>
                  </a:lnTo>
                  <a:lnTo>
                    <a:pt x="486" y="23"/>
                  </a:lnTo>
                  <a:lnTo>
                    <a:pt x="486" y="21"/>
                  </a:lnTo>
                  <a:lnTo>
                    <a:pt x="486" y="18"/>
                  </a:lnTo>
                  <a:lnTo>
                    <a:pt x="482" y="9"/>
                  </a:lnTo>
                  <a:lnTo>
                    <a:pt x="486" y="7"/>
                  </a:lnTo>
                  <a:lnTo>
                    <a:pt x="489" y="7"/>
                  </a:lnTo>
                  <a:lnTo>
                    <a:pt x="496" y="11"/>
                  </a:lnTo>
                  <a:lnTo>
                    <a:pt x="503" y="16"/>
                  </a:lnTo>
                  <a:lnTo>
                    <a:pt x="510" y="21"/>
                  </a:lnTo>
                  <a:lnTo>
                    <a:pt x="519" y="21"/>
                  </a:lnTo>
                  <a:lnTo>
                    <a:pt x="528" y="18"/>
                  </a:lnTo>
                  <a:lnTo>
                    <a:pt x="535" y="30"/>
                  </a:lnTo>
                  <a:lnTo>
                    <a:pt x="544" y="25"/>
                  </a:lnTo>
                  <a:lnTo>
                    <a:pt x="551" y="25"/>
                  </a:lnTo>
                  <a:lnTo>
                    <a:pt x="554" y="30"/>
                  </a:lnTo>
                  <a:lnTo>
                    <a:pt x="556" y="30"/>
                  </a:lnTo>
                  <a:lnTo>
                    <a:pt x="561" y="30"/>
                  </a:lnTo>
                  <a:lnTo>
                    <a:pt x="565" y="28"/>
                  </a:lnTo>
                  <a:lnTo>
                    <a:pt x="558" y="53"/>
                  </a:lnTo>
                  <a:lnTo>
                    <a:pt x="547" y="60"/>
                  </a:lnTo>
                  <a:lnTo>
                    <a:pt x="544" y="92"/>
                  </a:lnTo>
                  <a:lnTo>
                    <a:pt x="540" y="99"/>
                  </a:lnTo>
                  <a:lnTo>
                    <a:pt x="537" y="106"/>
                  </a:lnTo>
                  <a:lnTo>
                    <a:pt x="570" y="132"/>
                  </a:lnTo>
                  <a:lnTo>
                    <a:pt x="577" y="153"/>
                  </a:lnTo>
                  <a:lnTo>
                    <a:pt x="584" y="157"/>
                  </a:lnTo>
                  <a:lnTo>
                    <a:pt x="591" y="160"/>
                  </a:lnTo>
                  <a:lnTo>
                    <a:pt x="598" y="164"/>
                  </a:lnTo>
                  <a:lnTo>
                    <a:pt x="600" y="169"/>
                  </a:lnTo>
                  <a:lnTo>
                    <a:pt x="600" y="171"/>
                  </a:lnTo>
                  <a:lnTo>
                    <a:pt x="602" y="176"/>
                  </a:lnTo>
                  <a:lnTo>
                    <a:pt x="607" y="178"/>
                  </a:lnTo>
                  <a:lnTo>
                    <a:pt x="614" y="178"/>
                  </a:lnTo>
                  <a:lnTo>
                    <a:pt x="639" y="155"/>
                  </a:lnTo>
                  <a:lnTo>
                    <a:pt x="660" y="111"/>
                  </a:lnTo>
                  <a:lnTo>
                    <a:pt x="660" y="79"/>
                  </a:lnTo>
                  <a:lnTo>
                    <a:pt x="676" y="28"/>
                  </a:lnTo>
                  <a:lnTo>
                    <a:pt x="683" y="28"/>
                  </a:lnTo>
                  <a:lnTo>
                    <a:pt x="685" y="25"/>
                  </a:lnTo>
                  <a:lnTo>
                    <a:pt x="688" y="23"/>
                  </a:lnTo>
                  <a:lnTo>
                    <a:pt x="692" y="5"/>
                  </a:lnTo>
                  <a:lnTo>
                    <a:pt x="695" y="0"/>
                  </a:lnTo>
                  <a:lnTo>
                    <a:pt x="699" y="7"/>
                  </a:lnTo>
                  <a:lnTo>
                    <a:pt x="702" y="16"/>
                  </a:lnTo>
                  <a:lnTo>
                    <a:pt x="702" y="23"/>
                  </a:lnTo>
                  <a:lnTo>
                    <a:pt x="706" y="3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3" name="Freeform 299"/>
            <p:cNvSpPr>
              <a:spLocks/>
            </p:cNvSpPr>
            <p:nvPr/>
          </p:nvSpPr>
          <p:spPr bwMode="auto">
            <a:xfrm>
              <a:off x="3388" y="2376"/>
              <a:ext cx="10" cy="7"/>
            </a:xfrm>
            <a:custGeom>
              <a:avLst/>
              <a:gdLst>
                <a:gd name="T0" fmla="*/ 10 w 10"/>
                <a:gd name="T1" fmla="*/ 3 h 7"/>
                <a:gd name="T2" fmla="*/ 10 w 10"/>
                <a:gd name="T3" fmla="*/ 3 h 7"/>
                <a:gd name="T4" fmla="*/ 10 w 10"/>
                <a:gd name="T5" fmla="*/ 5 h 7"/>
                <a:gd name="T6" fmla="*/ 10 w 10"/>
                <a:gd name="T7" fmla="*/ 5 h 7"/>
                <a:gd name="T8" fmla="*/ 10 w 10"/>
                <a:gd name="T9" fmla="*/ 5 h 7"/>
                <a:gd name="T10" fmla="*/ 5 w 10"/>
                <a:gd name="T11" fmla="*/ 7 h 7"/>
                <a:gd name="T12" fmla="*/ 3 w 10"/>
                <a:gd name="T13" fmla="*/ 5 h 7"/>
                <a:gd name="T14" fmla="*/ 3 w 10"/>
                <a:gd name="T15" fmla="*/ 5 h 7"/>
                <a:gd name="T16" fmla="*/ 0 w 10"/>
                <a:gd name="T17" fmla="*/ 3 h 7"/>
                <a:gd name="T18" fmla="*/ 3 w 10"/>
                <a:gd name="T19" fmla="*/ 0 h 7"/>
                <a:gd name="T20" fmla="*/ 3 w 10"/>
                <a:gd name="T21" fmla="*/ 0 h 7"/>
                <a:gd name="T22" fmla="*/ 7 w 10"/>
                <a:gd name="T23" fmla="*/ 0 h 7"/>
                <a:gd name="T24" fmla="*/ 10 w 10"/>
                <a:gd name="T25" fmla="*/ 3 h 7"/>
                <a:gd name="T26" fmla="*/ 10 w 10"/>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10" y="3"/>
                  </a:moveTo>
                  <a:lnTo>
                    <a:pt x="10" y="3"/>
                  </a:lnTo>
                  <a:lnTo>
                    <a:pt x="10" y="5"/>
                  </a:lnTo>
                  <a:lnTo>
                    <a:pt x="5" y="7"/>
                  </a:lnTo>
                  <a:lnTo>
                    <a:pt x="3" y="5"/>
                  </a:lnTo>
                  <a:lnTo>
                    <a:pt x="0" y="3"/>
                  </a:lnTo>
                  <a:lnTo>
                    <a:pt x="3" y="0"/>
                  </a:lnTo>
                  <a:lnTo>
                    <a:pt x="7" y="0"/>
                  </a:lnTo>
                  <a:lnTo>
                    <a:pt x="10" y="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4" name="Freeform 300"/>
            <p:cNvSpPr>
              <a:spLocks/>
            </p:cNvSpPr>
            <p:nvPr/>
          </p:nvSpPr>
          <p:spPr bwMode="auto">
            <a:xfrm>
              <a:off x="3114" y="2178"/>
              <a:ext cx="12" cy="12"/>
            </a:xfrm>
            <a:custGeom>
              <a:avLst/>
              <a:gdLst>
                <a:gd name="T0" fmla="*/ 12 w 12"/>
                <a:gd name="T1" fmla="*/ 5 h 12"/>
                <a:gd name="T2" fmla="*/ 2 w 12"/>
                <a:gd name="T3" fmla="*/ 12 h 12"/>
                <a:gd name="T4" fmla="*/ 0 w 12"/>
                <a:gd name="T5" fmla="*/ 7 h 12"/>
                <a:gd name="T6" fmla="*/ 2 w 12"/>
                <a:gd name="T7" fmla="*/ 0 h 12"/>
                <a:gd name="T8" fmla="*/ 2 w 12"/>
                <a:gd name="T9" fmla="*/ 0 h 12"/>
                <a:gd name="T10" fmla="*/ 12 w 12"/>
                <a:gd name="T11" fmla="*/ 5 h 12"/>
                <a:gd name="T12" fmla="*/ 12 w 12"/>
                <a:gd name="T13" fmla="*/ 5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5"/>
                  </a:moveTo>
                  <a:lnTo>
                    <a:pt x="2" y="12"/>
                  </a:lnTo>
                  <a:lnTo>
                    <a:pt x="0" y="7"/>
                  </a:lnTo>
                  <a:lnTo>
                    <a:pt x="2" y="0"/>
                  </a:lnTo>
                  <a:lnTo>
                    <a:pt x="12"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5" name="Freeform 301"/>
            <p:cNvSpPr>
              <a:spLocks/>
            </p:cNvSpPr>
            <p:nvPr/>
          </p:nvSpPr>
          <p:spPr bwMode="auto">
            <a:xfrm>
              <a:off x="3023" y="2455"/>
              <a:ext cx="155" cy="146"/>
            </a:xfrm>
            <a:custGeom>
              <a:avLst/>
              <a:gdLst>
                <a:gd name="T0" fmla="*/ 99 w 155"/>
                <a:gd name="T1" fmla="*/ 0 h 146"/>
                <a:gd name="T2" fmla="*/ 99 w 155"/>
                <a:gd name="T3" fmla="*/ 0 h 146"/>
                <a:gd name="T4" fmla="*/ 99 w 155"/>
                <a:gd name="T5" fmla="*/ 9 h 146"/>
                <a:gd name="T6" fmla="*/ 102 w 155"/>
                <a:gd name="T7" fmla="*/ 11 h 146"/>
                <a:gd name="T8" fmla="*/ 104 w 155"/>
                <a:gd name="T9" fmla="*/ 14 h 146"/>
                <a:gd name="T10" fmla="*/ 104 w 155"/>
                <a:gd name="T11" fmla="*/ 14 h 146"/>
                <a:gd name="T12" fmla="*/ 116 w 155"/>
                <a:gd name="T13" fmla="*/ 18 h 146"/>
                <a:gd name="T14" fmla="*/ 127 w 155"/>
                <a:gd name="T15" fmla="*/ 21 h 146"/>
                <a:gd name="T16" fmla="*/ 150 w 155"/>
                <a:gd name="T17" fmla="*/ 23 h 146"/>
                <a:gd name="T18" fmla="*/ 150 w 155"/>
                <a:gd name="T19" fmla="*/ 23 h 146"/>
                <a:gd name="T20" fmla="*/ 150 w 155"/>
                <a:gd name="T21" fmla="*/ 53 h 146"/>
                <a:gd name="T22" fmla="*/ 148 w 155"/>
                <a:gd name="T23" fmla="*/ 69 h 146"/>
                <a:gd name="T24" fmla="*/ 146 w 155"/>
                <a:gd name="T25" fmla="*/ 83 h 146"/>
                <a:gd name="T26" fmla="*/ 155 w 155"/>
                <a:gd name="T27" fmla="*/ 104 h 146"/>
                <a:gd name="T28" fmla="*/ 155 w 155"/>
                <a:gd name="T29" fmla="*/ 104 h 146"/>
                <a:gd name="T30" fmla="*/ 150 w 155"/>
                <a:gd name="T31" fmla="*/ 116 h 146"/>
                <a:gd name="T32" fmla="*/ 146 w 155"/>
                <a:gd name="T33" fmla="*/ 123 h 146"/>
                <a:gd name="T34" fmla="*/ 141 w 155"/>
                <a:gd name="T35" fmla="*/ 127 h 146"/>
                <a:gd name="T36" fmla="*/ 116 w 155"/>
                <a:gd name="T37" fmla="*/ 146 h 146"/>
                <a:gd name="T38" fmla="*/ 69 w 155"/>
                <a:gd name="T39" fmla="*/ 134 h 146"/>
                <a:gd name="T40" fmla="*/ 18 w 155"/>
                <a:gd name="T41" fmla="*/ 95 h 146"/>
                <a:gd name="T42" fmla="*/ 14 w 155"/>
                <a:gd name="T43" fmla="*/ 67 h 146"/>
                <a:gd name="T44" fmla="*/ 0 w 155"/>
                <a:gd name="T45" fmla="*/ 53 h 146"/>
                <a:gd name="T46" fmla="*/ 35 w 155"/>
                <a:gd name="T47" fmla="*/ 51 h 146"/>
                <a:gd name="T48" fmla="*/ 46 w 155"/>
                <a:gd name="T49" fmla="*/ 46 h 146"/>
                <a:gd name="T50" fmla="*/ 46 w 155"/>
                <a:gd name="T51" fmla="*/ 46 h 146"/>
                <a:gd name="T52" fmla="*/ 65 w 155"/>
                <a:gd name="T53" fmla="*/ 11 h 146"/>
                <a:gd name="T54" fmla="*/ 65 w 155"/>
                <a:gd name="T55" fmla="*/ 11 h 146"/>
                <a:gd name="T56" fmla="*/ 99 w 155"/>
                <a:gd name="T57" fmla="*/ 0 h 146"/>
                <a:gd name="T58" fmla="*/ 99 w 155"/>
                <a:gd name="T59" fmla="*/ 0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5"/>
                <a:gd name="T91" fmla="*/ 0 h 146"/>
                <a:gd name="T92" fmla="*/ 155 w 155"/>
                <a:gd name="T93" fmla="*/ 146 h 1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5" h="146">
                  <a:moveTo>
                    <a:pt x="99" y="0"/>
                  </a:moveTo>
                  <a:lnTo>
                    <a:pt x="99" y="0"/>
                  </a:lnTo>
                  <a:lnTo>
                    <a:pt x="99" y="9"/>
                  </a:lnTo>
                  <a:lnTo>
                    <a:pt x="102" y="11"/>
                  </a:lnTo>
                  <a:lnTo>
                    <a:pt x="104" y="14"/>
                  </a:lnTo>
                  <a:lnTo>
                    <a:pt x="116" y="18"/>
                  </a:lnTo>
                  <a:lnTo>
                    <a:pt x="127" y="21"/>
                  </a:lnTo>
                  <a:lnTo>
                    <a:pt x="150" y="23"/>
                  </a:lnTo>
                  <a:lnTo>
                    <a:pt x="150" y="53"/>
                  </a:lnTo>
                  <a:lnTo>
                    <a:pt x="148" y="69"/>
                  </a:lnTo>
                  <a:lnTo>
                    <a:pt x="146" y="83"/>
                  </a:lnTo>
                  <a:lnTo>
                    <a:pt x="155" y="104"/>
                  </a:lnTo>
                  <a:lnTo>
                    <a:pt x="150" y="116"/>
                  </a:lnTo>
                  <a:lnTo>
                    <a:pt x="146" y="123"/>
                  </a:lnTo>
                  <a:lnTo>
                    <a:pt x="141" y="127"/>
                  </a:lnTo>
                  <a:lnTo>
                    <a:pt x="116" y="146"/>
                  </a:lnTo>
                  <a:lnTo>
                    <a:pt x="69" y="134"/>
                  </a:lnTo>
                  <a:lnTo>
                    <a:pt x="18" y="95"/>
                  </a:lnTo>
                  <a:lnTo>
                    <a:pt x="14" y="67"/>
                  </a:lnTo>
                  <a:lnTo>
                    <a:pt x="0" y="53"/>
                  </a:lnTo>
                  <a:lnTo>
                    <a:pt x="35" y="51"/>
                  </a:lnTo>
                  <a:lnTo>
                    <a:pt x="46" y="46"/>
                  </a:lnTo>
                  <a:lnTo>
                    <a:pt x="65" y="11"/>
                  </a:lnTo>
                  <a:lnTo>
                    <a:pt x="99"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6" name="Freeform 302"/>
            <p:cNvSpPr>
              <a:spLocks/>
            </p:cNvSpPr>
            <p:nvPr/>
          </p:nvSpPr>
          <p:spPr bwMode="auto">
            <a:xfrm>
              <a:off x="2745" y="2497"/>
              <a:ext cx="271" cy="256"/>
            </a:xfrm>
            <a:custGeom>
              <a:avLst/>
              <a:gdLst>
                <a:gd name="T0" fmla="*/ 271 w 271"/>
                <a:gd name="T1" fmla="*/ 9 h 256"/>
                <a:gd name="T2" fmla="*/ 248 w 271"/>
                <a:gd name="T3" fmla="*/ 16 h 256"/>
                <a:gd name="T4" fmla="*/ 234 w 271"/>
                <a:gd name="T5" fmla="*/ 11 h 256"/>
                <a:gd name="T6" fmla="*/ 234 w 271"/>
                <a:gd name="T7" fmla="*/ 11 h 256"/>
                <a:gd name="T8" fmla="*/ 194 w 271"/>
                <a:gd name="T9" fmla="*/ 23 h 256"/>
                <a:gd name="T10" fmla="*/ 194 w 271"/>
                <a:gd name="T11" fmla="*/ 23 h 256"/>
                <a:gd name="T12" fmla="*/ 194 w 271"/>
                <a:gd name="T13" fmla="*/ 23 h 256"/>
                <a:gd name="T14" fmla="*/ 192 w 271"/>
                <a:gd name="T15" fmla="*/ 64 h 256"/>
                <a:gd name="T16" fmla="*/ 192 w 271"/>
                <a:gd name="T17" fmla="*/ 85 h 256"/>
                <a:gd name="T18" fmla="*/ 188 w 271"/>
                <a:gd name="T19" fmla="*/ 104 h 256"/>
                <a:gd name="T20" fmla="*/ 188 w 271"/>
                <a:gd name="T21" fmla="*/ 104 h 256"/>
                <a:gd name="T22" fmla="*/ 164 w 271"/>
                <a:gd name="T23" fmla="*/ 108 h 256"/>
                <a:gd name="T24" fmla="*/ 164 w 271"/>
                <a:gd name="T25" fmla="*/ 108 h 256"/>
                <a:gd name="T26" fmla="*/ 171 w 271"/>
                <a:gd name="T27" fmla="*/ 168 h 256"/>
                <a:gd name="T28" fmla="*/ 171 w 271"/>
                <a:gd name="T29" fmla="*/ 168 h 256"/>
                <a:gd name="T30" fmla="*/ 164 w 271"/>
                <a:gd name="T31" fmla="*/ 210 h 256"/>
                <a:gd name="T32" fmla="*/ 162 w 271"/>
                <a:gd name="T33" fmla="*/ 233 h 256"/>
                <a:gd name="T34" fmla="*/ 162 w 271"/>
                <a:gd name="T35" fmla="*/ 254 h 256"/>
                <a:gd name="T36" fmla="*/ 127 w 271"/>
                <a:gd name="T37" fmla="*/ 256 h 256"/>
                <a:gd name="T38" fmla="*/ 127 w 271"/>
                <a:gd name="T39" fmla="*/ 256 h 256"/>
                <a:gd name="T40" fmla="*/ 113 w 271"/>
                <a:gd name="T41" fmla="*/ 245 h 256"/>
                <a:gd name="T42" fmla="*/ 113 w 271"/>
                <a:gd name="T43" fmla="*/ 245 h 256"/>
                <a:gd name="T44" fmla="*/ 100 w 271"/>
                <a:gd name="T45" fmla="*/ 245 h 256"/>
                <a:gd name="T46" fmla="*/ 93 w 271"/>
                <a:gd name="T47" fmla="*/ 247 h 256"/>
                <a:gd name="T48" fmla="*/ 88 w 271"/>
                <a:gd name="T49" fmla="*/ 254 h 256"/>
                <a:gd name="T50" fmla="*/ 70 w 271"/>
                <a:gd name="T51" fmla="*/ 238 h 256"/>
                <a:gd name="T52" fmla="*/ 70 w 271"/>
                <a:gd name="T53" fmla="*/ 238 h 256"/>
                <a:gd name="T54" fmla="*/ 65 w 271"/>
                <a:gd name="T55" fmla="*/ 222 h 256"/>
                <a:gd name="T56" fmla="*/ 63 w 271"/>
                <a:gd name="T57" fmla="*/ 201 h 256"/>
                <a:gd name="T58" fmla="*/ 60 w 271"/>
                <a:gd name="T59" fmla="*/ 162 h 256"/>
                <a:gd name="T60" fmla="*/ 49 w 271"/>
                <a:gd name="T61" fmla="*/ 134 h 256"/>
                <a:gd name="T62" fmla="*/ 46 w 271"/>
                <a:gd name="T63" fmla="*/ 104 h 256"/>
                <a:gd name="T64" fmla="*/ 46 w 271"/>
                <a:gd name="T65" fmla="*/ 104 h 256"/>
                <a:gd name="T66" fmla="*/ 35 w 271"/>
                <a:gd name="T67" fmla="*/ 76 h 256"/>
                <a:gd name="T68" fmla="*/ 26 w 271"/>
                <a:gd name="T69" fmla="*/ 46 h 256"/>
                <a:gd name="T70" fmla="*/ 2 w 271"/>
                <a:gd name="T71" fmla="*/ 18 h 256"/>
                <a:gd name="T72" fmla="*/ 2 w 271"/>
                <a:gd name="T73" fmla="*/ 18 h 256"/>
                <a:gd name="T74" fmla="*/ 0 w 271"/>
                <a:gd name="T75" fmla="*/ 9 h 256"/>
                <a:gd name="T76" fmla="*/ 0 w 271"/>
                <a:gd name="T77" fmla="*/ 9 h 256"/>
                <a:gd name="T78" fmla="*/ 16 w 271"/>
                <a:gd name="T79" fmla="*/ 6 h 256"/>
                <a:gd name="T80" fmla="*/ 23 w 271"/>
                <a:gd name="T81" fmla="*/ 4 h 256"/>
                <a:gd name="T82" fmla="*/ 30 w 271"/>
                <a:gd name="T83" fmla="*/ 6 h 256"/>
                <a:gd name="T84" fmla="*/ 70 w 271"/>
                <a:gd name="T85" fmla="*/ 13 h 256"/>
                <a:gd name="T86" fmla="*/ 70 w 271"/>
                <a:gd name="T87" fmla="*/ 13 h 256"/>
                <a:gd name="T88" fmla="*/ 102 w 271"/>
                <a:gd name="T89" fmla="*/ 11 h 256"/>
                <a:gd name="T90" fmla="*/ 137 w 271"/>
                <a:gd name="T91" fmla="*/ 13 h 256"/>
                <a:gd name="T92" fmla="*/ 171 w 271"/>
                <a:gd name="T93" fmla="*/ 13 h 256"/>
                <a:gd name="T94" fmla="*/ 204 w 271"/>
                <a:gd name="T95" fmla="*/ 13 h 256"/>
                <a:gd name="T96" fmla="*/ 234 w 271"/>
                <a:gd name="T97" fmla="*/ 0 h 256"/>
                <a:gd name="T98" fmla="*/ 234 w 271"/>
                <a:gd name="T99" fmla="*/ 0 h 256"/>
                <a:gd name="T100" fmla="*/ 243 w 271"/>
                <a:gd name="T101" fmla="*/ 0 h 256"/>
                <a:gd name="T102" fmla="*/ 255 w 271"/>
                <a:gd name="T103" fmla="*/ 0 h 256"/>
                <a:gd name="T104" fmla="*/ 264 w 271"/>
                <a:gd name="T105" fmla="*/ 0 h 256"/>
                <a:gd name="T106" fmla="*/ 266 w 271"/>
                <a:gd name="T107" fmla="*/ 4 h 256"/>
                <a:gd name="T108" fmla="*/ 271 w 271"/>
                <a:gd name="T109" fmla="*/ 9 h 256"/>
                <a:gd name="T110" fmla="*/ 271 w 271"/>
                <a:gd name="T111" fmla="*/ 9 h 2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1"/>
                <a:gd name="T169" fmla="*/ 0 h 256"/>
                <a:gd name="T170" fmla="*/ 271 w 271"/>
                <a:gd name="T171" fmla="*/ 256 h 2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1" h="256">
                  <a:moveTo>
                    <a:pt x="271" y="9"/>
                  </a:moveTo>
                  <a:lnTo>
                    <a:pt x="248" y="16"/>
                  </a:lnTo>
                  <a:lnTo>
                    <a:pt x="234" y="11"/>
                  </a:lnTo>
                  <a:lnTo>
                    <a:pt x="194" y="23"/>
                  </a:lnTo>
                  <a:lnTo>
                    <a:pt x="192" y="64"/>
                  </a:lnTo>
                  <a:lnTo>
                    <a:pt x="192" y="85"/>
                  </a:lnTo>
                  <a:lnTo>
                    <a:pt x="188" y="104"/>
                  </a:lnTo>
                  <a:lnTo>
                    <a:pt x="164" y="108"/>
                  </a:lnTo>
                  <a:lnTo>
                    <a:pt x="171" y="168"/>
                  </a:lnTo>
                  <a:lnTo>
                    <a:pt x="164" y="210"/>
                  </a:lnTo>
                  <a:lnTo>
                    <a:pt x="162" y="233"/>
                  </a:lnTo>
                  <a:lnTo>
                    <a:pt x="162" y="254"/>
                  </a:lnTo>
                  <a:lnTo>
                    <a:pt x="127" y="256"/>
                  </a:lnTo>
                  <a:lnTo>
                    <a:pt x="113" y="245"/>
                  </a:lnTo>
                  <a:lnTo>
                    <a:pt x="100" y="245"/>
                  </a:lnTo>
                  <a:lnTo>
                    <a:pt x="93" y="247"/>
                  </a:lnTo>
                  <a:lnTo>
                    <a:pt x="88" y="254"/>
                  </a:lnTo>
                  <a:lnTo>
                    <a:pt x="70" y="238"/>
                  </a:lnTo>
                  <a:lnTo>
                    <a:pt x="65" y="222"/>
                  </a:lnTo>
                  <a:lnTo>
                    <a:pt x="63" y="201"/>
                  </a:lnTo>
                  <a:lnTo>
                    <a:pt x="60" y="162"/>
                  </a:lnTo>
                  <a:lnTo>
                    <a:pt x="49" y="134"/>
                  </a:lnTo>
                  <a:lnTo>
                    <a:pt x="46" y="104"/>
                  </a:lnTo>
                  <a:lnTo>
                    <a:pt x="35" y="76"/>
                  </a:lnTo>
                  <a:lnTo>
                    <a:pt x="26" y="46"/>
                  </a:lnTo>
                  <a:lnTo>
                    <a:pt x="2" y="18"/>
                  </a:lnTo>
                  <a:lnTo>
                    <a:pt x="0" y="9"/>
                  </a:lnTo>
                  <a:lnTo>
                    <a:pt x="16" y="6"/>
                  </a:lnTo>
                  <a:lnTo>
                    <a:pt x="23" y="4"/>
                  </a:lnTo>
                  <a:lnTo>
                    <a:pt x="30" y="6"/>
                  </a:lnTo>
                  <a:lnTo>
                    <a:pt x="70" y="13"/>
                  </a:lnTo>
                  <a:lnTo>
                    <a:pt x="102" y="11"/>
                  </a:lnTo>
                  <a:lnTo>
                    <a:pt x="137" y="13"/>
                  </a:lnTo>
                  <a:lnTo>
                    <a:pt x="171" y="13"/>
                  </a:lnTo>
                  <a:lnTo>
                    <a:pt x="204" y="13"/>
                  </a:lnTo>
                  <a:lnTo>
                    <a:pt x="234" y="0"/>
                  </a:lnTo>
                  <a:lnTo>
                    <a:pt x="243" y="0"/>
                  </a:lnTo>
                  <a:lnTo>
                    <a:pt x="255" y="0"/>
                  </a:lnTo>
                  <a:lnTo>
                    <a:pt x="264" y="0"/>
                  </a:lnTo>
                  <a:lnTo>
                    <a:pt x="266" y="4"/>
                  </a:lnTo>
                  <a:lnTo>
                    <a:pt x="271" y="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7" name="Freeform 303"/>
            <p:cNvSpPr>
              <a:spLocks/>
            </p:cNvSpPr>
            <p:nvPr/>
          </p:nvSpPr>
          <p:spPr bwMode="auto">
            <a:xfrm>
              <a:off x="2912" y="2508"/>
              <a:ext cx="178" cy="190"/>
            </a:xfrm>
            <a:custGeom>
              <a:avLst/>
              <a:gdLst>
                <a:gd name="T0" fmla="*/ 122 w 178"/>
                <a:gd name="T1" fmla="*/ 16 h 190"/>
                <a:gd name="T2" fmla="*/ 122 w 178"/>
                <a:gd name="T3" fmla="*/ 16 h 190"/>
                <a:gd name="T4" fmla="*/ 125 w 178"/>
                <a:gd name="T5" fmla="*/ 26 h 190"/>
                <a:gd name="T6" fmla="*/ 125 w 178"/>
                <a:gd name="T7" fmla="*/ 35 h 190"/>
                <a:gd name="T8" fmla="*/ 127 w 178"/>
                <a:gd name="T9" fmla="*/ 42 h 190"/>
                <a:gd name="T10" fmla="*/ 132 w 178"/>
                <a:gd name="T11" fmla="*/ 49 h 190"/>
                <a:gd name="T12" fmla="*/ 178 w 178"/>
                <a:gd name="T13" fmla="*/ 83 h 190"/>
                <a:gd name="T14" fmla="*/ 164 w 178"/>
                <a:gd name="T15" fmla="*/ 109 h 190"/>
                <a:gd name="T16" fmla="*/ 166 w 178"/>
                <a:gd name="T17" fmla="*/ 118 h 190"/>
                <a:gd name="T18" fmla="*/ 166 w 178"/>
                <a:gd name="T19" fmla="*/ 118 h 190"/>
                <a:gd name="T20" fmla="*/ 155 w 178"/>
                <a:gd name="T21" fmla="*/ 123 h 190"/>
                <a:gd name="T22" fmla="*/ 148 w 178"/>
                <a:gd name="T23" fmla="*/ 125 h 190"/>
                <a:gd name="T24" fmla="*/ 139 w 178"/>
                <a:gd name="T25" fmla="*/ 125 h 190"/>
                <a:gd name="T26" fmla="*/ 139 w 178"/>
                <a:gd name="T27" fmla="*/ 125 h 190"/>
                <a:gd name="T28" fmla="*/ 115 w 178"/>
                <a:gd name="T29" fmla="*/ 169 h 190"/>
                <a:gd name="T30" fmla="*/ 85 w 178"/>
                <a:gd name="T31" fmla="*/ 178 h 190"/>
                <a:gd name="T32" fmla="*/ 85 w 178"/>
                <a:gd name="T33" fmla="*/ 178 h 190"/>
                <a:gd name="T34" fmla="*/ 71 w 178"/>
                <a:gd name="T35" fmla="*/ 176 h 190"/>
                <a:gd name="T36" fmla="*/ 58 w 178"/>
                <a:gd name="T37" fmla="*/ 171 h 190"/>
                <a:gd name="T38" fmla="*/ 25 w 178"/>
                <a:gd name="T39" fmla="*/ 190 h 190"/>
                <a:gd name="T40" fmla="*/ 18 w 178"/>
                <a:gd name="T41" fmla="*/ 190 h 190"/>
                <a:gd name="T42" fmla="*/ 14 w 178"/>
                <a:gd name="T43" fmla="*/ 171 h 190"/>
                <a:gd name="T44" fmla="*/ 14 w 178"/>
                <a:gd name="T45" fmla="*/ 171 h 190"/>
                <a:gd name="T46" fmla="*/ 11 w 178"/>
                <a:gd name="T47" fmla="*/ 169 h 190"/>
                <a:gd name="T48" fmla="*/ 9 w 178"/>
                <a:gd name="T49" fmla="*/ 169 h 190"/>
                <a:gd name="T50" fmla="*/ 7 w 178"/>
                <a:gd name="T51" fmla="*/ 167 h 190"/>
                <a:gd name="T52" fmla="*/ 4 w 178"/>
                <a:gd name="T53" fmla="*/ 164 h 190"/>
                <a:gd name="T54" fmla="*/ 7 w 178"/>
                <a:gd name="T55" fmla="*/ 157 h 190"/>
                <a:gd name="T56" fmla="*/ 0 w 178"/>
                <a:gd name="T57" fmla="*/ 100 h 190"/>
                <a:gd name="T58" fmla="*/ 23 w 178"/>
                <a:gd name="T59" fmla="*/ 95 h 190"/>
                <a:gd name="T60" fmla="*/ 25 w 178"/>
                <a:gd name="T61" fmla="*/ 95 h 190"/>
                <a:gd name="T62" fmla="*/ 25 w 178"/>
                <a:gd name="T63" fmla="*/ 95 h 190"/>
                <a:gd name="T64" fmla="*/ 27 w 178"/>
                <a:gd name="T65" fmla="*/ 76 h 190"/>
                <a:gd name="T66" fmla="*/ 30 w 178"/>
                <a:gd name="T67" fmla="*/ 56 h 190"/>
                <a:gd name="T68" fmla="*/ 30 w 178"/>
                <a:gd name="T69" fmla="*/ 14 h 190"/>
                <a:gd name="T70" fmla="*/ 65 w 178"/>
                <a:gd name="T71" fmla="*/ 5 h 190"/>
                <a:gd name="T72" fmla="*/ 81 w 178"/>
                <a:gd name="T73" fmla="*/ 9 h 190"/>
                <a:gd name="T74" fmla="*/ 81 w 178"/>
                <a:gd name="T75" fmla="*/ 9 h 190"/>
                <a:gd name="T76" fmla="*/ 106 w 178"/>
                <a:gd name="T77" fmla="*/ 0 h 190"/>
                <a:gd name="T78" fmla="*/ 122 w 178"/>
                <a:gd name="T79" fmla="*/ 16 h 1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8"/>
                <a:gd name="T121" fmla="*/ 0 h 190"/>
                <a:gd name="T122" fmla="*/ 178 w 178"/>
                <a:gd name="T123" fmla="*/ 190 h 1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8" h="190">
                  <a:moveTo>
                    <a:pt x="122" y="16"/>
                  </a:moveTo>
                  <a:lnTo>
                    <a:pt x="122" y="16"/>
                  </a:lnTo>
                  <a:lnTo>
                    <a:pt x="125" y="26"/>
                  </a:lnTo>
                  <a:lnTo>
                    <a:pt x="125" y="35"/>
                  </a:lnTo>
                  <a:lnTo>
                    <a:pt x="127" y="42"/>
                  </a:lnTo>
                  <a:lnTo>
                    <a:pt x="132" y="49"/>
                  </a:lnTo>
                  <a:lnTo>
                    <a:pt x="178" y="83"/>
                  </a:lnTo>
                  <a:lnTo>
                    <a:pt x="164" y="109"/>
                  </a:lnTo>
                  <a:lnTo>
                    <a:pt x="166" y="118"/>
                  </a:lnTo>
                  <a:lnTo>
                    <a:pt x="155" y="123"/>
                  </a:lnTo>
                  <a:lnTo>
                    <a:pt x="148" y="125"/>
                  </a:lnTo>
                  <a:lnTo>
                    <a:pt x="139" y="125"/>
                  </a:lnTo>
                  <a:lnTo>
                    <a:pt x="115" y="169"/>
                  </a:lnTo>
                  <a:lnTo>
                    <a:pt x="85" y="178"/>
                  </a:lnTo>
                  <a:lnTo>
                    <a:pt x="71" y="176"/>
                  </a:lnTo>
                  <a:lnTo>
                    <a:pt x="58" y="171"/>
                  </a:lnTo>
                  <a:lnTo>
                    <a:pt x="25" y="190"/>
                  </a:lnTo>
                  <a:lnTo>
                    <a:pt x="18" y="190"/>
                  </a:lnTo>
                  <a:lnTo>
                    <a:pt x="14" y="171"/>
                  </a:lnTo>
                  <a:lnTo>
                    <a:pt x="11" y="169"/>
                  </a:lnTo>
                  <a:lnTo>
                    <a:pt x="9" y="169"/>
                  </a:lnTo>
                  <a:lnTo>
                    <a:pt x="7" y="167"/>
                  </a:lnTo>
                  <a:lnTo>
                    <a:pt x="4" y="164"/>
                  </a:lnTo>
                  <a:lnTo>
                    <a:pt x="7" y="157"/>
                  </a:lnTo>
                  <a:lnTo>
                    <a:pt x="0" y="100"/>
                  </a:lnTo>
                  <a:lnTo>
                    <a:pt x="23" y="95"/>
                  </a:lnTo>
                  <a:lnTo>
                    <a:pt x="25" y="95"/>
                  </a:lnTo>
                  <a:lnTo>
                    <a:pt x="27" y="76"/>
                  </a:lnTo>
                  <a:lnTo>
                    <a:pt x="30" y="56"/>
                  </a:lnTo>
                  <a:lnTo>
                    <a:pt x="30" y="14"/>
                  </a:lnTo>
                  <a:lnTo>
                    <a:pt x="65" y="5"/>
                  </a:lnTo>
                  <a:lnTo>
                    <a:pt x="81" y="9"/>
                  </a:lnTo>
                  <a:lnTo>
                    <a:pt x="106" y="0"/>
                  </a:lnTo>
                  <a:lnTo>
                    <a:pt x="122" y="1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8" name="Freeform 304"/>
            <p:cNvSpPr>
              <a:spLocks/>
            </p:cNvSpPr>
            <p:nvPr/>
          </p:nvSpPr>
          <p:spPr bwMode="auto">
            <a:xfrm>
              <a:off x="2924" y="2107"/>
              <a:ext cx="287" cy="861"/>
            </a:xfrm>
            <a:custGeom>
              <a:avLst/>
              <a:gdLst>
                <a:gd name="T0" fmla="*/ 72 w 287"/>
                <a:gd name="T1" fmla="*/ 97 h 861"/>
                <a:gd name="T2" fmla="*/ 81 w 287"/>
                <a:gd name="T3" fmla="*/ 108 h 861"/>
                <a:gd name="T4" fmla="*/ 93 w 287"/>
                <a:gd name="T5" fmla="*/ 113 h 861"/>
                <a:gd name="T6" fmla="*/ 95 w 287"/>
                <a:gd name="T7" fmla="*/ 113 h 861"/>
                <a:gd name="T8" fmla="*/ 104 w 287"/>
                <a:gd name="T9" fmla="*/ 120 h 861"/>
                <a:gd name="T10" fmla="*/ 100 w 287"/>
                <a:gd name="T11" fmla="*/ 141 h 861"/>
                <a:gd name="T12" fmla="*/ 84 w 287"/>
                <a:gd name="T13" fmla="*/ 238 h 861"/>
                <a:gd name="T14" fmla="*/ 102 w 287"/>
                <a:gd name="T15" fmla="*/ 386 h 861"/>
                <a:gd name="T16" fmla="*/ 137 w 287"/>
                <a:gd name="T17" fmla="*/ 604 h 861"/>
                <a:gd name="T18" fmla="*/ 146 w 287"/>
                <a:gd name="T19" fmla="*/ 641 h 861"/>
                <a:gd name="T20" fmla="*/ 160 w 287"/>
                <a:gd name="T21" fmla="*/ 650 h 861"/>
                <a:gd name="T22" fmla="*/ 185 w 287"/>
                <a:gd name="T23" fmla="*/ 706 h 861"/>
                <a:gd name="T24" fmla="*/ 188 w 287"/>
                <a:gd name="T25" fmla="*/ 722 h 861"/>
                <a:gd name="T26" fmla="*/ 188 w 287"/>
                <a:gd name="T27" fmla="*/ 756 h 861"/>
                <a:gd name="T28" fmla="*/ 197 w 287"/>
                <a:gd name="T29" fmla="*/ 768 h 861"/>
                <a:gd name="T30" fmla="*/ 213 w 287"/>
                <a:gd name="T31" fmla="*/ 775 h 861"/>
                <a:gd name="T32" fmla="*/ 225 w 287"/>
                <a:gd name="T33" fmla="*/ 798 h 861"/>
                <a:gd name="T34" fmla="*/ 246 w 287"/>
                <a:gd name="T35" fmla="*/ 803 h 861"/>
                <a:gd name="T36" fmla="*/ 273 w 287"/>
                <a:gd name="T37" fmla="*/ 800 h 861"/>
                <a:gd name="T38" fmla="*/ 283 w 287"/>
                <a:gd name="T39" fmla="*/ 800 h 861"/>
                <a:gd name="T40" fmla="*/ 287 w 287"/>
                <a:gd name="T41" fmla="*/ 807 h 861"/>
                <a:gd name="T42" fmla="*/ 287 w 287"/>
                <a:gd name="T43" fmla="*/ 810 h 861"/>
                <a:gd name="T44" fmla="*/ 283 w 287"/>
                <a:gd name="T45" fmla="*/ 814 h 861"/>
                <a:gd name="T46" fmla="*/ 252 w 287"/>
                <a:gd name="T47" fmla="*/ 828 h 861"/>
                <a:gd name="T48" fmla="*/ 252 w 287"/>
                <a:gd name="T49" fmla="*/ 840 h 861"/>
                <a:gd name="T50" fmla="*/ 248 w 287"/>
                <a:gd name="T51" fmla="*/ 847 h 861"/>
                <a:gd name="T52" fmla="*/ 243 w 287"/>
                <a:gd name="T53" fmla="*/ 849 h 861"/>
                <a:gd name="T54" fmla="*/ 236 w 287"/>
                <a:gd name="T55" fmla="*/ 861 h 861"/>
                <a:gd name="T56" fmla="*/ 232 w 287"/>
                <a:gd name="T57" fmla="*/ 856 h 861"/>
                <a:gd name="T58" fmla="*/ 234 w 287"/>
                <a:gd name="T59" fmla="*/ 851 h 861"/>
                <a:gd name="T60" fmla="*/ 220 w 287"/>
                <a:gd name="T61" fmla="*/ 831 h 861"/>
                <a:gd name="T62" fmla="*/ 218 w 287"/>
                <a:gd name="T63" fmla="*/ 831 h 861"/>
                <a:gd name="T64" fmla="*/ 213 w 287"/>
                <a:gd name="T65" fmla="*/ 831 h 861"/>
                <a:gd name="T66" fmla="*/ 211 w 287"/>
                <a:gd name="T67" fmla="*/ 821 h 861"/>
                <a:gd name="T68" fmla="*/ 222 w 287"/>
                <a:gd name="T69" fmla="*/ 807 h 861"/>
                <a:gd name="T70" fmla="*/ 220 w 287"/>
                <a:gd name="T71" fmla="*/ 796 h 861"/>
                <a:gd name="T72" fmla="*/ 211 w 287"/>
                <a:gd name="T73" fmla="*/ 796 h 861"/>
                <a:gd name="T74" fmla="*/ 204 w 287"/>
                <a:gd name="T75" fmla="*/ 800 h 861"/>
                <a:gd name="T76" fmla="*/ 169 w 287"/>
                <a:gd name="T77" fmla="*/ 759 h 861"/>
                <a:gd name="T78" fmla="*/ 171 w 287"/>
                <a:gd name="T79" fmla="*/ 754 h 861"/>
                <a:gd name="T80" fmla="*/ 165 w 287"/>
                <a:gd name="T81" fmla="*/ 747 h 861"/>
                <a:gd name="T82" fmla="*/ 153 w 287"/>
                <a:gd name="T83" fmla="*/ 740 h 861"/>
                <a:gd name="T84" fmla="*/ 151 w 287"/>
                <a:gd name="T85" fmla="*/ 722 h 861"/>
                <a:gd name="T86" fmla="*/ 160 w 287"/>
                <a:gd name="T87" fmla="*/ 710 h 861"/>
                <a:gd name="T88" fmla="*/ 111 w 287"/>
                <a:gd name="T89" fmla="*/ 687 h 861"/>
                <a:gd name="T90" fmla="*/ 111 w 287"/>
                <a:gd name="T91" fmla="*/ 666 h 861"/>
                <a:gd name="T92" fmla="*/ 118 w 287"/>
                <a:gd name="T93" fmla="*/ 671 h 861"/>
                <a:gd name="T94" fmla="*/ 128 w 287"/>
                <a:gd name="T95" fmla="*/ 673 h 861"/>
                <a:gd name="T96" fmla="*/ 134 w 287"/>
                <a:gd name="T97" fmla="*/ 666 h 861"/>
                <a:gd name="T98" fmla="*/ 128 w 287"/>
                <a:gd name="T99" fmla="*/ 634 h 861"/>
                <a:gd name="T100" fmla="*/ 109 w 287"/>
                <a:gd name="T101" fmla="*/ 569 h 861"/>
                <a:gd name="T102" fmla="*/ 104 w 287"/>
                <a:gd name="T103" fmla="*/ 562 h 861"/>
                <a:gd name="T104" fmla="*/ 95 w 287"/>
                <a:gd name="T105" fmla="*/ 557 h 861"/>
                <a:gd name="T106" fmla="*/ 70 w 287"/>
                <a:gd name="T107" fmla="*/ 541 h 861"/>
                <a:gd name="T108" fmla="*/ 74 w 287"/>
                <a:gd name="T109" fmla="*/ 530 h 861"/>
                <a:gd name="T110" fmla="*/ 47 w 287"/>
                <a:gd name="T111" fmla="*/ 460 h 861"/>
                <a:gd name="T112" fmla="*/ 60 w 287"/>
                <a:gd name="T113" fmla="*/ 349 h 861"/>
                <a:gd name="T114" fmla="*/ 42 w 287"/>
                <a:gd name="T115" fmla="*/ 275 h 861"/>
                <a:gd name="T116" fmla="*/ 40 w 287"/>
                <a:gd name="T117" fmla="*/ 201 h 861"/>
                <a:gd name="T118" fmla="*/ 23 w 287"/>
                <a:gd name="T119" fmla="*/ 111 h 861"/>
                <a:gd name="T120" fmla="*/ 0 w 287"/>
                <a:gd name="T121" fmla="*/ 18 h 861"/>
                <a:gd name="T122" fmla="*/ 23 w 287"/>
                <a:gd name="T123" fmla="*/ 0 h 8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7"/>
                <a:gd name="T187" fmla="*/ 0 h 861"/>
                <a:gd name="T188" fmla="*/ 287 w 287"/>
                <a:gd name="T189" fmla="*/ 861 h 8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7" h="861">
                  <a:moveTo>
                    <a:pt x="72" y="97"/>
                  </a:moveTo>
                  <a:lnTo>
                    <a:pt x="72" y="97"/>
                  </a:lnTo>
                  <a:lnTo>
                    <a:pt x="77" y="104"/>
                  </a:lnTo>
                  <a:lnTo>
                    <a:pt x="81" y="108"/>
                  </a:lnTo>
                  <a:lnTo>
                    <a:pt x="86" y="113"/>
                  </a:lnTo>
                  <a:lnTo>
                    <a:pt x="93" y="113"/>
                  </a:lnTo>
                  <a:lnTo>
                    <a:pt x="95" y="113"/>
                  </a:lnTo>
                  <a:lnTo>
                    <a:pt x="100" y="115"/>
                  </a:lnTo>
                  <a:lnTo>
                    <a:pt x="104" y="120"/>
                  </a:lnTo>
                  <a:lnTo>
                    <a:pt x="100" y="141"/>
                  </a:lnTo>
                  <a:lnTo>
                    <a:pt x="81" y="150"/>
                  </a:lnTo>
                  <a:lnTo>
                    <a:pt x="84" y="238"/>
                  </a:lnTo>
                  <a:lnTo>
                    <a:pt x="81" y="333"/>
                  </a:lnTo>
                  <a:lnTo>
                    <a:pt x="102" y="386"/>
                  </a:lnTo>
                  <a:lnTo>
                    <a:pt x="107" y="488"/>
                  </a:lnTo>
                  <a:lnTo>
                    <a:pt x="137" y="604"/>
                  </a:lnTo>
                  <a:lnTo>
                    <a:pt x="146" y="620"/>
                  </a:lnTo>
                  <a:lnTo>
                    <a:pt x="146" y="641"/>
                  </a:lnTo>
                  <a:lnTo>
                    <a:pt x="160" y="650"/>
                  </a:lnTo>
                  <a:lnTo>
                    <a:pt x="167" y="675"/>
                  </a:lnTo>
                  <a:lnTo>
                    <a:pt x="185" y="706"/>
                  </a:lnTo>
                  <a:lnTo>
                    <a:pt x="188" y="722"/>
                  </a:lnTo>
                  <a:lnTo>
                    <a:pt x="188" y="740"/>
                  </a:lnTo>
                  <a:lnTo>
                    <a:pt x="188" y="756"/>
                  </a:lnTo>
                  <a:lnTo>
                    <a:pt x="192" y="763"/>
                  </a:lnTo>
                  <a:lnTo>
                    <a:pt x="197" y="768"/>
                  </a:lnTo>
                  <a:lnTo>
                    <a:pt x="213" y="775"/>
                  </a:lnTo>
                  <a:lnTo>
                    <a:pt x="218" y="787"/>
                  </a:lnTo>
                  <a:lnTo>
                    <a:pt x="225" y="798"/>
                  </a:lnTo>
                  <a:lnTo>
                    <a:pt x="246" y="803"/>
                  </a:lnTo>
                  <a:lnTo>
                    <a:pt x="264" y="800"/>
                  </a:lnTo>
                  <a:lnTo>
                    <a:pt x="273" y="800"/>
                  </a:lnTo>
                  <a:lnTo>
                    <a:pt x="283" y="800"/>
                  </a:lnTo>
                  <a:lnTo>
                    <a:pt x="285" y="805"/>
                  </a:lnTo>
                  <a:lnTo>
                    <a:pt x="287" y="807"/>
                  </a:lnTo>
                  <a:lnTo>
                    <a:pt x="287" y="810"/>
                  </a:lnTo>
                  <a:lnTo>
                    <a:pt x="285" y="812"/>
                  </a:lnTo>
                  <a:lnTo>
                    <a:pt x="283" y="814"/>
                  </a:lnTo>
                  <a:lnTo>
                    <a:pt x="273" y="817"/>
                  </a:lnTo>
                  <a:lnTo>
                    <a:pt x="252" y="828"/>
                  </a:lnTo>
                  <a:lnTo>
                    <a:pt x="252" y="840"/>
                  </a:lnTo>
                  <a:lnTo>
                    <a:pt x="250" y="847"/>
                  </a:lnTo>
                  <a:lnTo>
                    <a:pt x="248" y="847"/>
                  </a:lnTo>
                  <a:lnTo>
                    <a:pt x="246" y="849"/>
                  </a:lnTo>
                  <a:lnTo>
                    <a:pt x="243" y="849"/>
                  </a:lnTo>
                  <a:lnTo>
                    <a:pt x="246" y="861"/>
                  </a:lnTo>
                  <a:lnTo>
                    <a:pt x="236" y="861"/>
                  </a:lnTo>
                  <a:lnTo>
                    <a:pt x="232" y="856"/>
                  </a:lnTo>
                  <a:lnTo>
                    <a:pt x="234" y="851"/>
                  </a:lnTo>
                  <a:lnTo>
                    <a:pt x="236" y="847"/>
                  </a:lnTo>
                  <a:lnTo>
                    <a:pt x="220" y="831"/>
                  </a:lnTo>
                  <a:lnTo>
                    <a:pt x="218" y="831"/>
                  </a:lnTo>
                  <a:lnTo>
                    <a:pt x="213" y="831"/>
                  </a:lnTo>
                  <a:lnTo>
                    <a:pt x="211" y="828"/>
                  </a:lnTo>
                  <a:lnTo>
                    <a:pt x="211" y="821"/>
                  </a:lnTo>
                  <a:lnTo>
                    <a:pt x="222" y="807"/>
                  </a:lnTo>
                  <a:lnTo>
                    <a:pt x="222" y="800"/>
                  </a:lnTo>
                  <a:lnTo>
                    <a:pt x="220" y="796"/>
                  </a:lnTo>
                  <a:lnTo>
                    <a:pt x="211" y="796"/>
                  </a:lnTo>
                  <a:lnTo>
                    <a:pt x="206" y="796"/>
                  </a:lnTo>
                  <a:lnTo>
                    <a:pt x="204" y="800"/>
                  </a:lnTo>
                  <a:lnTo>
                    <a:pt x="192" y="793"/>
                  </a:lnTo>
                  <a:lnTo>
                    <a:pt x="169" y="759"/>
                  </a:lnTo>
                  <a:lnTo>
                    <a:pt x="171" y="754"/>
                  </a:lnTo>
                  <a:lnTo>
                    <a:pt x="169" y="750"/>
                  </a:lnTo>
                  <a:lnTo>
                    <a:pt x="165" y="747"/>
                  </a:lnTo>
                  <a:lnTo>
                    <a:pt x="158" y="745"/>
                  </a:lnTo>
                  <a:lnTo>
                    <a:pt x="153" y="740"/>
                  </a:lnTo>
                  <a:lnTo>
                    <a:pt x="151" y="722"/>
                  </a:lnTo>
                  <a:lnTo>
                    <a:pt x="155" y="717"/>
                  </a:lnTo>
                  <a:lnTo>
                    <a:pt x="160" y="710"/>
                  </a:lnTo>
                  <a:lnTo>
                    <a:pt x="141" y="687"/>
                  </a:lnTo>
                  <a:lnTo>
                    <a:pt x="111" y="687"/>
                  </a:lnTo>
                  <a:lnTo>
                    <a:pt x="109" y="669"/>
                  </a:lnTo>
                  <a:lnTo>
                    <a:pt x="111" y="666"/>
                  </a:lnTo>
                  <a:lnTo>
                    <a:pt x="118" y="671"/>
                  </a:lnTo>
                  <a:lnTo>
                    <a:pt x="123" y="673"/>
                  </a:lnTo>
                  <a:lnTo>
                    <a:pt x="128" y="673"/>
                  </a:lnTo>
                  <a:lnTo>
                    <a:pt x="134" y="666"/>
                  </a:lnTo>
                  <a:lnTo>
                    <a:pt x="128" y="648"/>
                  </a:lnTo>
                  <a:lnTo>
                    <a:pt x="128" y="634"/>
                  </a:lnTo>
                  <a:lnTo>
                    <a:pt x="114" y="613"/>
                  </a:lnTo>
                  <a:lnTo>
                    <a:pt x="109" y="569"/>
                  </a:lnTo>
                  <a:lnTo>
                    <a:pt x="104" y="562"/>
                  </a:lnTo>
                  <a:lnTo>
                    <a:pt x="95" y="557"/>
                  </a:lnTo>
                  <a:lnTo>
                    <a:pt x="86" y="564"/>
                  </a:lnTo>
                  <a:lnTo>
                    <a:pt x="70" y="541"/>
                  </a:lnTo>
                  <a:lnTo>
                    <a:pt x="74" y="530"/>
                  </a:lnTo>
                  <a:lnTo>
                    <a:pt x="74" y="516"/>
                  </a:lnTo>
                  <a:lnTo>
                    <a:pt x="47" y="460"/>
                  </a:lnTo>
                  <a:lnTo>
                    <a:pt x="58" y="437"/>
                  </a:lnTo>
                  <a:lnTo>
                    <a:pt x="60" y="349"/>
                  </a:lnTo>
                  <a:lnTo>
                    <a:pt x="40" y="305"/>
                  </a:lnTo>
                  <a:lnTo>
                    <a:pt x="42" y="275"/>
                  </a:lnTo>
                  <a:lnTo>
                    <a:pt x="35" y="257"/>
                  </a:lnTo>
                  <a:lnTo>
                    <a:pt x="40" y="201"/>
                  </a:lnTo>
                  <a:lnTo>
                    <a:pt x="16" y="129"/>
                  </a:lnTo>
                  <a:lnTo>
                    <a:pt x="23" y="111"/>
                  </a:lnTo>
                  <a:lnTo>
                    <a:pt x="3" y="21"/>
                  </a:lnTo>
                  <a:lnTo>
                    <a:pt x="0" y="18"/>
                  </a:lnTo>
                  <a:lnTo>
                    <a:pt x="7" y="18"/>
                  </a:lnTo>
                  <a:lnTo>
                    <a:pt x="23" y="0"/>
                  </a:lnTo>
                  <a:lnTo>
                    <a:pt x="72" y="9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49" name="Freeform 305"/>
            <p:cNvSpPr>
              <a:spLocks/>
            </p:cNvSpPr>
            <p:nvPr/>
          </p:nvSpPr>
          <p:spPr bwMode="auto">
            <a:xfrm>
              <a:off x="3107" y="2148"/>
              <a:ext cx="169" cy="179"/>
            </a:xfrm>
            <a:custGeom>
              <a:avLst/>
              <a:gdLst>
                <a:gd name="T0" fmla="*/ 72 w 169"/>
                <a:gd name="T1" fmla="*/ 19 h 179"/>
                <a:gd name="T2" fmla="*/ 72 w 169"/>
                <a:gd name="T3" fmla="*/ 19 h 179"/>
                <a:gd name="T4" fmla="*/ 74 w 169"/>
                <a:gd name="T5" fmla="*/ 26 h 179"/>
                <a:gd name="T6" fmla="*/ 74 w 169"/>
                <a:gd name="T7" fmla="*/ 30 h 179"/>
                <a:gd name="T8" fmla="*/ 74 w 169"/>
                <a:gd name="T9" fmla="*/ 44 h 179"/>
                <a:gd name="T10" fmla="*/ 86 w 169"/>
                <a:gd name="T11" fmla="*/ 51 h 179"/>
                <a:gd name="T12" fmla="*/ 134 w 169"/>
                <a:gd name="T13" fmla="*/ 58 h 179"/>
                <a:gd name="T14" fmla="*/ 139 w 169"/>
                <a:gd name="T15" fmla="*/ 88 h 179"/>
                <a:gd name="T16" fmla="*/ 139 w 169"/>
                <a:gd name="T17" fmla="*/ 88 h 179"/>
                <a:gd name="T18" fmla="*/ 150 w 169"/>
                <a:gd name="T19" fmla="*/ 95 h 179"/>
                <a:gd name="T20" fmla="*/ 162 w 169"/>
                <a:gd name="T21" fmla="*/ 104 h 179"/>
                <a:gd name="T22" fmla="*/ 169 w 169"/>
                <a:gd name="T23" fmla="*/ 142 h 179"/>
                <a:gd name="T24" fmla="*/ 155 w 169"/>
                <a:gd name="T25" fmla="*/ 172 h 179"/>
                <a:gd name="T26" fmla="*/ 155 w 169"/>
                <a:gd name="T27" fmla="*/ 172 h 179"/>
                <a:gd name="T28" fmla="*/ 141 w 169"/>
                <a:gd name="T29" fmla="*/ 174 h 179"/>
                <a:gd name="T30" fmla="*/ 130 w 169"/>
                <a:gd name="T31" fmla="*/ 176 h 179"/>
                <a:gd name="T32" fmla="*/ 116 w 169"/>
                <a:gd name="T33" fmla="*/ 179 h 179"/>
                <a:gd name="T34" fmla="*/ 109 w 169"/>
                <a:gd name="T35" fmla="*/ 179 h 179"/>
                <a:gd name="T36" fmla="*/ 102 w 169"/>
                <a:gd name="T37" fmla="*/ 174 h 179"/>
                <a:gd name="T38" fmla="*/ 100 w 169"/>
                <a:gd name="T39" fmla="*/ 128 h 179"/>
                <a:gd name="T40" fmla="*/ 72 w 169"/>
                <a:gd name="T41" fmla="*/ 104 h 179"/>
                <a:gd name="T42" fmla="*/ 49 w 169"/>
                <a:gd name="T43" fmla="*/ 100 h 179"/>
                <a:gd name="T44" fmla="*/ 49 w 169"/>
                <a:gd name="T45" fmla="*/ 100 h 179"/>
                <a:gd name="T46" fmla="*/ 37 w 169"/>
                <a:gd name="T47" fmla="*/ 88 h 179"/>
                <a:gd name="T48" fmla="*/ 28 w 169"/>
                <a:gd name="T49" fmla="*/ 77 h 179"/>
                <a:gd name="T50" fmla="*/ 16 w 169"/>
                <a:gd name="T51" fmla="*/ 65 h 179"/>
                <a:gd name="T52" fmla="*/ 12 w 169"/>
                <a:gd name="T53" fmla="*/ 61 h 179"/>
                <a:gd name="T54" fmla="*/ 5 w 169"/>
                <a:gd name="T55" fmla="*/ 56 h 179"/>
                <a:gd name="T56" fmla="*/ 5 w 169"/>
                <a:gd name="T57" fmla="*/ 56 h 179"/>
                <a:gd name="T58" fmla="*/ 0 w 169"/>
                <a:gd name="T59" fmla="*/ 49 h 179"/>
                <a:gd name="T60" fmla="*/ 0 w 169"/>
                <a:gd name="T61" fmla="*/ 37 h 179"/>
                <a:gd name="T62" fmla="*/ 0 w 169"/>
                <a:gd name="T63" fmla="*/ 19 h 179"/>
                <a:gd name="T64" fmla="*/ 9 w 169"/>
                <a:gd name="T65" fmla="*/ 0 h 179"/>
                <a:gd name="T66" fmla="*/ 9 w 169"/>
                <a:gd name="T67" fmla="*/ 0 h 179"/>
                <a:gd name="T68" fmla="*/ 16 w 169"/>
                <a:gd name="T69" fmla="*/ 0 h 179"/>
                <a:gd name="T70" fmla="*/ 23 w 169"/>
                <a:gd name="T71" fmla="*/ 0 h 179"/>
                <a:gd name="T72" fmla="*/ 72 w 169"/>
                <a:gd name="T73" fmla="*/ 19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179"/>
                <a:gd name="T113" fmla="*/ 169 w 169"/>
                <a:gd name="T114" fmla="*/ 179 h 1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179">
                  <a:moveTo>
                    <a:pt x="72" y="19"/>
                  </a:moveTo>
                  <a:lnTo>
                    <a:pt x="72" y="19"/>
                  </a:lnTo>
                  <a:lnTo>
                    <a:pt x="74" y="26"/>
                  </a:lnTo>
                  <a:lnTo>
                    <a:pt x="74" y="30"/>
                  </a:lnTo>
                  <a:lnTo>
                    <a:pt x="74" y="44"/>
                  </a:lnTo>
                  <a:lnTo>
                    <a:pt x="86" y="51"/>
                  </a:lnTo>
                  <a:lnTo>
                    <a:pt x="134" y="58"/>
                  </a:lnTo>
                  <a:lnTo>
                    <a:pt x="139" y="88"/>
                  </a:lnTo>
                  <a:lnTo>
                    <a:pt x="150" y="95"/>
                  </a:lnTo>
                  <a:lnTo>
                    <a:pt x="162" y="104"/>
                  </a:lnTo>
                  <a:lnTo>
                    <a:pt x="169" y="142"/>
                  </a:lnTo>
                  <a:lnTo>
                    <a:pt x="155" y="172"/>
                  </a:lnTo>
                  <a:lnTo>
                    <a:pt x="141" y="174"/>
                  </a:lnTo>
                  <a:lnTo>
                    <a:pt x="130" y="176"/>
                  </a:lnTo>
                  <a:lnTo>
                    <a:pt x="116" y="179"/>
                  </a:lnTo>
                  <a:lnTo>
                    <a:pt x="109" y="179"/>
                  </a:lnTo>
                  <a:lnTo>
                    <a:pt x="102" y="174"/>
                  </a:lnTo>
                  <a:lnTo>
                    <a:pt x="100" y="128"/>
                  </a:lnTo>
                  <a:lnTo>
                    <a:pt x="72" y="104"/>
                  </a:lnTo>
                  <a:lnTo>
                    <a:pt x="49" y="100"/>
                  </a:lnTo>
                  <a:lnTo>
                    <a:pt x="37" y="88"/>
                  </a:lnTo>
                  <a:lnTo>
                    <a:pt x="28" y="77"/>
                  </a:lnTo>
                  <a:lnTo>
                    <a:pt x="16" y="65"/>
                  </a:lnTo>
                  <a:lnTo>
                    <a:pt x="12" y="61"/>
                  </a:lnTo>
                  <a:lnTo>
                    <a:pt x="5" y="56"/>
                  </a:lnTo>
                  <a:lnTo>
                    <a:pt x="0" y="49"/>
                  </a:lnTo>
                  <a:lnTo>
                    <a:pt x="0" y="37"/>
                  </a:lnTo>
                  <a:lnTo>
                    <a:pt x="0" y="19"/>
                  </a:lnTo>
                  <a:lnTo>
                    <a:pt x="9" y="0"/>
                  </a:lnTo>
                  <a:lnTo>
                    <a:pt x="16" y="0"/>
                  </a:lnTo>
                  <a:lnTo>
                    <a:pt x="23" y="0"/>
                  </a:lnTo>
                  <a:lnTo>
                    <a:pt x="72" y="19"/>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0" name="Freeform 306"/>
            <p:cNvSpPr>
              <a:spLocks/>
            </p:cNvSpPr>
            <p:nvPr/>
          </p:nvSpPr>
          <p:spPr bwMode="auto">
            <a:xfrm>
              <a:off x="2835" y="2594"/>
              <a:ext cx="320" cy="294"/>
            </a:xfrm>
            <a:custGeom>
              <a:avLst/>
              <a:gdLst>
                <a:gd name="T0" fmla="*/ 304 w 320"/>
                <a:gd name="T1" fmla="*/ 11 h 294"/>
                <a:gd name="T2" fmla="*/ 304 w 320"/>
                <a:gd name="T3" fmla="*/ 14 h 294"/>
                <a:gd name="T4" fmla="*/ 315 w 320"/>
                <a:gd name="T5" fmla="*/ 109 h 294"/>
                <a:gd name="T6" fmla="*/ 320 w 320"/>
                <a:gd name="T7" fmla="*/ 132 h 294"/>
                <a:gd name="T8" fmla="*/ 313 w 320"/>
                <a:gd name="T9" fmla="*/ 150 h 294"/>
                <a:gd name="T10" fmla="*/ 239 w 320"/>
                <a:gd name="T11" fmla="*/ 236 h 294"/>
                <a:gd name="T12" fmla="*/ 239 w 320"/>
                <a:gd name="T13" fmla="*/ 236 h 294"/>
                <a:gd name="T14" fmla="*/ 192 w 320"/>
                <a:gd name="T15" fmla="*/ 264 h 294"/>
                <a:gd name="T16" fmla="*/ 169 w 320"/>
                <a:gd name="T17" fmla="*/ 264 h 294"/>
                <a:gd name="T18" fmla="*/ 142 w 320"/>
                <a:gd name="T19" fmla="*/ 282 h 294"/>
                <a:gd name="T20" fmla="*/ 74 w 320"/>
                <a:gd name="T21" fmla="*/ 284 h 294"/>
                <a:gd name="T22" fmla="*/ 74 w 320"/>
                <a:gd name="T23" fmla="*/ 284 h 294"/>
                <a:gd name="T24" fmla="*/ 61 w 320"/>
                <a:gd name="T25" fmla="*/ 294 h 294"/>
                <a:gd name="T26" fmla="*/ 61 w 320"/>
                <a:gd name="T27" fmla="*/ 294 h 294"/>
                <a:gd name="T28" fmla="*/ 26 w 320"/>
                <a:gd name="T29" fmla="*/ 275 h 294"/>
                <a:gd name="T30" fmla="*/ 26 w 320"/>
                <a:gd name="T31" fmla="*/ 233 h 294"/>
                <a:gd name="T32" fmla="*/ 0 w 320"/>
                <a:gd name="T33" fmla="*/ 159 h 294"/>
                <a:gd name="T34" fmla="*/ 0 w 320"/>
                <a:gd name="T35" fmla="*/ 159 h 294"/>
                <a:gd name="T36" fmla="*/ 5 w 320"/>
                <a:gd name="T37" fmla="*/ 155 h 294"/>
                <a:gd name="T38" fmla="*/ 10 w 320"/>
                <a:gd name="T39" fmla="*/ 152 h 294"/>
                <a:gd name="T40" fmla="*/ 23 w 320"/>
                <a:gd name="T41" fmla="*/ 150 h 294"/>
                <a:gd name="T42" fmla="*/ 23 w 320"/>
                <a:gd name="T43" fmla="*/ 150 h 294"/>
                <a:gd name="T44" fmla="*/ 35 w 320"/>
                <a:gd name="T45" fmla="*/ 164 h 294"/>
                <a:gd name="T46" fmla="*/ 74 w 320"/>
                <a:gd name="T47" fmla="*/ 162 h 294"/>
                <a:gd name="T48" fmla="*/ 77 w 320"/>
                <a:gd name="T49" fmla="*/ 162 h 294"/>
                <a:gd name="T50" fmla="*/ 77 w 320"/>
                <a:gd name="T51" fmla="*/ 162 h 294"/>
                <a:gd name="T52" fmla="*/ 74 w 320"/>
                <a:gd name="T53" fmla="*/ 141 h 294"/>
                <a:gd name="T54" fmla="*/ 77 w 320"/>
                <a:gd name="T55" fmla="*/ 122 h 294"/>
                <a:gd name="T56" fmla="*/ 81 w 320"/>
                <a:gd name="T57" fmla="*/ 85 h 294"/>
                <a:gd name="T58" fmla="*/ 81 w 320"/>
                <a:gd name="T59" fmla="*/ 85 h 294"/>
                <a:gd name="T60" fmla="*/ 86 w 320"/>
                <a:gd name="T61" fmla="*/ 88 h 294"/>
                <a:gd name="T62" fmla="*/ 93 w 320"/>
                <a:gd name="T63" fmla="*/ 109 h 294"/>
                <a:gd name="T64" fmla="*/ 93 w 320"/>
                <a:gd name="T65" fmla="*/ 109 h 294"/>
                <a:gd name="T66" fmla="*/ 98 w 320"/>
                <a:gd name="T67" fmla="*/ 109 h 294"/>
                <a:gd name="T68" fmla="*/ 104 w 320"/>
                <a:gd name="T69" fmla="*/ 109 h 294"/>
                <a:gd name="T70" fmla="*/ 135 w 320"/>
                <a:gd name="T71" fmla="*/ 90 h 294"/>
                <a:gd name="T72" fmla="*/ 135 w 320"/>
                <a:gd name="T73" fmla="*/ 90 h 294"/>
                <a:gd name="T74" fmla="*/ 162 w 320"/>
                <a:gd name="T75" fmla="*/ 97 h 294"/>
                <a:gd name="T76" fmla="*/ 162 w 320"/>
                <a:gd name="T77" fmla="*/ 97 h 294"/>
                <a:gd name="T78" fmla="*/ 192 w 320"/>
                <a:gd name="T79" fmla="*/ 88 h 294"/>
                <a:gd name="T80" fmla="*/ 195 w 320"/>
                <a:gd name="T81" fmla="*/ 85 h 294"/>
                <a:gd name="T82" fmla="*/ 218 w 320"/>
                <a:gd name="T83" fmla="*/ 44 h 294"/>
                <a:gd name="T84" fmla="*/ 218 w 320"/>
                <a:gd name="T85" fmla="*/ 44 h 294"/>
                <a:gd name="T86" fmla="*/ 227 w 320"/>
                <a:gd name="T87" fmla="*/ 44 h 294"/>
                <a:gd name="T88" fmla="*/ 234 w 320"/>
                <a:gd name="T89" fmla="*/ 41 h 294"/>
                <a:gd name="T90" fmla="*/ 248 w 320"/>
                <a:gd name="T91" fmla="*/ 34 h 294"/>
                <a:gd name="T92" fmla="*/ 248 w 320"/>
                <a:gd name="T93" fmla="*/ 34 h 294"/>
                <a:gd name="T94" fmla="*/ 248 w 320"/>
                <a:gd name="T95" fmla="*/ 32 h 294"/>
                <a:gd name="T96" fmla="*/ 248 w 320"/>
                <a:gd name="T97" fmla="*/ 30 h 294"/>
                <a:gd name="T98" fmla="*/ 246 w 320"/>
                <a:gd name="T99" fmla="*/ 23 h 294"/>
                <a:gd name="T100" fmla="*/ 257 w 320"/>
                <a:gd name="T101" fmla="*/ 0 h 294"/>
                <a:gd name="T102" fmla="*/ 257 w 320"/>
                <a:gd name="T103" fmla="*/ 0 h 294"/>
                <a:gd name="T104" fmla="*/ 304 w 320"/>
                <a:gd name="T105" fmla="*/ 11 h 294"/>
                <a:gd name="T106" fmla="*/ 304 w 320"/>
                <a:gd name="T107" fmla="*/ 11 h 2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0"/>
                <a:gd name="T163" fmla="*/ 0 h 294"/>
                <a:gd name="T164" fmla="*/ 320 w 320"/>
                <a:gd name="T165" fmla="*/ 294 h 29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0" h="294">
                  <a:moveTo>
                    <a:pt x="304" y="11"/>
                  </a:moveTo>
                  <a:lnTo>
                    <a:pt x="304" y="14"/>
                  </a:lnTo>
                  <a:lnTo>
                    <a:pt x="315" y="109"/>
                  </a:lnTo>
                  <a:lnTo>
                    <a:pt x="320" y="132"/>
                  </a:lnTo>
                  <a:lnTo>
                    <a:pt x="313" y="150"/>
                  </a:lnTo>
                  <a:lnTo>
                    <a:pt x="239" y="236"/>
                  </a:lnTo>
                  <a:lnTo>
                    <a:pt x="192" y="264"/>
                  </a:lnTo>
                  <a:lnTo>
                    <a:pt x="169" y="264"/>
                  </a:lnTo>
                  <a:lnTo>
                    <a:pt x="142" y="282"/>
                  </a:lnTo>
                  <a:lnTo>
                    <a:pt x="74" y="284"/>
                  </a:lnTo>
                  <a:lnTo>
                    <a:pt x="61" y="294"/>
                  </a:lnTo>
                  <a:lnTo>
                    <a:pt x="26" y="275"/>
                  </a:lnTo>
                  <a:lnTo>
                    <a:pt x="26" y="233"/>
                  </a:lnTo>
                  <a:lnTo>
                    <a:pt x="0" y="159"/>
                  </a:lnTo>
                  <a:lnTo>
                    <a:pt x="5" y="155"/>
                  </a:lnTo>
                  <a:lnTo>
                    <a:pt x="10" y="152"/>
                  </a:lnTo>
                  <a:lnTo>
                    <a:pt x="23" y="150"/>
                  </a:lnTo>
                  <a:lnTo>
                    <a:pt x="35" y="164"/>
                  </a:lnTo>
                  <a:lnTo>
                    <a:pt x="74" y="162"/>
                  </a:lnTo>
                  <a:lnTo>
                    <a:pt x="77" y="162"/>
                  </a:lnTo>
                  <a:lnTo>
                    <a:pt x="74" y="141"/>
                  </a:lnTo>
                  <a:lnTo>
                    <a:pt x="77" y="122"/>
                  </a:lnTo>
                  <a:lnTo>
                    <a:pt x="81" y="85"/>
                  </a:lnTo>
                  <a:lnTo>
                    <a:pt x="86" y="88"/>
                  </a:lnTo>
                  <a:lnTo>
                    <a:pt x="93" y="109"/>
                  </a:lnTo>
                  <a:lnTo>
                    <a:pt x="98" y="109"/>
                  </a:lnTo>
                  <a:lnTo>
                    <a:pt x="104" y="109"/>
                  </a:lnTo>
                  <a:lnTo>
                    <a:pt x="135" y="90"/>
                  </a:lnTo>
                  <a:lnTo>
                    <a:pt x="162" y="97"/>
                  </a:lnTo>
                  <a:lnTo>
                    <a:pt x="192" y="88"/>
                  </a:lnTo>
                  <a:lnTo>
                    <a:pt x="195" y="85"/>
                  </a:lnTo>
                  <a:lnTo>
                    <a:pt x="218" y="44"/>
                  </a:lnTo>
                  <a:lnTo>
                    <a:pt x="227" y="44"/>
                  </a:lnTo>
                  <a:lnTo>
                    <a:pt x="234" y="41"/>
                  </a:lnTo>
                  <a:lnTo>
                    <a:pt x="248" y="34"/>
                  </a:lnTo>
                  <a:lnTo>
                    <a:pt x="248" y="32"/>
                  </a:lnTo>
                  <a:lnTo>
                    <a:pt x="248" y="30"/>
                  </a:lnTo>
                  <a:lnTo>
                    <a:pt x="246" y="23"/>
                  </a:lnTo>
                  <a:lnTo>
                    <a:pt x="257" y="0"/>
                  </a:lnTo>
                  <a:lnTo>
                    <a:pt x="304" y="11"/>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1" name="Freeform 307"/>
            <p:cNvSpPr>
              <a:spLocks/>
            </p:cNvSpPr>
            <p:nvPr/>
          </p:nvSpPr>
          <p:spPr bwMode="auto">
            <a:xfrm>
              <a:off x="3008" y="2197"/>
              <a:ext cx="280" cy="710"/>
            </a:xfrm>
            <a:custGeom>
              <a:avLst/>
              <a:gdLst>
                <a:gd name="T0" fmla="*/ 94 w 280"/>
                <a:gd name="T1" fmla="*/ 0 h 710"/>
                <a:gd name="T2" fmla="*/ 97 w 280"/>
                <a:gd name="T3" fmla="*/ 9 h 710"/>
                <a:gd name="T4" fmla="*/ 111 w 280"/>
                <a:gd name="T5" fmla="*/ 18 h 710"/>
                <a:gd name="T6" fmla="*/ 143 w 280"/>
                <a:gd name="T7" fmla="*/ 55 h 710"/>
                <a:gd name="T8" fmla="*/ 157 w 280"/>
                <a:gd name="T9" fmla="*/ 58 h 710"/>
                <a:gd name="T10" fmla="*/ 196 w 280"/>
                <a:gd name="T11" fmla="*/ 81 h 710"/>
                <a:gd name="T12" fmla="*/ 199 w 280"/>
                <a:gd name="T13" fmla="*/ 127 h 710"/>
                <a:gd name="T14" fmla="*/ 256 w 280"/>
                <a:gd name="T15" fmla="*/ 125 h 710"/>
                <a:gd name="T16" fmla="*/ 263 w 280"/>
                <a:gd name="T17" fmla="*/ 111 h 710"/>
                <a:gd name="T18" fmla="*/ 270 w 280"/>
                <a:gd name="T19" fmla="*/ 97 h 710"/>
                <a:gd name="T20" fmla="*/ 280 w 280"/>
                <a:gd name="T21" fmla="*/ 102 h 710"/>
                <a:gd name="T22" fmla="*/ 277 w 280"/>
                <a:gd name="T23" fmla="*/ 111 h 710"/>
                <a:gd name="T24" fmla="*/ 217 w 280"/>
                <a:gd name="T25" fmla="*/ 199 h 710"/>
                <a:gd name="T26" fmla="*/ 222 w 280"/>
                <a:gd name="T27" fmla="*/ 292 h 710"/>
                <a:gd name="T28" fmla="*/ 254 w 280"/>
                <a:gd name="T29" fmla="*/ 315 h 710"/>
                <a:gd name="T30" fmla="*/ 256 w 280"/>
                <a:gd name="T31" fmla="*/ 324 h 710"/>
                <a:gd name="T32" fmla="*/ 259 w 280"/>
                <a:gd name="T33" fmla="*/ 338 h 710"/>
                <a:gd name="T34" fmla="*/ 263 w 280"/>
                <a:gd name="T35" fmla="*/ 342 h 710"/>
                <a:gd name="T36" fmla="*/ 273 w 280"/>
                <a:gd name="T37" fmla="*/ 356 h 710"/>
                <a:gd name="T38" fmla="*/ 224 w 280"/>
                <a:gd name="T39" fmla="*/ 386 h 710"/>
                <a:gd name="T40" fmla="*/ 194 w 280"/>
                <a:gd name="T41" fmla="*/ 403 h 710"/>
                <a:gd name="T42" fmla="*/ 180 w 280"/>
                <a:gd name="T43" fmla="*/ 398 h 710"/>
                <a:gd name="T44" fmla="*/ 175 w 280"/>
                <a:gd name="T45" fmla="*/ 405 h 710"/>
                <a:gd name="T46" fmla="*/ 187 w 280"/>
                <a:gd name="T47" fmla="*/ 426 h 710"/>
                <a:gd name="T48" fmla="*/ 182 w 280"/>
                <a:gd name="T49" fmla="*/ 447 h 710"/>
                <a:gd name="T50" fmla="*/ 175 w 280"/>
                <a:gd name="T51" fmla="*/ 454 h 710"/>
                <a:gd name="T52" fmla="*/ 159 w 280"/>
                <a:gd name="T53" fmla="*/ 449 h 710"/>
                <a:gd name="T54" fmla="*/ 157 w 280"/>
                <a:gd name="T55" fmla="*/ 465 h 710"/>
                <a:gd name="T56" fmla="*/ 164 w 280"/>
                <a:gd name="T57" fmla="*/ 470 h 710"/>
                <a:gd name="T58" fmla="*/ 178 w 280"/>
                <a:gd name="T59" fmla="*/ 481 h 710"/>
                <a:gd name="T60" fmla="*/ 185 w 280"/>
                <a:gd name="T61" fmla="*/ 481 h 710"/>
                <a:gd name="T62" fmla="*/ 187 w 280"/>
                <a:gd name="T63" fmla="*/ 481 h 710"/>
                <a:gd name="T64" fmla="*/ 189 w 280"/>
                <a:gd name="T65" fmla="*/ 491 h 710"/>
                <a:gd name="T66" fmla="*/ 168 w 280"/>
                <a:gd name="T67" fmla="*/ 548 h 710"/>
                <a:gd name="T68" fmla="*/ 152 w 280"/>
                <a:gd name="T69" fmla="*/ 558 h 710"/>
                <a:gd name="T70" fmla="*/ 152 w 280"/>
                <a:gd name="T71" fmla="*/ 579 h 710"/>
                <a:gd name="T72" fmla="*/ 196 w 280"/>
                <a:gd name="T73" fmla="*/ 620 h 710"/>
                <a:gd name="T74" fmla="*/ 182 w 280"/>
                <a:gd name="T75" fmla="*/ 646 h 710"/>
                <a:gd name="T76" fmla="*/ 187 w 280"/>
                <a:gd name="T77" fmla="*/ 662 h 710"/>
                <a:gd name="T78" fmla="*/ 178 w 280"/>
                <a:gd name="T79" fmla="*/ 664 h 710"/>
                <a:gd name="T80" fmla="*/ 178 w 280"/>
                <a:gd name="T81" fmla="*/ 685 h 710"/>
                <a:gd name="T82" fmla="*/ 164 w 280"/>
                <a:gd name="T83" fmla="*/ 710 h 710"/>
                <a:gd name="T84" fmla="*/ 134 w 280"/>
                <a:gd name="T85" fmla="*/ 685 h 710"/>
                <a:gd name="T86" fmla="*/ 115 w 280"/>
                <a:gd name="T87" fmla="*/ 676 h 710"/>
                <a:gd name="T88" fmla="*/ 104 w 280"/>
                <a:gd name="T89" fmla="*/ 613 h 710"/>
                <a:gd name="T90" fmla="*/ 81 w 280"/>
                <a:gd name="T91" fmla="*/ 558 h 710"/>
                <a:gd name="T92" fmla="*/ 74 w 280"/>
                <a:gd name="T93" fmla="*/ 553 h 710"/>
                <a:gd name="T94" fmla="*/ 67 w 280"/>
                <a:gd name="T95" fmla="*/ 528 h 710"/>
                <a:gd name="T96" fmla="*/ 62 w 280"/>
                <a:gd name="T97" fmla="*/ 523 h 710"/>
                <a:gd name="T98" fmla="*/ 53 w 280"/>
                <a:gd name="T99" fmla="*/ 502 h 710"/>
                <a:gd name="T100" fmla="*/ 46 w 280"/>
                <a:gd name="T101" fmla="*/ 470 h 710"/>
                <a:gd name="T102" fmla="*/ 20 w 280"/>
                <a:gd name="T103" fmla="*/ 296 h 710"/>
                <a:gd name="T104" fmla="*/ 4 w 280"/>
                <a:gd name="T105" fmla="*/ 125 h 710"/>
                <a:gd name="T106" fmla="*/ 18 w 280"/>
                <a:gd name="T107" fmla="*/ 53 h 710"/>
                <a:gd name="T108" fmla="*/ 25 w 280"/>
                <a:gd name="T109" fmla="*/ 28 h 710"/>
                <a:gd name="T110" fmla="*/ 16 w 280"/>
                <a:gd name="T111" fmla="*/ 21 h 710"/>
                <a:gd name="T112" fmla="*/ 55 w 280"/>
                <a:gd name="T113" fmla="*/ 9 h 710"/>
                <a:gd name="T114" fmla="*/ 94 w 280"/>
                <a:gd name="T115" fmla="*/ 0 h 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0"/>
                <a:gd name="T175" fmla="*/ 0 h 710"/>
                <a:gd name="T176" fmla="*/ 280 w 280"/>
                <a:gd name="T177" fmla="*/ 710 h 7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0" h="710">
                  <a:moveTo>
                    <a:pt x="94" y="0"/>
                  </a:moveTo>
                  <a:lnTo>
                    <a:pt x="94" y="0"/>
                  </a:lnTo>
                  <a:lnTo>
                    <a:pt x="97" y="5"/>
                  </a:lnTo>
                  <a:lnTo>
                    <a:pt x="97" y="9"/>
                  </a:lnTo>
                  <a:lnTo>
                    <a:pt x="104" y="14"/>
                  </a:lnTo>
                  <a:lnTo>
                    <a:pt x="111" y="18"/>
                  </a:lnTo>
                  <a:lnTo>
                    <a:pt x="118" y="23"/>
                  </a:lnTo>
                  <a:lnTo>
                    <a:pt x="143" y="55"/>
                  </a:lnTo>
                  <a:lnTo>
                    <a:pt x="157" y="58"/>
                  </a:lnTo>
                  <a:lnTo>
                    <a:pt x="171" y="58"/>
                  </a:lnTo>
                  <a:lnTo>
                    <a:pt x="196" y="81"/>
                  </a:lnTo>
                  <a:lnTo>
                    <a:pt x="199" y="127"/>
                  </a:lnTo>
                  <a:lnTo>
                    <a:pt x="217" y="134"/>
                  </a:lnTo>
                  <a:lnTo>
                    <a:pt x="256" y="125"/>
                  </a:lnTo>
                  <a:lnTo>
                    <a:pt x="263" y="111"/>
                  </a:lnTo>
                  <a:lnTo>
                    <a:pt x="270" y="97"/>
                  </a:lnTo>
                  <a:lnTo>
                    <a:pt x="277" y="99"/>
                  </a:lnTo>
                  <a:lnTo>
                    <a:pt x="280" y="102"/>
                  </a:lnTo>
                  <a:lnTo>
                    <a:pt x="280" y="104"/>
                  </a:lnTo>
                  <a:lnTo>
                    <a:pt x="277" y="111"/>
                  </a:lnTo>
                  <a:lnTo>
                    <a:pt x="224" y="178"/>
                  </a:lnTo>
                  <a:lnTo>
                    <a:pt x="217" y="199"/>
                  </a:lnTo>
                  <a:lnTo>
                    <a:pt x="217" y="275"/>
                  </a:lnTo>
                  <a:lnTo>
                    <a:pt x="222" y="292"/>
                  </a:lnTo>
                  <a:lnTo>
                    <a:pt x="254" y="315"/>
                  </a:lnTo>
                  <a:lnTo>
                    <a:pt x="256" y="324"/>
                  </a:lnTo>
                  <a:lnTo>
                    <a:pt x="256" y="333"/>
                  </a:lnTo>
                  <a:lnTo>
                    <a:pt x="259" y="338"/>
                  </a:lnTo>
                  <a:lnTo>
                    <a:pt x="261" y="342"/>
                  </a:lnTo>
                  <a:lnTo>
                    <a:pt x="263" y="342"/>
                  </a:lnTo>
                  <a:lnTo>
                    <a:pt x="270" y="342"/>
                  </a:lnTo>
                  <a:lnTo>
                    <a:pt x="273" y="356"/>
                  </a:lnTo>
                  <a:lnTo>
                    <a:pt x="238" y="396"/>
                  </a:lnTo>
                  <a:lnTo>
                    <a:pt x="224" y="386"/>
                  </a:lnTo>
                  <a:lnTo>
                    <a:pt x="194" y="403"/>
                  </a:lnTo>
                  <a:lnTo>
                    <a:pt x="185" y="398"/>
                  </a:lnTo>
                  <a:lnTo>
                    <a:pt x="180" y="398"/>
                  </a:lnTo>
                  <a:lnTo>
                    <a:pt x="175" y="403"/>
                  </a:lnTo>
                  <a:lnTo>
                    <a:pt x="175" y="405"/>
                  </a:lnTo>
                  <a:lnTo>
                    <a:pt x="187" y="426"/>
                  </a:lnTo>
                  <a:lnTo>
                    <a:pt x="185" y="440"/>
                  </a:lnTo>
                  <a:lnTo>
                    <a:pt x="182" y="447"/>
                  </a:lnTo>
                  <a:lnTo>
                    <a:pt x="175" y="454"/>
                  </a:lnTo>
                  <a:lnTo>
                    <a:pt x="166" y="451"/>
                  </a:lnTo>
                  <a:lnTo>
                    <a:pt x="159" y="449"/>
                  </a:lnTo>
                  <a:lnTo>
                    <a:pt x="157" y="449"/>
                  </a:lnTo>
                  <a:lnTo>
                    <a:pt x="157" y="465"/>
                  </a:lnTo>
                  <a:lnTo>
                    <a:pt x="164" y="470"/>
                  </a:lnTo>
                  <a:lnTo>
                    <a:pt x="171" y="477"/>
                  </a:lnTo>
                  <a:lnTo>
                    <a:pt x="178" y="481"/>
                  </a:lnTo>
                  <a:lnTo>
                    <a:pt x="180" y="481"/>
                  </a:lnTo>
                  <a:lnTo>
                    <a:pt x="185" y="481"/>
                  </a:lnTo>
                  <a:lnTo>
                    <a:pt x="187" y="481"/>
                  </a:lnTo>
                  <a:lnTo>
                    <a:pt x="187" y="484"/>
                  </a:lnTo>
                  <a:lnTo>
                    <a:pt x="189" y="491"/>
                  </a:lnTo>
                  <a:lnTo>
                    <a:pt x="173" y="502"/>
                  </a:lnTo>
                  <a:lnTo>
                    <a:pt x="168" y="548"/>
                  </a:lnTo>
                  <a:lnTo>
                    <a:pt x="152" y="558"/>
                  </a:lnTo>
                  <a:lnTo>
                    <a:pt x="152" y="579"/>
                  </a:lnTo>
                  <a:lnTo>
                    <a:pt x="192" y="606"/>
                  </a:lnTo>
                  <a:lnTo>
                    <a:pt x="196" y="620"/>
                  </a:lnTo>
                  <a:lnTo>
                    <a:pt x="182" y="646"/>
                  </a:lnTo>
                  <a:lnTo>
                    <a:pt x="187" y="662"/>
                  </a:lnTo>
                  <a:lnTo>
                    <a:pt x="182" y="662"/>
                  </a:lnTo>
                  <a:lnTo>
                    <a:pt x="178" y="664"/>
                  </a:lnTo>
                  <a:lnTo>
                    <a:pt x="178" y="685"/>
                  </a:lnTo>
                  <a:lnTo>
                    <a:pt x="180" y="706"/>
                  </a:lnTo>
                  <a:lnTo>
                    <a:pt x="164" y="710"/>
                  </a:lnTo>
                  <a:lnTo>
                    <a:pt x="143" y="703"/>
                  </a:lnTo>
                  <a:lnTo>
                    <a:pt x="134" y="685"/>
                  </a:lnTo>
                  <a:lnTo>
                    <a:pt x="115" y="676"/>
                  </a:lnTo>
                  <a:lnTo>
                    <a:pt x="108" y="664"/>
                  </a:lnTo>
                  <a:lnTo>
                    <a:pt x="104" y="613"/>
                  </a:lnTo>
                  <a:lnTo>
                    <a:pt x="85" y="583"/>
                  </a:lnTo>
                  <a:lnTo>
                    <a:pt x="81" y="558"/>
                  </a:lnTo>
                  <a:lnTo>
                    <a:pt x="74" y="553"/>
                  </a:lnTo>
                  <a:lnTo>
                    <a:pt x="67" y="551"/>
                  </a:lnTo>
                  <a:lnTo>
                    <a:pt x="67" y="528"/>
                  </a:lnTo>
                  <a:lnTo>
                    <a:pt x="62" y="523"/>
                  </a:lnTo>
                  <a:lnTo>
                    <a:pt x="57" y="516"/>
                  </a:lnTo>
                  <a:lnTo>
                    <a:pt x="53" y="502"/>
                  </a:lnTo>
                  <a:lnTo>
                    <a:pt x="50" y="486"/>
                  </a:lnTo>
                  <a:lnTo>
                    <a:pt x="46" y="470"/>
                  </a:lnTo>
                  <a:lnTo>
                    <a:pt x="27" y="396"/>
                  </a:lnTo>
                  <a:lnTo>
                    <a:pt x="20" y="296"/>
                  </a:lnTo>
                  <a:lnTo>
                    <a:pt x="0" y="241"/>
                  </a:lnTo>
                  <a:lnTo>
                    <a:pt x="4" y="125"/>
                  </a:lnTo>
                  <a:lnTo>
                    <a:pt x="0" y="62"/>
                  </a:lnTo>
                  <a:lnTo>
                    <a:pt x="18" y="53"/>
                  </a:lnTo>
                  <a:lnTo>
                    <a:pt x="25" y="28"/>
                  </a:lnTo>
                  <a:lnTo>
                    <a:pt x="16" y="21"/>
                  </a:lnTo>
                  <a:lnTo>
                    <a:pt x="27" y="5"/>
                  </a:lnTo>
                  <a:lnTo>
                    <a:pt x="55" y="9"/>
                  </a:lnTo>
                  <a:lnTo>
                    <a:pt x="94"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2" name="Freeform 308"/>
            <p:cNvSpPr>
              <a:spLocks/>
            </p:cNvSpPr>
            <p:nvPr/>
          </p:nvSpPr>
          <p:spPr bwMode="auto">
            <a:xfrm>
              <a:off x="3227" y="2396"/>
              <a:ext cx="95" cy="102"/>
            </a:xfrm>
            <a:custGeom>
              <a:avLst/>
              <a:gdLst>
                <a:gd name="T0" fmla="*/ 28 w 95"/>
                <a:gd name="T1" fmla="*/ 0 h 102"/>
                <a:gd name="T2" fmla="*/ 28 w 95"/>
                <a:gd name="T3" fmla="*/ 0 h 102"/>
                <a:gd name="T4" fmla="*/ 42 w 95"/>
                <a:gd name="T5" fmla="*/ 14 h 102"/>
                <a:gd name="T6" fmla="*/ 49 w 95"/>
                <a:gd name="T7" fmla="*/ 18 h 102"/>
                <a:gd name="T8" fmla="*/ 54 w 95"/>
                <a:gd name="T9" fmla="*/ 21 h 102"/>
                <a:gd name="T10" fmla="*/ 58 w 95"/>
                <a:gd name="T11" fmla="*/ 21 h 102"/>
                <a:gd name="T12" fmla="*/ 91 w 95"/>
                <a:gd name="T13" fmla="*/ 39 h 102"/>
                <a:gd name="T14" fmla="*/ 91 w 95"/>
                <a:gd name="T15" fmla="*/ 39 h 102"/>
                <a:gd name="T16" fmla="*/ 91 w 95"/>
                <a:gd name="T17" fmla="*/ 51 h 102"/>
                <a:gd name="T18" fmla="*/ 88 w 95"/>
                <a:gd name="T19" fmla="*/ 62 h 102"/>
                <a:gd name="T20" fmla="*/ 91 w 95"/>
                <a:gd name="T21" fmla="*/ 74 h 102"/>
                <a:gd name="T22" fmla="*/ 91 w 95"/>
                <a:gd name="T23" fmla="*/ 81 h 102"/>
                <a:gd name="T24" fmla="*/ 95 w 95"/>
                <a:gd name="T25" fmla="*/ 86 h 102"/>
                <a:gd name="T26" fmla="*/ 79 w 95"/>
                <a:gd name="T27" fmla="*/ 102 h 102"/>
                <a:gd name="T28" fmla="*/ 40 w 95"/>
                <a:gd name="T29" fmla="*/ 97 h 102"/>
                <a:gd name="T30" fmla="*/ 0 w 95"/>
                <a:gd name="T31" fmla="*/ 74 h 102"/>
                <a:gd name="T32" fmla="*/ 0 w 95"/>
                <a:gd name="T33" fmla="*/ 2 h 102"/>
                <a:gd name="T34" fmla="*/ 0 w 95"/>
                <a:gd name="T35" fmla="*/ 2 h 102"/>
                <a:gd name="T36" fmla="*/ 14 w 95"/>
                <a:gd name="T37" fmla="*/ 2 h 102"/>
                <a:gd name="T38" fmla="*/ 28 w 95"/>
                <a:gd name="T39" fmla="*/ 0 h 102"/>
                <a:gd name="T40" fmla="*/ 28 w 95"/>
                <a:gd name="T41" fmla="*/ 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102"/>
                <a:gd name="T65" fmla="*/ 95 w 95"/>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102">
                  <a:moveTo>
                    <a:pt x="28" y="0"/>
                  </a:moveTo>
                  <a:lnTo>
                    <a:pt x="28" y="0"/>
                  </a:lnTo>
                  <a:lnTo>
                    <a:pt x="42" y="14"/>
                  </a:lnTo>
                  <a:lnTo>
                    <a:pt x="49" y="18"/>
                  </a:lnTo>
                  <a:lnTo>
                    <a:pt x="54" y="21"/>
                  </a:lnTo>
                  <a:lnTo>
                    <a:pt x="58" y="21"/>
                  </a:lnTo>
                  <a:lnTo>
                    <a:pt x="91" y="39"/>
                  </a:lnTo>
                  <a:lnTo>
                    <a:pt x="91" y="51"/>
                  </a:lnTo>
                  <a:lnTo>
                    <a:pt x="88" y="62"/>
                  </a:lnTo>
                  <a:lnTo>
                    <a:pt x="91" y="74"/>
                  </a:lnTo>
                  <a:lnTo>
                    <a:pt x="91" y="81"/>
                  </a:lnTo>
                  <a:lnTo>
                    <a:pt x="95" y="86"/>
                  </a:lnTo>
                  <a:lnTo>
                    <a:pt x="79" y="102"/>
                  </a:lnTo>
                  <a:lnTo>
                    <a:pt x="40" y="97"/>
                  </a:lnTo>
                  <a:lnTo>
                    <a:pt x="0" y="74"/>
                  </a:lnTo>
                  <a:lnTo>
                    <a:pt x="0" y="2"/>
                  </a:lnTo>
                  <a:lnTo>
                    <a:pt x="14" y="2"/>
                  </a:lnTo>
                  <a:lnTo>
                    <a:pt x="28" y="0"/>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3" name="Freeform 309"/>
            <p:cNvSpPr>
              <a:spLocks/>
            </p:cNvSpPr>
            <p:nvPr/>
          </p:nvSpPr>
          <p:spPr bwMode="auto">
            <a:xfrm>
              <a:off x="3084" y="2729"/>
              <a:ext cx="14" cy="21"/>
            </a:xfrm>
            <a:custGeom>
              <a:avLst/>
              <a:gdLst>
                <a:gd name="T0" fmla="*/ 12 w 14"/>
                <a:gd name="T1" fmla="*/ 12 h 21"/>
                <a:gd name="T2" fmla="*/ 0 w 14"/>
                <a:gd name="T3" fmla="*/ 21 h 21"/>
                <a:gd name="T4" fmla="*/ 9 w 14"/>
                <a:gd name="T5" fmla="*/ 2 h 21"/>
                <a:gd name="T6" fmla="*/ 9 w 14"/>
                <a:gd name="T7" fmla="*/ 2 h 21"/>
                <a:gd name="T8" fmla="*/ 14 w 14"/>
                <a:gd name="T9" fmla="*/ 0 h 21"/>
                <a:gd name="T10" fmla="*/ 12 w 14"/>
                <a:gd name="T11" fmla="*/ 12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12" y="12"/>
                  </a:moveTo>
                  <a:lnTo>
                    <a:pt x="0" y="21"/>
                  </a:lnTo>
                  <a:lnTo>
                    <a:pt x="9" y="2"/>
                  </a:lnTo>
                  <a:lnTo>
                    <a:pt x="14" y="0"/>
                  </a:lnTo>
                  <a:lnTo>
                    <a:pt x="12"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4" name="Freeform 310"/>
            <p:cNvSpPr>
              <a:spLocks/>
            </p:cNvSpPr>
            <p:nvPr/>
          </p:nvSpPr>
          <p:spPr bwMode="auto">
            <a:xfrm>
              <a:off x="3031" y="2771"/>
              <a:ext cx="7" cy="7"/>
            </a:xfrm>
            <a:custGeom>
              <a:avLst/>
              <a:gdLst>
                <a:gd name="T0" fmla="*/ 4 w 7"/>
                <a:gd name="T1" fmla="*/ 7 h 7"/>
                <a:gd name="T2" fmla="*/ 2 w 7"/>
                <a:gd name="T3" fmla="*/ 7 h 7"/>
                <a:gd name="T4" fmla="*/ 2 w 7"/>
                <a:gd name="T5" fmla="*/ 7 h 7"/>
                <a:gd name="T6" fmla="*/ 0 w 7"/>
                <a:gd name="T7" fmla="*/ 2 h 7"/>
                <a:gd name="T8" fmla="*/ 7 w 7"/>
                <a:gd name="T9" fmla="*/ 0 h 7"/>
                <a:gd name="T10" fmla="*/ 7 w 7"/>
                <a:gd name="T11" fmla="*/ 0 h 7"/>
                <a:gd name="T12" fmla="*/ 4 w 7"/>
                <a:gd name="T13" fmla="*/ 7 h 7"/>
                <a:gd name="T14" fmla="*/ 4 w 7"/>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4" y="7"/>
                  </a:moveTo>
                  <a:lnTo>
                    <a:pt x="2" y="7"/>
                  </a:lnTo>
                  <a:lnTo>
                    <a:pt x="0" y="2"/>
                  </a:lnTo>
                  <a:lnTo>
                    <a:pt x="7" y="0"/>
                  </a:lnTo>
                  <a:lnTo>
                    <a:pt x="4"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5" name="Freeform 311"/>
            <p:cNvSpPr>
              <a:spLocks/>
            </p:cNvSpPr>
            <p:nvPr/>
          </p:nvSpPr>
          <p:spPr bwMode="auto">
            <a:xfrm>
              <a:off x="3040" y="2798"/>
              <a:ext cx="16" cy="14"/>
            </a:xfrm>
            <a:custGeom>
              <a:avLst/>
              <a:gdLst>
                <a:gd name="T0" fmla="*/ 16 w 16"/>
                <a:gd name="T1" fmla="*/ 12 h 14"/>
                <a:gd name="T2" fmla="*/ 7 w 16"/>
                <a:gd name="T3" fmla="*/ 14 h 14"/>
                <a:gd name="T4" fmla="*/ 7 w 16"/>
                <a:gd name="T5" fmla="*/ 14 h 14"/>
                <a:gd name="T6" fmla="*/ 2 w 16"/>
                <a:gd name="T7" fmla="*/ 10 h 14"/>
                <a:gd name="T8" fmla="*/ 0 w 16"/>
                <a:gd name="T9" fmla="*/ 5 h 14"/>
                <a:gd name="T10" fmla="*/ 0 w 16"/>
                <a:gd name="T11" fmla="*/ 5 h 14"/>
                <a:gd name="T12" fmla="*/ 12 w 16"/>
                <a:gd name="T13" fmla="*/ 0 h 14"/>
                <a:gd name="T14" fmla="*/ 16 w 16"/>
                <a:gd name="T15" fmla="*/ 12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16" y="12"/>
                  </a:moveTo>
                  <a:lnTo>
                    <a:pt x="7" y="14"/>
                  </a:lnTo>
                  <a:lnTo>
                    <a:pt x="2" y="10"/>
                  </a:lnTo>
                  <a:lnTo>
                    <a:pt x="0" y="5"/>
                  </a:lnTo>
                  <a:lnTo>
                    <a:pt x="12" y="0"/>
                  </a:lnTo>
                  <a:lnTo>
                    <a:pt x="16" y="1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6" name="Freeform 312"/>
            <p:cNvSpPr>
              <a:spLocks/>
            </p:cNvSpPr>
            <p:nvPr/>
          </p:nvSpPr>
          <p:spPr bwMode="auto">
            <a:xfrm>
              <a:off x="2886" y="2364"/>
              <a:ext cx="6" cy="9"/>
            </a:xfrm>
            <a:custGeom>
              <a:avLst/>
              <a:gdLst>
                <a:gd name="T0" fmla="*/ 6 w 6"/>
                <a:gd name="T1" fmla="*/ 2 h 9"/>
                <a:gd name="T2" fmla="*/ 6 w 6"/>
                <a:gd name="T3" fmla="*/ 2 h 9"/>
                <a:gd name="T4" fmla="*/ 6 w 6"/>
                <a:gd name="T5" fmla="*/ 5 h 9"/>
                <a:gd name="T6" fmla="*/ 6 w 6"/>
                <a:gd name="T7" fmla="*/ 7 h 9"/>
                <a:gd name="T8" fmla="*/ 6 w 6"/>
                <a:gd name="T9" fmla="*/ 7 h 9"/>
                <a:gd name="T10" fmla="*/ 4 w 6"/>
                <a:gd name="T11" fmla="*/ 9 h 9"/>
                <a:gd name="T12" fmla="*/ 2 w 6"/>
                <a:gd name="T13" fmla="*/ 9 h 9"/>
                <a:gd name="T14" fmla="*/ 2 w 6"/>
                <a:gd name="T15" fmla="*/ 9 h 9"/>
                <a:gd name="T16" fmla="*/ 0 w 6"/>
                <a:gd name="T17" fmla="*/ 5 h 9"/>
                <a:gd name="T18" fmla="*/ 0 w 6"/>
                <a:gd name="T19" fmla="*/ 2 h 9"/>
                <a:gd name="T20" fmla="*/ 0 w 6"/>
                <a:gd name="T21" fmla="*/ 2 h 9"/>
                <a:gd name="T22" fmla="*/ 0 w 6"/>
                <a:gd name="T23" fmla="*/ 0 h 9"/>
                <a:gd name="T24" fmla="*/ 2 w 6"/>
                <a:gd name="T25" fmla="*/ 0 h 9"/>
                <a:gd name="T26" fmla="*/ 6 w 6"/>
                <a:gd name="T27" fmla="*/ 2 h 9"/>
                <a:gd name="T28" fmla="*/ 6 w 6"/>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9"/>
                <a:gd name="T47" fmla="*/ 6 w 6"/>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9">
                  <a:moveTo>
                    <a:pt x="6" y="2"/>
                  </a:moveTo>
                  <a:lnTo>
                    <a:pt x="6" y="2"/>
                  </a:lnTo>
                  <a:lnTo>
                    <a:pt x="6" y="5"/>
                  </a:lnTo>
                  <a:lnTo>
                    <a:pt x="6" y="7"/>
                  </a:lnTo>
                  <a:lnTo>
                    <a:pt x="4" y="9"/>
                  </a:lnTo>
                  <a:lnTo>
                    <a:pt x="2" y="9"/>
                  </a:lnTo>
                  <a:lnTo>
                    <a:pt x="0" y="5"/>
                  </a:lnTo>
                  <a:lnTo>
                    <a:pt x="0" y="2"/>
                  </a:lnTo>
                  <a:lnTo>
                    <a:pt x="0" y="0"/>
                  </a:lnTo>
                  <a:lnTo>
                    <a:pt x="2" y="0"/>
                  </a:lnTo>
                  <a:lnTo>
                    <a:pt x="6"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7" name="Freeform 313"/>
            <p:cNvSpPr>
              <a:spLocks/>
            </p:cNvSpPr>
            <p:nvPr/>
          </p:nvSpPr>
          <p:spPr bwMode="auto">
            <a:xfrm>
              <a:off x="3014" y="2692"/>
              <a:ext cx="7" cy="14"/>
            </a:xfrm>
            <a:custGeom>
              <a:avLst/>
              <a:gdLst>
                <a:gd name="T0" fmla="*/ 7 w 7"/>
                <a:gd name="T1" fmla="*/ 14 h 14"/>
                <a:gd name="T2" fmla="*/ 7 w 7"/>
                <a:gd name="T3" fmla="*/ 14 h 14"/>
                <a:gd name="T4" fmla="*/ 5 w 7"/>
                <a:gd name="T5" fmla="*/ 14 h 14"/>
                <a:gd name="T6" fmla="*/ 0 w 7"/>
                <a:gd name="T7" fmla="*/ 0 h 14"/>
                <a:gd name="T8" fmla="*/ 3 w 7"/>
                <a:gd name="T9" fmla="*/ 0 h 14"/>
                <a:gd name="T10" fmla="*/ 3 w 7"/>
                <a:gd name="T11" fmla="*/ 0 h 14"/>
                <a:gd name="T12" fmla="*/ 7 w 7"/>
                <a:gd name="T13" fmla="*/ 14 h 14"/>
                <a:gd name="T14" fmla="*/ 7 w 7"/>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4"/>
                <a:gd name="T26" fmla="*/ 7 w 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4">
                  <a:moveTo>
                    <a:pt x="7" y="14"/>
                  </a:moveTo>
                  <a:lnTo>
                    <a:pt x="7" y="14"/>
                  </a:lnTo>
                  <a:lnTo>
                    <a:pt x="5" y="14"/>
                  </a:lnTo>
                  <a:lnTo>
                    <a:pt x="0" y="0"/>
                  </a:lnTo>
                  <a:lnTo>
                    <a:pt x="3" y="0"/>
                  </a:lnTo>
                  <a:lnTo>
                    <a:pt x="7"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8" name="Freeform 314"/>
            <p:cNvSpPr>
              <a:spLocks/>
            </p:cNvSpPr>
            <p:nvPr/>
          </p:nvSpPr>
          <p:spPr bwMode="auto">
            <a:xfrm>
              <a:off x="2946" y="2373"/>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5 h 9"/>
                <a:gd name="T18" fmla="*/ 0 w 7"/>
                <a:gd name="T19" fmla="*/ 2 h 9"/>
                <a:gd name="T20" fmla="*/ 0 w 7"/>
                <a:gd name="T21" fmla="*/ 2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9"/>
                <a:gd name="T47" fmla="*/ 7 w 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9">
                  <a:moveTo>
                    <a:pt x="7" y="2"/>
                  </a:moveTo>
                  <a:lnTo>
                    <a:pt x="7" y="2"/>
                  </a:lnTo>
                  <a:lnTo>
                    <a:pt x="7" y="7"/>
                  </a:lnTo>
                  <a:lnTo>
                    <a:pt x="4" y="9"/>
                  </a:lnTo>
                  <a:lnTo>
                    <a:pt x="2" y="9"/>
                  </a:lnTo>
                  <a:lnTo>
                    <a:pt x="0" y="7"/>
                  </a:lnTo>
                  <a:lnTo>
                    <a:pt x="0" y="5"/>
                  </a:lnTo>
                  <a:lnTo>
                    <a:pt x="0" y="2"/>
                  </a:lnTo>
                  <a:lnTo>
                    <a:pt x="2" y="0"/>
                  </a:lnTo>
                  <a:lnTo>
                    <a:pt x="4" y="0"/>
                  </a:lnTo>
                  <a:lnTo>
                    <a:pt x="7" y="2"/>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59" name="Freeform 315"/>
            <p:cNvSpPr>
              <a:spLocks/>
            </p:cNvSpPr>
            <p:nvPr/>
          </p:nvSpPr>
          <p:spPr bwMode="auto">
            <a:xfrm>
              <a:off x="2869" y="2394"/>
              <a:ext cx="79" cy="72"/>
            </a:xfrm>
            <a:custGeom>
              <a:avLst/>
              <a:gdLst>
                <a:gd name="T0" fmla="*/ 35 w 79"/>
                <a:gd name="T1" fmla="*/ 14 h 72"/>
                <a:gd name="T2" fmla="*/ 79 w 79"/>
                <a:gd name="T3" fmla="*/ 14 h 72"/>
                <a:gd name="T4" fmla="*/ 79 w 79"/>
                <a:gd name="T5" fmla="*/ 14 h 72"/>
                <a:gd name="T6" fmla="*/ 79 w 79"/>
                <a:gd name="T7" fmla="*/ 23 h 72"/>
                <a:gd name="T8" fmla="*/ 77 w 79"/>
                <a:gd name="T9" fmla="*/ 28 h 72"/>
                <a:gd name="T10" fmla="*/ 74 w 79"/>
                <a:gd name="T11" fmla="*/ 32 h 72"/>
                <a:gd name="T12" fmla="*/ 74 w 79"/>
                <a:gd name="T13" fmla="*/ 32 h 72"/>
                <a:gd name="T14" fmla="*/ 49 w 79"/>
                <a:gd name="T15" fmla="*/ 46 h 72"/>
                <a:gd name="T16" fmla="*/ 37 w 79"/>
                <a:gd name="T17" fmla="*/ 56 h 72"/>
                <a:gd name="T18" fmla="*/ 26 w 79"/>
                <a:gd name="T19" fmla="*/ 65 h 72"/>
                <a:gd name="T20" fmla="*/ 5 w 79"/>
                <a:gd name="T21" fmla="*/ 72 h 72"/>
                <a:gd name="T22" fmla="*/ 5 w 79"/>
                <a:gd name="T23" fmla="*/ 72 h 72"/>
                <a:gd name="T24" fmla="*/ 0 w 79"/>
                <a:gd name="T25" fmla="*/ 69 h 72"/>
                <a:gd name="T26" fmla="*/ 7 w 79"/>
                <a:gd name="T27" fmla="*/ 0 h 72"/>
                <a:gd name="T28" fmla="*/ 7 w 79"/>
                <a:gd name="T29" fmla="*/ 0 h 72"/>
                <a:gd name="T30" fmla="*/ 14 w 79"/>
                <a:gd name="T31" fmla="*/ 0 h 72"/>
                <a:gd name="T32" fmla="*/ 14 w 79"/>
                <a:gd name="T33" fmla="*/ 0 h 72"/>
                <a:gd name="T34" fmla="*/ 17 w 79"/>
                <a:gd name="T35" fmla="*/ 0 h 72"/>
                <a:gd name="T36" fmla="*/ 35 w 79"/>
                <a:gd name="T37" fmla="*/ 1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72"/>
                <a:gd name="T59" fmla="*/ 79 w 79"/>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72">
                  <a:moveTo>
                    <a:pt x="35" y="14"/>
                  </a:moveTo>
                  <a:lnTo>
                    <a:pt x="79" y="14"/>
                  </a:lnTo>
                  <a:lnTo>
                    <a:pt x="79" y="23"/>
                  </a:lnTo>
                  <a:lnTo>
                    <a:pt x="77" y="28"/>
                  </a:lnTo>
                  <a:lnTo>
                    <a:pt x="74" y="32"/>
                  </a:lnTo>
                  <a:lnTo>
                    <a:pt x="49" y="46"/>
                  </a:lnTo>
                  <a:lnTo>
                    <a:pt x="37" y="56"/>
                  </a:lnTo>
                  <a:lnTo>
                    <a:pt x="26" y="65"/>
                  </a:lnTo>
                  <a:lnTo>
                    <a:pt x="5" y="72"/>
                  </a:lnTo>
                  <a:lnTo>
                    <a:pt x="0" y="69"/>
                  </a:lnTo>
                  <a:lnTo>
                    <a:pt x="7" y="0"/>
                  </a:lnTo>
                  <a:lnTo>
                    <a:pt x="14" y="0"/>
                  </a:lnTo>
                  <a:lnTo>
                    <a:pt x="17" y="0"/>
                  </a:lnTo>
                  <a:lnTo>
                    <a:pt x="35" y="1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60" name="Freeform 316"/>
            <p:cNvSpPr>
              <a:spLocks/>
            </p:cNvSpPr>
            <p:nvPr/>
          </p:nvSpPr>
          <p:spPr bwMode="auto">
            <a:xfrm>
              <a:off x="3031" y="2755"/>
              <a:ext cx="1" cy="7"/>
            </a:xfrm>
            <a:custGeom>
              <a:avLst/>
              <a:gdLst>
                <a:gd name="T0" fmla="*/ 0 w 1"/>
                <a:gd name="T1" fmla="*/ 7 h 7"/>
                <a:gd name="T2" fmla="*/ 0 w 1"/>
                <a:gd name="T3" fmla="*/ 7 h 7"/>
                <a:gd name="T4" fmla="*/ 0 w 1"/>
                <a:gd name="T5" fmla="*/ 2 h 7"/>
                <a:gd name="T6" fmla="*/ 0 w 1"/>
                <a:gd name="T7" fmla="*/ 0 h 7"/>
                <a:gd name="T8" fmla="*/ 0 w 1"/>
                <a:gd name="T9" fmla="*/ 0 h 7"/>
                <a:gd name="T10" fmla="*/ 0 w 1"/>
                <a:gd name="T11" fmla="*/ 2 h 7"/>
                <a:gd name="T12" fmla="*/ 0 w 1"/>
                <a:gd name="T13" fmla="*/ 7 h 7"/>
                <a:gd name="T14" fmla="*/ 0 w 1"/>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
                <a:gd name="T26" fmla="*/ 1 w 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
                  <a:moveTo>
                    <a:pt x="0" y="7"/>
                  </a:moveTo>
                  <a:lnTo>
                    <a:pt x="0" y="7"/>
                  </a:lnTo>
                  <a:lnTo>
                    <a:pt x="0" y="2"/>
                  </a:lnTo>
                  <a:lnTo>
                    <a:pt x="0" y="0"/>
                  </a:lnTo>
                  <a:lnTo>
                    <a:pt x="0" y="2"/>
                  </a:lnTo>
                  <a:lnTo>
                    <a:pt x="0" y="7"/>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61" name="Freeform 317"/>
            <p:cNvSpPr>
              <a:spLocks/>
            </p:cNvSpPr>
            <p:nvPr/>
          </p:nvSpPr>
          <p:spPr bwMode="auto">
            <a:xfrm>
              <a:off x="3047" y="2829"/>
              <a:ext cx="5" cy="7"/>
            </a:xfrm>
            <a:custGeom>
              <a:avLst/>
              <a:gdLst>
                <a:gd name="T0" fmla="*/ 5 w 5"/>
                <a:gd name="T1" fmla="*/ 4 h 7"/>
                <a:gd name="T2" fmla="*/ 2 w 5"/>
                <a:gd name="T3" fmla="*/ 7 h 7"/>
                <a:gd name="T4" fmla="*/ 2 w 5"/>
                <a:gd name="T5" fmla="*/ 7 h 7"/>
                <a:gd name="T6" fmla="*/ 0 w 5"/>
                <a:gd name="T7" fmla="*/ 2 h 7"/>
                <a:gd name="T8" fmla="*/ 0 w 5"/>
                <a:gd name="T9" fmla="*/ 2 h 7"/>
                <a:gd name="T10" fmla="*/ 2 w 5"/>
                <a:gd name="T11" fmla="*/ 0 h 7"/>
                <a:gd name="T12" fmla="*/ 2 w 5"/>
                <a:gd name="T13" fmla="*/ 2 h 7"/>
                <a:gd name="T14" fmla="*/ 5 w 5"/>
                <a:gd name="T15" fmla="*/ 4 h 7"/>
                <a:gd name="T16" fmla="*/ 5 w 5"/>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4"/>
                  </a:moveTo>
                  <a:lnTo>
                    <a:pt x="2" y="7"/>
                  </a:lnTo>
                  <a:lnTo>
                    <a:pt x="0" y="2"/>
                  </a:lnTo>
                  <a:lnTo>
                    <a:pt x="2" y="0"/>
                  </a:lnTo>
                  <a:lnTo>
                    <a:pt x="2" y="2"/>
                  </a:lnTo>
                  <a:lnTo>
                    <a:pt x="5" y="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62" name="Freeform 318"/>
            <p:cNvSpPr>
              <a:spLocks/>
            </p:cNvSpPr>
            <p:nvPr/>
          </p:nvSpPr>
          <p:spPr bwMode="auto">
            <a:xfrm>
              <a:off x="3068" y="2850"/>
              <a:ext cx="7" cy="13"/>
            </a:xfrm>
            <a:custGeom>
              <a:avLst/>
              <a:gdLst>
                <a:gd name="T0" fmla="*/ 7 w 7"/>
                <a:gd name="T1" fmla="*/ 13 h 13"/>
                <a:gd name="T2" fmla="*/ 7 w 7"/>
                <a:gd name="T3" fmla="*/ 13 h 13"/>
                <a:gd name="T4" fmla="*/ 7 w 7"/>
                <a:gd name="T5" fmla="*/ 13 h 13"/>
                <a:gd name="T6" fmla="*/ 7 w 7"/>
                <a:gd name="T7" fmla="*/ 13 h 13"/>
                <a:gd name="T8" fmla="*/ 0 w 7"/>
                <a:gd name="T9" fmla="*/ 4 h 13"/>
                <a:gd name="T10" fmla="*/ 0 w 7"/>
                <a:gd name="T11" fmla="*/ 4 h 13"/>
                <a:gd name="T12" fmla="*/ 7 w 7"/>
                <a:gd name="T13" fmla="*/ 0 h 13"/>
                <a:gd name="T14" fmla="*/ 7 w 7"/>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3"/>
                <a:gd name="T26" fmla="*/ 7 w 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3">
                  <a:moveTo>
                    <a:pt x="7" y="13"/>
                  </a:moveTo>
                  <a:lnTo>
                    <a:pt x="7" y="13"/>
                  </a:lnTo>
                  <a:lnTo>
                    <a:pt x="0" y="4"/>
                  </a:lnTo>
                  <a:lnTo>
                    <a:pt x="7" y="0"/>
                  </a:lnTo>
                  <a:lnTo>
                    <a:pt x="7" y="13"/>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63" name="Freeform 319"/>
            <p:cNvSpPr>
              <a:spLocks/>
            </p:cNvSpPr>
            <p:nvPr/>
          </p:nvSpPr>
          <p:spPr bwMode="auto">
            <a:xfrm>
              <a:off x="2876" y="2364"/>
              <a:ext cx="5" cy="5"/>
            </a:xfrm>
            <a:custGeom>
              <a:avLst/>
              <a:gdLst>
                <a:gd name="T0" fmla="*/ 5 w 5"/>
                <a:gd name="T1" fmla="*/ 5 h 5"/>
                <a:gd name="T2" fmla="*/ 2 w 5"/>
                <a:gd name="T3" fmla="*/ 5 h 5"/>
                <a:gd name="T4" fmla="*/ 0 w 5"/>
                <a:gd name="T5" fmla="*/ 0 h 5"/>
                <a:gd name="T6" fmla="*/ 0 w 5"/>
                <a:gd name="T7" fmla="*/ 0 h 5"/>
                <a:gd name="T8" fmla="*/ 5 w 5"/>
                <a:gd name="T9" fmla="*/ 5 h 5"/>
                <a:gd name="T10" fmla="*/ 5 w 5"/>
                <a:gd name="T11" fmla="*/ 5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5"/>
                  </a:moveTo>
                  <a:lnTo>
                    <a:pt x="2" y="5"/>
                  </a:lnTo>
                  <a:lnTo>
                    <a:pt x="0" y="0"/>
                  </a:lnTo>
                  <a:lnTo>
                    <a:pt x="5" y="5"/>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64" name="Freeform 320"/>
            <p:cNvSpPr>
              <a:spLocks/>
            </p:cNvSpPr>
            <p:nvPr/>
          </p:nvSpPr>
          <p:spPr bwMode="auto">
            <a:xfrm>
              <a:off x="2976" y="2383"/>
              <a:ext cx="83" cy="67"/>
            </a:xfrm>
            <a:custGeom>
              <a:avLst/>
              <a:gdLst>
                <a:gd name="T0" fmla="*/ 69 w 83"/>
                <a:gd name="T1" fmla="*/ 46 h 67"/>
                <a:gd name="T2" fmla="*/ 69 w 83"/>
                <a:gd name="T3" fmla="*/ 46 h 67"/>
                <a:gd name="T4" fmla="*/ 76 w 83"/>
                <a:gd name="T5" fmla="*/ 48 h 67"/>
                <a:gd name="T6" fmla="*/ 83 w 83"/>
                <a:gd name="T7" fmla="*/ 53 h 67"/>
                <a:gd name="T8" fmla="*/ 60 w 83"/>
                <a:gd name="T9" fmla="*/ 53 h 67"/>
                <a:gd name="T10" fmla="*/ 60 w 83"/>
                <a:gd name="T11" fmla="*/ 53 h 67"/>
                <a:gd name="T12" fmla="*/ 55 w 83"/>
                <a:gd name="T13" fmla="*/ 60 h 67"/>
                <a:gd name="T14" fmla="*/ 53 w 83"/>
                <a:gd name="T15" fmla="*/ 67 h 67"/>
                <a:gd name="T16" fmla="*/ 39 w 83"/>
                <a:gd name="T17" fmla="*/ 67 h 67"/>
                <a:gd name="T18" fmla="*/ 39 w 83"/>
                <a:gd name="T19" fmla="*/ 67 h 67"/>
                <a:gd name="T20" fmla="*/ 37 w 83"/>
                <a:gd name="T21" fmla="*/ 62 h 67"/>
                <a:gd name="T22" fmla="*/ 34 w 83"/>
                <a:gd name="T23" fmla="*/ 57 h 67"/>
                <a:gd name="T24" fmla="*/ 34 w 83"/>
                <a:gd name="T25" fmla="*/ 57 h 67"/>
                <a:gd name="T26" fmla="*/ 23 w 83"/>
                <a:gd name="T27" fmla="*/ 55 h 67"/>
                <a:gd name="T28" fmla="*/ 18 w 83"/>
                <a:gd name="T29" fmla="*/ 55 h 67"/>
                <a:gd name="T30" fmla="*/ 16 w 83"/>
                <a:gd name="T31" fmla="*/ 51 h 67"/>
                <a:gd name="T32" fmla="*/ 23 w 83"/>
                <a:gd name="T33" fmla="*/ 41 h 67"/>
                <a:gd name="T34" fmla="*/ 23 w 83"/>
                <a:gd name="T35" fmla="*/ 41 h 67"/>
                <a:gd name="T36" fmla="*/ 20 w 83"/>
                <a:gd name="T37" fmla="*/ 37 h 67"/>
                <a:gd name="T38" fmla="*/ 16 w 83"/>
                <a:gd name="T39" fmla="*/ 32 h 67"/>
                <a:gd name="T40" fmla="*/ 18 w 83"/>
                <a:gd name="T41" fmla="*/ 18 h 67"/>
                <a:gd name="T42" fmla="*/ 18 w 83"/>
                <a:gd name="T43" fmla="*/ 18 h 67"/>
                <a:gd name="T44" fmla="*/ 9 w 83"/>
                <a:gd name="T45" fmla="*/ 14 h 67"/>
                <a:gd name="T46" fmla="*/ 2 w 83"/>
                <a:gd name="T47" fmla="*/ 9 h 67"/>
                <a:gd name="T48" fmla="*/ 2 w 83"/>
                <a:gd name="T49" fmla="*/ 9 h 67"/>
                <a:gd name="T50" fmla="*/ 0 w 83"/>
                <a:gd name="T51" fmla="*/ 2 h 67"/>
                <a:gd name="T52" fmla="*/ 11 w 83"/>
                <a:gd name="T53" fmla="*/ 0 h 67"/>
                <a:gd name="T54" fmla="*/ 69 w 83"/>
                <a:gd name="T55" fmla="*/ 46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
                <a:gd name="T85" fmla="*/ 0 h 67"/>
                <a:gd name="T86" fmla="*/ 83 w 83"/>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 h="67">
                  <a:moveTo>
                    <a:pt x="69" y="46"/>
                  </a:moveTo>
                  <a:lnTo>
                    <a:pt x="69" y="46"/>
                  </a:lnTo>
                  <a:lnTo>
                    <a:pt x="76" y="48"/>
                  </a:lnTo>
                  <a:lnTo>
                    <a:pt x="83" y="53"/>
                  </a:lnTo>
                  <a:lnTo>
                    <a:pt x="60" y="53"/>
                  </a:lnTo>
                  <a:lnTo>
                    <a:pt x="55" y="60"/>
                  </a:lnTo>
                  <a:lnTo>
                    <a:pt x="53" y="67"/>
                  </a:lnTo>
                  <a:lnTo>
                    <a:pt x="39" y="67"/>
                  </a:lnTo>
                  <a:lnTo>
                    <a:pt x="37" y="62"/>
                  </a:lnTo>
                  <a:lnTo>
                    <a:pt x="34" y="57"/>
                  </a:lnTo>
                  <a:lnTo>
                    <a:pt x="23" y="55"/>
                  </a:lnTo>
                  <a:lnTo>
                    <a:pt x="18" y="55"/>
                  </a:lnTo>
                  <a:lnTo>
                    <a:pt x="16" y="51"/>
                  </a:lnTo>
                  <a:lnTo>
                    <a:pt x="23" y="41"/>
                  </a:lnTo>
                  <a:lnTo>
                    <a:pt x="20" y="37"/>
                  </a:lnTo>
                  <a:lnTo>
                    <a:pt x="16" y="32"/>
                  </a:lnTo>
                  <a:lnTo>
                    <a:pt x="18" y="18"/>
                  </a:lnTo>
                  <a:lnTo>
                    <a:pt x="9" y="14"/>
                  </a:lnTo>
                  <a:lnTo>
                    <a:pt x="2" y="9"/>
                  </a:lnTo>
                  <a:lnTo>
                    <a:pt x="0" y="2"/>
                  </a:lnTo>
                  <a:lnTo>
                    <a:pt x="11" y="0"/>
                  </a:lnTo>
                  <a:lnTo>
                    <a:pt x="69" y="46"/>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sp>
          <p:nvSpPr>
            <p:cNvPr id="112965" name="Freeform 321"/>
            <p:cNvSpPr>
              <a:spLocks/>
            </p:cNvSpPr>
            <p:nvPr/>
          </p:nvSpPr>
          <p:spPr bwMode="auto">
            <a:xfrm>
              <a:off x="2687" y="1957"/>
              <a:ext cx="660" cy="352"/>
            </a:xfrm>
            <a:custGeom>
              <a:avLst/>
              <a:gdLst>
                <a:gd name="T0" fmla="*/ 641 w 660"/>
                <a:gd name="T1" fmla="*/ 155 h 352"/>
                <a:gd name="T2" fmla="*/ 567 w 660"/>
                <a:gd name="T3" fmla="*/ 125 h 352"/>
                <a:gd name="T4" fmla="*/ 505 w 660"/>
                <a:gd name="T5" fmla="*/ 102 h 352"/>
                <a:gd name="T6" fmla="*/ 357 w 660"/>
                <a:gd name="T7" fmla="*/ 30 h 352"/>
                <a:gd name="T8" fmla="*/ 338 w 660"/>
                <a:gd name="T9" fmla="*/ 28 h 352"/>
                <a:gd name="T10" fmla="*/ 306 w 660"/>
                <a:gd name="T11" fmla="*/ 28 h 352"/>
                <a:gd name="T12" fmla="*/ 253 w 660"/>
                <a:gd name="T13" fmla="*/ 0 h 352"/>
                <a:gd name="T14" fmla="*/ 165 w 660"/>
                <a:gd name="T15" fmla="*/ 70 h 352"/>
                <a:gd name="T16" fmla="*/ 172 w 660"/>
                <a:gd name="T17" fmla="*/ 79 h 352"/>
                <a:gd name="T18" fmla="*/ 174 w 660"/>
                <a:gd name="T19" fmla="*/ 88 h 352"/>
                <a:gd name="T20" fmla="*/ 185 w 660"/>
                <a:gd name="T21" fmla="*/ 111 h 352"/>
                <a:gd name="T22" fmla="*/ 100 w 660"/>
                <a:gd name="T23" fmla="*/ 135 h 352"/>
                <a:gd name="T24" fmla="*/ 28 w 660"/>
                <a:gd name="T25" fmla="*/ 146 h 352"/>
                <a:gd name="T26" fmla="*/ 3 w 660"/>
                <a:gd name="T27" fmla="*/ 179 h 352"/>
                <a:gd name="T28" fmla="*/ 35 w 660"/>
                <a:gd name="T29" fmla="*/ 227 h 352"/>
                <a:gd name="T30" fmla="*/ 70 w 660"/>
                <a:gd name="T31" fmla="*/ 232 h 352"/>
                <a:gd name="T32" fmla="*/ 95 w 660"/>
                <a:gd name="T33" fmla="*/ 260 h 352"/>
                <a:gd name="T34" fmla="*/ 88 w 660"/>
                <a:gd name="T35" fmla="*/ 267 h 352"/>
                <a:gd name="T36" fmla="*/ 81 w 660"/>
                <a:gd name="T37" fmla="*/ 299 h 352"/>
                <a:gd name="T38" fmla="*/ 84 w 660"/>
                <a:gd name="T39" fmla="*/ 308 h 352"/>
                <a:gd name="T40" fmla="*/ 109 w 660"/>
                <a:gd name="T41" fmla="*/ 329 h 352"/>
                <a:gd name="T42" fmla="*/ 114 w 660"/>
                <a:gd name="T43" fmla="*/ 343 h 352"/>
                <a:gd name="T44" fmla="*/ 121 w 660"/>
                <a:gd name="T45" fmla="*/ 352 h 352"/>
                <a:gd name="T46" fmla="*/ 125 w 660"/>
                <a:gd name="T47" fmla="*/ 350 h 352"/>
                <a:gd name="T48" fmla="*/ 132 w 660"/>
                <a:gd name="T49" fmla="*/ 341 h 352"/>
                <a:gd name="T50" fmla="*/ 137 w 660"/>
                <a:gd name="T51" fmla="*/ 341 h 352"/>
                <a:gd name="T52" fmla="*/ 144 w 660"/>
                <a:gd name="T53" fmla="*/ 334 h 352"/>
                <a:gd name="T54" fmla="*/ 165 w 660"/>
                <a:gd name="T55" fmla="*/ 341 h 352"/>
                <a:gd name="T56" fmla="*/ 181 w 660"/>
                <a:gd name="T57" fmla="*/ 336 h 352"/>
                <a:gd name="T58" fmla="*/ 165 w 660"/>
                <a:gd name="T59" fmla="*/ 290 h 352"/>
                <a:gd name="T60" fmla="*/ 195 w 660"/>
                <a:gd name="T61" fmla="*/ 257 h 352"/>
                <a:gd name="T62" fmla="*/ 197 w 660"/>
                <a:gd name="T63" fmla="*/ 257 h 352"/>
                <a:gd name="T64" fmla="*/ 218 w 660"/>
                <a:gd name="T65" fmla="*/ 246 h 352"/>
                <a:gd name="T66" fmla="*/ 227 w 660"/>
                <a:gd name="T67" fmla="*/ 230 h 352"/>
                <a:gd name="T68" fmla="*/ 259 w 660"/>
                <a:gd name="T69" fmla="*/ 232 h 352"/>
                <a:gd name="T70" fmla="*/ 259 w 660"/>
                <a:gd name="T71" fmla="*/ 260 h 352"/>
                <a:gd name="T72" fmla="*/ 301 w 660"/>
                <a:gd name="T73" fmla="*/ 283 h 352"/>
                <a:gd name="T74" fmla="*/ 359 w 660"/>
                <a:gd name="T75" fmla="*/ 292 h 352"/>
                <a:gd name="T76" fmla="*/ 403 w 660"/>
                <a:gd name="T77" fmla="*/ 338 h 352"/>
                <a:gd name="T78" fmla="*/ 459 w 660"/>
                <a:gd name="T79" fmla="*/ 320 h 352"/>
                <a:gd name="T80" fmla="*/ 526 w 660"/>
                <a:gd name="T81" fmla="*/ 292 h 352"/>
                <a:gd name="T82" fmla="*/ 604 w 660"/>
                <a:gd name="T83" fmla="*/ 285 h 352"/>
                <a:gd name="T84" fmla="*/ 597 w 660"/>
                <a:gd name="T85" fmla="*/ 278 h 352"/>
                <a:gd name="T86" fmla="*/ 595 w 660"/>
                <a:gd name="T87" fmla="*/ 267 h 352"/>
                <a:gd name="T88" fmla="*/ 609 w 660"/>
                <a:gd name="T89" fmla="*/ 250 h 352"/>
                <a:gd name="T90" fmla="*/ 618 w 660"/>
                <a:gd name="T91" fmla="*/ 216 h 352"/>
                <a:gd name="T92" fmla="*/ 653 w 660"/>
                <a:gd name="T93" fmla="*/ 218 h 352"/>
                <a:gd name="T94" fmla="*/ 660 w 660"/>
                <a:gd name="T95" fmla="*/ 179 h 3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0"/>
                <a:gd name="T145" fmla="*/ 0 h 352"/>
                <a:gd name="T146" fmla="*/ 660 w 660"/>
                <a:gd name="T147" fmla="*/ 352 h 3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0" h="352">
                  <a:moveTo>
                    <a:pt x="655" y="174"/>
                  </a:moveTo>
                  <a:lnTo>
                    <a:pt x="641" y="155"/>
                  </a:lnTo>
                  <a:lnTo>
                    <a:pt x="630" y="153"/>
                  </a:lnTo>
                  <a:lnTo>
                    <a:pt x="567" y="125"/>
                  </a:lnTo>
                  <a:lnTo>
                    <a:pt x="565" y="116"/>
                  </a:lnTo>
                  <a:lnTo>
                    <a:pt x="505" y="102"/>
                  </a:lnTo>
                  <a:lnTo>
                    <a:pt x="380" y="17"/>
                  </a:lnTo>
                  <a:lnTo>
                    <a:pt x="357" y="30"/>
                  </a:lnTo>
                  <a:lnTo>
                    <a:pt x="338" y="28"/>
                  </a:lnTo>
                  <a:lnTo>
                    <a:pt x="322" y="26"/>
                  </a:lnTo>
                  <a:lnTo>
                    <a:pt x="306" y="28"/>
                  </a:lnTo>
                  <a:lnTo>
                    <a:pt x="278" y="3"/>
                  </a:lnTo>
                  <a:lnTo>
                    <a:pt x="253" y="0"/>
                  </a:lnTo>
                  <a:lnTo>
                    <a:pt x="248" y="7"/>
                  </a:lnTo>
                  <a:lnTo>
                    <a:pt x="165" y="70"/>
                  </a:lnTo>
                  <a:lnTo>
                    <a:pt x="172" y="79"/>
                  </a:lnTo>
                  <a:lnTo>
                    <a:pt x="174" y="84"/>
                  </a:lnTo>
                  <a:lnTo>
                    <a:pt x="174" y="88"/>
                  </a:lnTo>
                  <a:lnTo>
                    <a:pt x="172" y="91"/>
                  </a:lnTo>
                  <a:lnTo>
                    <a:pt x="185" y="111"/>
                  </a:lnTo>
                  <a:lnTo>
                    <a:pt x="185" y="116"/>
                  </a:lnTo>
                  <a:lnTo>
                    <a:pt x="100" y="135"/>
                  </a:lnTo>
                  <a:lnTo>
                    <a:pt x="56" y="155"/>
                  </a:lnTo>
                  <a:lnTo>
                    <a:pt x="28" y="146"/>
                  </a:lnTo>
                  <a:lnTo>
                    <a:pt x="19" y="151"/>
                  </a:lnTo>
                  <a:lnTo>
                    <a:pt x="3" y="179"/>
                  </a:lnTo>
                  <a:lnTo>
                    <a:pt x="0" y="202"/>
                  </a:lnTo>
                  <a:lnTo>
                    <a:pt x="35" y="227"/>
                  </a:lnTo>
                  <a:lnTo>
                    <a:pt x="40" y="236"/>
                  </a:lnTo>
                  <a:lnTo>
                    <a:pt x="70" y="232"/>
                  </a:lnTo>
                  <a:lnTo>
                    <a:pt x="91" y="243"/>
                  </a:lnTo>
                  <a:lnTo>
                    <a:pt x="95" y="260"/>
                  </a:lnTo>
                  <a:lnTo>
                    <a:pt x="95" y="264"/>
                  </a:lnTo>
                  <a:lnTo>
                    <a:pt x="88" y="267"/>
                  </a:lnTo>
                  <a:lnTo>
                    <a:pt x="70" y="290"/>
                  </a:lnTo>
                  <a:lnTo>
                    <a:pt x="81" y="299"/>
                  </a:lnTo>
                  <a:lnTo>
                    <a:pt x="84" y="308"/>
                  </a:lnTo>
                  <a:lnTo>
                    <a:pt x="86" y="313"/>
                  </a:lnTo>
                  <a:lnTo>
                    <a:pt x="109" y="329"/>
                  </a:lnTo>
                  <a:lnTo>
                    <a:pt x="114" y="343"/>
                  </a:lnTo>
                  <a:lnTo>
                    <a:pt x="118" y="348"/>
                  </a:lnTo>
                  <a:lnTo>
                    <a:pt x="121" y="352"/>
                  </a:lnTo>
                  <a:lnTo>
                    <a:pt x="125" y="350"/>
                  </a:lnTo>
                  <a:lnTo>
                    <a:pt x="130" y="343"/>
                  </a:lnTo>
                  <a:lnTo>
                    <a:pt x="132" y="341"/>
                  </a:lnTo>
                  <a:lnTo>
                    <a:pt x="137" y="341"/>
                  </a:lnTo>
                  <a:lnTo>
                    <a:pt x="141" y="336"/>
                  </a:lnTo>
                  <a:lnTo>
                    <a:pt x="144" y="334"/>
                  </a:lnTo>
                  <a:lnTo>
                    <a:pt x="148" y="334"/>
                  </a:lnTo>
                  <a:lnTo>
                    <a:pt x="165" y="341"/>
                  </a:lnTo>
                  <a:lnTo>
                    <a:pt x="181" y="336"/>
                  </a:lnTo>
                  <a:lnTo>
                    <a:pt x="176" y="317"/>
                  </a:lnTo>
                  <a:lnTo>
                    <a:pt x="165" y="290"/>
                  </a:lnTo>
                  <a:lnTo>
                    <a:pt x="169" y="273"/>
                  </a:lnTo>
                  <a:lnTo>
                    <a:pt x="195" y="257"/>
                  </a:lnTo>
                  <a:lnTo>
                    <a:pt x="197" y="257"/>
                  </a:lnTo>
                  <a:lnTo>
                    <a:pt x="206" y="255"/>
                  </a:lnTo>
                  <a:lnTo>
                    <a:pt x="218" y="246"/>
                  </a:lnTo>
                  <a:lnTo>
                    <a:pt x="222" y="239"/>
                  </a:lnTo>
                  <a:lnTo>
                    <a:pt x="227" y="230"/>
                  </a:lnTo>
                  <a:lnTo>
                    <a:pt x="232" y="225"/>
                  </a:lnTo>
                  <a:lnTo>
                    <a:pt x="259" y="232"/>
                  </a:lnTo>
                  <a:lnTo>
                    <a:pt x="257" y="253"/>
                  </a:lnTo>
                  <a:lnTo>
                    <a:pt x="259" y="260"/>
                  </a:lnTo>
                  <a:lnTo>
                    <a:pt x="280" y="262"/>
                  </a:lnTo>
                  <a:lnTo>
                    <a:pt x="301" y="283"/>
                  </a:lnTo>
                  <a:lnTo>
                    <a:pt x="331" y="278"/>
                  </a:lnTo>
                  <a:lnTo>
                    <a:pt x="359" y="292"/>
                  </a:lnTo>
                  <a:lnTo>
                    <a:pt x="378" y="334"/>
                  </a:lnTo>
                  <a:lnTo>
                    <a:pt x="403" y="338"/>
                  </a:lnTo>
                  <a:lnTo>
                    <a:pt x="459" y="329"/>
                  </a:lnTo>
                  <a:lnTo>
                    <a:pt x="459" y="320"/>
                  </a:lnTo>
                  <a:lnTo>
                    <a:pt x="468" y="306"/>
                  </a:lnTo>
                  <a:lnTo>
                    <a:pt x="526" y="292"/>
                  </a:lnTo>
                  <a:lnTo>
                    <a:pt x="614" y="308"/>
                  </a:lnTo>
                  <a:lnTo>
                    <a:pt x="604" y="285"/>
                  </a:lnTo>
                  <a:lnTo>
                    <a:pt x="597" y="278"/>
                  </a:lnTo>
                  <a:lnTo>
                    <a:pt x="595" y="271"/>
                  </a:lnTo>
                  <a:lnTo>
                    <a:pt x="595" y="267"/>
                  </a:lnTo>
                  <a:lnTo>
                    <a:pt x="597" y="264"/>
                  </a:lnTo>
                  <a:lnTo>
                    <a:pt x="609" y="250"/>
                  </a:lnTo>
                  <a:lnTo>
                    <a:pt x="611" y="225"/>
                  </a:lnTo>
                  <a:lnTo>
                    <a:pt x="618" y="216"/>
                  </a:lnTo>
                  <a:lnTo>
                    <a:pt x="627" y="216"/>
                  </a:lnTo>
                  <a:lnTo>
                    <a:pt x="653" y="218"/>
                  </a:lnTo>
                  <a:lnTo>
                    <a:pt x="660" y="209"/>
                  </a:lnTo>
                  <a:lnTo>
                    <a:pt x="660" y="179"/>
                  </a:lnTo>
                  <a:lnTo>
                    <a:pt x="655" y="174"/>
                  </a:lnTo>
                  <a:close/>
                </a:path>
              </a:pathLst>
            </a:custGeom>
            <a:solidFill>
              <a:srgbClr val="4B94FF">
                <a:alpha val="59999"/>
              </a:srgbClr>
            </a:solidFill>
            <a:ln>
              <a:noFill/>
            </a:ln>
            <a:extLst>
              <a:ext uri="{91240B29-F687-4f45-9708-019B960494DF}">
                <a14:hiddenLine xmlns:a14="http://schemas.microsoft.com/office/drawing/2010/main" w="14288">
                  <a:solidFill>
                    <a:srgbClr val="000000"/>
                  </a:solidFill>
                  <a:round/>
                  <a:headEnd/>
                  <a:tailEnd/>
                </a14:hiddenLine>
              </a:ext>
            </a:extLst>
          </p:spPr>
          <p:txBody>
            <a:bodyPr/>
            <a:lstStyle/>
            <a:p>
              <a:endParaRPr lang="en-US" dirty="0"/>
            </a:p>
          </p:txBody>
        </p:sp>
      </p:grpSp>
      <p:grpSp>
        <p:nvGrpSpPr>
          <p:cNvPr id="3" name="Group 322"/>
          <p:cNvGrpSpPr>
            <a:grpSpLocks/>
          </p:cNvGrpSpPr>
          <p:nvPr/>
        </p:nvGrpSpPr>
        <p:grpSpPr bwMode="auto">
          <a:xfrm>
            <a:off x="395288" y="5191125"/>
            <a:ext cx="8467725" cy="822325"/>
            <a:chOff x="276" y="3564"/>
            <a:chExt cx="5192" cy="518"/>
          </a:xfrm>
        </p:grpSpPr>
        <p:sp>
          <p:nvSpPr>
            <p:cNvPr id="1571139" name="AutoShape 323"/>
            <p:cNvSpPr>
              <a:spLocks noChangeArrowheads="1"/>
            </p:cNvSpPr>
            <p:nvPr/>
          </p:nvSpPr>
          <p:spPr bwMode="auto">
            <a:xfrm>
              <a:off x="276" y="3564"/>
              <a:ext cx="5192" cy="518"/>
            </a:xfrm>
            <a:prstGeom prst="roundRect">
              <a:avLst>
                <a:gd name="adj" fmla="val 19500"/>
              </a:avLst>
            </a:prstGeom>
            <a:gradFill rotWithShape="1">
              <a:gsLst>
                <a:gs pos="0">
                  <a:schemeClr val="accent1">
                    <a:alpha val="73000"/>
                  </a:schemeClr>
                </a:gs>
                <a:gs pos="100000">
                  <a:schemeClr val="accent1">
                    <a:gamma/>
                    <a:shade val="46275"/>
                    <a:invGamma/>
                    <a:alpha val="0"/>
                  </a:schemeClr>
                </a:gs>
              </a:gsLst>
              <a:lin ang="5400000" scaled="1"/>
            </a:gradFill>
            <a:ln w="38100">
              <a:noFill/>
              <a:round/>
              <a:headEnd/>
              <a:tailEnd/>
            </a:ln>
            <a:effectLst/>
          </p:spPr>
          <p:txBody>
            <a:bodyPr lIns="0" tIns="0" rIns="0" bIns="0" anchor="ctr">
              <a:spAutoFit/>
            </a:bodyPr>
            <a:lstStyle/>
            <a:p>
              <a:pPr>
                <a:defRPr/>
              </a:pPr>
              <a:endParaRPr lang="en-US" dirty="0">
                <a:ea typeface="+mn-ea"/>
                <a:cs typeface="+mn-cs"/>
              </a:endParaRPr>
            </a:p>
          </p:txBody>
        </p:sp>
        <p:sp>
          <p:nvSpPr>
            <p:cNvPr id="112647" name="AutoShape 324"/>
            <p:cNvSpPr>
              <a:spLocks noChangeArrowheads="1"/>
            </p:cNvSpPr>
            <p:nvPr/>
          </p:nvSpPr>
          <p:spPr bwMode="auto">
            <a:xfrm>
              <a:off x="318" y="3598"/>
              <a:ext cx="5109" cy="173"/>
            </a:xfrm>
            <a:prstGeom prst="roundRect">
              <a:avLst>
                <a:gd name="adj" fmla="val 46241"/>
              </a:avLst>
            </a:prstGeom>
            <a:gradFill rotWithShape="1">
              <a:gsLst>
                <a:gs pos="0">
                  <a:srgbClr val="D9E8FF">
                    <a:alpha val="21001"/>
                  </a:srgbClr>
                </a:gs>
                <a:gs pos="100000">
                  <a:srgbClr val="646B76">
                    <a:alpha val="0"/>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nchor="ctr">
              <a:spAutoFit/>
            </a:bodyPr>
            <a:lstStyle/>
            <a:p>
              <a:endParaRPr lang="en-US" dirty="0"/>
            </a:p>
          </p:txBody>
        </p:sp>
      </p:grpSp>
      <p:sp>
        <p:nvSpPr>
          <p:cNvPr id="1571141" name="Rectangle 325"/>
          <p:cNvSpPr>
            <a:spLocks noChangeArrowheads="1"/>
          </p:cNvSpPr>
          <p:nvPr/>
        </p:nvSpPr>
        <p:spPr bwMode="auto">
          <a:xfrm>
            <a:off x="517525" y="5456238"/>
            <a:ext cx="82232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200" b="1" dirty="0">
                <a:solidFill>
                  <a:schemeClr val="accent2"/>
                </a:solidFill>
                <a:cs typeface="Arial" charset="0"/>
              </a:rPr>
              <a:t>How to project civic society and the rule of law</a:t>
            </a:r>
            <a:br>
              <a:rPr lang="en-US" sz="2200" b="1" dirty="0">
                <a:solidFill>
                  <a:schemeClr val="accent2"/>
                </a:solidFill>
                <a:cs typeface="Arial" charset="0"/>
              </a:rPr>
            </a:br>
            <a:r>
              <a:rPr lang="en-US" sz="2200" b="1" dirty="0">
                <a:solidFill>
                  <a:schemeClr val="accent2"/>
                </a:solidFill>
                <a:cs typeface="Arial" charset="0"/>
              </a:rPr>
              <a:t>where there is no way to enforce the law?</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71141"/>
                                        </p:tgtEl>
                                        <p:attrNameLst>
                                          <p:attrName>style.visibility</p:attrName>
                                        </p:attrNameLst>
                                      </p:cBhvr>
                                      <p:to>
                                        <p:strVal val="visible"/>
                                      </p:to>
                                    </p:set>
                                    <p:animEffect transition="in" filter="fade">
                                      <p:cBhvr>
                                        <p:cTn id="13" dur="1000"/>
                                        <p:tgtEl>
                                          <p:spTgt spid="157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1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8788" y="111125"/>
            <a:ext cx="8264525" cy="830263"/>
          </a:xfrm>
        </p:spPr>
        <p:txBody>
          <a:bodyPr/>
          <a:lstStyle/>
          <a:p>
            <a:r>
              <a:rPr lang="en-US" dirty="0">
                <a:latin typeface="Verdana" charset="0"/>
                <a:ea typeface="ＭＳ Ｐゴシック" charset="0"/>
                <a:cs typeface="ＭＳ Ｐゴシック" charset="0"/>
              </a:rPr>
              <a:t>The Good Guys are part of the the Security Problem</a:t>
            </a:r>
          </a:p>
        </p:txBody>
      </p:sp>
      <p:sp>
        <p:nvSpPr>
          <p:cNvPr id="113667" name="Rectangle 3"/>
          <p:cNvSpPr>
            <a:spLocks noGrp="1" noChangeArrowheads="1"/>
          </p:cNvSpPr>
          <p:nvPr>
            <p:ph idx="1"/>
          </p:nvPr>
        </p:nvSpPr>
        <p:spPr>
          <a:xfrm>
            <a:off x="458788" y="1403350"/>
            <a:ext cx="8264525" cy="4525963"/>
          </a:xfrm>
        </p:spPr>
        <p:txBody>
          <a:bodyPr/>
          <a:lstStyle/>
          <a:p>
            <a:r>
              <a:rPr lang="en-US" dirty="0">
                <a:latin typeface="Verdana" charset="0"/>
                <a:ea typeface="ＭＳ Ｐゴシック" charset="0"/>
                <a:cs typeface="ＭＳ Ｐゴシック" charset="0"/>
              </a:rPr>
              <a:t>The “White Hat” Security Community fixates on the mechanics – rushing to blog details of how the malware works and how the botnet is built.</a:t>
            </a:r>
          </a:p>
          <a:p>
            <a:r>
              <a:rPr lang="en-US" i="1" dirty="0">
                <a:latin typeface="Verdana" charset="0"/>
                <a:ea typeface="ＭＳ Ｐゴシック" charset="0"/>
                <a:cs typeface="ＭＳ Ｐゴシック" charset="0"/>
              </a:rPr>
              <a:t>It is like the US Drug Enforcement Agency approaching the Meth epidemic with this approach: </a:t>
            </a:r>
          </a:p>
          <a:p>
            <a:pPr lvl="1"/>
            <a:r>
              <a:rPr lang="en-US" i="1" dirty="0">
                <a:latin typeface="Verdana" charset="0"/>
                <a:ea typeface="ＭＳ Ｐゴシック" charset="0"/>
              </a:rPr>
              <a:t>We’re trying to solve the methamphetamine drug abuse problem by funding studies and pontificating on the chemical make up of methamphetamine, processes for producing methamphetamine, and variations for new methamphetamine mixes.</a:t>
            </a:r>
          </a:p>
          <a:p>
            <a:r>
              <a:rPr lang="en-US" i="1" dirty="0">
                <a:latin typeface="Verdana" charset="0"/>
                <a:ea typeface="ＭＳ Ｐゴシック" charset="0"/>
                <a:cs typeface="ＭＳ Ｐゴシック" charset="0"/>
              </a:rPr>
              <a:t>What about the Meth criminal eco-system?  What about the gangs? What about the victims?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8788" y="111125"/>
            <a:ext cx="8264525" cy="830263"/>
          </a:xfrm>
        </p:spPr>
        <p:txBody>
          <a:bodyPr/>
          <a:lstStyle/>
          <a:p>
            <a:r>
              <a:rPr lang="en-US" dirty="0">
                <a:latin typeface="Verdana" charset="0"/>
                <a:ea typeface="ＭＳ Ｐゴシック" charset="0"/>
                <a:cs typeface="ＭＳ Ｐゴシック" charset="0"/>
              </a:rPr>
              <a:t>The Good Guys are part of the the Security Problem</a:t>
            </a:r>
          </a:p>
        </p:txBody>
      </p:sp>
      <p:pic>
        <p:nvPicPr>
          <p:cNvPr id="1157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84738" y="1758950"/>
            <a:ext cx="2919412" cy="1770063"/>
          </a:xfrm>
        </p:spPr>
      </p:pic>
      <p:pic>
        <p:nvPicPr>
          <p:cNvPr id="1243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717925"/>
            <a:ext cx="37973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43141" name="AutoShape 5"/>
          <p:cNvSpPr>
            <a:spLocks noChangeArrowheads="1"/>
          </p:cNvSpPr>
          <p:nvPr/>
        </p:nvSpPr>
        <p:spPr bwMode="auto">
          <a:xfrm>
            <a:off x="363538" y="2332038"/>
            <a:ext cx="4254500" cy="307975"/>
          </a:xfrm>
          <a:prstGeom prst="rightArrowCallout">
            <a:avLst>
              <a:gd name="adj1" fmla="val 39269"/>
              <a:gd name="adj2" fmla="val 24870"/>
              <a:gd name="adj3" fmla="val 166669"/>
              <a:gd name="adj4" fmla="val 66667"/>
            </a:avLst>
          </a:prstGeom>
          <a:solidFill>
            <a:schemeClr val="bg1"/>
          </a:solidFill>
          <a:ln w="28575">
            <a:solidFill>
              <a:schemeClr val="accent1"/>
            </a:solidFill>
            <a:miter lim="800000"/>
            <a:headEnd/>
            <a:tailEnd/>
          </a:ln>
        </p:spPr>
        <p:txBody>
          <a:bodyPr lIns="0" tIns="0" rIns="0" bIns="0" anchor="ctr">
            <a:spAutoFit/>
          </a:bodyPr>
          <a:lstStyle/>
          <a:p>
            <a:pPr algn="ctr"/>
            <a:r>
              <a:rPr lang="en-US" sz="2000" dirty="0">
                <a:solidFill>
                  <a:schemeClr val="hlink"/>
                </a:solidFill>
              </a:rPr>
              <a:t>Who we need to Target</a:t>
            </a:r>
          </a:p>
        </p:txBody>
      </p:sp>
      <p:sp>
        <p:nvSpPr>
          <p:cNvPr id="1243142" name="AutoShape 6"/>
          <p:cNvSpPr>
            <a:spLocks noChangeArrowheads="1"/>
          </p:cNvSpPr>
          <p:nvPr/>
        </p:nvSpPr>
        <p:spPr bwMode="auto">
          <a:xfrm>
            <a:off x="279400" y="4076700"/>
            <a:ext cx="4254500" cy="307975"/>
          </a:xfrm>
          <a:prstGeom prst="rightArrowCallout">
            <a:avLst>
              <a:gd name="adj1" fmla="val 39269"/>
              <a:gd name="adj2" fmla="val 24870"/>
              <a:gd name="adj3" fmla="val 166669"/>
              <a:gd name="adj4" fmla="val 66667"/>
            </a:avLst>
          </a:prstGeom>
          <a:solidFill>
            <a:schemeClr val="bg1"/>
          </a:solidFill>
          <a:ln w="28575">
            <a:solidFill>
              <a:schemeClr val="accent1"/>
            </a:solidFill>
            <a:miter lim="800000"/>
            <a:headEnd/>
            <a:tailEnd/>
          </a:ln>
        </p:spPr>
        <p:txBody>
          <a:bodyPr lIns="0" tIns="0" rIns="0" bIns="0" anchor="ctr">
            <a:spAutoFit/>
          </a:bodyPr>
          <a:lstStyle/>
          <a:p>
            <a:pPr algn="ctr"/>
            <a:r>
              <a:rPr lang="en-US" sz="2000" dirty="0">
                <a:solidFill>
                  <a:schemeClr val="hlink"/>
                </a:solidFill>
              </a:rPr>
              <a:t>This is nice to know</a:t>
            </a:r>
            <a:endParaRPr lang="en-US" sz="2000" dirty="0"/>
          </a:p>
        </p:txBody>
      </p:sp>
      <p:sp>
        <p:nvSpPr>
          <p:cNvPr id="1243143" name="Text Box 7"/>
          <p:cNvSpPr txBox="1">
            <a:spLocks noChangeArrowheads="1"/>
          </p:cNvSpPr>
          <p:nvPr/>
        </p:nvSpPr>
        <p:spPr bwMode="auto">
          <a:xfrm>
            <a:off x="731838" y="5195888"/>
            <a:ext cx="7518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2000" dirty="0">
                <a:solidFill>
                  <a:schemeClr val="tx1"/>
                </a:solidFill>
              </a:rPr>
              <a:t>Not understanding that our problem is a human problem leads to “security solutions” which get bought, deployed, and never used.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43141"/>
                                        </p:tgtEl>
                                        <p:attrNameLst>
                                          <p:attrName>style.visibility</p:attrName>
                                        </p:attrNameLst>
                                      </p:cBhvr>
                                      <p:to>
                                        <p:strVal val="visible"/>
                                      </p:to>
                                    </p:set>
                                    <p:animEffect transition="in" filter="blinds(horizontal)">
                                      <p:cBhvr>
                                        <p:cTn id="7" dur="500"/>
                                        <p:tgtEl>
                                          <p:spTgt spid="124314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43142"/>
                                        </p:tgtEl>
                                        <p:attrNameLst>
                                          <p:attrName>style.visibility</p:attrName>
                                        </p:attrNameLst>
                                      </p:cBhvr>
                                      <p:to>
                                        <p:strVal val="visible"/>
                                      </p:to>
                                    </p:set>
                                    <p:animEffect transition="in" filter="blinds(horizontal)">
                                      <p:cBhvr>
                                        <p:cTn id="11" dur="500"/>
                                        <p:tgtEl>
                                          <p:spTgt spid="1243142"/>
                                        </p:tgtEl>
                                      </p:cBhvr>
                                    </p:animEffect>
                                  </p:childTnLst>
                                </p:cTn>
                              </p:par>
                              <p:par>
                                <p:cTn id="12" presetID="3" presetClass="entr" presetSubtype="10" fill="hold" nodeType="withEffect">
                                  <p:stCondLst>
                                    <p:cond delay="0"/>
                                  </p:stCondLst>
                                  <p:childTnLst>
                                    <p:set>
                                      <p:cBhvr>
                                        <p:cTn id="13" dur="1" fill="hold">
                                          <p:stCondLst>
                                            <p:cond delay="0"/>
                                          </p:stCondLst>
                                        </p:cTn>
                                        <p:tgtEl>
                                          <p:spTgt spid="1243140"/>
                                        </p:tgtEl>
                                        <p:attrNameLst>
                                          <p:attrName>style.visibility</p:attrName>
                                        </p:attrNameLst>
                                      </p:cBhvr>
                                      <p:to>
                                        <p:strVal val="visible"/>
                                      </p:to>
                                    </p:set>
                                    <p:animEffect transition="in" filter="blinds(horizontal)">
                                      <p:cBhvr>
                                        <p:cTn id="14" dur="500"/>
                                        <p:tgtEl>
                                          <p:spTgt spid="1243140"/>
                                        </p:tgtEl>
                                      </p:cBhvr>
                                    </p:animEffect>
                                  </p:childTnLst>
                                </p:cTn>
                              </p:par>
                            </p:childTnLst>
                          </p:cTn>
                        </p:par>
                        <p:par>
                          <p:cTn id="15" fill="hold" nodeType="afterGroup">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243143"/>
                                        </p:tgtEl>
                                        <p:attrNameLst>
                                          <p:attrName>style.visibility</p:attrName>
                                        </p:attrNameLst>
                                      </p:cBhvr>
                                      <p:to>
                                        <p:strVal val="visible"/>
                                      </p:to>
                                    </p:set>
                                    <p:animEffect transition="in" filter="blinds(horizontal)">
                                      <p:cBhvr>
                                        <p:cTn id="18" dur="500"/>
                                        <p:tgtEl>
                                          <p:spTgt spid="124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3141" grpId="0" animBg="1"/>
      <p:bldP spid="1243142" grpId="0" animBg="1"/>
      <p:bldP spid="12431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a:latin typeface="Verdana" charset="0"/>
                <a:ea typeface="ＭＳ Ｐゴシック" charset="0"/>
                <a:cs typeface="ＭＳ Ｐゴシック" charset="0"/>
              </a:rPr>
              <a:t>ISC and IPv6</a:t>
            </a:r>
          </a:p>
        </p:txBody>
      </p:sp>
      <p:grpSp>
        <p:nvGrpSpPr>
          <p:cNvPr id="2" name="Group 21"/>
          <p:cNvGrpSpPr/>
          <p:nvPr/>
        </p:nvGrpSpPr>
        <p:grpSpPr>
          <a:xfrm>
            <a:off x="2629167" y="3668045"/>
            <a:ext cx="3897042" cy="1159668"/>
            <a:chOff x="222250" y="998538"/>
            <a:chExt cx="8655050" cy="3425825"/>
          </a:xfrm>
          <a:solidFill>
            <a:schemeClr val="bg1"/>
          </a:solidFill>
        </p:grpSpPr>
        <p:pic>
          <p:nvPicPr>
            <p:cNvPr id="5" name="Picture 4"/>
            <p:cNvPicPr>
              <a:picLocks noChangeAspect="1"/>
            </p:cNvPicPr>
            <p:nvPr/>
          </p:nvPicPr>
          <p:blipFill>
            <a:blip r:embed="rId2"/>
            <a:srcRect/>
            <a:stretch>
              <a:fillRect/>
            </a:stretch>
          </p:blipFill>
          <p:spPr bwMode="auto">
            <a:xfrm>
              <a:off x="7058025" y="3101975"/>
              <a:ext cx="1628775" cy="1322388"/>
            </a:xfrm>
            <a:prstGeom prst="rect">
              <a:avLst/>
            </a:prstGeom>
            <a:grpFill/>
            <a:ln w="9525">
              <a:noFill/>
              <a:miter lim="800000"/>
              <a:headEnd/>
              <a:tailEnd/>
            </a:ln>
          </p:spPr>
        </p:pic>
        <p:pic>
          <p:nvPicPr>
            <p:cNvPr id="6" name="Picture 3"/>
            <p:cNvPicPr>
              <a:picLocks noChangeAspect="1"/>
            </p:cNvPicPr>
            <p:nvPr/>
          </p:nvPicPr>
          <p:blipFill>
            <a:blip r:embed="rId3"/>
            <a:srcRect/>
            <a:stretch>
              <a:fillRect/>
            </a:stretch>
          </p:blipFill>
          <p:spPr bwMode="auto">
            <a:xfrm>
              <a:off x="3900488" y="1095375"/>
              <a:ext cx="1163637" cy="920750"/>
            </a:xfrm>
            <a:prstGeom prst="rect">
              <a:avLst/>
            </a:prstGeom>
            <a:grpFill/>
            <a:ln w="9525">
              <a:noFill/>
              <a:miter lim="800000"/>
              <a:headEnd/>
              <a:tailEnd/>
            </a:ln>
          </p:spPr>
        </p:pic>
        <p:pic>
          <p:nvPicPr>
            <p:cNvPr id="7" name="Picture 6"/>
            <p:cNvPicPr>
              <a:picLocks noChangeAspect="1"/>
            </p:cNvPicPr>
            <p:nvPr/>
          </p:nvPicPr>
          <p:blipFill>
            <a:blip r:embed="rId4"/>
            <a:srcRect/>
            <a:stretch>
              <a:fillRect/>
            </a:stretch>
          </p:blipFill>
          <p:spPr bwMode="auto">
            <a:xfrm>
              <a:off x="222250" y="3271838"/>
              <a:ext cx="1841500" cy="696912"/>
            </a:xfrm>
            <a:prstGeom prst="rect">
              <a:avLst/>
            </a:prstGeom>
            <a:grpFill/>
            <a:ln w="9525">
              <a:noFill/>
              <a:miter lim="800000"/>
              <a:headEnd/>
              <a:tailEnd/>
            </a:ln>
          </p:spPr>
        </p:pic>
        <p:pic>
          <p:nvPicPr>
            <p:cNvPr id="8" name="Picture 7"/>
            <p:cNvPicPr>
              <a:picLocks noChangeAspect="1"/>
            </p:cNvPicPr>
            <p:nvPr/>
          </p:nvPicPr>
          <p:blipFill>
            <a:blip r:embed="rId5"/>
            <a:srcRect/>
            <a:stretch>
              <a:fillRect/>
            </a:stretch>
          </p:blipFill>
          <p:spPr bwMode="auto">
            <a:xfrm>
              <a:off x="3117850" y="2492375"/>
              <a:ext cx="1057275" cy="361950"/>
            </a:xfrm>
            <a:prstGeom prst="rect">
              <a:avLst/>
            </a:prstGeom>
            <a:grpFill/>
            <a:ln w="9525">
              <a:noFill/>
              <a:miter lim="800000"/>
              <a:headEnd/>
              <a:tailEnd/>
            </a:ln>
          </p:spPr>
        </p:pic>
        <p:pic>
          <p:nvPicPr>
            <p:cNvPr id="9" name="Picture 8"/>
            <p:cNvPicPr>
              <a:picLocks noChangeAspect="1"/>
            </p:cNvPicPr>
            <p:nvPr/>
          </p:nvPicPr>
          <p:blipFill>
            <a:blip r:embed="rId6"/>
            <a:srcRect/>
            <a:stretch>
              <a:fillRect/>
            </a:stretch>
          </p:blipFill>
          <p:spPr bwMode="auto">
            <a:xfrm>
              <a:off x="4581525" y="2362200"/>
              <a:ext cx="965200" cy="506413"/>
            </a:xfrm>
            <a:prstGeom prst="rect">
              <a:avLst/>
            </a:prstGeom>
            <a:grpFill/>
            <a:ln w="9525">
              <a:noFill/>
              <a:miter lim="800000"/>
              <a:headEnd/>
              <a:tailEnd/>
            </a:ln>
          </p:spPr>
        </p:pic>
        <p:pic>
          <p:nvPicPr>
            <p:cNvPr id="10" name="Picture 9"/>
            <p:cNvPicPr>
              <a:picLocks noChangeAspect="1"/>
            </p:cNvPicPr>
            <p:nvPr/>
          </p:nvPicPr>
          <p:blipFill>
            <a:blip r:embed="rId7"/>
            <a:srcRect/>
            <a:stretch>
              <a:fillRect/>
            </a:stretch>
          </p:blipFill>
          <p:spPr bwMode="auto">
            <a:xfrm>
              <a:off x="1247775" y="998538"/>
              <a:ext cx="1089025" cy="1196975"/>
            </a:xfrm>
            <a:prstGeom prst="rect">
              <a:avLst/>
            </a:prstGeom>
            <a:grpFill/>
            <a:ln w="9525">
              <a:noFill/>
              <a:miter lim="800000"/>
              <a:headEnd/>
              <a:tailEnd/>
            </a:ln>
          </p:spPr>
        </p:pic>
        <p:pic>
          <p:nvPicPr>
            <p:cNvPr id="11" name="Picture 10"/>
            <p:cNvPicPr>
              <a:picLocks noChangeAspect="1"/>
            </p:cNvPicPr>
            <p:nvPr/>
          </p:nvPicPr>
          <p:blipFill>
            <a:blip r:embed="rId8"/>
            <a:srcRect/>
            <a:stretch>
              <a:fillRect/>
            </a:stretch>
          </p:blipFill>
          <p:spPr bwMode="auto">
            <a:xfrm>
              <a:off x="222250" y="998538"/>
              <a:ext cx="788988" cy="1157287"/>
            </a:xfrm>
            <a:prstGeom prst="rect">
              <a:avLst/>
            </a:prstGeom>
            <a:grpFill/>
            <a:ln w="9525">
              <a:noFill/>
              <a:miter lim="800000"/>
              <a:headEnd/>
              <a:tailEnd/>
            </a:ln>
          </p:spPr>
        </p:pic>
        <p:pic>
          <p:nvPicPr>
            <p:cNvPr id="12" name="Picture 11"/>
            <p:cNvPicPr>
              <a:picLocks noChangeAspect="1"/>
            </p:cNvPicPr>
            <p:nvPr/>
          </p:nvPicPr>
          <p:blipFill>
            <a:blip r:embed="rId9"/>
            <a:srcRect/>
            <a:stretch>
              <a:fillRect/>
            </a:stretch>
          </p:blipFill>
          <p:spPr bwMode="auto">
            <a:xfrm>
              <a:off x="222250" y="2492375"/>
              <a:ext cx="1025525" cy="512763"/>
            </a:xfrm>
            <a:prstGeom prst="rect">
              <a:avLst/>
            </a:prstGeom>
            <a:grpFill/>
            <a:ln w="9525">
              <a:noFill/>
              <a:miter lim="800000"/>
              <a:headEnd/>
              <a:tailEnd/>
            </a:ln>
          </p:spPr>
        </p:pic>
        <p:pic>
          <p:nvPicPr>
            <p:cNvPr id="13" name="Picture 14"/>
            <p:cNvPicPr>
              <a:picLocks noChangeAspect="1"/>
            </p:cNvPicPr>
            <p:nvPr/>
          </p:nvPicPr>
          <p:blipFill>
            <a:blip r:embed="rId10"/>
            <a:srcRect/>
            <a:stretch>
              <a:fillRect/>
            </a:stretch>
          </p:blipFill>
          <p:spPr bwMode="auto">
            <a:xfrm>
              <a:off x="1443038" y="2506663"/>
              <a:ext cx="1489075" cy="361950"/>
            </a:xfrm>
            <a:prstGeom prst="rect">
              <a:avLst/>
            </a:prstGeom>
            <a:grpFill/>
            <a:ln w="9525">
              <a:noFill/>
              <a:miter lim="800000"/>
              <a:headEnd/>
              <a:tailEnd/>
            </a:ln>
          </p:spPr>
        </p:pic>
        <p:pic>
          <p:nvPicPr>
            <p:cNvPr id="14" name="Picture 15"/>
            <p:cNvPicPr>
              <a:picLocks noChangeAspect="1"/>
            </p:cNvPicPr>
            <p:nvPr/>
          </p:nvPicPr>
          <p:blipFill>
            <a:blip r:embed="rId11"/>
            <a:srcRect/>
            <a:stretch>
              <a:fillRect/>
            </a:stretch>
          </p:blipFill>
          <p:spPr bwMode="auto">
            <a:xfrm>
              <a:off x="2330450" y="3005138"/>
              <a:ext cx="1204913" cy="1212850"/>
            </a:xfrm>
            <a:prstGeom prst="rect">
              <a:avLst/>
            </a:prstGeom>
            <a:grpFill/>
            <a:ln w="9525">
              <a:noFill/>
              <a:miter lim="800000"/>
              <a:headEnd/>
              <a:tailEnd/>
            </a:ln>
          </p:spPr>
        </p:pic>
        <p:pic>
          <p:nvPicPr>
            <p:cNvPr id="15" name="Picture 16"/>
            <p:cNvPicPr>
              <a:picLocks noChangeAspect="1"/>
            </p:cNvPicPr>
            <p:nvPr/>
          </p:nvPicPr>
          <p:blipFill>
            <a:blip r:embed="rId12"/>
            <a:srcRect/>
            <a:stretch>
              <a:fillRect/>
            </a:stretch>
          </p:blipFill>
          <p:spPr bwMode="auto">
            <a:xfrm>
              <a:off x="3535363" y="3449638"/>
              <a:ext cx="2462212" cy="519112"/>
            </a:xfrm>
            <a:prstGeom prst="rect">
              <a:avLst/>
            </a:prstGeom>
            <a:grpFill/>
            <a:ln w="9525">
              <a:noFill/>
              <a:miter lim="800000"/>
              <a:headEnd/>
              <a:tailEnd/>
            </a:ln>
          </p:spPr>
        </p:pic>
        <p:pic>
          <p:nvPicPr>
            <p:cNvPr id="16" name="Picture 17"/>
            <p:cNvPicPr>
              <a:picLocks noChangeAspect="1"/>
            </p:cNvPicPr>
            <p:nvPr/>
          </p:nvPicPr>
          <p:blipFill>
            <a:blip r:embed="rId13"/>
            <a:srcRect/>
            <a:stretch>
              <a:fillRect/>
            </a:stretch>
          </p:blipFill>
          <p:spPr bwMode="auto">
            <a:xfrm>
              <a:off x="7831138" y="2016125"/>
              <a:ext cx="1046162" cy="1046163"/>
            </a:xfrm>
            <a:prstGeom prst="rect">
              <a:avLst/>
            </a:prstGeom>
            <a:grpFill/>
            <a:ln w="9525">
              <a:noFill/>
              <a:miter lim="800000"/>
              <a:headEnd/>
              <a:tailEnd/>
            </a:ln>
          </p:spPr>
        </p:pic>
        <p:pic>
          <p:nvPicPr>
            <p:cNvPr id="17" name="Picture 18"/>
            <p:cNvPicPr>
              <a:picLocks noChangeAspect="1"/>
            </p:cNvPicPr>
            <p:nvPr/>
          </p:nvPicPr>
          <p:blipFill>
            <a:blip r:embed="rId14"/>
            <a:srcRect/>
            <a:stretch>
              <a:fillRect/>
            </a:stretch>
          </p:blipFill>
          <p:spPr bwMode="auto">
            <a:xfrm>
              <a:off x="6146800" y="3176588"/>
              <a:ext cx="1270000" cy="1041400"/>
            </a:xfrm>
            <a:prstGeom prst="rect">
              <a:avLst/>
            </a:prstGeom>
            <a:grpFill/>
            <a:ln w="9525">
              <a:noFill/>
              <a:miter lim="800000"/>
              <a:headEnd/>
              <a:tailEnd/>
            </a:ln>
          </p:spPr>
        </p:pic>
        <p:pic>
          <p:nvPicPr>
            <p:cNvPr id="18" name="Picture 19"/>
            <p:cNvPicPr>
              <a:picLocks noChangeAspect="1"/>
            </p:cNvPicPr>
            <p:nvPr/>
          </p:nvPicPr>
          <p:blipFill>
            <a:blip r:embed="rId15"/>
            <a:srcRect/>
            <a:stretch>
              <a:fillRect/>
            </a:stretch>
          </p:blipFill>
          <p:spPr bwMode="auto">
            <a:xfrm>
              <a:off x="2336800" y="1276350"/>
              <a:ext cx="1512888" cy="595313"/>
            </a:xfrm>
            <a:prstGeom prst="rect">
              <a:avLst/>
            </a:prstGeom>
            <a:grpFill/>
            <a:ln w="9525">
              <a:noFill/>
              <a:miter lim="800000"/>
              <a:headEnd/>
              <a:tailEnd/>
            </a:ln>
          </p:spPr>
        </p:pic>
        <p:pic>
          <p:nvPicPr>
            <p:cNvPr id="19" name="Picture 20"/>
            <p:cNvPicPr>
              <a:picLocks noChangeAspect="1"/>
            </p:cNvPicPr>
            <p:nvPr/>
          </p:nvPicPr>
          <p:blipFill>
            <a:blip r:embed="rId16"/>
            <a:srcRect/>
            <a:stretch>
              <a:fillRect/>
            </a:stretch>
          </p:blipFill>
          <p:spPr bwMode="auto">
            <a:xfrm>
              <a:off x="5064125" y="1096963"/>
              <a:ext cx="1143000" cy="919162"/>
            </a:xfrm>
            <a:prstGeom prst="rect">
              <a:avLst/>
            </a:prstGeom>
            <a:grpFill/>
            <a:ln w="9525">
              <a:noFill/>
              <a:miter lim="800000"/>
              <a:headEnd/>
              <a:tailEnd/>
            </a:ln>
          </p:spPr>
        </p:pic>
        <p:pic>
          <p:nvPicPr>
            <p:cNvPr id="20" name="Picture 21"/>
            <p:cNvPicPr>
              <a:picLocks noChangeAspect="1"/>
            </p:cNvPicPr>
            <p:nvPr/>
          </p:nvPicPr>
          <p:blipFill>
            <a:blip r:embed="rId17"/>
            <a:srcRect/>
            <a:stretch>
              <a:fillRect/>
            </a:stretch>
          </p:blipFill>
          <p:spPr bwMode="auto">
            <a:xfrm>
              <a:off x="6207125" y="1096963"/>
              <a:ext cx="1014413" cy="1014412"/>
            </a:xfrm>
            <a:prstGeom prst="rect">
              <a:avLst/>
            </a:prstGeom>
            <a:grpFill/>
            <a:ln w="9525">
              <a:noFill/>
              <a:miter lim="800000"/>
              <a:headEnd/>
              <a:tailEnd/>
            </a:ln>
          </p:spPr>
        </p:pic>
        <p:pic>
          <p:nvPicPr>
            <p:cNvPr id="21" name="Picture 22"/>
            <p:cNvPicPr>
              <a:picLocks noChangeAspect="1"/>
            </p:cNvPicPr>
            <p:nvPr/>
          </p:nvPicPr>
          <p:blipFill>
            <a:blip r:embed="rId18"/>
            <a:srcRect/>
            <a:stretch>
              <a:fillRect/>
            </a:stretch>
          </p:blipFill>
          <p:spPr bwMode="auto">
            <a:xfrm>
              <a:off x="7218363" y="1249363"/>
              <a:ext cx="1658937" cy="622300"/>
            </a:xfrm>
            <a:prstGeom prst="rect">
              <a:avLst/>
            </a:prstGeom>
            <a:grpFill/>
            <a:ln w="9525">
              <a:noFill/>
              <a:miter lim="800000"/>
              <a:headEnd/>
              <a:tailEnd/>
            </a:ln>
          </p:spPr>
        </p:pic>
        <p:pic>
          <p:nvPicPr>
            <p:cNvPr id="22" name="Picture 24"/>
            <p:cNvPicPr>
              <a:picLocks noChangeAspect="1"/>
            </p:cNvPicPr>
            <p:nvPr/>
          </p:nvPicPr>
          <p:blipFill>
            <a:blip r:embed="rId19"/>
            <a:srcRect/>
            <a:stretch>
              <a:fillRect/>
            </a:stretch>
          </p:blipFill>
          <p:spPr bwMode="auto">
            <a:xfrm>
              <a:off x="6022975" y="2243138"/>
              <a:ext cx="1393825" cy="625475"/>
            </a:xfrm>
            <a:prstGeom prst="rect">
              <a:avLst/>
            </a:prstGeom>
            <a:grpFill/>
            <a:ln w="9525">
              <a:noFill/>
              <a:miter lim="800000"/>
              <a:headEnd/>
              <a:tailEnd/>
            </a:ln>
          </p:spPr>
        </p:pic>
      </p:grpSp>
      <p:pic>
        <p:nvPicPr>
          <p:cNvPr id="83972" name="Imagen 1" descr="Screen shot 2011-01-28 at 15.36.36.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329363" y="1995488"/>
            <a:ext cx="25860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0738" y="3765550"/>
            <a:ext cx="153828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 name="Picture 2"/>
          <p:cNvPicPr>
            <a:picLocks noChangeAspect="1" noChangeArrowheads="1"/>
          </p:cNvPicPr>
          <p:nvPr/>
        </p:nvPicPr>
        <p:blipFill>
          <a:blip r:embed="rId22"/>
          <a:srcRect b="5073"/>
          <a:stretch>
            <a:fillRect/>
          </a:stretch>
        </p:blipFill>
        <p:spPr bwMode="auto">
          <a:xfrm>
            <a:off x="785813" y="1801813"/>
            <a:ext cx="1717675" cy="1530350"/>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26" name="TextBox 25"/>
          <p:cNvSpPr txBox="1">
            <a:spLocks noChangeArrowheads="1"/>
          </p:cNvSpPr>
          <p:nvPr/>
        </p:nvSpPr>
        <p:spPr bwMode="auto">
          <a:xfrm>
            <a:off x="2882900" y="1995488"/>
            <a:ext cx="3305175" cy="1641475"/>
          </a:xfrm>
          <a:prstGeom prst="rect">
            <a:avLst/>
          </a:prstGeom>
          <a:solidFill>
            <a:schemeClr val="accent5"/>
          </a:solidFill>
          <a:ln w="9525">
            <a:noFill/>
            <a:miter lim="800000"/>
            <a:headEnd/>
            <a:tailEnd/>
          </a:ln>
        </p:spPr>
        <p:txBody>
          <a:bodyPr>
            <a:spAutoFit/>
          </a:bodyPr>
          <a:lstStyle/>
          <a:p>
            <a:pPr>
              <a:defRPr/>
            </a:pPr>
            <a:r>
              <a:rPr lang="en-US" dirty="0">
                <a:solidFill>
                  <a:srgbClr val="000000"/>
                </a:solidFill>
                <a:ea typeface="+mn-ea"/>
                <a:cs typeface="+mn-cs"/>
              </a:rPr>
              <a:t>Open Source Software that are the “Gears” of the Net</a:t>
            </a:r>
          </a:p>
          <a:p>
            <a:pPr>
              <a:defRPr/>
            </a:pPr>
            <a:endParaRPr lang="en-US" dirty="0">
              <a:solidFill>
                <a:srgbClr val="000000"/>
              </a:solidFill>
              <a:ea typeface="+mn-ea"/>
              <a:cs typeface="+mn-cs"/>
            </a:endParaRPr>
          </a:p>
          <a:p>
            <a:pPr>
              <a:defRPr/>
            </a:pPr>
            <a:r>
              <a:rPr lang="en-US" dirty="0">
                <a:solidFill>
                  <a:srgbClr val="000000"/>
                </a:solidFill>
                <a:ea typeface="+mn-ea"/>
                <a:cs typeface="+mn-cs"/>
              </a:rPr>
              <a:t>	BIND		DHCP</a:t>
            </a:r>
          </a:p>
          <a:p>
            <a:pPr>
              <a:defRPr/>
            </a:pPr>
            <a:r>
              <a:rPr lang="en-US" dirty="0">
                <a:solidFill>
                  <a:srgbClr val="000000"/>
                </a:solidFill>
                <a:ea typeface="+mn-ea"/>
                <a:cs typeface="+mn-cs"/>
              </a:rPr>
              <a:t>	AFTR		PCP</a:t>
            </a:r>
          </a:p>
          <a:p>
            <a:pPr>
              <a:defRPr/>
            </a:pPr>
            <a:r>
              <a:rPr lang="en-US" dirty="0">
                <a:solidFill>
                  <a:srgbClr val="000000"/>
                </a:solidFill>
                <a:ea typeface="+mn-ea"/>
                <a:cs typeface="+mn-cs"/>
              </a:rPr>
              <a:t>	RPKI		(TBA)</a:t>
            </a:r>
          </a:p>
        </p:txBody>
      </p:sp>
      <p:sp>
        <p:nvSpPr>
          <p:cNvPr id="83976" name="TextBox 25"/>
          <p:cNvSpPr txBox="1">
            <a:spLocks noChangeArrowheads="1"/>
          </p:cNvSpPr>
          <p:nvPr/>
        </p:nvSpPr>
        <p:spPr bwMode="auto">
          <a:xfrm>
            <a:off x="6796088" y="3910013"/>
            <a:ext cx="16303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800" dirty="0">
                <a:solidFill>
                  <a:srgbClr val="000000"/>
                </a:solidFill>
              </a:rPr>
              <a:t>DNS F-Root</a:t>
            </a:r>
          </a:p>
        </p:txBody>
      </p:sp>
      <p:sp>
        <p:nvSpPr>
          <p:cNvPr id="83977" name="TextBox 26"/>
          <p:cNvSpPr txBox="1">
            <a:spLocks noChangeArrowheads="1"/>
          </p:cNvSpPr>
          <p:nvPr/>
        </p:nvSpPr>
        <p:spPr bwMode="auto">
          <a:xfrm>
            <a:off x="2278063" y="4679950"/>
            <a:ext cx="45354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400" dirty="0">
                <a:solidFill>
                  <a:srgbClr val="000000"/>
                </a:solidFill>
              </a:rPr>
              <a:t>Hosted @ w/ Open Source Community and Others</a:t>
            </a:r>
          </a:p>
        </p:txBody>
      </p:sp>
      <p:sp>
        <p:nvSpPr>
          <p:cNvPr id="83978" name="TextBox 27"/>
          <p:cNvSpPr txBox="1">
            <a:spLocks noChangeArrowheads="1"/>
          </p:cNvSpPr>
          <p:nvPr/>
        </p:nvSpPr>
        <p:spPr bwMode="auto">
          <a:xfrm>
            <a:off x="363538" y="3290888"/>
            <a:ext cx="2416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600" dirty="0">
                <a:solidFill>
                  <a:srgbClr val="000000"/>
                </a:solidFill>
              </a:rPr>
              <a:t>Secondary DNS Services</a:t>
            </a:r>
          </a:p>
        </p:txBody>
      </p:sp>
      <p:sp>
        <p:nvSpPr>
          <p:cNvPr id="83979" name="TextBox 30"/>
          <p:cNvSpPr txBox="1">
            <a:spLocks noChangeArrowheads="1"/>
          </p:cNvSpPr>
          <p:nvPr/>
        </p:nvSpPr>
        <p:spPr bwMode="auto">
          <a:xfrm>
            <a:off x="282575" y="1189038"/>
            <a:ext cx="88614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2000" dirty="0">
                <a:solidFill>
                  <a:srgbClr val="000000"/>
                </a:solidFill>
              </a:rPr>
              <a:t>Yes! IPv6 is running natively at my desk, on our wireless, our services, our software, our services, and VPN tunneled from home. </a:t>
            </a:r>
          </a:p>
          <a:p>
            <a:pPr eaLnBrk="1" hangingPunct="1"/>
            <a:endParaRPr lang="en-US" sz="1600" dirty="0">
              <a:solidFill>
                <a:srgbClr val="000000"/>
              </a:solidFill>
            </a:endParaRPr>
          </a:p>
        </p:txBody>
      </p:sp>
      <p:sp>
        <p:nvSpPr>
          <p:cNvPr id="83980" name="TextBox 4"/>
          <p:cNvSpPr txBox="1">
            <a:spLocks noChangeArrowheads="1"/>
          </p:cNvSpPr>
          <p:nvPr/>
        </p:nvSpPr>
        <p:spPr bwMode="auto">
          <a:xfrm>
            <a:off x="700088" y="5065713"/>
            <a:ext cx="8443912" cy="11271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buFontTx/>
              <a:buNone/>
            </a:pPr>
            <a:r>
              <a:rPr lang="en-US" sz="1800" dirty="0">
                <a:solidFill>
                  <a:srgbClr val="000000"/>
                </a:solidFill>
              </a:rPr>
              <a:t>Internet Systems Consortium, Inc. (ISC) is a non-profit</a:t>
            </a:r>
            <a:r>
              <a:rPr lang="en-US" sz="1800" dirty="0"/>
              <a:t> </a:t>
            </a:r>
            <a:r>
              <a:rPr lang="en-US" sz="1800" dirty="0">
                <a:hlinkClick r:id="rId23"/>
              </a:rPr>
              <a:t>501(c)(3)</a:t>
            </a:r>
            <a:r>
              <a:rPr lang="en-US" sz="1800" dirty="0">
                <a:solidFill>
                  <a:srgbClr val="000000"/>
                </a:solidFill>
              </a:rPr>
              <a:t> </a:t>
            </a:r>
            <a:r>
              <a:rPr lang="en-US" sz="1800" u="sng" dirty="0">
                <a:solidFill>
                  <a:srgbClr val="000000"/>
                </a:solidFill>
              </a:rPr>
              <a:t>public benefit corporation</a:t>
            </a:r>
            <a:r>
              <a:rPr lang="en-US" sz="1800" dirty="0">
                <a:solidFill>
                  <a:srgbClr val="000000"/>
                </a:solidFill>
              </a:rPr>
              <a:t> dedicated to supporting the </a:t>
            </a:r>
            <a:r>
              <a:rPr lang="en-US" sz="1800" i="1" dirty="0">
                <a:solidFill>
                  <a:srgbClr val="3366FF"/>
                </a:solidFill>
              </a:rPr>
              <a:t>infrastructure of the universal connected self-organizing Internet</a:t>
            </a:r>
            <a:r>
              <a:rPr lang="en-US" sz="1800" dirty="0">
                <a:solidFill>
                  <a:srgbClr val="000000"/>
                </a:solidFill>
              </a:rPr>
              <a:t>—and the</a:t>
            </a:r>
            <a:r>
              <a:rPr lang="en-US" sz="1800" dirty="0"/>
              <a:t> </a:t>
            </a:r>
            <a:r>
              <a:rPr lang="en-US" sz="1800" dirty="0">
                <a:solidFill>
                  <a:srgbClr val="008000"/>
                </a:solidFill>
              </a:rPr>
              <a:t>autonomy of its participants</a:t>
            </a:r>
            <a:r>
              <a:rPr lang="en-US" sz="1800" dirty="0">
                <a:solidFill>
                  <a:srgbClr val="000000"/>
                </a:solidFill>
              </a:rPr>
              <a:t>—by </a:t>
            </a:r>
            <a:r>
              <a:rPr lang="en-US" sz="1800" dirty="0">
                <a:solidFill>
                  <a:srgbClr val="660066"/>
                </a:solidFill>
              </a:rPr>
              <a:t>developing and maintaining</a:t>
            </a:r>
            <a:r>
              <a:rPr lang="en-US" sz="1800" dirty="0">
                <a:solidFill>
                  <a:srgbClr val="FFFF00"/>
                </a:solidFill>
              </a:rPr>
              <a:t> </a:t>
            </a:r>
            <a:r>
              <a:rPr lang="en-US" sz="1800" dirty="0">
                <a:solidFill>
                  <a:srgbClr val="000000"/>
                </a:solidFill>
              </a:rPr>
              <a:t>core production quality </a:t>
            </a:r>
            <a:r>
              <a:rPr lang="en-US" sz="1800" dirty="0">
                <a:solidFill>
                  <a:srgbClr val="800000"/>
                </a:solidFill>
              </a:rPr>
              <a:t>software, protocols, and operations</a:t>
            </a:r>
            <a:r>
              <a:rPr lang="en-US" sz="1800" dirty="0">
                <a:solidFill>
                  <a:srgbClr val="000000"/>
                </a:solidFill>
              </a:rPr>
              <a:t>.</a:t>
            </a:r>
          </a:p>
        </p:txBody>
      </p:sp>
      <p:sp>
        <p:nvSpPr>
          <p:cNvPr id="83981" name="TextBox 27"/>
          <p:cNvSpPr txBox="1">
            <a:spLocks noChangeArrowheads="1"/>
          </p:cNvSpPr>
          <p:nvPr/>
        </p:nvSpPr>
        <p:spPr bwMode="auto">
          <a:xfrm>
            <a:off x="0" y="4249738"/>
            <a:ext cx="7445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600" dirty="0">
                <a:solidFill>
                  <a:srgbClr val="000000"/>
                </a:solidFill>
              </a:rPr>
              <a:t>SIE</a:t>
            </a:r>
          </a:p>
          <a:p>
            <a:pPr algn="ctr" eaLnBrk="1" hangingPunct="1"/>
            <a:r>
              <a:rPr lang="en-US" sz="1600" dirty="0">
                <a:solidFill>
                  <a:srgbClr val="000000"/>
                </a:solidFill>
              </a:rPr>
              <a:t>pDNS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Three Major Threat Vectors</a:t>
            </a:r>
          </a:p>
        </p:txBody>
      </p:sp>
      <p:sp>
        <p:nvSpPr>
          <p:cNvPr id="1678339" name="Rectangle 3"/>
          <p:cNvSpPr>
            <a:spLocks noGrp="1" noChangeArrowheads="1"/>
          </p:cNvSpPr>
          <p:nvPr>
            <p:ph idx="1"/>
          </p:nvPr>
        </p:nvSpPr>
        <p:spPr>
          <a:xfrm>
            <a:off x="458788" y="1403350"/>
            <a:ext cx="8264525" cy="4884738"/>
          </a:xfrm>
        </p:spPr>
        <p:txBody>
          <a:bodyPr/>
          <a:lstStyle/>
          <a:p>
            <a:pPr>
              <a:spcAft>
                <a:spcPct val="30000"/>
              </a:spcAft>
            </a:pPr>
            <a:r>
              <a:rPr lang="en-US" sz="2200" dirty="0">
                <a:latin typeface="Verdana" charset="0"/>
                <a:ea typeface="ＭＳ Ｐゴシック" charset="0"/>
                <a:cs typeface="ＭＳ Ｐゴシック" charset="0"/>
              </a:rPr>
              <a:t>Critical Infrastructure has three major </a:t>
            </a:r>
            <a:br>
              <a:rPr lang="en-US" sz="2200" dirty="0">
                <a:latin typeface="Verdana" charset="0"/>
                <a:ea typeface="ＭＳ Ｐゴシック" charset="0"/>
                <a:cs typeface="ＭＳ Ｐゴシック" charset="0"/>
              </a:rPr>
            </a:br>
            <a:r>
              <a:rPr lang="en-US" sz="2200" dirty="0">
                <a:latin typeface="Verdana" charset="0"/>
                <a:ea typeface="ＭＳ Ｐゴシック" charset="0"/>
                <a:cs typeface="ＭＳ Ｐゴシック" charset="0"/>
              </a:rPr>
              <a:t>threat drivers:</a:t>
            </a:r>
          </a:p>
          <a:p>
            <a:pPr lvl="1">
              <a:spcAft>
                <a:spcPct val="30000"/>
              </a:spcAft>
            </a:pPr>
            <a:r>
              <a:rPr lang="en-US" dirty="0">
                <a:latin typeface="Verdana" charset="0"/>
                <a:ea typeface="ＭＳ Ｐゴシック" charset="0"/>
              </a:rPr>
              <a:t>Community #1 Criminal Threat</a:t>
            </a:r>
          </a:p>
          <a:p>
            <a:pPr lvl="2">
              <a:spcAft>
                <a:spcPct val="30000"/>
              </a:spcAft>
            </a:pPr>
            <a:r>
              <a:rPr lang="en-US" dirty="0">
                <a:latin typeface="Verdana" charset="0"/>
                <a:ea typeface="ＭＳ Ｐゴシック" charset="0"/>
              </a:rPr>
              <a:t>Criminal who use critical infrastructure as a tools to commit crime. Their motivation is money.</a:t>
            </a:r>
          </a:p>
          <a:p>
            <a:pPr lvl="1">
              <a:spcAft>
                <a:spcPct val="30000"/>
              </a:spcAft>
            </a:pPr>
            <a:r>
              <a:rPr lang="en-US" dirty="0">
                <a:latin typeface="Verdana" charset="0"/>
                <a:ea typeface="ＭＳ Ｐゴシック" charset="0"/>
              </a:rPr>
              <a:t>Community #2 War Fighting, Espionage and </a:t>
            </a:r>
            <a:br>
              <a:rPr lang="en-US" dirty="0">
                <a:latin typeface="Verdana" charset="0"/>
                <a:ea typeface="ＭＳ Ｐゴシック" charset="0"/>
              </a:rPr>
            </a:br>
            <a:r>
              <a:rPr lang="en-US" dirty="0">
                <a:latin typeface="Verdana" charset="0"/>
                <a:ea typeface="ＭＳ Ｐゴシック" charset="0"/>
              </a:rPr>
              <a:t>Terrorist Threat</a:t>
            </a:r>
          </a:p>
          <a:p>
            <a:pPr lvl="2">
              <a:spcAft>
                <a:spcPct val="30000"/>
              </a:spcAft>
            </a:pPr>
            <a:r>
              <a:rPr lang="en-US" dirty="0">
                <a:latin typeface="Verdana" charset="0"/>
                <a:ea typeface="ＭＳ Ｐゴシック" charset="0"/>
              </a:rPr>
              <a:t>What most people think of when talking about threats to critical infrastructure.</a:t>
            </a:r>
          </a:p>
          <a:p>
            <a:pPr lvl="1">
              <a:spcAft>
                <a:spcPct val="30000"/>
              </a:spcAft>
            </a:pPr>
            <a:r>
              <a:rPr lang="en-US" dirty="0">
                <a:latin typeface="Verdana" charset="0"/>
                <a:ea typeface="ＭＳ Ｐゴシック" charset="0"/>
              </a:rPr>
              <a:t>Community #3 P3 (Patriotic, Passion, &amp; </a:t>
            </a:r>
            <a:br>
              <a:rPr lang="en-US" dirty="0">
                <a:latin typeface="Verdana" charset="0"/>
                <a:ea typeface="ＭＳ Ｐゴシック" charset="0"/>
              </a:rPr>
            </a:br>
            <a:r>
              <a:rPr lang="en-US" dirty="0">
                <a:latin typeface="Verdana" charset="0"/>
                <a:ea typeface="ＭＳ Ｐゴシック" charset="0"/>
              </a:rPr>
              <a:t>Principle) Threat</a:t>
            </a:r>
          </a:p>
          <a:p>
            <a:pPr lvl="2">
              <a:spcAft>
                <a:spcPct val="30000"/>
              </a:spcAft>
            </a:pPr>
            <a:r>
              <a:rPr lang="en-US" dirty="0">
                <a:latin typeface="Verdana" charset="0"/>
                <a:ea typeface="ＭＳ Ｐゴシック" charset="0"/>
              </a:rPr>
              <a:t>Larges group of people motivated by cause – be it national pride (i.e. Estonia &amp; China) or a passion (i.e. Globalization is Wrong)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78339">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678339">
                                            <p:txEl>
                                              <p:pRg st="1" end="1"/>
                                            </p:txEl>
                                          </p:spTgt>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1678339">
                                            <p:txEl>
                                              <p:pRg st="2" end="2"/>
                                            </p:txEl>
                                          </p:spTgt>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1678339">
                                            <p:txEl>
                                              <p:pRg st="3" end="3"/>
                                            </p:txEl>
                                          </p:spTgt>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1678339">
                                            <p:txEl>
                                              <p:pRg st="4" end="4"/>
                                            </p:txEl>
                                          </p:spTgt>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1678339">
                                            <p:txEl>
                                              <p:pRg st="5" end="5"/>
                                            </p:txEl>
                                          </p:spTgt>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1678339">
                                            <p:txEl>
                                              <p:pRg st="6" end="6"/>
                                            </p:txEl>
                                          </p:spTgt>
                                        </p:tgtEl>
                                        <p:attrNameLst>
                                          <p:attrName>style.visibility</p:attrName>
                                        </p:attrNameLst>
                                      </p:cBhvr>
                                      <p:to>
                                        <p:strVal val="visible"/>
                                      </p:to>
                                    </p:set>
                                  </p:childTnLst>
                                </p:cTn>
                              </p:par>
                            </p:childTnLst>
                          </p:cTn>
                        </p:par>
                        <p:par>
                          <p:cTn id="23" fill="hold" nodeType="afterGroup">
                            <p:stCondLst>
                              <p:cond delay="2500"/>
                            </p:stCondLst>
                            <p:childTnLst>
                              <p:par>
                                <p:cTn id="24" presetID="3" presetClass="emph" presetSubtype="2" fill="hold" nodeType="afterEffect">
                                  <p:stCondLst>
                                    <p:cond delay="0"/>
                                  </p:stCondLst>
                                  <p:childTnLst>
                                    <p:animClr clrSpc="rgb" dir="cw">
                                      <p:cBhvr override="childStyle">
                                        <p:cTn id="25" dur="500" fill="hold"/>
                                        <p:tgtEl>
                                          <p:spTgt spid="1678339">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833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Essential Criminal Principles</a:t>
            </a:r>
          </a:p>
        </p:txBody>
      </p:sp>
      <p:sp>
        <p:nvSpPr>
          <p:cNvPr id="118787" name="Rectangle 3"/>
          <p:cNvSpPr>
            <a:spLocks noGrp="1" noChangeArrowheads="1"/>
          </p:cNvSpPr>
          <p:nvPr>
            <p:ph idx="1"/>
          </p:nvPr>
        </p:nvSpPr>
        <p:spPr/>
        <p:txBody>
          <a:bodyPr/>
          <a:lstStyle/>
          <a:p>
            <a:pPr>
              <a:spcAft>
                <a:spcPts val="500"/>
              </a:spcAft>
            </a:pPr>
            <a:r>
              <a:rPr lang="en-US" dirty="0">
                <a:latin typeface="Verdana" charset="0"/>
                <a:ea typeface="ＭＳ Ｐゴシック" charset="0"/>
                <a:cs typeface="ＭＳ Ｐゴシック" charset="0"/>
              </a:rPr>
              <a:t>There are key essential principles to a successful miscreant (i.e. cyber criminal)</a:t>
            </a:r>
          </a:p>
          <a:p>
            <a:pPr>
              <a:spcAft>
                <a:spcPts val="500"/>
              </a:spcAft>
            </a:pPr>
            <a:r>
              <a:rPr lang="en-US" dirty="0">
                <a:latin typeface="Verdana" charset="0"/>
                <a:ea typeface="ＭＳ Ｐゴシック" charset="0"/>
                <a:cs typeface="ＭＳ Ｐゴシック" charset="0"/>
              </a:rPr>
              <a:t>These principles need to be understood by all Security Professionals</a:t>
            </a:r>
          </a:p>
          <a:p>
            <a:pPr>
              <a:spcAft>
                <a:spcPts val="500"/>
              </a:spcAft>
            </a:pPr>
            <a:r>
              <a:rPr lang="en-US" dirty="0">
                <a:latin typeface="Verdana" charset="0"/>
                <a:ea typeface="ＭＳ Ｐゴシック" charset="0"/>
                <a:cs typeface="ＭＳ Ｐゴシック" charset="0"/>
              </a:rPr>
              <a:t>Understanding allows one to cut to the core concerns during security incidents</a:t>
            </a:r>
          </a:p>
          <a:p>
            <a:pPr>
              <a:spcAft>
                <a:spcPts val="500"/>
              </a:spcAft>
            </a:pPr>
            <a:r>
              <a:rPr lang="en-US" dirty="0">
                <a:latin typeface="Verdana" charset="0"/>
                <a:ea typeface="ＭＳ Ｐゴシック" charset="0"/>
                <a:cs typeface="ＭＳ Ｐゴシック" charset="0"/>
              </a:rPr>
              <a:t>Attacking the </a:t>
            </a:r>
            <a:r>
              <a:rPr lang="en-US" b="1" dirty="0">
                <a:solidFill>
                  <a:srgbClr val="008000"/>
                </a:solidFill>
                <a:latin typeface="Verdana" charset="0"/>
                <a:ea typeface="ＭＳ Ｐゴシック" charset="0"/>
                <a:cs typeface="ＭＳ Ｐゴシック" charset="0"/>
              </a:rPr>
              <a:t>dynamics</a:t>
            </a:r>
            <a:r>
              <a:rPr lang="en-US" dirty="0">
                <a:latin typeface="Verdana" charset="0"/>
                <a:ea typeface="ＭＳ Ｐゴシック" charset="0"/>
                <a:cs typeface="ＭＳ Ｐゴシック" charset="0"/>
              </a:rPr>
              <a:t> behind these principles are the core ways we have to attempt a </a:t>
            </a:r>
            <a:br>
              <a:rPr lang="en-US" dirty="0">
                <a:latin typeface="Verdana" charset="0"/>
                <a:ea typeface="ＭＳ Ｐゴシック" charset="0"/>
                <a:cs typeface="ＭＳ Ｐゴシック" charset="0"/>
              </a:rPr>
            </a:br>
            <a:r>
              <a:rPr lang="en-US" b="1" dirty="0">
                <a:solidFill>
                  <a:srgbClr val="FF6600"/>
                </a:solidFill>
                <a:latin typeface="Verdana" charset="0"/>
                <a:ea typeface="ＭＳ Ｐゴシック" charset="0"/>
                <a:cs typeface="ＭＳ Ｐゴシック" charset="0"/>
              </a:rPr>
              <a:t>disruption</a:t>
            </a:r>
            <a:r>
              <a:rPr lang="en-US" dirty="0">
                <a:latin typeface="Verdana" charset="0"/>
                <a:ea typeface="ＭＳ Ｐゴシック" charset="0"/>
                <a:cs typeface="ＭＳ Ｐゴシック" charset="0"/>
              </a:rPr>
              <a:t> of the Miscreant Economy</a:t>
            </a:r>
          </a:p>
          <a:p>
            <a:pPr>
              <a:spcAft>
                <a:spcPts val="500"/>
              </a:spcAft>
            </a:pPr>
            <a:endParaRPr lang="en-US" dirty="0">
              <a:latin typeface="Verdana"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Principles of Successful Cybercriminals</a:t>
            </a:r>
          </a:p>
        </p:txBody>
      </p:sp>
      <p:sp>
        <p:nvSpPr>
          <p:cNvPr id="179203" name="Rectangle 3"/>
          <p:cNvSpPr>
            <a:spLocks noGrp="1" noChangeArrowheads="1"/>
          </p:cNvSpPr>
          <p:nvPr>
            <p:ph idx="1"/>
          </p:nvPr>
        </p:nvSpPr>
        <p:spPr/>
        <p:txBody>
          <a:bodyPr/>
          <a:lstStyle/>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Don’t Get Caught</a:t>
            </a:r>
          </a:p>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Don’t work too hard</a:t>
            </a:r>
          </a:p>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Follow the money</a:t>
            </a:r>
          </a:p>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If you cannot take out the target, move the attack to a coupled dependency of the target</a:t>
            </a:r>
          </a:p>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Always build cross jurisdictional attack vectors</a:t>
            </a:r>
          </a:p>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Attack people who will not prosecute</a:t>
            </a:r>
          </a:p>
          <a:p>
            <a:pPr marL="495300" indent="-495300">
              <a:spcBef>
                <a:spcPts val="800"/>
              </a:spcBef>
              <a:buFont typeface="Wingdings" charset="0"/>
              <a:buAutoNum type="arabicPeriod"/>
            </a:pPr>
            <a:r>
              <a:rPr lang="en-US" dirty="0">
                <a:latin typeface="Verdana" charset="0"/>
                <a:ea typeface="ＭＳ Ｐゴシック" charset="0"/>
                <a:cs typeface="ＭＳ Ｐゴシック" charset="0"/>
              </a:rPr>
              <a:t>Stay below the pain threshold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50000" decel="50000" fill="hold" grpId="0" nodeType="afterEffect">
                                  <p:stCondLst>
                                    <p:cond delay="50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accel="50000" decel="50000" fill="hold" grpId="0" nodeType="afterEffect">
                                  <p:stCondLst>
                                    <p:cond delay="500"/>
                                  </p:stCondLst>
                                  <p:childTnLst>
                                    <p:set>
                                      <p:cBhvr>
                                        <p:cTn id="11" dur="1" fill="hold">
                                          <p:stCondLst>
                                            <p:cond delay="0"/>
                                          </p:stCondLst>
                                        </p:cTn>
                                        <p:tgtEl>
                                          <p:spTgt spid="179203">
                                            <p:txEl>
                                              <p:pRg st="1" end="1"/>
                                            </p:txEl>
                                          </p:spTgt>
                                        </p:tgtEl>
                                        <p:attrNameLst>
                                          <p:attrName>style.visibility</p:attrName>
                                        </p:attrNameLst>
                                      </p:cBhvr>
                                      <p:to>
                                        <p:strVal val="visible"/>
                                      </p:to>
                                    </p:set>
                                    <p:anim calcmode="lin" valueType="num">
                                      <p:cBhvr additive="base">
                                        <p:cTn id="12" dur="500" fill="hold"/>
                                        <p:tgtEl>
                                          <p:spTgt spid="17920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920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accel="50000" decel="50000" fill="hold" grpId="0" nodeType="afterEffect">
                                  <p:stCondLst>
                                    <p:cond delay="500"/>
                                  </p:stCondLst>
                                  <p:childTnLst>
                                    <p:set>
                                      <p:cBhvr>
                                        <p:cTn id="16" dur="1" fill="hold">
                                          <p:stCondLst>
                                            <p:cond delay="0"/>
                                          </p:stCondLst>
                                        </p:cTn>
                                        <p:tgtEl>
                                          <p:spTgt spid="179203">
                                            <p:txEl>
                                              <p:pRg st="2" end="2"/>
                                            </p:txEl>
                                          </p:spTgt>
                                        </p:tgtEl>
                                        <p:attrNameLst>
                                          <p:attrName>style.visibility</p:attrName>
                                        </p:attrNameLst>
                                      </p:cBhvr>
                                      <p:to>
                                        <p:strVal val="visible"/>
                                      </p:to>
                                    </p:set>
                                    <p:anim calcmode="lin" valueType="num">
                                      <p:cBhvr additive="base">
                                        <p:cTn id="17" dur="500" fill="hold"/>
                                        <p:tgtEl>
                                          <p:spTgt spid="1792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920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accel="50000" decel="50000" fill="hold" grpId="0" nodeType="afterEffect">
                                  <p:stCondLst>
                                    <p:cond delay="500"/>
                                  </p:stCondLst>
                                  <p:childTnLst>
                                    <p:set>
                                      <p:cBhvr>
                                        <p:cTn id="21" dur="1" fill="hold">
                                          <p:stCondLst>
                                            <p:cond delay="0"/>
                                          </p:stCondLst>
                                        </p:cTn>
                                        <p:tgtEl>
                                          <p:spTgt spid="179203">
                                            <p:txEl>
                                              <p:pRg st="3" end="3"/>
                                            </p:txEl>
                                          </p:spTgt>
                                        </p:tgtEl>
                                        <p:attrNameLst>
                                          <p:attrName>style.visibility</p:attrName>
                                        </p:attrNameLst>
                                      </p:cBhvr>
                                      <p:to>
                                        <p:strVal val="visible"/>
                                      </p:to>
                                    </p:set>
                                    <p:anim calcmode="lin" valueType="num">
                                      <p:cBhvr additive="base">
                                        <p:cTn id="22" dur="500" fill="hold"/>
                                        <p:tgtEl>
                                          <p:spTgt spid="17920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9203">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4" accel="50000" decel="50000" fill="hold" grpId="0" nodeType="afterEffect">
                                  <p:stCondLst>
                                    <p:cond delay="500"/>
                                  </p:stCondLst>
                                  <p:childTnLst>
                                    <p:set>
                                      <p:cBhvr>
                                        <p:cTn id="26" dur="1" fill="hold">
                                          <p:stCondLst>
                                            <p:cond delay="0"/>
                                          </p:stCondLst>
                                        </p:cTn>
                                        <p:tgtEl>
                                          <p:spTgt spid="179203">
                                            <p:txEl>
                                              <p:pRg st="4" end="4"/>
                                            </p:txEl>
                                          </p:spTgt>
                                        </p:tgtEl>
                                        <p:attrNameLst>
                                          <p:attrName>style.visibility</p:attrName>
                                        </p:attrNameLst>
                                      </p:cBhvr>
                                      <p:to>
                                        <p:strVal val="visible"/>
                                      </p:to>
                                    </p:set>
                                    <p:anim calcmode="lin" valueType="num">
                                      <p:cBhvr additive="base">
                                        <p:cTn id="27" dur="500" fill="hold"/>
                                        <p:tgtEl>
                                          <p:spTgt spid="17920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9203">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5000"/>
                            </p:stCondLst>
                            <p:childTnLst>
                              <p:par>
                                <p:cTn id="30" presetID="2" presetClass="entr" presetSubtype="4" accel="50000" decel="50000" fill="hold" grpId="0" nodeType="afterEffect">
                                  <p:stCondLst>
                                    <p:cond delay="500"/>
                                  </p:stCondLst>
                                  <p:childTnLst>
                                    <p:set>
                                      <p:cBhvr>
                                        <p:cTn id="31" dur="1" fill="hold">
                                          <p:stCondLst>
                                            <p:cond delay="0"/>
                                          </p:stCondLst>
                                        </p:cTn>
                                        <p:tgtEl>
                                          <p:spTgt spid="179203">
                                            <p:txEl>
                                              <p:pRg st="5" end="5"/>
                                            </p:txEl>
                                          </p:spTgt>
                                        </p:tgtEl>
                                        <p:attrNameLst>
                                          <p:attrName>style.visibility</p:attrName>
                                        </p:attrNameLst>
                                      </p:cBhvr>
                                      <p:to>
                                        <p:strVal val="visible"/>
                                      </p:to>
                                    </p:set>
                                    <p:anim calcmode="lin" valueType="num">
                                      <p:cBhvr additive="base">
                                        <p:cTn id="32" dur="500" fill="hold"/>
                                        <p:tgtEl>
                                          <p:spTgt spid="17920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9203">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4" accel="50000" decel="50000" fill="hold" grpId="0" nodeType="afterEffect">
                                  <p:stCondLst>
                                    <p:cond delay="500"/>
                                  </p:stCondLst>
                                  <p:childTnLst>
                                    <p:set>
                                      <p:cBhvr>
                                        <p:cTn id="36" dur="1" fill="hold">
                                          <p:stCondLst>
                                            <p:cond delay="0"/>
                                          </p:stCondLst>
                                        </p:cTn>
                                        <p:tgtEl>
                                          <p:spTgt spid="179203">
                                            <p:txEl>
                                              <p:pRg st="6" end="6"/>
                                            </p:txEl>
                                          </p:spTgt>
                                        </p:tgtEl>
                                        <p:attrNameLst>
                                          <p:attrName>style.visibility</p:attrName>
                                        </p:attrNameLst>
                                      </p:cBhvr>
                                      <p:to>
                                        <p:strVal val="visible"/>
                                      </p:to>
                                    </p:set>
                                    <p:anim calcmode="lin" valueType="num">
                                      <p:cBhvr additive="base">
                                        <p:cTn id="37" dur="500" fill="hold"/>
                                        <p:tgtEl>
                                          <p:spTgt spid="17920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92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1: Do Not Get Caught!</a:t>
            </a:r>
          </a:p>
        </p:txBody>
      </p:sp>
      <p:sp>
        <p:nvSpPr>
          <p:cNvPr id="120835" name="Rectangle 3"/>
          <p:cNvSpPr>
            <a:spLocks noGrp="1" noChangeArrowheads="1"/>
          </p:cNvSpPr>
          <p:nvPr>
            <p:ph idx="1"/>
          </p:nvPr>
        </p:nvSpPr>
        <p:spPr>
          <a:xfrm>
            <a:off x="457200" y="1308100"/>
            <a:ext cx="8229600" cy="4818063"/>
          </a:xfrm>
        </p:spPr>
        <p:txBody>
          <a:bodyPr/>
          <a:lstStyle/>
          <a:p>
            <a:pPr marL="341313" indent="-341313"/>
            <a:r>
              <a:rPr lang="en-US" dirty="0">
                <a:latin typeface="Verdana" charset="0"/>
                <a:ea typeface="ＭＳ Ｐゴシック" charset="0"/>
                <a:cs typeface="ＭＳ Ｐゴシック" charset="0"/>
              </a:rPr>
              <a:t>The first principle is the most important – it is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no fun getting caught, prosecuted, and thrown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in jail</a:t>
            </a:r>
          </a:p>
          <a:p>
            <a:pPr marL="803275" lvl="1" indent="-347663"/>
            <a:r>
              <a:rPr lang="en-US" dirty="0">
                <a:latin typeface="Verdana" charset="0"/>
                <a:ea typeface="ＭＳ Ｐゴシック" charset="0"/>
              </a:rPr>
              <a:t>(or in organized crime – getting killed)</a:t>
            </a:r>
          </a:p>
          <a:p>
            <a:pPr marL="341313" indent="-341313"/>
            <a:r>
              <a:rPr lang="en-US" dirty="0">
                <a:latin typeface="Verdana" charset="0"/>
                <a:ea typeface="ＭＳ Ｐゴシック" charset="0"/>
                <a:cs typeface="ＭＳ Ｐゴシック" charset="0"/>
              </a:rPr>
              <a:t>All threat vectors used by a miscreant will have an element of un-traceability to the source</a:t>
            </a:r>
          </a:p>
          <a:p>
            <a:pPr marL="341313" indent="-341313"/>
            <a:r>
              <a:rPr lang="en-US" dirty="0">
                <a:latin typeface="Verdana" charset="0"/>
                <a:ea typeface="ＭＳ Ｐゴシック" charset="0"/>
                <a:cs typeface="ＭＳ Ｐゴシック" charset="0"/>
              </a:rPr>
              <a:t>If a criminate activity can be traced, it is one of three things:</a:t>
            </a:r>
          </a:p>
          <a:p>
            <a:pPr marL="803275" lvl="1" indent="-347663">
              <a:buFontTx/>
              <a:buAutoNum type="arabicPeriod"/>
            </a:pPr>
            <a:r>
              <a:rPr lang="en-US" dirty="0">
                <a:latin typeface="Verdana" charset="0"/>
                <a:ea typeface="ＭＳ Ｐゴシック" charset="0"/>
              </a:rPr>
              <a:t>A violated computer/network resources used </a:t>
            </a:r>
            <a:br>
              <a:rPr lang="en-US" dirty="0">
                <a:latin typeface="Verdana" charset="0"/>
                <a:ea typeface="ＭＳ Ｐゴシック" charset="0"/>
              </a:rPr>
            </a:br>
            <a:r>
              <a:rPr lang="en-US" dirty="0">
                <a:latin typeface="Verdana" charset="0"/>
                <a:ea typeface="ＭＳ Ｐゴシック" charset="0"/>
              </a:rPr>
              <a:t>by the miscreant</a:t>
            </a:r>
          </a:p>
          <a:p>
            <a:pPr marL="803275" lvl="1" indent="-347663">
              <a:buFontTx/>
              <a:buAutoNum type="arabicPeriod"/>
            </a:pPr>
            <a:r>
              <a:rPr lang="en-US" dirty="0">
                <a:latin typeface="Verdana" charset="0"/>
                <a:ea typeface="ＭＳ Ｐゴシック" charset="0"/>
              </a:rPr>
              <a:t>A distraction to the real action</a:t>
            </a:r>
          </a:p>
          <a:p>
            <a:pPr marL="803275" lvl="1" indent="-347663">
              <a:buFontTx/>
              <a:buAutoNum type="arabicPeriod"/>
            </a:pPr>
            <a:r>
              <a:rPr lang="en-US" dirty="0">
                <a:latin typeface="Verdana" charset="0"/>
                <a:ea typeface="ＭＳ Ｐゴシック" charset="0"/>
              </a:rPr>
              <a:t>A really dumb newbie</a:t>
            </a:r>
          </a:p>
        </p:txBody>
      </p:sp>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4960938"/>
            <a:ext cx="17351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2: Do Not Work Too Hard!</a:t>
            </a:r>
          </a:p>
        </p:txBody>
      </p:sp>
      <p:sp>
        <p:nvSpPr>
          <p:cNvPr id="121859" name="Rectangle 3"/>
          <p:cNvSpPr>
            <a:spLocks noGrp="1" noChangeArrowheads="1"/>
          </p:cNvSpPr>
          <p:nvPr>
            <p:ph idx="1"/>
          </p:nvPr>
        </p:nvSpPr>
        <p:spPr>
          <a:xfrm>
            <a:off x="392113" y="1322388"/>
            <a:ext cx="8439150" cy="4459287"/>
          </a:xfrm>
        </p:spPr>
        <p:txBody>
          <a:bodyPr/>
          <a:lstStyle/>
          <a:p>
            <a:pPr marL="341313" indent="-341313"/>
            <a:r>
              <a:rPr lang="en-US" dirty="0">
                <a:latin typeface="Verdana" charset="0"/>
                <a:ea typeface="ＭＳ Ｐゴシック" charset="0"/>
                <a:cs typeface="ＭＳ Ｐゴシック" charset="0"/>
              </a:rPr>
              <a:t>Use the easiest attack/penetration vector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available in the toolkit to achieve the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job’s objective</a:t>
            </a:r>
          </a:p>
          <a:p>
            <a:pPr marL="341313" indent="-341313"/>
            <a:r>
              <a:rPr lang="en-US" dirty="0">
                <a:latin typeface="Verdana" charset="0"/>
                <a:ea typeface="ＭＳ Ｐゴシック" charset="0"/>
                <a:cs typeface="ＭＳ Ｐゴシック" charset="0"/>
              </a:rPr>
              <a:t>Example: If your job is to take out a company’s Internet access the day of the quarterly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number’s announcement, would you:</a:t>
            </a:r>
          </a:p>
          <a:p>
            <a:pPr marL="858838" lvl="1" indent="-403225">
              <a:buFontTx/>
              <a:buAutoNum type="arabicPeriod"/>
            </a:pPr>
            <a:r>
              <a:rPr lang="en-US" dirty="0">
                <a:latin typeface="Verdana" charset="0"/>
                <a:ea typeface="ＭＳ Ｐゴシック" charset="0"/>
              </a:rPr>
              <a:t>Penetrate the Site and Delete files?</a:t>
            </a:r>
          </a:p>
          <a:p>
            <a:pPr marL="858838" lvl="1" indent="-403225">
              <a:buFontTx/>
              <a:buAutoNum type="arabicPeriod"/>
            </a:pPr>
            <a:r>
              <a:rPr lang="en-US" dirty="0">
                <a:latin typeface="Verdana" charset="0"/>
                <a:ea typeface="ＭＳ Ｐゴシック" charset="0"/>
              </a:rPr>
              <a:t>Build a custom worm to create havoc in the company?</a:t>
            </a:r>
          </a:p>
          <a:p>
            <a:pPr marL="858838" lvl="1" indent="-403225">
              <a:buFontTx/>
              <a:buAutoNum type="arabicPeriod"/>
            </a:pPr>
            <a:r>
              <a:rPr lang="en-US" dirty="0">
                <a:latin typeface="Verdana" charset="0"/>
                <a:ea typeface="ＭＳ Ｐゴシック" charset="0"/>
              </a:rPr>
              <a:t>DOS the Internet connection?</a:t>
            </a:r>
          </a:p>
          <a:p>
            <a:pPr marL="858838" lvl="1" indent="-403225">
              <a:buFontTx/>
              <a:buAutoNum type="arabicPeriod"/>
            </a:pPr>
            <a:r>
              <a:rPr lang="en-US" dirty="0">
                <a:latin typeface="Verdana" charset="0"/>
                <a:ea typeface="ＭＳ Ｐゴシック" charset="0"/>
              </a:rPr>
              <a:t>DOS the SP supporting the connection? </a:t>
            </a:r>
          </a:p>
        </p:txBody>
      </p:sp>
      <p:pic>
        <p:nvPicPr>
          <p:cNvPr id="121860" name="Picture 3" descr="165650Virtual.png"/>
          <p:cNvPicPr>
            <a:picLocks noChangeAspect="1"/>
          </p:cNvPicPr>
          <p:nvPr/>
        </p:nvPicPr>
        <p:blipFill>
          <a:blip r:embed="rId2">
            <a:extLst>
              <a:ext uri="{28A0092B-C50C-407E-A947-70E740481C1C}">
                <a14:useLocalDpi xmlns:a14="http://schemas.microsoft.com/office/drawing/2010/main" val="0"/>
              </a:ext>
            </a:extLst>
          </a:blip>
          <a:srcRect l="15344" t="19923" r="9827" b="27605"/>
          <a:stretch>
            <a:fillRect/>
          </a:stretch>
        </p:blipFill>
        <p:spPr bwMode="auto">
          <a:xfrm>
            <a:off x="6983413" y="4837113"/>
            <a:ext cx="2160587"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712913" y="5580063"/>
            <a:ext cx="5175250" cy="6937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2"/>
                </a:solidFill>
              </a:rPr>
              <a:t>Why Use DNS “Noisy” Poisoning when it is easier to violate a ccTLD?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3: Follow the Money</a:t>
            </a:r>
          </a:p>
        </p:txBody>
      </p:sp>
      <p:sp>
        <p:nvSpPr>
          <p:cNvPr id="122883" name="Rectangle 3"/>
          <p:cNvSpPr>
            <a:spLocks noGrp="1" noChangeArrowheads="1"/>
          </p:cNvSpPr>
          <p:nvPr>
            <p:ph idx="1"/>
          </p:nvPr>
        </p:nvSpPr>
        <p:spPr/>
        <p:txBody>
          <a:bodyPr/>
          <a:lstStyle/>
          <a:p>
            <a:r>
              <a:rPr lang="en-US" i="1" u="sng" dirty="0">
                <a:latin typeface="Verdana" charset="0"/>
                <a:ea typeface="ＭＳ Ｐゴシック" charset="0"/>
                <a:cs typeface="ＭＳ Ｐゴシック" charset="0"/>
              </a:rPr>
              <a:t>If there is no money in the crime then it is not worth the effort.</a:t>
            </a:r>
          </a:p>
          <a:p>
            <a:r>
              <a:rPr lang="en-US" i="1" dirty="0">
                <a:latin typeface="Verdana" charset="0"/>
                <a:ea typeface="ＭＳ Ｐゴシック" charset="0"/>
                <a:cs typeface="ＭＳ Ｐゴシック" charset="0"/>
              </a:rPr>
              <a:t>Follow the money</a:t>
            </a:r>
            <a:r>
              <a:rPr lang="en-US" dirty="0">
                <a:latin typeface="Verdana" charset="0"/>
                <a:ea typeface="ＭＳ Ｐゴシック" charset="0"/>
                <a:cs typeface="ＭＳ Ｐゴシック" charset="0"/>
              </a:rPr>
              <a:t> is the flow of money or exchanged value as one miscreant transfers value to another miscreant (or the victim transfers value to the criminal)</a:t>
            </a:r>
          </a:p>
          <a:p>
            <a:r>
              <a:rPr lang="en-US" dirty="0">
                <a:latin typeface="Verdana" charset="0"/>
                <a:ea typeface="ＭＳ Ｐゴシック" charset="0"/>
                <a:cs typeface="ＭＳ Ｐゴシック" charset="0"/>
              </a:rPr>
              <a:t>A</a:t>
            </a:r>
            <a:r>
              <a:rPr lang="en-US" i="1" dirty="0">
                <a:latin typeface="Verdana" charset="0"/>
                <a:ea typeface="ＭＳ Ｐゴシック" charset="0"/>
                <a:cs typeface="ＭＳ Ｐゴシック" charset="0"/>
              </a:rPr>
              <a:t> </a:t>
            </a:r>
            <a:r>
              <a:rPr lang="en-US" b="1" i="1" dirty="0">
                <a:solidFill>
                  <a:srgbClr val="008000"/>
                </a:solidFill>
                <a:latin typeface="Verdana" charset="0"/>
                <a:ea typeface="ＭＳ Ｐゴシック" charset="0"/>
                <a:cs typeface="ＭＳ Ｐゴシック" charset="0"/>
              </a:rPr>
              <a:t>Cyber-Criminal Threat Vector</a:t>
            </a:r>
            <a:r>
              <a:rPr lang="en-US" b="1" dirty="0">
                <a:solidFill>
                  <a:srgbClr val="008000"/>
                </a:solidFill>
                <a:latin typeface="Verdana" charset="0"/>
                <a:ea typeface="ＭＳ Ｐゴシック" charset="0"/>
                <a:cs typeface="ＭＳ Ｐゴシック" charset="0"/>
              </a:rPr>
              <a:t> </a:t>
            </a:r>
            <a:r>
              <a:rPr lang="en-US" dirty="0">
                <a:latin typeface="Verdana" charset="0"/>
                <a:ea typeface="ＭＳ Ｐゴシック" charset="0"/>
                <a:cs typeface="ＭＳ Ｐゴシック" charset="0"/>
              </a:rPr>
              <a:t>opens when the miscreant finds a way to </a:t>
            </a:r>
            <a:r>
              <a:rPr lang="en-US" b="1" dirty="0">
                <a:solidFill>
                  <a:srgbClr val="3366FF"/>
                </a:solidFill>
                <a:latin typeface="Verdana" charset="0"/>
                <a:ea typeface="ＭＳ Ｐゴシック" charset="0"/>
                <a:cs typeface="ＭＳ Ｐゴシック" charset="0"/>
              </a:rPr>
              <a:t>move ‘stored value’ from the victim through the economy</a:t>
            </a:r>
          </a:p>
          <a:p>
            <a:r>
              <a:rPr lang="en-US" dirty="0">
                <a:latin typeface="Verdana" charset="0"/>
                <a:ea typeface="ＭＳ Ｐゴシック" charset="0"/>
                <a:cs typeface="ＭＳ Ｐゴシック" charset="0"/>
              </a:rPr>
              <a:t>It is worse if the cyber ‘stored value’ can cross over to normal economic exchange</a:t>
            </a:r>
          </a:p>
        </p:txBody>
      </p:sp>
      <p:pic>
        <p:nvPicPr>
          <p:cNvPr id="1228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5822950"/>
            <a:ext cx="7572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5715000"/>
            <a:ext cx="962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4: If You Cannot Take Out The Target…</a:t>
            </a:r>
          </a:p>
        </p:txBody>
      </p:sp>
      <p:sp>
        <p:nvSpPr>
          <p:cNvPr id="123907" name="Rectangle 3"/>
          <p:cNvSpPr>
            <a:spLocks noGrp="1" noChangeArrowheads="1"/>
          </p:cNvSpPr>
          <p:nvPr>
            <p:ph idx="1"/>
          </p:nvPr>
        </p:nvSpPr>
        <p:spPr/>
        <p:txBody>
          <a:bodyPr/>
          <a:lstStyle/>
          <a:p>
            <a:r>
              <a:rPr lang="en-US" dirty="0">
                <a:latin typeface="Verdana" charset="0"/>
                <a:ea typeface="ＭＳ Ｐゴシック" charset="0"/>
                <a:cs typeface="ＭＳ Ｐゴシック" charset="0"/>
              </a:rPr>
              <a:t>If you cannot take out the target, move the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attack to a coupled dependency of the target</a:t>
            </a:r>
          </a:p>
          <a:p>
            <a:r>
              <a:rPr lang="en-US" dirty="0">
                <a:latin typeface="Verdana" charset="0"/>
                <a:ea typeface="ＭＳ Ｐゴシック" charset="0"/>
                <a:cs typeface="ＭＳ Ｐゴシック" charset="0"/>
              </a:rPr>
              <a:t>There are lots of coupled dependencies in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a system:</a:t>
            </a:r>
          </a:p>
          <a:p>
            <a:pPr lvl="1"/>
            <a:r>
              <a:rPr lang="en-US" dirty="0">
                <a:latin typeface="Verdana" charset="0"/>
                <a:ea typeface="ＭＳ Ｐゴシック" charset="0"/>
              </a:rPr>
              <a:t>The target’s supporting PE router</a:t>
            </a:r>
          </a:p>
          <a:p>
            <a:pPr lvl="1"/>
            <a:r>
              <a:rPr lang="en-US" dirty="0">
                <a:latin typeface="Verdana" charset="0"/>
                <a:ea typeface="ＭＳ Ｐゴシック" charset="0"/>
              </a:rPr>
              <a:t>Control Plane</a:t>
            </a:r>
          </a:p>
          <a:p>
            <a:pPr lvl="1"/>
            <a:r>
              <a:rPr lang="en-US" dirty="0">
                <a:latin typeface="Verdana" charset="0"/>
                <a:ea typeface="ＭＳ Ｐゴシック" charset="0"/>
              </a:rPr>
              <a:t>DNS Servers</a:t>
            </a:r>
          </a:p>
          <a:p>
            <a:pPr lvl="1"/>
            <a:r>
              <a:rPr lang="en-US" dirty="0">
                <a:latin typeface="Verdana" charset="0"/>
                <a:ea typeface="ＭＳ Ｐゴシック" charset="0"/>
              </a:rPr>
              <a:t>State Devices (Firewalls, IPS, Load Balancers)</a:t>
            </a:r>
          </a:p>
          <a:p>
            <a:r>
              <a:rPr lang="en-US" dirty="0">
                <a:latin typeface="Verdana" charset="0"/>
                <a:ea typeface="ＭＳ Ｐゴシック" charset="0"/>
                <a:cs typeface="ＭＳ Ｐゴシック" charset="0"/>
              </a:rPr>
              <a:t>Collateral Damage!</a:t>
            </a:r>
          </a:p>
        </p:txBody>
      </p:sp>
      <p:pic>
        <p:nvPicPr>
          <p:cNvPr id="123908" name="Picture 1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4945063"/>
            <a:ext cx="37655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010" name="AutoShape 2"/>
          <p:cNvSpPr>
            <a:spLocks noChangeArrowheads="1"/>
          </p:cNvSpPr>
          <p:nvPr/>
        </p:nvSpPr>
        <p:spPr bwMode="invGray">
          <a:xfrm>
            <a:off x="4310063" y="1830388"/>
            <a:ext cx="4470400" cy="4656137"/>
          </a:xfrm>
          <a:prstGeom prst="roundRect">
            <a:avLst>
              <a:gd name="adj" fmla="val 3606"/>
            </a:avLst>
          </a:prstGeom>
          <a:gradFill rotWithShape="1">
            <a:gsLst>
              <a:gs pos="0">
                <a:schemeClr val="bg1">
                  <a:gamma/>
                  <a:shade val="56078"/>
                  <a:invGamma/>
                  <a:alpha val="60001"/>
                </a:schemeClr>
              </a:gs>
              <a:gs pos="50000">
                <a:schemeClr val="bg1">
                  <a:alpha val="74001"/>
                </a:schemeClr>
              </a:gs>
              <a:gs pos="100000">
                <a:schemeClr val="bg1">
                  <a:gamma/>
                  <a:shade val="56078"/>
                  <a:invGamma/>
                  <a:alpha val="60001"/>
                </a:schemeClr>
              </a:gs>
            </a:gsLst>
            <a:lin ang="5400000" scaled="1"/>
          </a:gradFill>
          <a:ln w="19050">
            <a:noFill/>
            <a:round/>
            <a:headEnd/>
            <a:tailEnd/>
          </a:ln>
          <a:effectLst/>
        </p:spPr>
        <p:txBody>
          <a:bodyPr lIns="0" tIns="0" rIns="0" bIns="0" anchor="ctr">
            <a:spAutoFit/>
          </a:bodyPr>
          <a:lstStyle/>
          <a:p>
            <a:pPr>
              <a:defRPr/>
            </a:pPr>
            <a:endParaRPr lang="en-US" dirty="0">
              <a:ea typeface="+mn-ea"/>
              <a:cs typeface="+mn-cs"/>
            </a:endParaRPr>
          </a:p>
        </p:txBody>
      </p:sp>
      <p:sp>
        <p:nvSpPr>
          <p:cNvPr id="124931" name="Rectangle 3"/>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5: Always Build Cross Jurisdictional Attack Vectors</a:t>
            </a:r>
          </a:p>
        </p:txBody>
      </p:sp>
      <p:sp>
        <p:nvSpPr>
          <p:cNvPr id="124932" name="Rectangle 4"/>
          <p:cNvSpPr>
            <a:spLocks noGrp="1" noChangeArrowheads="1"/>
          </p:cNvSpPr>
          <p:nvPr>
            <p:ph idx="1"/>
          </p:nvPr>
        </p:nvSpPr>
        <p:spPr>
          <a:xfrm>
            <a:off x="458788" y="1403350"/>
            <a:ext cx="3608387" cy="4525963"/>
          </a:xfrm>
        </p:spPr>
        <p:txBody>
          <a:bodyPr/>
          <a:lstStyle/>
          <a:p>
            <a:r>
              <a:rPr lang="en-US" sz="2000" dirty="0">
                <a:latin typeface="Verdana" charset="0"/>
                <a:ea typeface="ＭＳ Ｐゴシック" charset="0"/>
                <a:cs typeface="ＭＳ Ｐゴシック" charset="0"/>
              </a:rPr>
              <a:t>Remember – Don’t get caught! Do make sure </a:t>
            </a:r>
            <a:br>
              <a:rPr lang="en-US" sz="2000" dirty="0">
                <a:latin typeface="Verdana" charset="0"/>
                <a:ea typeface="ＭＳ Ｐゴシック" charset="0"/>
                <a:cs typeface="ＭＳ Ｐゴシック" charset="0"/>
              </a:rPr>
            </a:br>
            <a:r>
              <a:rPr lang="en-US" sz="2000" dirty="0">
                <a:latin typeface="Verdana" charset="0"/>
                <a:ea typeface="ＭＳ Ｐゴシック" charset="0"/>
                <a:cs typeface="ＭＳ Ｐゴシック" charset="0"/>
              </a:rPr>
              <a:t>ever thing you do is cross jurisdictional.</a:t>
            </a:r>
          </a:p>
          <a:p>
            <a:pPr>
              <a:spcBef>
                <a:spcPts val="1200"/>
              </a:spcBef>
            </a:pPr>
            <a:r>
              <a:rPr lang="en-US" sz="2000" dirty="0">
                <a:latin typeface="Verdana" charset="0"/>
                <a:ea typeface="ＭＳ Ｐゴシック" charset="0"/>
                <a:cs typeface="ＭＳ Ｐゴシック" charset="0"/>
              </a:rPr>
              <a:t>Even better – cross the </a:t>
            </a:r>
            <a:br>
              <a:rPr lang="en-US" sz="2000" dirty="0">
                <a:latin typeface="Verdana" charset="0"/>
                <a:ea typeface="ＭＳ Ｐゴシック" charset="0"/>
                <a:cs typeface="ＭＳ Ｐゴシック" charset="0"/>
              </a:rPr>
            </a:br>
            <a:r>
              <a:rPr lang="en-US" sz="2000" dirty="0">
                <a:latin typeface="Verdana" charset="0"/>
                <a:ea typeface="ＭＳ Ｐゴシック" charset="0"/>
                <a:cs typeface="ＭＳ Ｐゴシック" charset="0"/>
              </a:rPr>
              <a:t>law systems (Constitutional, Tort, Statutory, Islamic, etc.)</a:t>
            </a:r>
          </a:p>
          <a:p>
            <a:pPr>
              <a:spcBef>
                <a:spcPts val="1200"/>
              </a:spcBef>
            </a:pPr>
            <a:r>
              <a:rPr lang="en-US" sz="2000" dirty="0">
                <a:latin typeface="Verdana" charset="0"/>
                <a:ea typeface="ＭＳ Ｐゴシック" charset="0"/>
                <a:cs typeface="ＭＳ Ｐゴシック" charset="0"/>
              </a:rPr>
              <a:t>Even Better – Make sure your “gang” is multi-national – making it harder for Law Enforcement</a:t>
            </a:r>
          </a:p>
        </p:txBody>
      </p:sp>
      <p:sp>
        <p:nvSpPr>
          <p:cNvPr id="124933" name="Line 5"/>
          <p:cNvSpPr>
            <a:spLocks noChangeShapeType="1"/>
          </p:cNvSpPr>
          <p:nvPr/>
        </p:nvSpPr>
        <p:spPr bwMode="auto">
          <a:xfrm>
            <a:off x="6567488" y="2451100"/>
            <a:ext cx="898525" cy="1089025"/>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lIns="45720" rIns="45720" anchor="ctr">
            <a:spAutoFit/>
          </a:bodyPr>
          <a:lstStyle/>
          <a:p>
            <a:endParaRPr lang="en-US" dirty="0"/>
          </a:p>
        </p:txBody>
      </p:sp>
      <p:sp>
        <p:nvSpPr>
          <p:cNvPr id="124934" name="Line 6"/>
          <p:cNvSpPr>
            <a:spLocks noChangeShapeType="1"/>
          </p:cNvSpPr>
          <p:nvPr/>
        </p:nvSpPr>
        <p:spPr bwMode="auto">
          <a:xfrm>
            <a:off x="5492750" y="3152775"/>
            <a:ext cx="1670050" cy="387350"/>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lIns="45720" rIns="45720" anchor="ctr">
            <a:spAutoFit/>
          </a:bodyPr>
          <a:lstStyle/>
          <a:p>
            <a:endParaRPr lang="en-US" dirty="0"/>
          </a:p>
        </p:txBody>
      </p:sp>
      <p:sp>
        <p:nvSpPr>
          <p:cNvPr id="124935" name="Line 7"/>
          <p:cNvSpPr>
            <a:spLocks noChangeShapeType="1"/>
          </p:cNvSpPr>
          <p:nvPr/>
        </p:nvSpPr>
        <p:spPr bwMode="auto">
          <a:xfrm flipV="1">
            <a:off x="5153025" y="3736975"/>
            <a:ext cx="2003425" cy="249238"/>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lIns="45720" rIns="45720" anchor="ctr">
            <a:spAutoFit/>
          </a:bodyPr>
          <a:lstStyle/>
          <a:p>
            <a:endParaRPr lang="en-US" dirty="0"/>
          </a:p>
        </p:txBody>
      </p:sp>
      <p:sp>
        <p:nvSpPr>
          <p:cNvPr id="124936" name="Line 8"/>
          <p:cNvSpPr>
            <a:spLocks noChangeShapeType="1"/>
          </p:cNvSpPr>
          <p:nvPr/>
        </p:nvSpPr>
        <p:spPr bwMode="auto">
          <a:xfrm flipV="1">
            <a:off x="5653088" y="3924300"/>
            <a:ext cx="1598612" cy="1082675"/>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lIns="45720" rIns="45720" anchor="ctr">
            <a:spAutoFit/>
          </a:bodyPr>
          <a:lstStyle/>
          <a:p>
            <a:endParaRPr lang="en-US" dirty="0"/>
          </a:p>
        </p:txBody>
      </p:sp>
      <p:sp>
        <p:nvSpPr>
          <p:cNvPr id="124937" name="Line 9"/>
          <p:cNvSpPr>
            <a:spLocks noChangeShapeType="1"/>
          </p:cNvSpPr>
          <p:nvPr/>
        </p:nvSpPr>
        <p:spPr bwMode="auto">
          <a:xfrm flipV="1">
            <a:off x="6953250" y="3997325"/>
            <a:ext cx="555625" cy="1389063"/>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lIns="45720" rIns="45720" anchor="ctr">
            <a:spAutoFit/>
          </a:bodyPr>
          <a:lstStyle/>
          <a:p>
            <a:endParaRPr lang="en-US" dirty="0"/>
          </a:p>
        </p:txBody>
      </p:sp>
      <p:sp>
        <p:nvSpPr>
          <p:cNvPr id="124938" name="Line 10"/>
          <p:cNvSpPr>
            <a:spLocks noChangeShapeType="1"/>
          </p:cNvSpPr>
          <p:nvPr/>
        </p:nvSpPr>
        <p:spPr bwMode="auto">
          <a:xfrm flipH="1" flipV="1">
            <a:off x="7734300" y="4033838"/>
            <a:ext cx="430213" cy="1104900"/>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lIns="45720" rIns="45720" anchor="ctr">
            <a:spAutoFit/>
          </a:bodyPr>
          <a:lstStyle/>
          <a:p>
            <a:endParaRPr lang="en-US" dirty="0"/>
          </a:p>
        </p:txBody>
      </p:sp>
      <p:sp>
        <p:nvSpPr>
          <p:cNvPr id="124939" name="Text Box 11"/>
          <p:cNvSpPr txBox="1">
            <a:spLocks noChangeArrowheads="1"/>
          </p:cNvSpPr>
          <p:nvPr/>
        </p:nvSpPr>
        <p:spPr bwMode="auto">
          <a:xfrm>
            <a:off x="7212013" y="2789238"/>
            <a:ext cx="8223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400" b="1" dirty="0">
                <a:solidFill>
                  <a:srgbClr val="FFBDCB"/>
                </a:solidFill>
                <a:cs typeface="Arial" charset="0"/>
              </a:rPr>
              <a:t>BOTNET</a:t>
            </a:r>
          </a:p>
          <a:p>
            <a:pPr>
              <a:lnSpc>
                <a:spcPct val="90000"/>
              </a:lnSpc>
            </a:pPr>
            <a:r>
              <a:rPr lang="en-US" sz="1400" b="1" dirty="0">
                <a:solidFill>
                  <a:srgbClr val="FFBDCB"/>
                </a:solidFill>
                <a:cs typeface="Arial" charset="0"/>
              </a:rPr>
              <a:t>HUB</a:t>
            </a:r>
          </a:p>
        </p:txBody>
      </p:sp>
      <p:sp>
        <p:nvSpPr>
          <p:cNvPr id="124940" name="Text Box 12"/>
          <p:cNvSpPr txBox="1">
            <a:spLocks noChangeArrowheads="1"/>
          </p:cNvSpPr>
          <p:nvPr/>
        </p:nvSpPr>
        <p:spPr bwMode="auto">
          <a:xfrm>
            <a:off x="7523163" y="5524500"/>
            <a:ext cx="11350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200" dirty="0">
                <a:solidFill>
                  <a:schemeClr val="tx1"/>
                </a:solidFill>
                <a:cs typeface="Arial" charset="0"/>
              </a:rPr>
              <a:t>BOTNET LEAF</a:t>
            </a:r>
          </a:p>
          <a:p>
            <a:pPr>
              <a:lnSpc>
                <a:spcPct val="90000"/>
              </a:lnSpc>
            </a:pPr>
            <a:r>
              <a:rPr lang="en-US" sz="1200" dirty="0">
                <a:solidFill>
                  <a:schemeClr val="tx1"/>
                </a:solidFill>
                <a:cs typeface="Arial" charset="0"/>
              </a:rPr>
              <a:t>Kuwait</a:t>
            </a:r>
          </a:p>
        </p:txBody>
      </p:sp>
      <p:sp>
        <p:nvSpPr>
          <p:cNvPr id="124941" name="Text Box 13"/>
          <p:cNvSpPr txBox="1">
            <a:spLocks noChangeArrowheads="1"/>
          </p:cNvSpPr>
          <p:nvPr/>
        </p:nvSpPr>
        <p:spPr bwMode="auto">
          <a:xfrm>
            <a:off x="6280150" y="5786438"/>
            <a:ext cx="11350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200" dirty="0">
                <a:solidFill>
                  <a:schemeClr val="tx1"/>
                </a:solidFill>
                <a:cs typeface="Arial" charset="0"/>
              </a:rPr>
              <a:t>BOTNET LEAF</a:t>
            </a:r>
          </a:p>
          <a:p>
            <a:pPr>
              <a:lnSpc>
                <a:spcPct val="90000"/>
              </a:lnSpc>
            </a:pPr>
            <a:r>
              <a:rPr lang="en-US" sz="1200" dirty="0">
                <a:solidFill>
                  <a:schemeClr val="tx1"/>
                </a:solidFill>
                <a:cs typeface="Arial" charset="0"/>
              </a:rPr>
              <a:t>China</a:t>
            </a:r>
          </a:p>
        </p:txBody>
      </p:sp>
      <p:sp>
        <p:nvSpPr>
          <p:cNvPr id="124942" name="Text Box 14"/>
          <p:cNvSpPr txBox="1">
            <a:spLocks noChangeArrowheads="1"/>
          </p:cNvSpPr>
          <p:nvPr/>
        </p:nvSpPr>
        <p:spPr bwMode="auto">
          <a:xfrm>
            <a:off x="4987925" y="5441950"/>
            <a:ext cx="11350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200" dirty="0">
                <a:solidFill>
                  <a:schemeClr val="tx1"/>
                </a:solidFill>
                <a:cs typeface="Arial" charset="0"/>
              </a:rPr>
              <a:t>BOTNET LEAF</a:t>
            </a:r>
          </a:p>
          <a:p>
            <a:pPr>
              <a:lnSpc>
                <a:spcPct val="90000"/>
              </a:lnSpc>
            </a:pPr>
            <a:r>
              <a:rPr lang="en-US" sz="1200" dirty="0">
                <a:solidFill>
                  <a:schemeClr val="tx1"/>
                </a:solidFill>
                <a:cs typeface="Arial" charset="0"/>
              </a:rPr>
              <a:t>Norway</a:t>
            </a:r>
          </a:p>
        </p:txBody>
      </p:sp>
      <p:sp>
        <p:nvSpPr>
          <p:cNvPr id="124943" name="Text Box 15"/>
          <p:cNvSpPr txBox="1">
            <a:spLocks noChangeArrowheads="1"/>
          </p:cNvSpPr>
          <p:nvPr/>
        </p:nvSpPr>
        <p:spPr bwMode="auto">
          <a:xfrm>
            <a:off x="4557713" y="4440238"/>
            <a:ext cx="11350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200" dirty="0">
                <a:solidFill>
                  <a:schemeClr val="tx1"/>
                </a:solidFill>
                <a:cs typeface="Arial" charset="0"/>
              </a:rPr>
              <a:t>BOTNET LEAF</a:t>
            </a:r>
          </a:p>
          <a:p>
            <a:pPr>
              <a:lnSpc>
                <a:spcPct val="90000"/>
              </a:lnSpc>
            </a:pPr>
            <a:r>
              <a:rPr lang="en-US" sz="1200" dirty="0">
                <a:solidFill>
                  <a:schemeClr val="tx1"/>
                </a:solidFill>
                <a:cs typeface="Arial" charset="0"/>
              </a:rPr>
              <a:t>Australia</a:t>
            </a:r>
          </a:p>
        </p:txBody>
      </p:sp>
      <p:sp>
        <p:nvSpPr>
          <p:cNvPr id="124944" name="Text Box 16"/>
          <p:cNvSpPr txBox="1">
            <a:spLocks noChangeArrowheads="1"/>
          </p:cNvSpPr>
          <p:nvPr/>
        </p:nvSpPr>
        <p:spPr bwMode="auto">
          <a:xfrm>
            <a:off x="4651375" y="3424238"/>
            <a:ext cx="11350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200" dirty="0">
                <a:solidFill>
                  <a:schemeClr val="tx1"/>
                </a:solidFill>
                <a:cs typeface="Arial" charset="0"/>
              </a:rPr>
              <a:t>BOTNET LEAF</a:t>
            </a:r>
          </a:p>
          <a:p>
            <a:pPr>
              <a:lnSpc>
                <a:spcPct val="90000"/>
              </a:lnSpc>
            </a:pPr>
            <a:r>
              <a:rPr lang="en-US" sz="1200" dirty="0">
                <a:solidFill>
                  <a:schemeClr val="tx1"/>
                </a:solidFill>
                <a:cs typeface="Arial" charset="0"/>
              </a:rPr>
              <a:t>Japan</a:t>
            </a:r>
          </a:p>
        </p:txBody>
      </p:sp>
      <p:sp>
        <p:nvSpPr>
          <p:cNvPr id="124945" name="Text Box 17"/>
          <p:cNvSpPr txBox="1">
            <a:spLocks noChangeArrowheads="1"/>
          </p:cNvSpPr>
          <p:nvPr/>
        </p:nvSpPr>
        <p:spPr bwMode="auto">
          <a:xfrm>
            <a:off x="5765800" y="2593975"/>
            <a:ext cx="11350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nchor="ctr">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pPr>
            <a:r>
              <a:rPr lang="en-US" sz="1200" dirty="0">
                <a:solidFill>
                  <a:schemeClr val="tx1"/>
                </a:solidFill>
                <a:cs typeface="Arial" charset="0"/>
              </a:rPr>
              <a:t>BOTNET LEAF</a:t>
            </a:r>
          </a:p>
          <a:p>
            <a:pPr>
              <a:lnSpc>
                <a:spcPct val="90000"/>
              </a:lnSpc>
            </a:pPr>
            <a:r>
              <a:rPr lang="en-US" sz="1200" dirty="0">
                <a:solidFill>
                  <a:schemeClr val="tx1"/>
                </a:solidFill>
                <a:cs typeface="Arial" charset="0"/>
              </a:rPr>
              <a:t>US</a:t>
            </a:r>
          </a:p>
        </p:txBody>
      </p:sp>
      <p:pic>
        <p:nvPicPr>
          <p:cNvPr id="124946" name="Picture 18" descr="generic_router_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2881313"/>
            <a:ext cx="795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Picture 19" descr="generic_router_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850" y="2071688"/>
            <a:ext cx="795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8" name="Picture 20" descr="generic_router_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3921125"/>
            <a:ext cx="795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9" name="Picture 21" descr="generic_router_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4910138"/>
            <a:ext cx="795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0" name="Picture 22" descr="generic_router_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75" y="5237163"/>
            <a:ext cx="795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1" name="Picture 23" descr="generic_router_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175" y="4987925"/>
            <a:ext cx="795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52" name="Group 24"/>
          <p:cNvGrpSpPr>
            <a:grpSpLocks/>
          </p:cNvGrpSpPr>
          <p:nvPr/>
        </p:nvGrpSpPr>
        <p:grpSpPr bwMode="auto">
          <a:xfrm>
            <a:off x="7127875" y="3278188"/>
            <a:ext cx="1036638" cy="866775"/>
            <a:chOff x="2225" y="-107"/>
            <a:chExt cx="653" cy="546"/>
          </a:xfrm>
        </p:grpSpPr>
        <p:pic>
          <p:nvPicPr>
            <p:cNvPr id="124953" name="Picture 25" descr="db_red"/>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 y="-57"/>
              <a:ext cx="393"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4" name="Picture 26" descr="server_red"/>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 y="-107"/>
              <a:ext cx="294"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6: Attack People Who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Will NOT Prosecute</a:t>
            </a:r>
          </a:p>
        </p:txBody>
      </p:sp>
      <p:sp>
        <p:nvSpPr>
          <p:cNvPr id="125955" name="Rectangle 3"/>
          <p:cNvSpPr>
            <a:spLocks noGrp="1" noChangeArrowheads="1"/>
          </p:cNvSpPr>
          <p:nvPr>
            <p:ph idx="1"/>
          </p:nvPr>
        </p:nvSpPr>
        <p:spPr/>
        <p:txBody>
          <a:bodyPr/>
          <a:lstStyle/>
          <a:p>
            <a:r>
              <a:rPr lang="en-US" sz="2000" dirty="0">
                <a:latin typeface="Verdana" charset="0"/>
                <a:ea typeface="ＭＳ Ｐゴシック" charset="0"/>
                <a:cs typeface="ＭＳ Ｐゴシック" charset="0"/>
              </a:rPr>
              <a:t>If your activity is something that would not want everyone around you to know about, then you are a miscreant target </a:t>
            </a:r>
          </a:p>
          <a:p>
            <a:r>
              <a:rPr lang="en-US" sz="2000" dirty="0">
                <a:latin typeface="Verdana" charset="0"/>
                <a:ea typeface="ＭＳ Ｐゴシック" charset="0"/>
                <a:cs typeface="ＭＳ Ｐゴシック" charset="0"/>
              </a:rPr>
              <a:t>Why? Cause when you become a victim, you are not motivated to call the authorities</a:t>
            </a:r>
          </a:p>
          <a:p>
            <a:r>
              <a:rPr lang="en-US" sz="2000" dirty="0">
                <a:latin typeface="Verdana" charset="0"/>
                <a:ea typeface="ＭＳ Ｐゴシック" charset="0"/>
                <a:cs typeface="ＭＳ Ｐゴシック" charset="0"/>
              </a:rPr>
              <a:t>Examples:</a:t>
            </a:r>
          </a:p>
          <a:p>
            <a:pPr lvl="1"/>
            <a:r>
              <a:rPr lang="en-US" sz="1800" dirty="0">
                <a:latin typeface="Verdana" charset="0"/>
                <a:ea typeface="ＭＳ Ｐゴシック" charset="0"/>
              </a:rPr>
              <a:t>Someone addicted to gambling is targeted via a Phishing site</a:t>
            </a:r>
          </a:p>
          <a:p>
            <a:pPr lvl="1"/>
            <a:r>
              <a:rPr lang="en-US" sz="1800" dirty="0">
                <a:latin typeface="Verdana" charset="0"/>
                <a:ea typeface="ＭＳ Ｐゴシック" charset="0"/>
              </a:rPr>
              <a:t>Someone addicted to porn is targeted to get botted</a:t>
            </a:r>
          </a:p>
          <a:p>
            <a:pPr lvl="1"/>
            <a:r>
              <a:rPr lang="en-US" sz="1800" dirty="0">
                <a:latin typeface="Verdana" charset="0"/>
                <a:ea typeface="ＭＳ Ｐゴシック" charset="0"/>
              </a:rPr>
              <a:t>Someone addicted to chat is targeted to get botted</a:t>
            </a:r>
          </a:p>
          <a:p>
            <a:pPr lvl="1"/>
            <a:r>
              <a:rPr lang="en-US" sz="1800" dirty="0">
                <a:latin typeface="Verdana" charset="0"/>
                <a:ea typeface="ＭＳ Ｐゴシック" charset="0"/>
              </a:rPr>
              <a:t>Someone new to the Net is targeted and abused on the </a:t>
            </a:r>
            <a:br>
              <a:rPr lang="en-US" sz="1800" dirty="0">
                <a:latin typeface="Verdana" charset="0"/>
                <a:ea typeface="ＭＳ Ｐゴシック" charset="0"/>
              </a:rPr>
            </a:br>
            <a:r>
              <a:rPr lang="en-US" sz="1800" dirty="0">
                <a:latin typeface="Verdana" charset="0"/>
                <a:ea typeface="ＭＳ Ｐゴシック" charset="0"/>
              </a:rPr>
              <a:t>physical world</a:t>
            </a:r>
          </a:p>
          <a:p>
            <a:pPr lvl="1"/>
            <a:r>
              <a:rPr lang="en-US" sz="1800" dirty="0">
                <a:latin typeface="Verdana" charset="0"/>
                <a:ea typeface="ＭＳ Ｐゴシック" charset="0"/>
              </a:rPr>
              <a:t>Government, Finance, and Defense, Employees – who lose </a:t>
            </a:r>
            <a:br>
              <a:rPr lang="en-US" sz="1800" dirty="0">
                <a:latin typeface="Verdana" charset="0"/>
                <a:ea typeface="ＭＳ Ｐゴシック" charset="0"/>
              </a:rPr>
            </a:br>
            <a:r>
              <a:rPr lang="en-US" sz="1800" dirty="0">
                <a:latin typeface="Verdana" charset="0"/>
                <a:ea typeface="ＭＳ Ｐゴシック" charset="0"/>
              </a:rPr>
              <a:t>face when they have to call INFOSEC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Principle 7: Stay below the Pain Threshold</a:t>
            </a:r>
          </a:p>
        </p:txBody>
      </p:sp>
      <p:sp>
        <p:nvSpPr>
          <p:cNvPr id="126979" name="Rectangle 3"/>
          <p:cNvSpPr>
            <a:spLocks noGrp="1" noChangeArrowheads="1"/>
          </p:cNvSpPr>
          <p:nvPr>
            <p:ph idx="1"/>
          </p:nvPr>
        </p:nvSpPr>
        <p:spPr/>
        <p:txBody>
          <a:bodyPr/>
          <a:lstStyle/>
          <a:p>
            <a:r>
              <a:rPr lang="en-US" dirty="0">
                <a:latin typeface="Verdana" charset="0"/>
                <a:ea typeface="ＭＳ Ｐゴシック" charset="0"/>
                <a:cs typeface="ＭＳ Ｐゴシック" charset="0"/>
              </a:rPr>
              <a:t>The </a:t>
            </a:r>
            <a:r>
              <a:rPr lang="en-US" i="1" dirty="0">
                <a:latin typeface="Verdana" charset="0"/>
                <a:ea typeface="ＭＳ Ｐゴシック" charset="0"/>
                <a:cs typeface="ＭＳ Ｐゴシック" charset="0"/>
              </a:rPr>
              <a:t>Pain Threshold</a:t>
            </a:r>
            <a:r>
              <a:rPr lang="en-US" dirty="0">
                <a:latin typeface="Verdana" charset="0"/>
                <a:ea typeface="ＭＳ Ｐゴシック" charset="0"/>
                <a:cs typeface="ＭＳ Ｐゴシック" charset="0"/>
              </a:rPr>
              <a:t> is the point where an SP or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Law Enforcement would pay attention</a:t>
            </a:r>
          </a:p>
          <a:p>
            <a:r>
              <a:rPr lang="en-US" dirty="0">
                <a:latin typeface="Verdana" charset="0"/>
                <a:ea typeface="ＭＳ Ｐゴシック" charset="0"/>
                <a:cs typeface="ＭＳ Ｐゴシック" charset="0"/>
              </a:rPr>
              <a:t>If you are below the pain threshold – where you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do not impact an SP’s business, then the SP’s Executive Management do not care to act</a:t>
            </a:r>
          </a:p>
          <a:p>
            <a:r>
              <a:rPr lang="en-US" dirty="0">
                <a:latin typeface="Verdana" charset="0"/>
                <a:ea typeface="ＭＳ Ｐゴシック" charset="0"/>
                <a:cs typeface="ＭＳ Ｐゴシック" charset="0"/>
              </a:rPr>
              <a:t>If you are below the pain threshold – where you do not have a lot of people calling the police, then the Law Enforcement and Elected Official do not care to act</a:t>
            </a:r>
          </a:p>
          <a:p>
            <a:r>
              <a:rPr lang="en-US" dirty="0">
                <a:latin typeface="Verdana" charset="0"/>
                <a:ea typeface="ＭＳ Ｐゴシック" charset="0"/>
                <a:cs typeface="ＭＳ Ｐゴシック" charset="0"/>
              </a:rPr>
              <a:t>The Pain Threshold is a matter of QOS, Resource Management, and picking targets which will not trigger action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Content Placeholder 2"/>
          <p:cNvSpPr>
            <a:spLocks noGrp="1"/>
          </p:cNvSpPr>
          <p:nvPr>
            <p:ph idx="1"/>
          </p:nvPr>
        </p:nvSpPr>
        <p:spPr/>
        <p:txBody>
          <a:bodyPr/>
          <a:lstStyle/>
          <a:p>
            <a:r>
              <a:rPr lang="en-US" dirty="0" smtClean="0"/>
              <a:t>This presentation can be downloaded from the Webinar recording and from ISC’s Knowledge Base:  </a:t>
            </a:r>
            <a:r>
              <a:rPr lang="en-US" dirty="0" smtClean="0">
                <a:hlinkClick r:id="rId2"/>
              </a:rPr>
              <a:t>http://deepthought.isc.org</a:t>
            </a:r>
            <a:r>
              <a:rPr lang="en-US" dirty="0" smtClean="0"/>
              <a:t> </a:t>
            </a:r>
          </a:p>
          <a:p>
            <a:r>
              <a:rPr lang="en-US" dirty="0" smtClean="0"/>
              <a:t>ISC updates, presentations, and materials can be followed on:</a:t>
            </a:r>
          </a:p>
          <a:p>
            <a:pPr lvl="1"/>
            <a:r>
              <a:rPr lang="en-US" dirty="0" smtClean="0"/>
              <a:t>Facebook - </a:t>
            </a:r>
            <a:r>
              <a:rPr lang="en-US" sz="1200" dirty="0" smtClean="0"/>
              <a:t>http://www.facebook.com/InternetSystemsConsortium</a:t>
            </a:r>
          </a:p>
          <a:p>
            <a:pPr lvl="1"/>
            <a:r>
              <a:rPr lang="en-US" dirty="0" smtClean="0"/>
              <a:t>Twitter - ISCdotORG</a:t>
            </a:r>
          </a:p>
          <a:p>
            <a:pPr lvl="1"/>
            <a:r>
              <a:rPr lang="en-US" dirty="0" smtClean="0"/>
              <a:t>Linkedin - </a:t>
            </a:r>
            <a:r>
              <a:rPr lang="pl-PL" sz="1200" dirty="0" smtClean="0"/>
              <a:t>http://www.linkedin.com/company/internet-systems-consortium</a:t>
            </a:r>
            <a:endParaRPr lang="en-US" sz="1200" dirty="0" smtClean="0"/>
          </a:p>
          <a:p>
            <a:pPr lvl="1"/>
            <a:r>
              <a:rPr lang="en-US" dirty="0" smtClean="0"/>
              <a:t>RSS via our Website</a:t>
            </a:r>
          </a:p>
          <a:p>
            <a:pPr lvl="1"/>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525992" y="3445934"/>
            <a:ext cx="406400" cy="406400"/>
          </a:xfrm>
          <a:prstGeom prst="rect">
            <a:avLst/>
          </a:prstGeom>
        </p:spPr>
      </p:pic>
      <p:pic>
        <p:nvPicPr>
          <p:cNvPr id="5" name="Picture 4"/>
          <p:cNvPicPr>
            <a:picLocks noChangeAspect="1"/>
          </p:cNvPicPr>
          <p:nvPr/>
        </p:nvPicPr>
        <p:blipFill>
          <a:blip r:embed="rId4"/>
          <a:stretch>
            <a:fillRect/>
          </a:stretch>
        </p:blipFill>
        <p:spPr>
          <a:xfrm>
            <a:off x="525992" y="3812823"/>
            <a:ext cx="406400" cy="406400"/>
          </a:xfrm>
          <a:prstGeom prst="rect">
            <a:avLst/>
          </a:prstGeom>
        </p:spPr>
      </p:pic>
      <p:pic>
        <p:nvPicPr>
          <p:cNvPr id="6" name="Picture 5"/>
          <p:cNvPicPr>
            <a:picLocks noChangeAspect="1"/>
          </p:cNvPicPr>
          <p:nvPr/>
        </p:nvPicPr>
        <p:blipFill>
          <a:blip r:embed="rId5"/>
          <a:stretch>
            <a:fillRect/>
          </a:stretch>
        </p:blipFill>
        <p:spPr>
          <a:xfrm>
            <a:off x="525992" y="4179712"/>
            <a:ext cx="406400" cy="406400"/>
          </a:xfrm>
          <a:prstGeom prst="rect">
            <a:avLst/>
          </a:prstGeom>
        </p:spPr>
      </p:pic>
      <p:pic>
        <p:nvPicPr>
          <p:cNvPr id="7" name="Picture 6"/>
          <p:cNvPicPr>
            <a:picLocks noChangeAspect="1"/>
          </p:cNvPicPr>
          <p:nvPr/>
        </p:nvPicPr>
        <p:blipFill>
          <a:blip r:embed="rId6"/>
          <a:stretch>
            <a:fillRect/>
          </a:stretch>
        </p:blipFill>
        <p:spPr>
          <a:xfrm>
            <a:off x="532342" y="4546600"/>
            <a:ext cx="393700" cy="393700"/>
          </a:xfrm>
          <a:prstGeom prst="rect">
            <a:avLst/>
          </a:prstGeom>
        </p:spPr>
      </p:pic>
    </p:spTree>
    <p:extLst>
      <p:ext uri="{BB962C8B-B14F-4D97-AF65-F5344CB8AC3E}">
        <p14:creationId xmlns:p14="http://schemas.microsoft.com/office/powerpoint/2010/main" val="776173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Criminal Trust</a:t>
            </a:r>
          </a:p>
        </p:txBody>
      </p:sp>
      <p:sp>
        <p:nvSpPr>
          <p:cNvPr id="128003" name="Rectangle 3"/>
          <p:cNvSpPr>
            <a:spLocks noGrp="1" noChangeArrowheads="1"/>
          </p:cNvSpPr>
          <p:nvPr>
            <p:ph idx="1"/>
          </p:nvPr>
        </p:nvSpPr>
        <p:spPr/>
        <p:txBody>
          <a:bodyPr/>
          <a:lstStyle/>
          <a:p>
            <a:r>
              <a:rPr lang="en-US" dirty="0">
                <a:latin typeface="Verdana" charset="0"/>
                <a:ea typeface="ＭＳ Ｐゴシック" charset="0"/>
                <a:cs typeface="ＭＳ Ｐゴシック" charset="0"/>
              </a:rPr>
              <a:t>Miscreants will guardedly trust each other</a:t>
            </a:r>
          </a:p>
          <a:p>
            <a:r>
              <a:rPr lang="en-US" dirty="0">
                <a:latin typeface="Verdana" charset="0"/>
                <a:ea typeface="ＭＳ Ｐゴシック" charset="0"/>
                <a:cs typeface="ＭＳ Ｐゴシック" charset="0"/>
              </a:rPr>
              <a:t>They can be competitors</a:t>
            </a:r>
          </a:p>
          <a:p>
            <a:r>
              <a:rPr lang="en-US" dirty="0">
                <a:latin typeface="Verdana" charset="0"/>
                <a:ea typeface="ＭＳ Ｐゴシック" charset="0"/>
                <a:cs typeface="ＭＳ Ｐゴシック" charset="0"/>
              </a:rPr>
              <a:t>They can be collaborators</a:t>
            </a:r>
          </a:p>
          <a:p>
            <a:r>
              <a:rPr lang="en-US" dirty="0">
                <a:latin typeface="Verdana" charset="0"/>
                <a:ea typeface="ＭＳ Ｐゴシック" charset="0"/>
                <a:cs typeface="ＭＳ Ｐゴシック" charset="0"/>
              </a:rPr>
              <a:t>But when there is money on the table, criminal human behavior and greed take over.</a:t>
            </a:r>
          </a:p>
          <a:p>
            <a:r>
              <a:rPr lang="en-US" dirty="0">
                <a:latin typeface="Verdana" charset="0"/>
                <a:ea typeface="ＭＳ Ｐゴシック" charset="0"/>
                <a:cs typeface="ＭＳ Ｐゴシック" charset="0"/>
              </a:rPr>
              <a:t>Cybercriminal cannibalize each other’s infrastructure. </a:t>
            </a:r>
          </a:p>
          <a:p>
            <a:r>
              <a:rPr lang="en-US" dirty="0">
                <a:latin typeface="Verdana" charset="0"/>
                <a:ea typeface="ＭＳ Ｐゴシック" charset="0"/>
                <a:cs typeface="ＭＳ Ｐゴシック" charset="0"/>
              </a:rPr>
              <a:t>Cybercriminals attack each other’s infrastructure.</a:t>
            </a:r>
          </a:p>
          <a:p>
            <a:pPr>
              <a:buFontTx/>
              <a:buNone/>
            </a:pPr>
            <a:r>
              <a:rPr lang="en-US" dirty="0">
                <a:latin typeface="Verdana" charset="0"/>
                <a:ea typeface="ＭＳ Ｐゴシック" charset="0"/>
                <a:cs typeface="ＭＳ Ｐゴシック" charset="0"/>
              </a:rPr>
              <a:t> </a:t>
            </a:r>
          </a:p>
          <a:p>
            <a:endParaRPr lang="en-US" dirty="0">
              <a:latin typeface="Verdana" charset="0"/>
              <a:ea typeface="ＭＳ Ｐゴシック" charset="0"/>
              <a:cs typeface="ＭＳ Ｐゴシック" charset="0"/>
            </a:endParaRPr>
          </a:p>
        </p:txBody>
      </p:sp>
      <p:pic>
        <p:nvPicPr>
          <p:cNvPr id="128004" name="Picture 3" descr="2094535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6075" y="5305425"/>
            <a:ext cx="16541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4" descr="2232019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86563" y="5176838"/>
            <a:ext cx="12287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2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5324475"/>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Box 6"/>
          <p:cNvSpPr txBox="1">
            <a:spLocks noChangeArrowheads="1"/>
          </p:cNvSpPr>
          <p:nvPr/>
        </p:nvSpPr>
        <p:spPr bwMode="auto">
          <a:xfrm>
            <a:off x="4194175" y="5522913"/>
            <a:ext cx="15398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2800" dirty="0">
                <a:solidFill>
                  <a:schemeClr val="tx1"/>
                </a:solidFill>
              </a:rPr>
              <a:t>Internet</a:t>
            </a:r>
          </a:p>
        </p:txBody>
      </p:sp>
      <p:sp>
        <p:nvSpPr>
          <p:cNvPr id="128008" name="TextBox 7"/>
          <p:cNvSpPr txBox="1">
            <a:spLocks noChangeArrowheads="1"/>
          </p:cNvSpPr>
          <p:nvPr/>
        </p:nvSpPr>
        <p:spPr bwMode="auto">
          <a:xfrm>
            <a:off x="3284538" y="5492750"/>
            <a:ext cx="6350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100" b="1" dirty="0">
                <a:solidFill>
                  <a:srgbClr val="FF0000"/>
                </a:solidFill>
              </a:rPr>
              <a:t>DDOS</a:t>
            </a:r>
          </a:p>
        </p:txBody>
      </p:sp>
      <p:sp>
        <p:nvSpPr>
          <p:cNvPr id="128009" name="TextBox 8"/>
          <p:cNvSpPr txBox="1">
            <a:spLocks noChangeArrowheads="1"/>
          </p:cNvSpPr>
          <p:nvPr/>
        </p:nvSpPr>
        <p:spPr bwMode="auto">
          <a:xfrm>
            <a:off x="6205538" y="5746750"/>
            <a:ext cx="6350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100" b="1" dirty="0">
                <a:solidFill>
                  <a:srgbClr val="FF0000"/>
                </a:solidFill>
              </a:rPr>
              <a:t>DDOS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Dire Consequences</a:t>
            </a:r>
          </a:p>
        </p:txBody>
      </p:sp>
      <p:sp>
        <p:nvSpPr>
          <p:cNvPr id="129027" name="Rectangle 3"/>
          <p:cNvSpPr>
            <a:spLocks noGrp="1" noChangeArrowheads="1"/>
          </p:cNvSpPr>
          <p:nvPr>
            <p:ph idx="1"/>
          </p:nvPr>
        </p:nvSpPr>
        <p:spPr>
          <a:xfrm>
            <a:off x="458788" y="1403350"/>
            <a:ext cx="8264525" cy="4962525"/>
          </a:xfrm>
        </p:spPr>
        <p:txBody>
          <a:bodyPr/>
          <a:lstStyle/>
          <a:p>
            <a:pPr>
              <a:lnSpc>
                <a:spcPct val="85000"/>
              </a:lnSpc>
            </a:pPr>
            <a:r>
              <a:rPr lang="en-US" dirty="0">
                <a:latin typeface="Verdana" charset="0"/>
                <a:ea typeface="ＭＳ Ｐゴシック" charset="0"/>
                <a:cs typeface="ＭＳ Ｐゴシック" charset="0"/>
              </a:rPr>
              <a:t>The Miscreant Economy is not a joke. It is not </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a game. It is not something to play with.</a:t>
            </a:r>
          </a:p>
          <a:p>
            <a:pPr lvl="1">
              <a:lnSpc>
                <a:spcPct val="85000"/>
              </a:lnSpc>
            </a:pPr>
            <a:r>
              <a:rPr lang="en-US" b="1" dirty="0">
                <a:solidFill>
                  <a:srgbClr val="FF0000"/>
                </a:solidFill>
                <a:latin typeface="Verdana" charset="0"/>
                <a:ea typeface="ＭＳ Ｐゴシック" charset="0"/>
              </a:rPr>
              <a:t>PEOPLE DIE</a:t>
            </a:r>
          </a:p>
          <a:p>
            <a:pPr>
              <a:lnSpc>
                <a:spcPct val="85000"/>
              </a:lnSpc>
            </a:pPr>
            <a:r>
              <a:rPr lang="en-US" dirty="0">
                <a:latin typeface="Verdana" charset="0"/>
                <a:ea typeface="ＭＳ Ｐゴシック" charset="0"/>
                <a:cs typeface="ＭＳ Ｐゴシック" charset="0"/>
              </a:rPr>
              <a:t>Once organized crime enter the world of the Miscreant Economy, the days of </a:t>
            </a:r>
            <a:r>
              <a:rPr lang="en-US" i="1" dirty="0">
                <a:latin typeface="Verdana" charset="0"/>
                <a:ea typeface="ＭＳ Ｐゴシック" charset="0"/>
                <a:cs typeface="ＭＳ Ｐゴシック" charset="0"/>
              </a:rPr>
              <a:t>fun</a:t>
            </a:r>
            <a:r>
              <a:rPr lang="en-US" dirty="0">
                <a:latin typeface="Verdana" charset="0"/>
                <a:ea typeface="ＭＳ Ｐゴシック" charset="0"/>
                <a:cs typeface="ＭＳ Ｐゴシック" charset="0"/>
              </a:rPr>
              <a:t> were over.</a:t>
            </a:r>
          </a:p>
          <a:p>
            <a:pPr>
              <a:lnSpc>
                <a:spcPct val="85000"/>
              </a:lnSpc>
            </a:pPr>
            <a:r>
              <a:rPr lang="en-US" dirty="0">
                <a:latin typeface="Verdana" charset="0"/>
                <a:ea typeface="ＭＳ Ｐゴシック" charset="0"/>
                <a:cs typeface="ＭＳ Ｐゴシック" charset="0"/>
              </a:rPr>
              <a:t>Now that Cyber-Criminals will use any resource on the net to commit their crime, they don’t worry about the collateral damage done.</a:t>
            </a:r>
          </a:p>
          <a:p>
            <a:pPr lvl="1">
              <a:lnSpc>
                <a:spcPct val="85000"/>
              </a:lnSpc>
            </a:pPr>
            <a:r>
              <a:rPr lang="en-US" dirty="0">
                <a:latin typeface="Verdana" charset="0"/>
                <a:ea typeface="ＭＳ Ｐゴシック" charset="0"/>
              </a:rPr>
              <a:t>Think of computer resources at a hospital, power plant, or oil refinery – infected and used to commit phishing and card jacking.</a:t>
            </a:r>
          </a:p>
          <a:p>
            <a:pPr lvl="1">
              <a:lnSpc>
                <a:spcPct val="85000"/>
              </a:lnSpc>
            </a:pPr>
            <a:r>
              <a:rPr lang="en-US" dirty="0">
                <a:latin typeface="Verdana" charset="0"/>
                <a:ea typeface="ＭＳ Ｐゴシック" charset="0"/>
              </a:rPr>
              <a:t>What happens if someone gets mad at the phishing site, attacks it in retaliation, unintentionally knocking out a key systems.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501650" y="1408113"/>
            <a:ext cx="8408988" cy="1468437"/>
            <a:chOff x="339" y="846"/>
            <a:chExt cx="5255" cy="898"/>
          </a:xfrm>
        </p:grpSpPr>
        <p:sp>
          <p:nvSpPr>
            <p:cNvPr id="130054" name="Rectangle 3"/>
            <p:cNvSpPr>
              <a:spLocks noChangeArrowheads="1"/>
            </p:cNvSpPr>
            <p:nvPr/>
          </p:nvSpPr>
          <p:spPr bwMode="auto">
            <a:xfrm flipH="1">
              <a:off x="339" y="1079"/>
              <a:ext cx="5248" cy="665"/>
            </a:xfrm>
            <a:prstGeom prst="rect">
              <a:avLst/>
            </a:prstGeom>
            <a:solidFill>
              <a:srgbClr val="ADD4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0055" name="Rectangle 4"/>
            <p:cNvSpPr>
              <a:spLocks noChangeArrowheads="1"/>
            </p:cNvSpPr>
            <p:nvPr/>
          </p:nvSpPr>
          <p:spPr bwMode="auto">
            <a:xfrm flipH="1" flipV="1">
              <a:off x="339" y="846"/>
              <a:ext cx="5024" cy="388"/>
            </a:xfrm>
            <a:prstGeom prst="rect">
              <a:avLst/>
            </a:prstGeom>
            <a:solidFill>
              <a:srgbClr val="ADD4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0056" name="AutoShape 5"/>
            <p:cNvSpPr>
              <a:spLocks noChangeArrowheads="1"/>
            </p:cNvSpPr>
            <p:nvPr/>
          </p:nvSpPr>
          <p:spPr bwMode="auto">
            <a:xfrm>
              <a:off x="5357" y="846"/>
              <a:ext cx="237" cy="233"/>
            </a:xfrm>
            <a:prstGeom prst="rtTriangle">
              <a:avLst/>
            </a:prstGeom>
            <a:solidFill>
              <a:srgbClr val="ADD4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grpSp>
      <p:sp>
        <p:nvSpPr>
          <p:cNvPr id="130051" name="Rectangle 6"/>
          <p:cNvSpPr>
            <a:spLocks noGrp="1" noChangeArrowheads="1"/>
          </p:cNvSpPr>
          <p:nvPr>
            <p:ph type="title"/>
          </p:nvPr>
        </p:nvSpPr>
        <p:spPr/>
        <p:txBody>
          <a:bodyPr/>
          <a:lstStyle/>
          <a:p>
            <a:r>
              <a:rPr lang="en-US" dirty="0">
                <a:latin typeface="Verdana" charset="0"/>
                <a:ea typeface="ＭＳ Ｐゴシック" charset="0"/>
                <a:cs typeface="ＭＳ Ｐゴシック" charset="0"/>
              </a:rPr>
              <a:t>Enduring Financial Opportunities</a:t>
            </a:r>
          </a:p>
        </p:txBody>
      </p:sp>
      <p:sp>
        <p:nvSpPr>
          <p:cNvPr id="130052" name="Rectangle 7"/>
          <p:cNvSpPr>
            <a:spLocks noGrp="1" noChangeArrowheads="1"/>
          </p:cNvSpPr>
          <p:nvPr>
            <p:ph idx="1"/>
          </p:nvPr>
        </p:nvSpPr>
        <p:spPr>
          <a:xfrm>
            <a:off x="655638" y="3048000"/>
            <a:ext cx="7940675" cy="3222625"/>
          </a:xfrm>
        </p:spPr>
        <p:txBody>
          <a:bodyPr/>
          <a:lstStyle/>
          <a:p>
            <a:pPr>
              <a:buFont typeface="Wingdings" charset="0"/>
              <a:buNone/>
            </a:pPr>
            <a:r>
              <a:rPr lang="en-US" dirty="0">
                <a:latin typeface="Verdana" charset="0"/>
                <a:ea typeface="ＭＳ Ｐゴシック" charset="0"/>
                <a:cs typeface="ＭＳ Ｐゴシック" charset="0"/>
              </a:rPr>
              <a:t>Enduring </a:t>
            </a:r>
            <a:r>
              <a:rPr lang="en-US" i="1" dirty="0">
                <a:latin typeface="Verdana" charset="0"/>
                <a:ea typeface="ＭＳ Ｐゴシック" charset="0"/>
                <a:cs typeface="ＭＳ Ｐゴシック" charset="0"/>
              </a:rPr>
              <a:t>criminal</a:t>
            </a:r>
            <a:r>
              <a:rPr lang="en-US" dirty="0">
                <a:latin typeface="Verdana" charset="0"/>
                <a:ea typeface="ＭＳ Ｐゴシック" charset="0"/>
                <a:cs typeface="ＭＳ Ｐゴシック" charset="0"/>
              </a:rPr>
              <a:t> financial opportunities:</a:t>
            </a:r>
          </a:p>
          <a:p>
            <a:r>
              <a:rPr lang="en-US" sz="2200" dirty="0">
                <a:latin typeface="Verdana" charset="0"/>
                <a:ea typeface="ＭＳ Ｐゴシック" charset="0"/>
                <a:cs typeface="ＭＳ Ｐゴシック" charset="0"/>
              </a:rPr>
              <a:t>Extortion</a:t>
            </a:r>
          </a:p>
          <a:p>
            <a:r>
              <a:rPr lang="en-US" sz="2200" dirty="0">
                <a:latin typeface="Verdana" charset="0"/>
                <a:ea typeface="ＭＳ Ｐゴシック" charset="0"/>
                <a:cs typeface="ＭＳ Ｐゴシック" charset="0"/>
              </a:rPr>
              <a:t>Advertising</a:t>
            </a:r>
          </a:p>
          <a:p>
            <a:r>
              <a:rPr lang="en-US" sz="2200" dirty="0">
                <a:latin typeface="Verdana" charset="0"/>
                <a:ea typeface="ＭＳ Ｐゴシック" charset="0"/>
                <a:cs typeface="ＭＳ Ｐゴシック" charset="0"/>
              </a:rPr>
              <a:t>Fraudulent sales</a:t>
            </a:r>
          </a:p>
          <a:p>
            <a:r>
              <a:rPr lang="en-US" sz="2200" dirty="0">
                <a:latin typeface="Verdana" charset="0"/>
                <a:ea typeface="ＭＳ Ｐゴシック" charset="0"/>
                <a:cs typeface="ＭＳ Ｐゴシック" charset="0"/>
              </a:rPr>
              <a:t>Identity theft and financial fraud</a:t>
            </a:r>
          </a:p>
          <a:p>
            <a:r>
              <a:rPr lang="en-US" sz="2200" dirty="0">
                <a:latin typeface="Verdana" charset="0"/>
                <a:ea typeface="ＭＳ Ｐゴシック" charset="0"/>
                <a:cs typeface="ＭＳ Ｐゴシック" charset="0"/>
              </a:rPr>
              <a:t>Theft of goods/services</a:t>
            </a:r>
          </a:p>
          <a:p>
            <a:r>
              <a:rPr lang="en-US" sz="2200" dirty="0">
                <a:latin typeface="Verdana" charset="0"/>
                <a:ea typeface="ＭＳ Ｐゴシック" charset="0"/>
                <a:cs typeface="ＭＳ Ｐゴシック" charset="0"/>
              </a:rPr>
              <a:t>Espionage/theft of information</a:t>
            </a:r>
          </a:p>
        </p:txBody>
      </p:sp>
      <p:sp>
        <p:nvSpPr>
          <p:cNvPr id="130053" name="Text Box 8"/>
          <p:cNvSpPr txBox="1">
            <a:spLocks noChangeArrowheads="1"/>
          </p:cNvSpPr>
          <p:nvPr/>
        </p:nvSpPr>
        <p:spPr bwMode="auto">
          <a:xfrm>
            <a:off x="601663" y="1462088"/>
            <a:ext cx="81788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b="1" dirty="0">
                <a:solidFill>
                  <a:schemeClr val="accent2"/>
                </a:solidFill>
              </a:rPr>
              <a:t>Postulate: </a:t>
            </a:r>
            <a:r>
              <a:rPr lang="en-US" b="1" dirty="0">
                <a:solidFill>
                  <a:schemeClr val="tx1"/>
                </a:solidFill>
              </a:rPr>
              <a:t>Strong, Enduring Criminal Financial Opportunities Will Motivate Participants in the Threat Economy to Innovate to Overcome New Technology Barriers Placed in Their Way</a:t>
            </a:r>
            <a:endParaRPr lang="en-US" b="1" dirty="0">
              <a:solidFill>
                <a:schemeClr val="accent2"/>
              </a:solidFill>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Threat Economy: In the Past</a:t>
            </a:r>
          </a:p>
        </p:txBody>
      </p:sp>
      <p:sp>
        <p:nvSpPr>
          <p:cNvPr id="131075" name="Text Box 3"/>
          <p:cNvSpPr txBox="1">
            <a:spLocks noChangeArrowheads="1"/>
          </p:cNvSpPr>
          <p:nvPr/>
        </p:nvSpPr>
        <p:spPr bwMode="auto">
          <a:xfrm>
            <a:off x="6626225" y="1981200"/>
            <a:ext cx="1530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2000" b="1" dirty="0">
                <a:solidFill>
                  <a:schemeClr val="accent2"/>
                </a:solidFill>
              </a:rPr>
              <a:t>End Value</a:t>
            </a:r>
          </a:p>
        </p:txBody>
      </p:sp>
      <p:sp>
        <p:nvSpPr>
          <p:cNvPr id="131076" name="Rectangle 4"/>
          <p:cNvSpPr>
            <a:spLocks noChangeArrowheads="1"/>
          </p:cNvSpPr>
          <p:nvPr/>
        </p:nvSpPr>
        <p:spPr bwMode="auto">
          <a:xfrm>
            <a:off x="6677025" y="3657600"/>
            <a:ext cx="1428750" cy="800100"/>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1077" name="Text Box 5"/>
          <p:cNvSpPr txBox="1">
            <a:spLocks noChangeArrowheads="1"/>
          </p:cNvSpPr>
          <p:nvPr/>
        </p:nvSpPr>
        <p:spPr bwMode="auto">
          <a:xfrm>
            <a:off x="6704013" y="3727450"/>
            <a:ext cx="1374775" cy="658813"/>
          </a:xfrm>
          <a:prstGeom prst="rect">
            <a:avLst/>
          </a:prstGeom>
          <a:solidFill>
            <a:srgbClr val="6B6A4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t>Espionage</a:t>
            </a:r>
            <a:br>
              <a:rPr lang="en-US" sz="1400" b="1" dirty="0"/>
            </a:br>
            <a:r>
              <a:rPr lang="en-US" sz="1400" b="1" dirty="0"/>
              <a:t> (Corporate/ Government)</a:t>
            </a:r>
          </a:p>
        </p:txBody>
      </p:sp>
      <p:sp>
        <p:nvSpPr>
          <p:cNvPr id="131078" name="Rectangle 6"/>
          <p:cNvSpPr>
            <a:spLocks noChangeArrowheads="1"/>
          </p:cNvSpPr>
          <p:nvPr/>
        </p:nvSpPr>
        <p:spPr bwMode="auto">
          <a:xfrm>
            <a:off x="6677025" y="2590800"/>
            <a:ext cx="1428750" cy="381000"/>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1079" name="Text Box 7"/>
          <p:cNvSpPr txBox="1">
            <a:spLocks noChangeArrowheads="1"/>
          </p:cNvSpPr>
          <p:nvPr/>
        </p:nvSpPr>
        <p:spPr bwMode="auto">
          <a:xfrm>
            <a:off x="6759575" y="2644775"/>
            <a:ext cx="1262063" cy="274638"/>
          </a:xfrm>
          <a:prstGeom prst="rect">
            <a:avLst/>
          </a:prstGeom>
          <a:solidFill>
            <a:srgbClr val="6B6A4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t>Fame</a:t>
            </a:r>
          </a:p>
        </p:txBody>
      </p:sp>
      <p:sp>
        <p:nvSpPr>
          <p:cNvPr id="131080" name="Line 8"/>
          <p:cNvSpPr>
            <a:spLocks noChangeShapeType="1"/>
          </p:cNvSpPr>
          <p:nvPr/>
        </p:nvSpPr>
        <p:spPr bwMode="auto">
          <a:xfrm>
            <a:off x="2590800" y="2851150"/>
            <a:ext cx="1355725" cy="2016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1" name="Line 9"/>
          <p:cNvSpPr>
            <a:spLocks noChangeShapeType="1"/>
          </p:cNvSpPr>
          <p:nvPr/>
        </p:nvSpPr>
        <p:spPr bwMode="auto">
          <a:xfrm flipV="1">
            <a:off x="5391150" y="2971800"/>
            <a:ext cx="1220788" cy="14144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2" name="Line 10"/>
          <p:cNvSpPr>
            <a:spLocks noChangeShapeType="1"/>
          </p:cNvSpPr>
          <p:nvPr/>
        </p:nvSpPr>
        <p:spPr bwMode="auto">
          <a:xfrm>
            <a:off x="5126038" y="2998788"/>
            <a:ext cx="1485900" cy="3540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3" name="Rectangle 11"/>
          <p:cNvSpPr>
            <a:spLocks noChangeArrowheads="1"/>
          </p:cNvSpPr>
          <p:nvPr/>
        </p:nvSpPr>
        <p:spPr bwMode="auto">
          <a:xfrm>
            <a:off x="6677025" y="3124200"/>
            <a:ext cx="1428750" cy="363538"/>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1084" name="Text Box 12"/>
          <p:cNvSpPr txBox="1">
            <a:spLocks noChangeArrowheads="1"/>
          </p:cNvSpPr>
          <p:nvPr/>
        </p:nvSpPr>
        <p:spPr bwMode="auto">
          <a:xfrm>
            <a:off x="6759575" y="3168650"/>
            <a:ext cx="1262063" cy="274638"/>
          </a:xfrm>
          <a:prstGeom prst="rect">
            <a:avLst/>
          </a:prstGeom>
          <a:solidFill>
            <a:srgbClr val="6B6A4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t>Theft</a:t>
            </a:r>
          </a:p>
        </p:txBody>
      </p:sp>
      <p:sp>
        <p:nvSpPr>
          <p:cNvPr id="131085" name="Line 13"/>
          <p:cNvSpPr>
            <a:spLocks noChangeShapeType="1"/>
          </p:cNvSpPr>
          <p:nvPr/>
        </p:nvSpPr>
        <p:spPr bwMode="auto">
          <a:xfrm flipV="1">
            <a:off x="4784725" y="2819400"/>
            <a:ext cx="1841500" cy="1317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6" name="Line 14"/>
          <p:cNvSpPr>
            <a:spLocks noChangeShapeType="1"/>
          </p:cNvSpPr>
          <p:nvPr/>
        </p:nvSpPr>
        <p:spPr bwMode="auto">
          <a:xfrm>
            <a:off x="5126038" y="2970213"/>
            <a:ext cx="1500187" cy="1068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7" name="Line 15"/>
          <p:cNvSpPr>
            <a:spLocks noChangeShapeType="1"/>
          </p:cNvSpPr>
          <p:nvPr/>
        </p:nvSpPr>
        <p:spPr bwMode="auto">
          <a:xfrm flipV="1">
            <a:off x="2590800" y="3168650"/>
            <a:ext cx="1355725" cy="425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8" name="Line 16"/>
          <p:cNvSpPr>
            <a:spLocks noChangeShapeType="1"/>
          </p:cNvSpPr>
          <p:nvPr/>
        </p:nvSpPr>
        <p:spPr bwMode="auto">
          <a:xfrm>
            <a:off x="2590800" y="2851150"/>
            <a:ext cx="1355725" cy="1187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89" name="Line 17"/>
          <p:cNvSpPr>
            <a:spLocks noChangeShapeType="1"/>
          </p:cNvSpPr>
          <p:nvPr/>
        </p:nvSpPr>
        <p:spPr bwMode="auto">
          <a:xfrm flipV="1">
            <a:off x="2527300" y="4191000"/>
            <a:ext cx="1419225"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1090" name="Oval 18"/>
          <p:cNvSpPr>
            <a:spLocks noChangeArrowheads="1"/>
          </p:cNvSpPr>
          <p:nvPr/>
        </p:nvSpPr>
        <p:spPr bwMode="auto">
          <a:xfrm>
            <a:off x="6400800" y="2476500"/>
            <a:ext cx="1981200" cy="609600"/>
          </a:xfrm>
          <a:prstGeom prst="ellipse">
            <a:avLst/>
          </a:prstGeom>
          <a:noFill/>
          <a:ln w="50800">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dirty="0"/>
          </a:p>
        </p:txBody>
      </p:sp>
      <p:sp>
        <p:nvSpPr>
          <p:cNvPr id="131091" name="Text Box 19"/>
          <p:cNvSpPr txBox="1">
            <a:spLocks noChangeArrowheads="1"/>
          </p:cNvSpPr>
          <p:nvPr/>
        </p:nvSpPr>
        <p:spPr bwMode="auto">
          <a:xfrm>
            <a:off x="1193800" y="1981200"/>
            <a:ext cx="12414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2000" b="1" dirty="0">
                <a:solidFill>
                  <a:schemeClr val="accent2"/>
                </a:solidFill>
              </a:rPr>
              <a:t>Writers</a:t>
            </a:r>
          </a:p>
        </p:txBody>
      </p:sp>
      <p:sp>
        <p:nvSpPr>
          <p:cNvPr id="131092" name="Text Box 20"/>
          <p:cNvSpPr txBox="1">
            <a:spLocks noChangeArrowheads="1"/>
          </p:cNvSpPr>
          <p:nvPr/>
        </p:nvSpPr>
        <p:spPr bwMode="auto">
          <a:xfrm>
            <a:off x="4121150" y="1981200"/>
            <a:ext cx="12414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2000" b="1" dirty="0">
                <a:solidFill>
                  <a:schemeClr val="accent2"/>
                </a:solidFill>
              </a:rPr>
              <a:t>Asset</a:t>
            </a:r>
          </a:p>
        </p:txBody>
      </p:sp>
      <p:sp>
        <p:nvSpPr>
          <p:cNvPr id="131093" name="Rectangle 21"/>
          <p:cNvSpPr>
            <a:spLocks noChangeArrowheads="1"/>
          </p:cNvSpPr>
          <p:nvPr/>
        </p:nvSpPr>
        <p:spPr bwMode="auto">
          <a:xfrm>
            <a:off x="1004888" y="3735388"/>
            <a:ext cx="1620837" cy="341312"/>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094" name="Text Box 22"/>
          <p:cNvSpPr txBox="1">
            <a:spLocks noChangeArrowheads="1"/>
          </p:cNvSpPr>
          <p:nvPr/>
        </p:nvSpPr>
        <p:spPr bwMode="auto">
          <a:xfrm>
            <a:off x="1101725" y="3779838"/>
            <a:ext cx="142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Worms</a:t>
            </a:r>
          </a:p>
        </p:txBody>
      </p:sp>
      <p:sp>
        <p:nvSpPr>
          <p:cNvPr id="131095" name="Rectangle 23"/>
          <p:cNvSpPr>
            <a:spLocks noChangeArrowheads="1"/>
          </p:cNvSpPr>
          <p:nvPr/>
        </p:nvSpPr>
        <p:spPr bwMode="auto">
          <a:xfrm>
            <a:off x="1004888" y="2579688"/>
            <a:ext cx="1620837" cy="468312"/>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096" name="Text Box 24"/>
          <p:cNvSpPr txBox="1">
            <a:spLocks noChangeArrowheads="1"/>
          </p:cNvSpPr>
          <p:nvPr/>
        </p:nvSpPr>
        <p:spPr bwMode="auto">
          <a:xfrm>
            <a:off x="1060450" y="2586038"/>
            <a:ext cx="15081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Tool and Toolkit Writers</a:t>
            </a:r>
          </a:p>
        </p:txBody>
      </p:sp>
      <p:sp>
        <p:nvSpPr>
          <p:cNvPr id="131097" name="Rectangle 25"/>
          <p:cNvSpPr>
            <a:spLocks noChangeArrowheads="1"/>
          </p:cNvSpPr>
          <p:nvPr/>
        </p:nvSpPr>
        <p:spPr bwMode="auto">
          <a:xfrm>
            <a:off x="1004888" y="4113213"/>
            <a:ext cx="1620837" cy="349250"/>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098" name="Text Box 26"/>
          <p:cNvSpPr txBox="1">
            <a:spLocks noChangeArrowheads="1"/>
          </p:cNvSpPr>
          <p:nvPr/>
        </p:nvSpPr>
        <p:spPr bwMode="auto">
          <a:xfrm>
            <a:off x="1101725" y="4157663"/>
            <a:ext cx="142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Viruses</a:t>
            </a:r>
          </a:p>
        </p:txBody>
      </p:sp>
      <p:sp>
        <p:nvSpPr>
          <p:cNvPr id="131099" name="Rectangle 27"/>
          <p:cNvSpPr>
            <a:spLocks noChangeArrowheads="1"/>
          </p:cNvSpPr>
          <p:nvPr/>
        </p:nvSpPr>
        <p:spPr bwMode="auto">
          <a:xfrm>
            <a:off x="1004888" y="4498975"/>
            <a:ext cx="1620837" cy="349250"/>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100" name="Text Box 28"/>
          <p:cNvSpPr txBox="1">
            <a:spLocks noChangeArrowheads="1"/>
          </p:cNvSpPr>
          <p:nvPr/>
        </p:nvSpPr>
        <p:spPr bwMode="auto">
          <a:xfrm>
            <a:off x="1101725" y="4543425"/>
            <a:ext cx="1425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Trojans</a:t>
            </a:r>
          </a:p>
        </p:txBody>
      </p:sp>
      <p:sp>
        <p:nvSpPr>
          <p:cNvPr id="131101" name="Rectangle 29"/>
          <p:cNvSpPr>
            <a:spLocks noChangeArrowheads="1"/>
          </p:cNvSpPr>
          <p:nvPr/>
        </p:nvSpPr>
        <p:spPr bwMode="auto">
          <a:xfrm>
            <a:off x="1003300" y="3271838"/>
            <a:ext cx="1620838" cy="349250"/>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102" name="Text Box 30"/>
          <p:cNvSpPr txBox="1">
            <a:spLocks noChangeArrowheads="1"/>
          </p:cNvSpPr>
          <p:nvPr/>
        </p:nvSpPr>
        <p:spPr bwMode="auto">
          <a:xfrm>
            <a:off x="1025525" y="3324225"/>
            <a:ext cx="1577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Malware Writers</a:t>
            </a:r>
          </a:p>
        </p:txBody>
      </p:sp>
      <p:sp>
        <p:nvSpPr>
          <p:cNvPr id="131103" name="Rectangle 31"/>
          <p:cNvSpPr>
            <a:spLocks noChangeArrowheads="1"/>
          </p:cNvSpPr>
          <p:nvPr/>
        </p:nvSpPr>
        <p:spPr bwMode="auto">
          <a:xfrm>
            <a:off x="987425" y="3275013"/>
            <a:ext cx="1654175" cy="1601787"/>
          </a:xfrm>
          <a:prstGeom prst="rect">
            <a:avLst/>
          </a:prstGeom>
          <a:noFill/>
          <a:ln w="38100">
            <a:solidFill>
              <a:srgbClr val="EBE998"/>
            </a:solidFill>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dirty="0"/>
          </a:p>
        </p:txBody>
      </p:sp>
      <p:sp>
        <p:nvSpPr>
          <p:cNvPr id="131104" name="Rectangle 32"/>
          <p:cNvSpPr>
            <a:spLocks noChangeArrowheads="1"/>
          </p:cNvSpPr>
          <p:nvPr/>
        </p:nvSpPr>
        <p:spPr bwMode="auto">
          <a:xfrm>
            <a:off x="4003675" y="2590800"/>
            <a:ext cx="1476375" cy="1066800"/>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105" name="Text Box 33"/>
          <p:cNvSpPr txBox="1">
            <a:spLocks noChangeArrowheads="1"/>
          </p:cNvSpPr>
          <p:nvPr/>
        </p:nvSpPr>
        <p:spPr bwMode="auto">
          <a:xfrm>
            <a:off x="4054475" y="2667000"/>
            <a:ext cx="1376363" cy="850900"/>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Compromise Individual Host or Application</a:t>
            </a:r>
          </a:p>
        </p:txBody>
      </p:sp>
      <p:sp>
        <p:nvSpPr>
          <p:cNvPr id="131106" name="Rectangle 34"/>
          <p:cNvSpPr>
            <a:spLocks noChangeArrowheads="1"/>
          </p:cNvSpPr>
          <p:nvPr/>
        </p:nvSpPr>
        <p:spPr bwMode="auto">
          <a:xfrm>
            <a:off x="4005263" y="3886200"/>
            <a:ext cx="1476375" cy="609600"/>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1107" name="Text Box 35"/>
          <p:cNvSpPr txBox="1">
            <a:spLocks noChangeArrowheads="1"/>
          </p:cNvSpPr>
          <p:nvPr/>
        </p:nvSpPr>
        <p:spPr bwMode="auto">
          <a:xfrm>
            <a:off x="4054475" y="3957638"/>
            <a:ext cx="1376363" cy="466725"/>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400" b="1" dirty="0">
                <a:solidFill>
                  <a:schemeClr val="tx1"/>
                </a:solidFill>
              </a:rPr>
              <a:t>Compromise Environment</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Line 2"/>
          <p:cNvSpPr>
            <a:spLocks noChangeShapeType="1"/>
          </p:cNvSpPr>
          <p:nvPr/>
        </p:nvSpPr>
        <p:spPr bwMode="auto">
          <a:xfrm flipV="1">
            <a:off x="6096000" y="4724400"/>
            <a:ext cx="12827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099" name="Line 3"/>
          <p:cNvSpPr>
            <a:spLocks noChangeShapeType="1"/>
          </p:cNvSpPr>
          <p:nvPr/>
        </p:nvSpPr>
        <p:spPr bwMode="auto">
          <a:xfrm flipV="1">
            <a:off x="4502150" y="5276850"/>
            <a:ext cx="4763" cy="279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00" name="Line 4"/>
          <p:cNvSpPr>
            <a:spLocks noChangeShapeType="1"/>
          </p:cNvSpPr>
          <p:nvPr/>
        </p:nvSpPr>
        <p:spPr bwMode="auto">
          <a:xfrm flipV="1">
            <a:off x="2936875" y="2698750"/>
            <a:ext cx="887413" cy="15954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01" name="Rectangle 5"/>
          <p:cNvSpPr>
            <a:spLocks noGrp="1" noChangeArrowheads="1"/>
          </p:cNvSpPr>
          <p:nvPr>
            <p:ph type="title"/>
          </p:nvPr>
        </p:nvSpPr>
        <p:spPr/>
        <p:txBody>
          <a:bodyPr/>
          <a:lstStyle/>
          <a:p>
            <a:r>
              <a:rPr lang="en-US" dirty="0">
                <a:latin typeface="Verdana" charset="0"/>
                <a:ea typeface="ＭＳ Ｐゴシック" charset="0"/>
                <a:cs typeface="ＭＳ Ｐゴシック" charset="0"/>
              </a:rPr>
              <a:t>Threat Economy: Today</a:t>
            </a:r>
          </a:p>
        </p:txBody>
      </p:sp>
      <p:sp>
        <p:nvSpPr>
          <p:cNvPr id="132102" name="Text Box 6"/>
          <p:cNvSpPr txBox="1">
            <a:spLocks noChangeArrowheads="1"/>
          </p:cNvSpPr>
          <p:nvPr/>
        </p:nvSpPr>
        <p:spPr bwMode="auto">
          <a:xfrm>
            <a:off x="447675" y="1490663"/>
            <a:ext cx="124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80000"/>
              </a:lnSpc>
              <a:spcBef>
                <a:spcPct val="50000"/>
              </a:spcBef>
            </a:pPr>
            <a:r>
              <a:rPr lang="en-US" sz="1600" b="1" dirty="0">
                <a:solidFill>
                  <a:schemeClr val="accent2"/>
                </a:solidFill>
              </a:rPr>
              <a:t>Writers</a:t>
            </a:r>
          </a:p>
        </p:txBody>
      </p:sp>
      <p:sp>
        <p:nvSpPr>
          <p:cNvPr id="132103" name="Text Box 7"/>
          <p:cNvSpPr txBox="1">
            <a:spLocks noChangeArrowheads="1"/>
          </p:cNvSpPr>
          <p:nvPr/>
        </p:nvSpPr>
        <p:spPr bwMode="auto">
          <a:xfrm>
            <a:off x="3703638" y="1490663"/>
            <a:ext cx="1477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80000"/>
              </a:lnSpc>
              <a:spcBef>
                <a:spcPct val="50000"/>
              </a:spcBef>
            </a:pPr>
            <a:r>
              <a:rPr lang="en-US" sz="1600" b="1" dirty="0">
                <a:solidFill>
                  <a:schemeClr val="accent2"/>
                </a:solidFill>
              </a:rPr>
              <a:t>Middle Men</a:t>
            </a:r>
          </a:p>
        </p:txBody>
      </p:sp>
      <p:sp>
        <p:nvSpPr>
          <p:cNvPr id="132104" name="Text Box 8"/>
          <p:cNvSpPr txBox="1">
            <a:spLocks noChangeArrowheads="1"/>
          </p:cNvSpPr>
          <p:nvPr/>
        </p:nvSpPr>
        <p:spPr bwMode="auto">
          <a:xfrm>
            <a:off x="5387975" y="1381125"/>
            <a:ext cx="15303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80000"/>
              </a:lnSpc>
              <a:spcBef>
                <a:spcPct val="50000"/>
              </a:spcBef>
            </a:pPr>
            <a:r>
              <a:rPr lang="en-US" sz="1600" b="1" dirty="0">
                <a:solidFill>
                  <a:schemeClr val="accent2"/>
                </a:solidFill>
              </a:rPr>
              <a:t>Second Stage Abusers</a:t>
            </a:r>
          </a:p>
        </p:txBody>
      </p:sp>
      <p:sp>
        <p:nvSpPr>
          <p:cNvPr id="132105" name="Line 9"/>
          <p:cNvSpPr>
            <a:spLocks noChangeShapeType="1"/>
          </p:cNvSpPr>
          <p:nvPr/>
        </p:nvSpPr>
        <p:spPr bwMode="auto">
          <a:xfrm>
            <a:off x="2992438" y="2265363"/>
            <a:ext cx="822325" cy="179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06" name="Line 10"/>
          <p:cNvSpPr>
            <a:spLocks noChangeShapeType="1"/>
          </p:cNvSpPr>
          <p:nvPr/>
        </p:nvSpPr>
        <p:spPr bwMode="auto">
          <a:xfrm>
            <a:off x="1582738" y="2105025"/>
            <a:ext cx="5635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07" name="Line 11"/>
          <p:cNvSpPr>
            <a:spLocks noChangeShapeType="1"/>
          </p:cNvSpPr>
          <p:nvPr/>
        </p:nvSpPr>
        <p:spPr bwMode="auto">
          <a:xfrm flipV="1">
            <a:off x="2992438" y="2087563"/>
            <a:ext cx="4343400"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08" name="Line 12"/>
          <p:cNvSpPr>
            <a:spLocks noChangeShapeType="1"/>
          </p:cNvSpPr>
          <p:nvPr/>
        </p:nvSpPr>
        <p:spPr bwMode="auto">
          <a:xfrm flipV="1">
            <a:off x="5038725" y="3143250"/>
            <a:ext cx="485775" cy="4857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09" name="Line 13"/>
          <p:cNvSpPr>
            <a:spLocks noChangeShapeType="1"/>
          </p:cNvSpPr>
          <p:nvPr/>
        </p:nvSpPr>
        <p:spPr bwMode="auto">
          <a:xfrm flipV="1">
            <a:off x="4419600" y="3629025"/>
            <a:ext cx="1101725" cy="3079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0" name="Line 14"/>
          <p:cNvSpPr>
            <a:spLocks noChangeShapeType="1"/>
          </p:cNvSpPr>
          <p:nvPr/>
        </p:nvSpPr>
        <p:spPr bwMode="auto">
          <a:xfrm>
            <a:off x="5180013" y="3937000"/>
            <a:ext cx="347662" cy="2000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1" name="Line 15"/>
          <p:cNvSpPr>
            <a:spLocks noChangeShapeType="1"/>
          </p:cNvSpPr>
          <p:nvPr/>
        </p:nvSpPr>
        <p:spPr bwMode="auto">
          <a:xfrm>
            <a:off x="1658938" y="3194050"/>
            <a:ext cx="487362"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2" name="Line 16"/>
          <p:cNvSpPr>
            <a:spLocks noChangeShapeType="1"/>
          </p:cNvSpPr>
          <p:nvPr/>
        </p:nvSpPr>
        <p:spPr bwMode="auto">
          <a:xfrm>
            <a:off x="1676400" y="4419600"/>
            <a:ext cx="463550" cy="52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3" name="Line 17"/>
          <p:cNvSpPr>
            <a:spLocks noChangeShapeType="1"/>
          </p:cNvSpPr>
          <p:nvPr/>
        </p:nvSpPr>
        <p:spPr bwMode="auto">
          <a:xfrm>
            <a:off x="6713538" y="3551238"/>
            <a:ext cx="641350" cy="285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4" name="Line 18"/>
          <p:cNvSpPr>
            <a:spLocks noChangeShapeType="1"/>
          </p:cNvSpPr>
          <p:nvPr/>
        </p:nvSpPr>
        <p:spPr bwMode="auto">
          <a:xfrm>
            <a:off x="6694488" y="3651250"/>
            <a:ext cx="641350" cy="6064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5" name="Line 19"/>
          <p:cNvSpPr>
            <a:spLocks noChangeShapeType="1"/>
          </p:cNvSpPr>
          <p:nvPr/>
        </p:nvSpPr>
        <p:spPr bwMode="auto">
          <a:xfrm>
            <a:off x="4238625" y="5256213"/>
            <a:ext cx="1323975"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6" name="Line 20"/>
          <p:cNvSpPr>
            <a:spLocks noChangeShapeType="1"/>
          </p:cNvSpPr>
          <p:nvPr/>
        </p:nvSpPr>
        <p:spPr bwMode="auto">
          <a:xfrm flipV="1">
            <a:off x="6731000" y="5348288"/>
            <a:ext cx="630238"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17" name="Line 21"/>
          <p:cNvSpPr>
            <a:spLocks noChangeShapeType="1"/>
          </p:cNvSpPr>
          <p:nvPr/>
        </p:nvSpPr>
        <p:spPr bwMode="auto">
          <a:xfrm>
            <a:off x="6710363" y="3798888"/>
            <a:ext cx="614362" cy="8556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grpSp>
        <p:nvGrpSpPr>
          <p:cNvPr id="132118" name="Group 22"/>
          <p:cNvGrpSpPr>
            <a:grpSpLocks/>
          </p:cNvGrpSpPr>
          <p:nvPr/>
        </p:nvGrpSpPr>
        <p:grpSpPr bwMode="auto">
          <a:xfrm>
            <a:off x="3749675" y="3582988"/>
            <a:ext cx="1508125" cy="592137"/>
            <a:chOff x="2362" y="2257"/>
            <a:chExt cx="950" cy="373"/>
          </a:xfrm>
        </p:grpSpPr>
        <p:sp>
          <p:nvSpPr>
            <p:cNvPr id="132223" name="Rectangle 23"/>
            <p:cNvSpPr>
              <a:spLocks noChangeArrowheads="1"/>
            </p:cNvSpPr>
            <p:nvPr/>
          </p:nvSpPr>
          <p:spPr bwMode="auto">
            <a:xfrm>
              <a:off x="2392" y="2257"/>
              <a:ext cx="890" cy="364"/>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24" name="Text Box 24"/>
            <p:cNvSpPr txBox="1">
              <a:spLocks noChangeArrowheads="1"/>
            </p:cNvSpPr>
            <p:nvPr/>
          </p:nvSpPr>
          <p:spPr bwMode="auto">
            <a:xfrm>
              <a:off x="2362" y="2272"/>
              <a:ext cx="950"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Bot-Net Management:</a:t>
              </a:r>
            </a:p>
            <a:p>
              <a:pPr>
                <a:lnSpc>
                  <a:spcPct val="90000"/>
                </a:lnSpc>
                <a:spcBef>
                  <a:spcPct val="50000"/>
                </a:spcBef>
              </a:pPr>
              <a:r>
                <a:rPr lang="en-US" sz="1000" b="1" dirty="0">
                  <a:solidFill>
                    <a:schemeClr val="tx1"/>
                  </a:solidFill>
                </a:rPr>
                <a:t>For Rent, for Lease, for Sale</a:t>
              </a:r>
            </a:p>
          </p:txBody>
        </p:sp>
      </p:grpSp>
      <p:sp>
        <p:nvSpPr>
          <p:cNvPr id="132119" name="Line 25"/>
          <p:cNvSpPr>
            <a:spLocks noChangeShapeType="1"/>
          </p:cNvSpPr>
          <p:nvPr/>
        </p:nvSpPr>
        <p:spPr bwMode="auto">
          <a:xfrm flipV="1">
            <a:off x="1601788" y="2319338"/>
            <a:ext cx="538162" cy="3635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20" name="Line 26"/>
          <p:cNvSpPr>
            <a:spLocks noChangeShapeType="1"/>
          </p:cNvSpPr>
          <p:nvPr/>
        </p:nvSpPr>
        <p:spPr bwMode="auto">
          <a:xfrm>
            <a:off x="4883150" y="2419350"/>
            <a:ext cx="2432050" cy="190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21" name="Line 27"/>
          <p:cNvSpPr>
            <a:spLocks noChangeShapeType="1"/>
          </p:cNvSpPr>
          <p:nvPr/>
        </p:nvSpPr>
        <p:spPr bwMode="auto">
          <a:xfrm>
            <a:off x="4878388" y="2444750"/>
            <a:ext cx="2466975" cy="3984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grpSp>
        <p:nvGrpSpPr>
          <p:cNvPr id="132122" name="Group 28"/>
          <p:cNvGrpSpPr>
            <a:grpSpLocks/>
          </p:cNvGrpSpPr>
          <p:nvPr/>
        </p:nvGrpSpPr>
        <p:grpSpPr bwMode="auto">
          <a:xfrm>
            <a:off x="3824288" y="3048000"/>
            <a:ext cx="1360487" cy="277813"/>
            <a:chOff x="2409" y="1920"/>
            <a:chExt cx="857" cy="175"/>
          </a:xfrm>
        </p:grpSpPr>
        <p:sp>
          <p:nvSpPr>
            <p:cNvPr id="132221" name="Rectangle 29"/>
            <p:cNvSpPr>
              <a:spLocks noChangeArrowheads="1"/>
            </p:cNvSpPr>
            <p:nvPr/>
          </p:nvSpPr>
          <p:spPr bwMode="auto">
            <a:xfrm>
              <a:off x="2409" y="1920"/>
              <a:ext cx="857" cy="175"/>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222" name="Text Box 30"/>
            <p:cNvSpPr txBox="1">
              <a:spLocks noChangeArrowheads="1"/>
            </p:cNvSpPr>
            <p:nvPr/>
          </p:nvSpPr>
          <p:spPr bwMode="auto">
            <a:xfrm>
              <a:off x="2440" y="1932"/>
              <a:ext cx="7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Bot-Net Creation</a:t>
              </a:r>
            </a:p>
          </p:txBody>
        </p:sp>
      </p:grpSp>
      <p:sp>
        <p:nvSpPr>
          <p:cNvPr id="132123" name="Line 31"/>
          <p:cNvSpPr>
            <a:spLocks noChangeShapeType="1"/>
          </p:cNvSpPr>
          <p:nvPr/>
        </p:nvSpPr>
        <p:spPr bwMode="auto">
          <a:xfrm>
            <a:off x="4503738" y="3330575"/>
            <a:ext cx="0" cy="2301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24" name="Line 32"/>
          <p:cNvSpPr>
            <a:spLocks noChangeShapeType="1"/>
          </p:cNvSpPr>
          <p:nvPr/>
        </p:nvSpPr>
        <p:spPr bwMode="auto">
          <a:xfrm>
            <a:off x="3265488" y="4471988"/>
            <a:ext cx="54451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grpSp>
        <p:nvGrpSpPr>
          <p:cNvPr id="132125" name="Group 33"/>
          <p:cNvGrpSpPr>
            <a:grpSpLocks/>
          </p:cNvGrpSpPr>
          <p:nvPr/>
        </p:nvGrpSpPr>
        <p:grpSpPr bwMode="auto">
          <a:xfrm>
            <a:off x="3814763" y="4325938"/>
            <a:ext cx="1377950" cy="366712"/>
            <a:chOff x="2403" y="2725"/>
            <a:chExt cx="868" cy="231"/>
          </a:xfrm>
        </p:grpSpPr>
        <p:sp>
          <p:nvSpPr>
            <p:cNvPr id="132219" name="Rectangle 34"/>
            <p:cNvSpPr>
              <a:spLocks noChangeArrowheads="1"/>
            </p:cNvSpPr>
            <p:nvPr/>
          </p:nvSpPr>
          <p:spPr bwMode="auto">
            <a:xfrm>
              <a:off x="2403" y="2725"/>
              <a:ext cx="868" cy="231"/>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220" name="Text Box 35"/>
            <p:cNvSpPr txBox="1">
              <a:spLocks noChangeArrowheads="1"/>
            </p:cNvSpPr>
            <p:nvPr/>
          </p:nvSpPr>
          <p:spPr bwMode="auto">
            <a:xfrm>
              <a:off x="2493" y="2728"/>
              <a:ext cx="68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Personal Information</a:t>
              </a:r>
            </a:p>
          </p:txBody>
        </p:sp>
      </p:grpSp>
      <p:grpSp>
        <p:nvGrpSpPr>
          <p:cNvPr id="132126" name="Group 36"/>
          <p:cNvGrpSpPr>
            <a:grpSpLocks/>
          </p:cNvGrpSpPr>
          <p:nvPr/>
        </p:nvGrpSpPr>
        <p:grpSpPr bwMode="auto">
          <a:xfrm>
            <a:off x="3824288" y="5472113"/>
            <a:ext cx="1360487" cy="441325"/>
            <a:chOff x="2409" y="3447"/>
            <a:chExt cx="857" cy="278"/>
          </a:xfrm>
        </p:grpSpPr>
        <p:sp>
          <p:nvSpPr>
            <p:cNvPr id="132217" name="Rectangle 37"/>
            <p:cNvSpPr>
              <a:spLocks noChangeArrowheads="1"/>
            </p:cNvSpPr>
            <p:nvPr/>
          </p:nvSpPr>
          <p:spPr bwMode="auto">
            <a:xfrm>
              <a:off x="2409" y="3447"/>
              <a:ext cx="857" cy="278"/>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218" name="Text Box 38"/>
            <p:cNvSpPr txBox="1">
              <a:spLocks noChangeArrowheads="1"/>
            </p:cNvSpPr>
            <p:nvPr/>
          </p:nvSpPr>
          <p:spPr bwMode="auto">
            <a:xfrm>
              <a:off x="2470" y="3471"/>
              <a:ext cx="73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Electronic IP Leakage</a:t>
              </a:r>
            </a:p>
          </p:txBody>
        </p:sp>
      </p:grpSp>
      <p:sp>
        <p:nvSpPr>
          <p:cNvPr id="132127" name="Line 39"/>
          <p:cNvSpPr>
            <a:spLocks noChangeShapeType="1"/>
          </p:cNvSpPr>
          <p:nvPr/>
        </p:nvSpPr>
        <p:spPr bwMode="auto">
          <a:xfrm flipH="1">
            <a:off x="4506913" y="4687888"/>
            <a:ext cx="0" cy="1889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28" name="Line 40"/>
          <p:cNvSpPr>
            <a:spLocks noChangeShapeType="1"/>
          </p:cNvSpPr>
          <p:nvPr/>
        </p:nvSpPr>
        <p:spPr bwMode="auto">
          <a:xfrm flipH="1">
            <a:off x="5180013" y="4273550"/>
            <a:ext cx="382587" cy="1635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29" name="Line 41"/>
          <p:cNvSpPr>
            <a:spLocks noChangeShapeType="1"/>
          </p:cNvSpPr>
          <p:nvPr/>
        </p:nvSpPr>
        <p:spPr bwMode="auto">
          <a:xfrm flipH="1" flipV="1">
            <a:off x="5184775" y="4552950"/>
            <a:ext cx="476250" cy="2762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30" name="Line 42"/>
          <p:cNvSpPr>
            <a:spLocks noChangeShapeType="1"/>
          </p:cNvSpPr>
          <p:nvPr/>
        </p:nvSpPr>
        <p:spPr bwMode="auto">
          <a:xfrm>
            <a:off x="4876800" y="2238375"/>
            <a:ext cx="2459038" cy="79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31" name="Line 43"/>
          <p:cNvSpPr>
            <a:spLocks noChangeShapeType="1"/>
          </p:cNvSpPr>
          <p:nvPr/>
        </p:nvSpPr>
        <p:spPr bwMode="auto">
          <a:xfrm>
            <a:off x="3270250" y="5702300"/>
            <a:ext cx="5143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32" name="Line 44"/>
          <p:cNvSpPr>
            <a:spLocks noChangeShapeType="1"/>
          </p:cNvSpPr>
          <p:nvPr/>
        </p:nvSpPr>
        <p:spPr bwMode="auto">
          <a:xfrm flipV="1">
            <a:off x="3270250" y="4643438"/>
            <a:ext cx="539750" cy="814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33" name="Line 45"/>
          <p:cNvSpPr>
            <a:spLocks noChangeShapeType="1"/>
          </p:cNvSpPr>
          <p:nvPr/>
        </p:nvSpPr>
        <p:spPr bwMode="auto">
          <a:xfrm>
            <a:off x="3262313" y="4668838"/>
            <a:ext cx="552450" cy="8413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grpSp>
        <p:nvGrpSpPr>
          <p:cNvPr id="6" name="Group 46"/>
          <p:cNvGrpSpPr>
            <a:grpSpLocks/>
          </p:cNvGrpSpPr>
          <p:nvPr/>
        </p:nvGrpSpPr>
        <p:grpSpPr bwMode="auto">
          <a:xfrm>
            <a:off x="838200" y="6019800"/>
            <a:ext cx="7342188" cy="514350"/>
            <a:chOff x="672" y="3888"/>
            <a:chExt cx="4464" cy="384"/>
          </a:xfrm>
          <a:solidFill>
            <a:srgbClr val="3DFF3D"/>
          </a:solidFill>
        </p:grpSpPr>
        <p:sp>
          <p:nvSpPr>
            <p:cNvPr id="225401" name="AutoShape 47"/>
            <p:cNvSpPr>
              <a:spLocks noChangeArrowheads="1"/>
            </p:cNvSpPr>
            <p:nvPr/>
          </p:nvSpPr>
          <p:spPr bwMode="auto">
            <a:xfrm>
              <a:off x="672" y="3888"/>
              <a:ext cx="4464" cy="384"/>
            </a:xfrm>
            <a:prstGeom prst="leftArrow">
              <a:avLst>
                <a:gd name="adj1" fmla="val 70139"/>
                <a:gd name="adj2" fmla="val 245201"/>
              </a:avLst>
            </a:prstGeom>
            <a:grpFill/>
            <a:ln w="9525">
              <a:solidFill>
                <a:srgbClr val="3DFF3D"/>
              </a:solidFill>
              <a:miter lim="800000"/>
              <a:headEnd/>
              <a:tailEnd/>
            </a:ln>
          </p:spPr>
          <p:txBody>
            <a:bodyPr wrap="none" lIns="82124" tIns="41061" rIns="82124" bIns="41061" anchor="ctr"/>
            <a:lstStyle/>
            <a:p>
              <a:pPr>
                <a:defRPr/>
              </a:pPr>
              <a:endParaRPr lang="en-US" dirty="0">
                <a:ea typeface="+mn-ea"/>
                <a:cs typeface="+mn-cs"/>
              </a:endParaRPr>
            </a:p>
          </p:txBody>
        </p:sp>
        <p:sp>
          <p:nvSpPr>
            <p:cNvPr id="225402" name="Text Box 48"/>
            <p:cNvSpPr txBox="1">
              <a:spLocks noChangeArrowheads="1"/>
            </p:cNvSpPr>
            <p:nvPr/>
          </p:nvSpPr>
          <p:spPr bwMode="auto">
            <a:xfrm>
              <a:off x="1728" y="3952"/>
              <a:ext cx="2880" cy="273"/>
            </a:xfrm>
            <a:prstGeom prst="rect">
              <a:avLst/>
            </a:prstGeom>
            <a:grpFill/>
            <a:ln w="9525">
              <a:solidFill>
                <a:srgbClr val="3DFF3D"/>
              </a:solidFill>
              <a:miter lim="800000"/>
              <a:headEnd/>
              <a:tailEnd/>
            </a:ln>
          </p:spPr>
          <p:txBody>
            <a:bodyPr lIns="82124" tIns="41061" rIns="82124" bIns="41061">
              <a:spAutoFit/>
            </a:bodyPr>
            <a:lstStyle/>
            <a:p>
              <a:pPr defTabSz="814388" eaLnBrk="0" hangingPunct="0">
                <a:lnSpc>
                  <a:spcPct val="90000"/>
                </a:lnSpc>
                <a:spcBef>
                  <a:spcPct val="50000"/>
                </a:spcBef>
                <a:defRPr/>
              </a:pPr>
              <a:r>
                <a:rPr lang="en-US" sz="2000" b="1" dirty="0">
                  <a:ea typeface="+mn-ea"/>
                  <a:cs typeface="+mn-cs"/>
                </a:rPr>
                <a:t>$$$ Flow of Money $$$</a:t>
              </a:r>
            </a:p>
          </p:txBody>
        </p:sp>
      </p:grpSp>
      <p:grpSp>
        <p:nvGrpSpPr>
          <p:cNvPr id="132135" name="Group 49"/>
          <p:cNvGrpSpPr>
            <a:grpSpLocks/>
          </p:cNvGrpSpPr>
          <p:nvPr/>
        </p:nvGrpSpPr>
        <p:grpSpPr bwMode="auto">
          <a:xfrm>
            <a:off x="476250" y="3148013"/>
            <a:ext cx="1182688" cy="341312"/>
            <a:chOff x="300" y="1983"/>
            <a:chExt cx="745" cy="215"/>
          </a:xfrm>
        </p:grpSpPr>
        <p:sp>
          <p:nvSpPr>
            <p:cNvPr id="132215" name="Rectangle 50"/>
            <p:cNvSpPr>
              <a:spLocks noChangeArrowheads="1"/>
            </p:cNvSpPr>
            <p:nvPr/>
          </p:nvSpPr>
          <p:spPr bwMode="auto">
            <a:xfrm>
              <a:off x="300" y="1983"/>
              <a:ext cx="745" cy="215"/>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16" name="Text Box 51"/>
            <p:cNvSpPr txBox="1">
              <a:spLocks noChangeArrowheads="1"/>
            </p:cNvSpPr>
            <p:nvPr/>
          </p:nvSpPr>
          <p:spPr bwMode="auto">
            <a:xfrm>
              <a:off x="345" y="2011"/>
              <a:ext cx="65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Worms</a:t>
              </a:r>
            </a:p>
          </p:txBody>
        </p:sp>
      </p:grpSp>
      <p:sp>
        <p:nvSpPr>
          <p:cNvPr id="132136" name="Rectangle 52"/>
          <p:cNvSpPr>
            <a:spLocks noChangeArrowheads="1"/>
          </p:cNvSpPr>
          <p:nvPr/>
        </p:nvSpPr>
        <p:spPr bwMode="auto">
          <a:xfrm>
            <a:off x="476250" y="4300538"/>
            <a:ext cx="1182688" cy="341312"/>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grpSp>
        <p:nvGrpSpPr>
          <p:cNvPr id="132137" name="Group 53"/>
          <p:cNvGrpSpPr>
            <a:grpSpLocks/>
          </p:cNvGrpSpPr>
          <p:nvPr/>
        </p:nvGrpSpPr>
        <p:grpSpPr bwMode="auto">
          <a:xfrm>
            <a:off x="476250" y="1992313"/>
            <a:ext cx="1182688" cy="385762"/>
            <a:chOff x="300" y="1255"/>
            <a:chExt cx="745" cy="243"/>
          </a:xfrm>
        </p:grpSpPr>
        <p:sp>
          <p:nvSpPr>
            <p:cNvPr id="132213" name="Rectangle 54"/>
            <p:cNvSpPr>
              <a:spLocks noChangeArrowheads="1"/>
            </p:cNvSpPr>
            <p:nvPr/>
          </p:nvSpPr>
          <p:spPr bwMode="auto">
            <a:xfrm>
              <a:off x="300" y="1255"/>
              <a:ext cx="745" cy="243"/>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14" name="Text Box 55"/>
            <p:cNvSpPr txBox="1">
              <a:spLocks noChangeArrowheads="1"/>
            </p:cNvSpPr>
            <p:nvPr/>
          </p:nvSpPr>
          <p:spPr bwMode="auto">
            <a:xfrm>
              <a:off x="326" y="1259"/>
              <a:ext cx="69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Tool and Toolkit Writers</a:t>
              </a:r>
            </a:p>
          </p:txBody>
        </p:sp>
      </p:grpSp>
      <p:grpSp>
        <p:nvGrpSpPr>
          <p:cNvPr id="132138" name="Group 56"/>
          <p:cNvGrpSpPr>
            <a:grpSpLocks/>
          </p:cNvGrpSpPr>
          <p:nvPr/>
        </p:nvGrpSpPr>
        <p:grpSpPr bwMode="auto">
          <a:xfrm>
            <a:off x="476250" y="3525838"/>
            <a:ext cx="1182688" cy="349250"/>
            <a:chOff x="300" y="2221"/>
            <a:chExt cx="745" cy="220"/>
          </a:xfrm>
        </p:grpSpPr>
        <p:sp>
          <p:nvSpPr>
            <p:cNvPr id="132211" name="Rectangle 57"/>
            <p:cNvSpPr>
              <a:spLocks noChangeArrowheads="1"/>
            </p:cNvSpPr>
            <p:nvPr/>
          </p:nvSpPr>
          <p:spPr bwMode="auto">
            <a:xfrm>
              <a:off x="300" y="2221"/>
              <a:ext cx="745" cy="220"/>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12" name="Text Box 58"/>
            <p:cNvSpPr txBox="1">
              <a:spLocks noChangeArrowheads="1"/>
            </p:cNvSpPr>
            <p:nvPr/>
          </p:nvSpPr>
          <p:spPr bwMode="auto">
            <a:xfrm>
              <a:off x="345" y="2249"/>
              <a:ext cx="65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Viruses</a:t>
              </a:r>
            </a:p>
          </p:txBody>
        </p:sp>
      </p:grpSp>
      <p:grpSp>
        <p:nvGrpSpPr>
          <p:cNvPr id="132139" name="Group 59"/>
          <p:cNvGrpSpPr>
            <a:grpSpLocks/>
          </p:cNvGrpSpPr>
          <p:nvPr/>
        </p:nvGrpSpPr>
        <p:grpSpPr bwMode="auto">
          <a:xfrm>
            <a:off x="476250" y="3911600"/>
            <a:ext cx="1182688" cy="349250"/>
            <a:chOff x="300" y="2464"/>
            <a:chExt cx="745" cy="220"/>
          </a:xfrm>
        </p:grpSpPr>
        <p:sp>
          <p:nvSpPr>
            <p:cNvPr id="132209" name="Rectangle 60"/>
            <p:cNvSpPr>
              <a:spLocks noChangeArrowheads="1"/>
            </p:cNvSpPr>
            <p:nvPr/>
          </p:nvSpPr>
          <p:spPr bwMode="auto">
            <a:xfrm>
              <a:off x="300" y="2464"/>
              <a:ext cx="745" cy="220"/>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10" name="Text Box 61"/>
            <p:cNvSpPr txBox="1">
              <a:spLocks noChangeArrowheads="1"/>
            </p:cNvSpPr>
            <p:nvPr/>
          </p:nvSpPr>
          <p:spPr bwMode="auto">
            <a:xfrm>
              <a:off x="345" y="2492"/>
              <a:ext cx="65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Trojans</a:t>
              </a:r>
            </a:p>
          </p:txBody>
        </p:sp>
      </p:grpSp>
      <p:grpSp>
        <p:nvGrpSpPr>
          <p:cNvPr id="132140" name="Group 62"/>
          <p:cNvGrpSpPr>
            <a:grpSpLocks/>
          </p:cNvGrpSpPr>
          <p:nvPr/>
        </p:nvGrpSpPr>
        <p:grpSpPr bwMode="auto">
          <a:xfrm>
            <a:off x="476250" y="2684463"/>
            <a:ext cx="1182688" cy="349250"/>
            <a:chOff x="300" y="1691"/>
            <a:chExt cx="745" cy="220"/>
          </a:xfrm>
        </p:grpSpPr>
        <p:sp>
          <p:nvSpPr>
            <p:cNvPr id="132207" name="Rectangle 63"/>
            <p:cNvSpPr>
              <a:spLocks noChangeArrowheads="1"/>
            </p:cNvSpPr>
            <p:nvPr/>
          </p:nvSpPr>
          <p:spPr bwMode="auto">
            <a:xfrm>
              <a:off x="300" y="1691"/>
              <a:ext cx="745" cy="220"/>
            </a:xfrm>
            <a:prstGeom prst="rect">
              <a:avLst/>
            </a:prstGeom>
            <a:solidFill>
              <a:srgbClr val="EBE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08" name="Text Box 64"/>
            <p:cNvSpPr txBox="1">
              <a:spLocks noChangeArrowheads="1"/>
            </p:cNvSpPr>
            <p:nvPr/>
          </p:nvSpPr>
          <p:spPr bwMode="auto">
            <a:xfrm>
              <a:off x="310" y="1724"/>
              <a:ext cx="72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Malware Writers</a:t>
              </a:r>
            </a:p>
          </p:txBody>
        </p:sp>
      </p:grpSp>
      <p:sp>
        <p:nvSpPr>
          <p:cNvPr id="132141" name="Line 65"/>
          <p:cNvSpPr>
            <a:spLocks noChangeShapeType="1"/>
          </p:cNvSpPr>
          <p:nvPr/>
        </p:nvSpPr>
        <p:spPr bwMode="auto">
          <a:xfrm flipH="1" flipV="1">
            <a:off x="2705100" y="3398838"/>
            <a:ext cx="7938" cy="1025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42" name="Text Box 66"/>
          <p:cNvSpPr txBox="1">
            <a:spLocks noChangeArrowheads="1"/>
          </p:cNvSpPr>
          <p:nvPr/>
        </p:nvSpPr>
        <p:spPr bwMode="auto">
          <a:xfrm>
            <a:off x="2111375" y="1381125"/>
            <a:ext cx="12414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80000"/>
              </a:lnSpc>
              <a:spcBef>
                <a:spcPct val="50000"/>
              </a:spcBef>
            </a:pPr>
            <a:r>
              <a:rPr lang="en-US" sz="1600" b="1" dirty="0">
                <a:solidFill>
                  <a:schemeClr val="accent2"/>
                </a:solidFill>
              </a:rPr>
              <a:t>First Stage Abusers</a:t>
            </a:r>
          </a:p>
        </p:txBody>
      </p:sp>
      <p:grpSp>
        <p:nvGrpSpPr>
          <p:cNvPr id="132143" name="Group 67"/>
          <p:cNvGrpSpPr>
            <a:grpSpLocks/>
          </p:cNvGrpSpPr>
          <p:nvPr/>
        </p:nvGrpSpPr>
        <p:grpSpPr bwMode="auto">
          <a:xfrm>
            <a:off x="2157413" y="2952750"/>
            <a:ext cx="1123950" cy="403225"/>
            <a:chOff x="1352" y="1881"/>
            <a:chExt cx="708" cy="254"/>
          </a:xfrm>
        </p:grpSpPr>
        <p:sp>
          <p:nvSpPr>
            <p:cNvPr id="132205" name="Rectangle 68"/>
            <p:cNvSpPr>
              <a:spLocks noChangeArrowheads="1"/>
            </p:cNvSpPr>
            <p:nvPr/>
          </p:nvSpPr>
          <p:spPr bwMode="auto">
            <a:xfrm>
              <a:off x="1352" y="1887"/>
              <a:ext cx="708" cy="24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06" name="Text Box 69"/>
            <p:cNvSpPr txBox="1">
              <a:spLocks noChangeArrowheads="1"/>
            </p:cNvSpPr>
            <p:nvPr/>
          </p:nvSpPr>
          <p:spPr bwMode="auto">
            <a:xfrm>
              <a:off x="1383" y="1881"/>
              <a:ext cx="64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Machine Harvesting</a:t>
              </a:r>
            </a:p>
          </p:txBody>
        </p:sp>
      </p:grpSp>
      <p:grpSp>
        <p:nvGrpSpPr>
          <p:cNvPr id="132144" name="Group 70"/>
          <p:cNvGrpSpPr>
            <a:grpSpLocks/>
          </p:cNvGrpSpPr>
          <p:nvPr/>
        </p:nvGrpSpPr>
        <p:grpSpPr bwMode="auto">
          <a:xfrm>
            <a:off x="2146300" y="4252913"/>
            <a:ext cx="1123950" cy="431800"/>
            <a:chOff x="1352" y="2679"/>
            <a:chExt cx="708" cy="272"/>
          </a:xfrm>
        </p:grpSpPr>
        <p:sp>
          <p:nvSpPr>
            <p:cNvPr id="132203" name="Rectangle 71"/>
            <p:cNvSpPr>
              <a:spLocks noChangeArrowheads="1"/>
            </p:cNvSpPr>
            <p:nvPr/>
          </p:nvSpPr>
          <p:spPr bwMode="auto">
            <a:xfrm>
              <a:off x="1352" y="2679"/>
              <a:ext cx="708" cy="27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04" name="Text Box 72"/>
            <p:cNvSpPr txBox="1">
              <a:spLocks noChangeArrowheads="1"/>
            </p:cNvSpPr>
            <p:nvPr/>
          </p:nvSpPr>
          <p:spPr bwMode="auto">
            <a:xfrm>
              <a:off x="1383" y="2698"/>
              <a:ext cx="64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Information Harvesting</a:t>
              </a:r>
            </a:p>
          </p:txBody>
        </p:sp>
      </p:grpSp>
      <p:grpSp>
        <p:nvGrpSpPr>
          <p:cNvPr id="132145" name="Group 73"/>
          <p:cNvGrpSpPr>
            <a:grpSpLocks/>
          </p:cNvGrpSpPr>
          <p:nvPr/>
        </p:nvGrpSpPr>
        <p:grpSpPr bwMode="auto">
          <a:xfrm>
            <a:off x="2146300" y="1976438"/>
            <a:ext cx="1123950" cy="444500"/>
            <a:chOff x="1352" y="1245"/>
            <a:chExt cx="708" cy="280"/>
          </a:xfrm>
        </p:grpSpPr>
        <p:sp>
          <p:nvSpPr>
            <p:cNvPr id="132201" name="Rectangle 74"/>
            <p:cNvSpPr>
              <a:spLocks noChangeArrowheads="1"/>
            </p:cNvSpPr>
            <p:nvPr/>
          </p:nvSpPr>
          <p:spPr bwMode="auto">
            <a:xfrm>
              <a:off x="1352" y="1245"/>
              <a:ext cx="708" cy="2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02" name="Text Box 75"/>
            <p:cNvSpPr txBox="1">
              <a:spLocks noChangeArrowheads="1"/>
            </p:cNvSpPr>
            <p:nvPr/>
          </p:nvSpPr>
          <p:spPr bwMode="auto">
            <a:xfrm>
              <a:off x="1383" y="1273"/>
              <a:ext cx="64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Hacker/Direct Attack</a:t>
              </a:r>
            </a:p>
          </p:txBody>
        </p:sp>
      </p:grpSp>
      <p:grpSp>
        <p:nvGrpSpPr>
          <p:cNvPr id="132146" name="Group 76"/>
          <p:cNvGrpSpPr>
            <a:grpSpLocks/>
          </p:cNvGrpSpPr>
          <p:nvPr/>
        </p:nvGrpSpPr>
        <p:grpSpPr bwMode="auto">
          <a:xfrm>
            <a:off x="2139950" y="5235575"/>
            <a:ext cx="1136650" cy="550863"/>
            <a:chOff x="1348" y="3298"/>
            <a:chExt cx="716" cy="347"/>
          </a:xfrm>
        </p:grpSpPr>
        <p:sp>
          <p:nvSpPr>
            <p:cNvPr id="132199" name="Rectangle 77"/>
            <p:cNvSpPr>
              <a:spLocks noChangeArrowheads="1"/>
            </p:cNvSpPr>
            <p:nvPr/>
          </p:nvSpPr>
          <p:spPr bwMode="auto">
            <a:xfrm>
              <a:off x="1352" y="3298"/>
              <a:ext cx="708" cy="3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200" name="Text Box 78"/>
            <p:cNvSpPr txBox="1">
              <a:spLocks noChangeArrowheads="1"/>
            </p:cNvSpPr>
            <p:nvPr/>
          </p:nvSpPr>
          <p:spPr bwMode="auto">
            <a:xfrm>
              <a:off x="1348" y="3317"/>
              <a:ext cx="7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Internal Theft: Abuse of Privilege</a:t>
              </a:r>
            </a:p>
          </p:txBody>
        </p:sp>
      </p:grpSp>
      <p:grpSp>
        <p:nvGrpSpPr>
          <p:cNvPr id="132147" name="Group 79"/>
          <p:cNvGrpSpPr>
            <a:grpSpLocks/>
          </p:cNvGrpSpPr>
          <p:nvPr/>
        </p:nvGrpSpPr>
        <p:grpSpPr bwMode="auto">
          <a:xfrm>
            <a:off x="3814763" y="4876800"/>
            <a:ext cx="1377950" cy="400050"/>
            <a:chOff x="2403" y="3072"/>
            <a:chExt cx="868" cy="252"/>
          </a:xfrm>
        </p:grpSpPr>
        <p:sp>
          <p:nvSpPr>
            <p:cNvPr id="132197" name="Rectangle 80"/>
            <p:cNvSpPr>
              <a:spLocks noChangeArrowheads="1"/>
            </p:cNvSpPr>
            <p:nvPr/>
          </p:nvSpPr>
          <p:spPr bwMode="auto">
            <a:xfrm>
              <a:off x="2403" y="3072"/>
              <a:ext cx="868" cy="252"/>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98" name="Text Box 81"/>
            <p:cNvSpPr txBox="1">
              <a:spLocks noChangeArrowheads="1"/>
            </p:cNvSpPr>
            <p:nvPr/>
          </p:nvSpPr>
          <p:spPr bwMode="auto">
            <a:xfrm>
              <a:off x="2467" y="3086"/>
              <a:ext cx="74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Information Brokerage</a:t>
              </a:r>
            </a:p>
          </p:txBody>
        </p:sp>
      </p:grpSp>
      <p:grpSp>
        <p:nvGrpSpPr>
          <p:cNvPr id="132148" name="Group 82"/>
          <p:cNvGrpSpPr>
            <a:grpSpLocks/>
          </p:cNvGrpSpPr>
          <p:nvPr/>
        </p:nvGrpSpPr>
        <p:grpSpPr bwMode="auto">
          <a:xfrm>
            <a:off x="5532438" y="3433763"/>
            <a:ext cx="1189037" cy="400050"/>
            <a:chOff x="3485" y="2163"/>
            <a:chExt cx="749" cy="252"/>
          </a:xfrm>
        </p:grpSpPr>
        <p:sp>
          <p:nvSpPr>
            <p:cNvPr id="132195" name="Rectangle 83"/>
            <p:cNvSpPr>
              <a:spLocks noChangeArrowheads="1"/>
            </p:cNvSpPr>
            <p:nvPr/>
          </p:nvSpPr>
          <p:spPr bwMode="auto">
            <a:xfrm>
              <a:off x="3485" y="2163"/>
              <a:ext cx="749" cy="25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96" name="Text Box 84"/>
            <p:cNvSpPr txBox="1">
              <a:spLocks noChangeArrowheads="1"/>
            </p:cNvSpPr>
            <p:nvPr/>
          </p:nvSpPr>
          <p:spPr bwMode="auto">
            <a:xfrm>
              <a:off x="3517" y="2209"/>
              <a:ext cx="68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Spammer</a:t>
              </a:r>
            </a:p>
          </p:txBody>
        </p:sp>
      </p:grpSp>
      <p:grpSp>
        <p:nvGrpSpPr>
          <p:cNvPr id="132149" name="Group 85"/>
          <p:cNvGrpSpPr>
            <a:grpSpLocks/>
          </p:cNvGrpSpPr>
          <p:nvPr/>
        </p:nvGrpSpPr>
        <p:grpSpPr bwMode="auto">
          <a:xfrm>
            <a:off x="5532438" y="4008438"/>
            <a:ext cx="1189037" cy="334962"/>
            <a:chOff x="3485" y="2525"/>
            <a:chExt cx="749" cy="211"/>
          </a:xfrm>
        </p:grpSpPr>
        <p:sp>
          <p:nvSpPr>
            <p:cNvPr id="132193" name="Rectangle 86"/>
            <p:cNvSpPr>
              <a:spLocks noChangeArrowheads="1"/>
            </p:cNvSpPr>
            <p:nvPr/>
          </p:nvSpPr>
          <p:spPr bwMode="auto">
            <a:xfrm>
              <a:off x="3485" y="2525"/>
              <a:ext cx="749" cy="21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94" name="Text Box 87"/>
            <p:cNvSpPr txBox="1">
              <a:spLocks noChangeArrowheads="1"/>
            </p:cNvSpPr>
            <p:nvPr/>
          </p:nvSpPr>
          <p:spPr bwMode="auto">
            <a:xfrm>
              <a:off x="3517" y="2562"/>
              <a:ext cx="68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Phisher</a:t>
              </a:r>
            </a:p>
          </p:txBody>
        </p:sp>
      </p:grpSp>
      <p:grpSp>
        <p:nvGrpSpPr>
          <p:cNvPr id="132150" name="Group 88"/>
          <p:cNvGrpSpPr>
            <a:grpSpLocks/>
          </p:cNvGrpSpPr>
          <p:nvPr/>
        </p:nvGrpSpPr>
        <p:grpSpPr bwMode="auto">
          <a:xfrm>
            <a:off x="5532438" y="2814638"/>
            <a:ext cx="1189037" cy="501650"/>
            <a:chOff x="3485" y="1773"/>
            <a:chExt cx="749" cy="316"/>
          </a:xfrm>
        </p:grpSpPr>
        <p:sp>
          <p:nvSpPr>
            <p:cNvPr id="132191" name="Rectangle 89"/>
            <p:cNvSpPr>
              <a:spLocks noChangeArrowheads="1"/>
            </p:cNvSpPr>
            <p:nvPr/>
          </p:nvSpPr>
          <p:spPr bwMode="auto">
            <a:xfrm>
              <a:off x="3485" y="1773"/>
              <a:ext cx="749" cy="3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92" name="Text Box 90"/>
            <p:cNvSpPr txBox="1">
              <a:spLocks noChangeArrowheads="1"/>
            </p:cNvSpPr>
            <p:nvPr/>
          </p:nvSpPr>
          <p:spPr bwMode="auto">
            <a:xfrm>
              <a:off x="3517" y="1815"/>
              <a:ext cx="68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Extortionist/ DDoS-for-Hire</a:t>
              </a:r>
            </a:p>
          </p:txBody>
        </p:sp>
      </p:grpSp>
      <p:grpSp>
        <p:nvGrpSpPr>
          <p:cNvPr id="132151" name="Group 91"/>
          <p:cNvGrpSpPr>
            <a:grpSpLocks/>
          </p:cNvGrpSpPr>
          <p:nvPr/>
        </p:nvGrpSpPr>
        <p:grpSpPr bwMode="auto">
          <a:xfrm>
            <a:off x="5532438" y="4511675"/>
            <a:ext cx="1189037" cy="428625"/>
            <a:chOff x="3485" y="2842"/>
            <a:chExt cx="749" cy="270"/>
          </a:xfrm>
        </p:grpSpPr>
        <p:sp>
          <p:nvSpPr>
            <p:cNvPr id="132189" name="Rectangle 92"/>
            <p:cNvSpPr>
              <a:spLocks noChangeArrowheads="1"/>
            </p:cNvSpPr>
            <p:nvPr/>
          </p:nvSpPr>
          <p:spPr bwMode="auto">
            <a:xfrm>
              <a:off x="3485" y="2842"/>
              <a:ext cx="749" cy="27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90" name="Text Box 93"/>
            <p:cNvSpPr txBox="1">
              <a:spLocks noChangeArrowheads="1"/>
            </p:cNvSpPr>
            <p:nvPr/>
          </p:nvSpPr>
          <p:spPr bwMode="auto">
            <a:xfrm>
              <a:off x="3511" y="2859"/>
              <a:ext cx="6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Pharmer/DNS Poisoning</a:t>
              </a:r>
            </a:p>
          </p:txBody>
        </p:sp>
      </p:grpSp>
      <p:grpSp>
        <p:nvGrpSpPr>
          <p:cNvPr id="132152" name="Group 94"/>
          <p:cNvGrpSpPr>
            <a:grpSpLocks/>
          </p:cNvGrpSpPr>
          <p:nvPr/>
        </p:nvGrpSpPr>
        <p:grpSpPr bwMode="auto">
          <a:xfrm>
            <a:off x="5532438" y="5148263"/>
            <a:ext cx="1189037" cy="400050"/>
            <a:chOff x="3485" y="3243"/>
            <a:chExt cx="749" cy="252"/>
          </a:xfrm>
        </p:grpSpPr>
        <p:sp>
          <p:nvSpPr>
            <p:cNvPr id="132187" name="Rectangle 95"/>
            <p:cNvSpPr>
              <a:spLocks noChangeArrowheads="1"/>
            </p:cNvSpPr>
            <p:nvPr/>
          </p:nvSpPr>
          <p:spPr bwMode="auto">
            <a:xfrm>
              <a:off x="3485" y="3243"/>
              <a:ext cx="749" cy="25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88" name="Text Box 96"/>
            <p:cNvSpPr txBox="1">
              <a:spLocks noChangeArrowheads="1"/>
            </p:cNvSpPr>
            <p:nvPr/>
          </p:nvSpPr>
          <p:spPr bwMode="auto">
            <a:xfrm>
              <a:off x="3518" y="3300"/>
              <a:ext cx="68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Identity Theft</a:t>
              </a:r>
            </a:p>
          </p:txBody>
        </p:sp>
      </p:grpSp>
      <p:grpSp>
        <p:nvGrpSpPr>
          <p:cNvPr id="132153" name="Group 97"/>
          <p:cNvGrpSpPr>
            <a:grpSpLocks/>
          </p:cNvGrpSpPr>
          <p:nvPr/>
        </p:nvGrpSpPr>
        <p:grpSpPr bwMode="auto">
          <a:xfrm>
            <a:off x="3827463" y="2185988"/>
            <a:ext cx="1352550" cy="496887"/>
            <a:chOff x="2411" y="1377"/>
            <a:chExt cx="852" cy="313"/>
          </a:xfrm>
        </p:grpSpPr>
        <p:sp>
          <p:nvSpPr>
            <p:cNvPr id="132185" name="Rectangle 98"/>
            <p:cNvSpPr>
              <a:spLocks noChangeArrowheads="1"/>
            </p:cNvSpPr>
            <p:nvPr/>
          </p:nvSpPr>
          <p:spPr bwMode="auto">
            <a:xfrm>
              <a:off x="2411" y="1377"/>
              <a:ext cx="852" cy="313"/>
            </a:xfrm>
            <a:prstGeom prst="rect">
              <a:avLst/>
            </a:prstGeom>
            <a:solidFill>
              <a:srgbClr val="C3C16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nchor="ctr"/>
            <a:lstStyle/>
            <a:p>
              <a:endParaRPr lang="en-US" dirty="0"/>
            </a:p>
          </p:txBody>
        </p:sp>
        <p:sp>
          <p:nvSpPr>
            <p:cNvPr id="132186" name="Text Box 99"/>
            <p:cNvSpPr txBox="1">
              <a:spLocks noChangeArrowheads="1"/>
            </p:cNvSpPr>
            <p:nvPr/>
          </p:nvSpPr>
          <p:spPr bwMode="auto">
            <a:xfrm>
              <a:off x="2467" y="1377"/>
              <a:ext cx="7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Compromised Host and Application</a:t>
              </a:r>
            </a:p>
          </p:txBody>
        </p:sp>
      </p:grpSp>
      <p:sp>
        <p:nvSpPr>
          <p:cNvPr id="132154" name="Text Box 100"/>
          <p:cNvSpPr txBox="1">
            <a:spLocks noChangeArrowheads="1"/>
          </p:cNvSpPr>
          <p:nvPr/>
        </p:nvSpPr>
        <p:spPr bwMode="auto">
          <a:xfrm>
            <a:off x="7308850" y="1490663"/>
            <a:ext cx="1530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80000"/>
              </a:lnSpc>
              <a:spcBef>
                <a:spcPct val="50000"/>
              </a:spcBef>
            </a:pPr>
            <a:r>
              <a:rPr lang="en-US" sz="1600" b="1" dirty="0">
                <a:solidFill>
                  <a:schemeClr val="accent2"/>
                </a:solidFill>
              </a:rPr>
              <a:t>End Value</a:t>
            </a:r>
          </a:p>
        </p:txBody>
      </p:sp>
      <p:grpSp>
        <p:nvGrpSpPr>
          <p:cNvPr id="132155" name="Group 101"/>
          <p:cNvGrpSpPr>
            <a:grpSpLocks/>
          </p:cNvGrpSpPr>
          <p:nvPr/>
        </p:nvGrpSpPr>
        <p:grpSpPr bwMode="auto">
          <a:xfrm>
            <a:off x="7359650" y="5181600"/>
            <a:ext cx="1428750" cy="317500"/>
            <a:chOff x="4636" y="3264"/>
            <a:chExt cx="900" cy="200"/>
          </a:xfrm>
        </p:grpSpPr>
        <p:sp>
          <p:nvSpPr>
            <p:cNvPr id="132183" name="Rectangle 102"/>
            <p:cNvSpPr>
              <a:spLocks noChangeArrowheads="1"/>
            </p:cNvSpPr>
            <p:nvPr/>
          </p:nvSpPr>
          <p:spPr bwMode="auto">
            <a:xfrm>
              <a:off x="4636" y="3264"/>
              <a:ext cx="900" cy="200"/>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84" name="Text Box 103"/>
            <p:cNvSpPr txBox="1">
              <a:spLocks noChangeArrowheads="1"/>
            </p:cNvSpPr>
            <p:nvPr/>
          </p:nvSpPr>
          <p:spPr bwMode="auto">
            <a:xfrm>
              <a:off x="4646" y="3295"/>
              <a:ext cx="88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Financial Fraud</a:t>
              </a:r>
            </a:p>
          </p:txBody>
        </p:sp>
      </p:grpSp>
      <p:grpSp>
        <p:nvGrpSpPr>
          <p:cNvPr id="132156" name="Group 104"/>
          <p:cNvGrpSpPr>
            <a:grpSpLocks/>
          </p:cNvGrpSpPr>
          <p:nvPr/>
        </p:nvGrpSpPr>
        <p:grpSpPr bwMode="auto">
          <a:xfrm>
            <a:off x="7359650" y="3765550"/>
            <a:ext cx="1428750" cy="277813"/>
            <a:chOff x="4636" y="2372"/>
            <a:chExt cx="900" cy="175"/>
          </a:xfrm>
        </p:grpSpPr>
        <p:sp>
          <p:nvSpPr>
            <p:cNvPr id="132181" name="Rectangle 105"/>
            <p:cNvSpPr>
              <a:spLocks noChangeArrowheads="1"/>
            </p:cNvSpPr>
            <p:nvPr/>
          </p:nvSpPr>
          <p:spPr bwMode="auto">
            <a:xfrm>
              <a:off x="4636" y="2372"/>
              <a:ext cx="900" cy="175"/>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82" name="Text Box 106"/>
            <p:cNvSpPr txBox="1">
              <a:spLocks noChangeArrowheads="1"/>
            </p:cNvSpPr>
            <p:nvPr/>
          </p:nvSpPr>
          <p:spPr bwMode="auto">
            <a:xfrm>
              <a:off x="4688" y="2385"/>
              <a:ext cx="7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Commercial Sales</a:t>
              </a:r>
            </a:p>
          </p:txBody>
        </p:sp>
      </p:grpSp>
      <p:grpSp>
        <p:nvGrpSpPr>
          <p:cNvPr id="132157" name="Group 107"/>
          <p:cNvGrpSpPr>
            <a:grpSpLocks/>
          </p:cNvGrpSpPr>
          <p:nvPr/>
        </p:nvGrpSpPr>
        <p:grpSpPr bwMode="auto">
          <a:xfrm>
            <a:off x="7359650" y="4186238"/>
            <a:ext cx="1428750" cy="287337"/>
            <a:chOff x="4636" y="2637"/>
            <a:chExt cx="900" cy="181"/>
          </a:xfrm>
        </p:grpSpPr>
        <p:sp>
          <p:nvSpPr>
            <p:cNvPr id="132179" name="Rectangle 108"/>
            <p:cNvSpPr>
              <a:spLocks noChangeArrowheads="1"/>
            </p:cNvSpPr>
            <p:nvPr/>
          </p:nvSpPr>
          <p:spPr bwMode="auto">
            <a:xfrm>
              <a:off x="4636" y="2637"/>
              <a:ext cx="900" cy="181"/>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80" name="Text Box 109"/>
            <p:cNvSpPr txBox="1">
              <a:spLocks noChangeArrowheads="1"/>
            </p:cNvSpPr>
            <p:nvPr/>
          </p:nvSpPr>
          <p:spPr bwMode="auto">
            <a:xfrm>
              <a:off x="4688" y="2644"/>
              <a:ext cx="7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Fraudulent Sales</a:t>
              </a:r>
            </a:p>
          </p:txBody>
        </p:sp>
      </p:grpSp>
      <p:grpSp>
        <p:nvGrpSpPr>
          <p:cNvPr id="132158" name="Group 110"/>
          <p:cNvGrpSpPr>
            <a:grpSpLocks/>
          </p:cNvGrpSpPr>
          <p:nvPr/>
        </p:nvGrpSpPr>
        <p:grpSpPr bwMode="auto">
          <a:xfrm>
            <a:off x="7359650" y="4648200"/>
            <a:ext cx="1428750" cy="374650"/>
            <a:chOff x="4636" y="2928"/>
            <a:chExt cx="900" cy="236"/>
          </a:xfrm>
        </p:grpSpPr>
        <p:sp>
          <p:nvSpPr>
            <p:cNvPr id="132177" name="Rectangle 111"/>
            <p:cNvSpPr>
              <a:spLocks noChangeArrowheads="1"/>
            </p:cNvSpPr>
            <p:nvPr/>
          </p:nvSpPr>
          <p:spPr bwMode="auto">
            <a:xfrm>
              <a:off x="4636" y="2928"/>
              <a:ext cx="900" cy="233"/>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78" name="Text Box 112"/>
            <p:cNvSpPr txBox="1">
              <a:spLocks noChangeArrowheads="1"/>
            </p:cNvSpPr>
            <p:nvPr/>
          </p:nvSpPr>
          <p:spPr bwMode="auto">
            <a:xfrm>
              <a:off x="4688" y="2940"/>
              <a:ext cx="79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Click-Through Revenue</a:t>
              </a:r>
            </a:p>
          </p:txBody>
        </p:sp>
      </p:grpSp>
      <p:grpSp>
        <p:nvGrpSpPr>
          <p:cNvPr id="132159" name="Group 113"/>
          <p:cNvGrpSpPr>
            <a:grpSpLocks/>
          </p:cNvGrpSpPr>
          <p:nvPr/>
        </p:nvGrpSpPr>
        <p:grpSpPr bwMode="auto">
          <a:xfrm>
            <a:off x="7359650" y="2728913"/>
            <a:ext cx="1428750" cy="509587"/>
            <a:chOff x="4636" y="1719"/>
            <a:chExt cx="900" cy="321"/>
          </a:xfrm>
        </p:grpSpPr>
        <p:sp>
          <p:nvSpPr>
            <p:cNvPr id="132175" name="Rectangle 114"/>
            <p:cNvSpPr>
              <a:spLocks noChangeArrowheads="1"/>
            </p:cNvSpPr>
            <p:nvPr/>
          </p:nvSpPr>
          <p:spPr bwMode="auto">
            <a:xfrm>
              <a:off x="4636" y="1719"/>
              <a:ext cx="900" cy="321"/>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76" name="Text Box 115"/>
            <p:cNvSpPr txBox="1">
              <a:spLocks noChangeArrowheads="1"/>
            </p:cNvSpPr>
            <p:nvPr/>
          </p:nvSpPr>
          <p:spPr bwMode="auto">
            <a:xfrm>
              <a:off x="4653" y="1722"/>
              <a:ext cx="86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Espionage</a:t>
              </a:r>
              <a:br>
                <a:rPr lang="en-US" sz="1000" b="1" dirty="0"/>
              </a:br>
              <a:r>
                <a:rPr lang="en-US" sz="1000" b="1" dirty="0"/>
                <a:t> (Corporate/ Government)</a:t>
              </a:r>
            </a:p>
          </p:txBody>
        </p:sp>
      </p:grpSp>
      <p:grpSp>
        <p:nvGrpSpPr>
          <p:cNvPr id="132160" name="Group 116"/>
          <p:cNvGrpSpPr>
            <a:grpSpLocks/>
          </p:cNvGrpSpPr>
          <p:nvPr/>
        </p:nvGrpSpPr>
        <p:grpSpPr bwMode="auto">
          <a:xfrm>
            <a:off x="7359650" y="2001838"/>
            <a:ext cx="1428750" cy="355600"/>
            <a:chOff x="4636" y="1261"/>
            <a:chExt cx="900" cy="224"/>
          </a:xfrm>
        </p:grpSpPr>
        <p:sp>
          <p:nvSpPr>
            <p:cNvPr id="132173" name="Rectangle 117"/>
            <p:cNvSpPr>
              <a:spLocks noChangeArrowheads="1"/>
            </p:cNvSpPr>
            <p:nvPr/>
          </p:nvSpPr>
          <p:spPr bwMode="auto">
            <a:xfrm>
              <a:off x="4636" y="1277"/>
              <a:ext cx="900" cy="183"/>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74" name="Text Box 118"/>
            <p:cNvSpPr txBox="1">
              <a:spLocks noChangeArrowheads="1"/>
            </p:cNvSpPr>
            <p:nvPr/>
          </p:nvSpPr>
          <p:spPr bwMode="auto">
            <a:xfrm>
              <a:off x="4677" y="1261"/>
              <a:ext cx="79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Criminal Competition</a:t>
              </a:r>
            </a:p>
          </p:txBody>
        </p:sp>
      </p:grpSp>
      <p:grpSp>
        <p:nvGrpSpPr>
          <p:cNvPr id="132161" name="Group 119"/>
          <p:cNvGrpSpPr>
            <a:grpSpLocks/>
          </p:cNvGrpSpPr>
          <p:nvPr/>
        </p:nvGrpSpPr>
        <p:grpSpPr bwMode="auto">
          <a:xfrm>
            <a:off x="7359650" y="3341688"/>
            <a:ext cx="1428750" cy="280987"/>
            <a:chOff x="4636" y="2105"/>
            <a:chExt cx="900" cy="177"/>
          </a:xfrm>
        </p:grpSpPr>
        <p:sp>
          <p:nvSpPr>
            <p:cNvPr id="132171" name="Rectangle 120"/>
            <p:cNvSpPr>
              <a:spLocks noChangeArrowheads="1"/>
            </p:cNvSpPr>
            <p:nvPr/>
          </p:nvSpPr>
          <p:spPr bwMode="auto">
            <a:xfrm>
              <a:off x="4636" y="2105"/>
              <a:ext cx="900" cy="177"/>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72" name="Text Box 121"/>
            <p:cNvSpPr txBox="1">
              <a:spLocks noChangeArrowheads="1"/>
            </p:cNvSpPr>
            <p:nvPr/>
          </p:nvSpPr>
          <p:spPr bwMode="auto">
            <a:xfrm>
              <a:off x="4688" y="2112"/>
              <a:ext cx="7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Extorted Pay-Offs</a:t>
              </a:r>
            </a:p>
          </p:txBody>
        </p:sp>
      </p:grpSp>
      <p:grpSp>
        <p:nvGrpSpPr>
          <p:cNvPr id="132162" name="Group 122"/>
          <p:cNvGrpSpPr>
            <a:grpSpLocks/>
          </p:cNvGrpSpPr>
          <p:nvPr/>
        </p:nvGrpSpPr>
        <p:grpSpPr bwMode="auto">
          <a:xfrm>
            <a:off x="7359650" y="2362200"/>
            <a:ext cx="1428750" cy="247650"/>
            <a:chOff x="4636" y="1488"/>
            <a:chExt cx="900" cy="156"/>
          </a:xfrm>
        </p:grpSpPr>
        <p:sp>
          <p:nvSpPr>
            <p:cNvPr id="132169" name="Rectangle 123"/>
            <p:cNvSpPr>
              <a:spLocks noChangeArrowheads="1"/>
            </p:cNvSpPr>
            <p:nvPr/>
          </p:nvSpPr>
          <p:spPr bwMode="auto">
            <a:xfrm>
              <a:off x="4636" y="1488"/>
              <a:ext cx="900" cy="153"/>
            </a:xfrm>
            <a:prstGeom prst="rect">
              <a:avLst/>
            </a:prstGeom>
            <a:solidFill>
              <a:srgbClr val="6B6A4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p>
              <a:endParaRPr lang="en-US" dirty="0"/>
            </a:p>
          </p:txBody>
        </p:sp>
        <p:sp>
          <p:nvSpPr>
            <p:cNvPr id="132170" name="Text Box 124"/>
            <p:cNvSpPr txBox="1">
              <a:spLocks noChangeArrowheads="1"/>
            </p:cNvSpPr>
            <p:nvPr/>
          </p:nvSpPr>
          <p:spPr bwMode="auto">
            <a:xfrm>
              <a:off x="4688" y="1506"/>
              <a:ext cx="7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t>Theft</a:t>
              </a:r>
            </a:p>
          </p:txBody>
        </p:sp>
      </p:grpSp>
      <p:grpSp>
        <p:nvGrpSpPr>
          <p:cNvPr id="132163" name="Group 125"/>
          <p:cNvGrpSpPr>
            <a:grpSpLocks/>
          </p:cNvGrpSpPr>
          <p:nvPr/>
        </p:nvGrpSpPr>
        <p:grpSpPr bwMode="auto">
          <a:xfrm>
            <a:off x="463550" y="2687638"/>
            <a:ext cx="1206500" cy="1960562"/>
            <a:chOff x="292" y="1693"/>
            <a:chExt cx="760" cy="1235"/>
          </a:xfrm>
        </p:grpSpPr>
        <p:sp>
          <p:nvSpPr>
            <p:cNvPr id="132167" name="Text Box 126"/>
            <p:cNvSpPr txBox="1">
              <a:spLocks noChangeArrowheads="1"/>
            </p:cNvSpPr>
            <p:nvPr/>
          </p:nvSpPr>
          <p:spPr bwMode="auto">
            <a:xfrm>
              <a:off x="327" y="2742"/>
              <a:ext cx="6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bg1"/>
                  </a:solidFill>
                  <a:latin typeface="Arial" charset="0"/>
                  <a:ea typeface="ＭＳ Ｐゴシック" charset="0"/>
                  <a:cs typeface="ＭＳ Ｐゴシック" charset="0"/>
                </a:defRPr>
              </a:lvl1pPr>
              <a:lvl2pPr marL="37931725" indent="-37474525" defTabSz="814388"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nSpc>
                  <a:spcPct val="90000"/>
                </a:lnSpc>
                <a:spcBef>
                  <a:spcPct val="50000"/>
                </a:spcBef>
              </a:pPr>
              <a:r>
                <a:rPr lang="en-US" sz="1000" b="1" dirty="0">
                  <a:solidFill>
                    <a:schemeClr val="tx1"/>
                  </a:solidFill>
                </a:rPr>
                <a:t>Spyware</a:t>
              </a:r>
            </a:p>
          </p:txBody>
        </p:sp>
        <p:sp>
          <p:nvSpPr>
            <p:cNvPr id="132168" name="Rectangle 127"/>
            <p:cNvSpPr>
              <a:spLocks noChangeArrowheads="1"/>
            </p:cNvSpPr>
            <p:nvPr/>
          </p:nvSpPr>
          <p:spPr bwMode="auto">
            <a:xfrm>
              <a:off x="292" y="1693"/>
              <a:ext cx="760" cy="1235"/>
            </a:xfrm>
            <a:prstGeom prst="rect">
              <a:avLst/>
            </a:prstGeom>
            <a:noFill/>
            <a:ln w="38100">
              <a:solidFill>
                <a:srgbClr val="EBE998"/>
              </a:solidFill>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dirty="0"/>
            </a:p>
          </p:txBody>
        </p:sp>
      </p:grpSp>
      <p:sp>
        <p:nvSpPr>
          <p:cNvPr id="132164" name="Freeform 128"/>
          <p:cNvSpPr>
            <a:spLocks/>
          </p:cNvSpPr>
          <p:nvPr/>
        </p:nvSpPr>
        <p:spPr bwMode="auto">
          <a:xfrm>
            <a:off x="5181600" y="3013075"/>
            <a:ext cx="2143125" cy="2092325"/>
          </a:xfrm>
          <a:custGeom>
            <a:avLst/>
            <a:gdLst>
              <a:gd name="T0" fmla="*/ 0 w 1377"/>
              <a:gd name="T1" fmla="*/ 2147483647 h 1491"/>
              <a:gd name="T2" fmla="*/ 2147483647 w 1377"/>
              <a:gd name="T3" fmla="*/ 2147483647 h 1491"/>
              <a:gd name="T4" fmla="*/ 2147483647 w 1377"/>
              <a:gd name="T5" fmla="*/ 2147483647 h 1491"/>
              <a:gd name="T6" fmla="*/ 2147483647 w 1377"/>
              <a:gd name="T7" fmla="*/ 0 h 1491"/>
              <a:gd name="T8" fmla="*/ 0 60000 65536"/>
              <a:gd name="T9" fmla="*/ 0 60000 65536"/>
              <a:gd name="T10" fmla="*/ 0 60000 65536"/>
              <a:gd name="T11" fmla="*/ 0 60000 65536"/>
              <a:gd name="T12" fmla="*/ 0 w 1377"/>
              <a:gd name="T13" fmla="*/ 0 h 1491"/>
              <a:gd name="T14" fmla="*/ 1377 w 1377"/>
              <a:gd name="T15" fmla="*/ 1491 h 1491"/>
            </a:gdLst>
            <a:ahLst/>
            <a:cxnLst>
              <a:cxn ang="T8">
                <a:pos x="T0" y="T1"/>
              </a:cxn>
              <a:cxn ang="T9">
                <a:pos x="T2" y="T3"/>
              </a:cxn>
              <a:cxn ang="T10">
                <a:pos x="T4" y="T5"/>
              </a:cxn>
              <a:cxn ang="T11">
                <a:pos x="T6" y="T7"/>
              </a:cxn>
            </a:cxnLst>
            <a:rect l="T12" t="T13" r="T14" b="T15"/>
            <a:pathLst>
              <a:path w="1377" h="1491">
                <a:moveTo>
                  <a:pt x="0" y="1491"/>
                </a:moveTo>
                <a:cubicBezTo>
                  <a:pt x="143" y="1486"/>
                  <a:pt x="687" y="1487"/>
                  <a:pt x="858" y="1461"/>
                </a:cubicBezTo>
                <a:cubicBezTo>
                  <a:pt x="946" y="1449"/>
                  <a:pt x="990" y="1407"/>
                  <a:pt x="1029" y="1332"/>
                </a:cubicBezTo>
                <a:cubicBezTo>
                  <a:pt x="1069" y="1257"/>
                  <a:pt x="1305" y="277"/>
                  <a:pt x="1377"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82124" tIns="41061" rIns="82124" bIns="41061"/>
          <a:lstStyle/>
          <a:p>
            <a:endParaRPr lang="en-US" dirty="0"/>
          </a:p>
        </p:txBody>
      </p:sp>
      <p:sp>
        <p:nvSpPr>
          <p:cNvPr id="132165" name="Line 129"/>
          <p:cNvSpPr>
            <a:spLocks noChangeShapeType="1"/>
          </p:cNvSpPr>
          <p:nvPr/>
        </p:nvSpPr>
        <p:spPr bwMode="auto">
          <a:xfrm>
            <a:off x="6705600" y="3124200"/>
            <a:ext cx="639763" cy="3540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132166" name="Line 130"/>
          <p:cNvSpPr>
            <a:spLocks noChangeShapeType="1"/>
          </p:cNvSpPr>
          <p:nvPr/>
        </p:nvSpPr>
        <p:spPr bwMode="auto">
          <a:xfrm>
            <a:off x="3276600" y="3200400"/>
            <a:ext cx="5445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2"/>
          <p:cNvGraphicFramePr>
            <a:graphicFrameLocks/>
          </p:cNvGraphicFramePr>
          <p:nvPr/>
        </p:nvGraphicFramePr>
        <p:xfrm>
          <a:off x="685800" y="1295400"/>
          <a:ext cx="7620000" cy="4038600"/>
        </p:xfrm>
        <a:graphic>
          <a:graphicData uri="http://schemas.openxmlformats.org/presentationml/2006/ole">
            <mc:AlternateContent xmlns:mc="http://schemas.openxmlformats.org/markup-compatibility/2006">
              <mc:Choice xmlns:v="urn:schemas-microsoft-com:vml" Requires="v">
                <p:oleObj spid="_x0000_s133157" name="Bitmap Image" r:id="rId4" imgW="3609901" imgH="1704863" progId="">
                  <p:embed/>
                </p:oleObj>
              </mc:Choice>
              <mc:Fallback>
                <p:oleObj name="Bitmap Image" r:id="rId4" imgW="3609901" imgH="1704863" progId="">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95400"/>
                        <a:ext cx="7620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23" name="Rectangle 3"/>
          <p:cNvSpPr>
            <a:spLocks noChangeArrowheads="1"/>
          </p:cNvSpPr>
          <p:nvPr/>
        </p:nvSpPr>
        <p:spPr bwMode="auto">
          <a:xfrm>
            <a:off x="2119313" y="1463675"/>
            <a:ext cx="1112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800" b="1" dirty="0">
                <a:solidFill>
                  <a:schemeClr val="tx1"/>
                </a:solidFill>
                <a:latin typeface="Century Schoolbook" charset="0"/>
              </a:rPr>
              <a:t>Peak</a:t>
            </a:r>
          </a:p>
        </p:txBody>
      </p:sp>
      <p:sp>
        <p:nvSpPr>
          <p:cNvPr id="133124" name="Rectangle 4"/>
          <p:cNvSpPr>
            <a:spLocks noChangeArrowheads="1"/>
          </p:cNvSpPr>
          <p:nvPr/>
        </p:nvSpPr>
        <p:spPr bwMode="auto">
          <a:xfrm>
            <a:off x="5445125" y="4611688"/>
            <a:ext cx="674688" cy="2746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200" b="1" dirty="0">
                <a:solidFill>
                  <a:schemeClr val="tx1"/>
                </a:solidFill>
                <a:latin typeface="Century Schoolbook" charset="0"/>
              </a:rPr>
              <a:t>Trough</a:t>
            </a:r>
          </a:p>
        </p:txBody>
      </p:sp>
      <p:sp>
        <p:nvSpPr>
          <p:cNvPr id="133125" name="Line 5"/>
          <p:cNvSpPr>
            <a:spLocks noChangeShapeType="1"/>
          </p:cNvSpPr>
          <p:nvPr/>
        </p:nvSpPr>
        <p:spPr bwMode="auto">
          <a:xfrm>
            <a:off x="3505200" y="3124200"/>
            <a:ext cx="1371600" cy="1219200"/>
          </a:xfrm>
          <a:prstGeom prst="line">
            <a:avLst/>
          </a:prstGeom>
          <a:noFill/>
          <a:ln w="12700">
            <a:solidFill>
              <a:schemeClr val="accent2"/>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dirty="0"/>
          </a:p>
        </p:txBody>
      </p:sp>
      <p:sp>
        <p:nvSpPr>
          <p:cNvPr id="133126" name="Line 6"/>
          <p:cNvSpPr>
            <a:spLocks noChangeShapeType="1"/>
          </p:cNvSpPr>
          <p:nvPr/>
        </p:nvSpPr>
        <p:spPr bwMode="auto">
          <a:xfrm flipV="1">
            <a:off x="6477000" y="3581400"/>
            <a:ext cx="1143000" cy="990600"/>
          </a:xfrm>
          <a:prstGeom prst="line">
            <a:avLst/>
          </a:prstGeom>
          <a:noFill/>
          <a:ln w="12700">
            <a:solidFill>
              <a:schemeClr val="accent2"/>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dirty="0"/>
          </a:p>
        </p:txBody>
      </p:sp>
      <p:sp>
        <p:nvSpPr>
          <p:cNvPr id="133127" name="Rectangle 7"/>
          <p:cNvSpPr>
            <a:spLocks noChangeArrowheads="1"/>
          </p:cNvSpPr>
          <p:nvPr/>
        </p:nvSpPr>
        <p:spPr bwMode="auto">
          <a:xfrm>
            <a:off x="2119313" y="3671888"/>
            <a:ext cx="2028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800" b="1" dirty="0">
                <a:solidFill>
                  <a:schemeClr val="tx1"/>
                </a:solidFill>
                <a:latin typeface="Century Schoolbook" charset="0"/>
              </a:rPr>
              <a:t>Recession</a:t>
            </a:r>
          </a:p>
        </p:txBody>
      </p:sp>
      <p:sp>
        <p:nvSpPr>
          <p:cNvPr id="133128" name="Rectangle 8"/>
          <p:cNvSpPr>
            <a:spLocks noChangeArrowheads="1"/>
          </p:cNvSpPr>
          <p:nvPr/>
        </p:nvSpPr>
        <p:spPr bwMode="auto">
          <a:xfrm>
            <a:off x="7032625" y="4116388"/>
            <a:ext cx="868363" cy="2746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200" b="1" dirty="0">
                <a:solidFill>
                  <a:schemeClr val="tx1"/>
                </a:solidFill>
                <a:latin typeface="Century Schoolbook" charset="0"/>
              </a:rPr>
              <a:t>Expansion</a:t>
            </a:r>
          </a:p>
        </p:txBody>
      </p:sp>
      <p:sp>
        <p:nvSpPr>
          <p:cNvPr id="133129" name="Line 9"/>
          <p:cNvSpPr>
            <a:spLocks noChangeShapeType="1"/>
          </p:cNvSpPr>
          <p:nvPr/>
        </p:nvSpPr>
        <p:spPr bwMode="auto">
          <a:xfrm>
            <a:off x="2590800" y="1905000"/>
            <a:ext cx="0" cy="533400"/>
          </a:xfrm>
          <a:prstGeom prst="line">
            <a:avLst/>
          </a:prstGeom>
          <a:noFill/>
          <a:ln w="12700">
            <a:solidFill>
              <a:schemeClr val="accent2"/>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dirty="0"/>
          </a:p>
        </p:txBody>
      </p:sp>
      <p:sp>
        <p:nvSpPr>
          <p:cNvPr id="1714186" name="Rectangle 10"/>
          <p:cNvSpPr>
            <a:spLocks noChangeArrowheads="1"/>
          </p:cNvSpPr>
          <p:nvPr/>
        </p:nvSpPr>
        <p:spPr bwMode="auto">
          <a:xfrm>
            <a:off x="457200" y="5181600"/>
            <a:ext cx="8315325" cy="585788"/>
          </a:xfrm>
          <a:prstGeom prst="rect">
            <a:avLst/>
          </a:prstGeom>
          <a:solidFill>
            <a:srgbClr val="FFFF66"/>
          </a:solidFill>
          <a:ln w="9525">
            <a:noFill/>
            <a:miter lim="800000"/>
            <a:headEnd/>
            <a:tailEnd/>
          </a:ln>
          <a:effectLst>
            <a:outerShdw blurRad="63500" dist="38099" dir="2700000" algn="ctr" rotWithShape="0">
              <a:schemeClr val="bg2">
                <a:alpha val="74998"/>
              </a:schemeClr>
            </a:outerShdw>
          </a:effectLst>
        </p:spPr>
        <p:txBody>
          <a:bodyPr lIns="92075" tIns="46038" rIns="92075" bIns="46038">
            <a:spAutoFit/>
          </a:bodyPr>
          <a:lstStyle/>
          <a:p>
            <a:pPr algn="ctr" eaLnBrk="0" hangingPunct="0">
              <a:defRPr/>
            </a:pPr>
            <a:r>
              <a:rPr lang="en-US" sz="3200" b="1" i="1" dirty="0">
                <a:solidFill>
                  <a:schemeClr val="accent2"/>
                </a:solidFill>
                <a:latin typeface="Century Schoolbook" charset="0"/>
                <a:ea typeface="+mn-ea"/>
                <a:cs typeface="+mn-cs"/>
              </a:rPr>
              <a:t>These Cycles Repeat</a:t>
            </a:r>
          </a:p>
        </p:txBody>
      </p:sp>
      <p:sp>
        <p:nvSpPr>
          <p:cNvPr id="133131" name="Rectangle 11"/>
          <p:cNvSpPr>
            <a:spLocks noChangeArrowheads="1"/>
          </p:cNvSpPr>
          <p:nvPr/>
        </p:nvSpPr>
        <p:spPr bwMode="auto">
          <a:xfrm rot="-5400000">
            <a:off x="2382" y="3090069"/>
            <a:ext cx="1503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000" b="1" i="1" dirty="0">
                <a:solidFill>
                  <a:srgbClr val="000000"/>
                </a:solidFill>
                <a:latin typeface="Century Schoolbook" charset="0"/>
              </a:rPr>
              <a:t>Incidents</a:t>
            </a:r>
          </a:p>
        </p:txBody>
      </p:sp>
      <p:sp>
        <p:nvSpPr>
          <p:cNvPr id="133132" name="Rectangle 12"/>
          <p:cNvSpPr>
            <a:spLocks noChangeArrowheads="1"/>
          </p:cNvSpPr>
          <p:nvPr/>
        </p:nvSpPr>
        <p:spPr bwMode="auto">
          <a:xfrm>
            <a:off x="7577138" y="4957763"/>
            <a:ext cx="847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000" b="1" i="1" dirty="0">
                <a:solidFill>
                  <a:srgbClr val="000000"/>
                </a:solidFill>
                <a:latin typeface="Century Schoolbook" charset="0"/>
              </a:rPr>
              <a:t>time</a:t>
            </a:r>
          </a:p>
        </p:txBody>
      </p:sp>
      <p:sp>
        <p:nvSpPr>
          <p:cNvPr id="133133" name="Rectangle 13"/>
          <p:cNvSpPr>
            <a:spLocks noGrp="1" noChangeArrowheads="1"/>
          </p:cNvSpPr>
          <p:nvPr>
            <p:ph type="title"/>
          </p:nvPr>
        </p:nvSpPr>
        <p:spPr/>
        <p:txBody>
          <a:bodyPr/>
          <a:lstStyle/>
          <a:p>
            <a:r>
              <a:rPr lang="en-US" dirty="0">
                <a:latin typeface="Verdana" charset="0"/>
                <a:ea typeface="ＭＳ Ｐゴシック" charset="0"/>
                <a:cs typeface="ＭＳ Ｐゴシック" charset="0"/>
              </a:rPr>
              <a:t>Miscreant - Incident Economic Cycles</a:t>
            </a:r>
          </a:p>
        </p:txBody>
      </p:sp>
      <p:sp>
        <p:nvSpPr>
          <p:cNvPr id="1714190" name="AutoShape 14"/>
          <p:cNvSpPr>
            <a:spLocks noChangeArrowheads="1"/>
          </p:cNvSpPr>
          <p:nvPr/>
        </p:nvSpPr>
        <p:spPr bwMode="auto">
          <a:xfrm>
            <a:off x="406400" y="1739900"/>
            <a:ext cx="1300163" cy="798513"/>
          </a:xfrm>
          <a:prstGeom prst="wedgeRoundRectCallout">
            <a:avLst>
              <a:gd name="adj1" fmla="val 88949"/>
              <a:gd name="adj2" fmla="val 44829"/>
              <a:gd name="adj3" fmla="val 16667"/>
            </a:avLst>
          </a:prstGeom>
          <a:solidFill>
            <a:srgbClr val="FFFF00"/>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chemeClr val="tx1"/>
                </a:solidFill>
              </a:rPr>
              <a:t>Lots of Problems</a:t>
            </a:r>
          </a:p>
          <a:p>
            <a:pPr algn="ctr" defTabSz="814388" eaLnBrk="0" hangingPunct="0">
              <a:lnSpc>
                <a:spcPct val="90000"/>
              </a:lnSpc>
            </a:pPr>
            <a:r>
              <a:rPr lang="en-US" sz="1600" b="1" dirty="0">
                <a:solidFill>
                  <a:schemeClr val="tx1"/>
                </a:solidFill>
              </a:rPr>
              <a:t>&amp; Attacks</a:t>
            </a:r>
          </a:p>
        </p:txBody>
      </p:sp>
      <p:sp>
        <p:nvSpPr>
          <p:cNvPr id="1714191" name="AutoShape 15"/>
          <p:cNvSpPr>
            <a:spLocks noChangeArrowheads="1"/>
          </p:cNvSpPr>
          <p:nvPr/>
        </p:nvSpPr>
        <p:spPr bwMode="auto">
          <a:xfrm>
            <a:off x="3409950" y="1766888"/>
            <a:ext cx="1397000" cy="630237"/>
          </a:xfrm>
          <a:prstGeom prst="wedgeRoundRectCallout">
            <a:avLst>
              <a:gd name="adj1" fmla="val -52954"/>
              <a:gd name="adj2" fmla="val 81236"/>
              <a:gd name="adj3" fmla="val 16667"/>
            </a:avLst>
          </a:prstGeom>
          <a:solidFill>
            <a:srgbClr val="FFFF00"/>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chemeClr val="tx1"/>
                </a:solidFill>
              </a:rPr>
              <a:t>Community</a:t>
            </a:r>
          </a:p>
          <a:p>
            <a:pPr algn="ctr" defTabSz="814388" eaLnBrk="0" hangingPunct="0">
              <a:lnSpc>
                <a:spcPct val="90000"/>
              </a:lnSpc>
            </a:pPr>
            <a:r>
              <a:rPr lang="en-US" sz="1600" b="1" dirty="0">
                <a:solidFill>
                  <a:schemeClr val="tx1"/>
                </a:solidFill>
              </a:rPr>
              <a:t>Mitigation</a:t>
            </a:r>
          </a:p>
        </p:txBody>
      </p:sp>
      <p:sp>
        <p:nvSpPr>
          <p:cNvPr id="1714192" name="AutoShape 16"/>
          <p:cNvSpPr>
            <a:spLocks noChangeArrowheads="1"/>
          </p:cNvSpPr>
          <p:nvPr/>
        </p:nvSpPr>
        <p:spPr bwMode="auto">
          <a:xfrm>
            <a:off x="5008563" y="2651125"/>
            <a:ext cx="1473200" cy="728663"/>
          </a:xfrm>
          <a:prstGeom prst="wedgeRoundRectCallout">
            <a:avLst>
              <a:gd name="adj1" fmla="val -24569"/>
              <a:gd name="adj2" fmla="val 166556"/>
              <a:gd name="adj3" fmla="val 16667"/>
            </a:avLst>
          </a:prstGeom>
          <a:solidFill>
            <a:srgbClr val="FFFF00"/>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chemeClr val="tx1"/>
                </a:solidFill>
              </a:rPr>
              <a:t>Miscreant &amp; Criminal</a:t>
            </a:r>
          </a:p>
          <a:p>
            <a:pPr algn="ctr" defTabSz="814388" eaLnBrk="0" hangingPunct="0">
              <a:lnSpc>
                <a:spcPct val="90000"/>
              </a:lnSpc>
            </a:pPr>
            <a:r>
              <a:rPr lang="en-US" sz="1600" b="1" dirty="0">
                <a:solidFill>
                  <a:schemeClr val="tx1"/>
                </a:solidFill>
              </a:rPr>
              <a:t>R&amp;D</a:t>
            </a:r>
          </a:p>
        </p:txBody>
      </p:sp>
      <p:sp>
        <p:nvSpPr>
          <p:cNvPr id="1714193" name="AutoShape 17"/>
          <p:cNvSpPr>
            <a:spLocks noChangeArrowheads="1"/>
          </p:cNvSpPr>
          <p:nvPr/>
        </p:nvSpPr>
        <p:spPr bwMode="auto">
          <a:xfrm>
            <a:off x="7235825" y="2297113"/>
            <a:ext cx="1651000" cy="714375"/>
          </a:xfrm>
          <a:prstGeom prst="wedgeRoundRectCallout">
            <a:avLst>
              <a:gd name="adj1" fmla="val -36829"/>
              <a:gd name="adj2" fmla="val 91778"/>
              <a:gd name="adj3" fmla="val 16667"/>
            </a:avLst>
          </a:prstGeom>
          <a:solidFill>
            <a:srgbClr val="FFFF00"/>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chemeClr val="tx1"/>
                </a:solidFill>
              </a:rPr>
              <a:t>New Criminal Revenue Opportunities</a:t>
            </a:r>
          </a:p>
        </p:txBody>
      </p:sp>
      <p:sp>
        <p:nvSpPr>
          <p:cNvPr id="1714194" name="AutoShape 18"/>
          <p:cNvSpPr>
            <a:spLocks noChangeArrowheads="1"/>
          </p:cNvSpPr>
          <p:nvPr/>
        </p:nvSpPr>
        <p:spPr bwMode="auto">
          <a:xfrm>
            <a:off x="1244600" y="3238500"/>
            <a:ext cx="1706563" cy="544513"/>
          </a:xfrm>
          <a:prstGeom prst="wedgeRoundRectCallout">
            <a:avLst>
              <a:gd name="adj1" fmla="val 15676"/>
              <a:gd name="adj2" fmla="val -158162"/>
              <a:gd name="adj3" fmla="val 16667"/>
            </a:avLst>
          </a:prstGeom>
          <a:solidFill>
            <a:schemeClr val="accent1"/>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rgbClr val="000000"/>
                </a:solidFill>
              </a:rPr>
              <a:t>Resolve the Problem</a:t>
            </a:r>
          </a:p>
        </p:txBody>
      </p:sp>
      <p:sp>
        <p:nvSpPr>
          <p:cNvPr id="1714195" name="AutoShape 19"/>
          <p:cNvSpPr>
            <a:spLocks noChangeArrowheads="1"/>
          </p:cNvSpPr>
          <p:nvPr/>
        </p:nvSpPr>
        <p:spPr bwMode="auto">
          <a:xfrm>
            <a:off x="2735263" y="4265613"/>
            <a:ext cx="1706562" cy="544512"/>
          </a:xfrm>
          <a:prstGeom prst="wedgeRoundRectCallout">
            <a:avLst>
              <a:gd name="adj1" fmla="val 26560"/>
              <a:gd name="adj2" fmla="val -218514"/>
              <a:gd name="adj3" fmla="val 16667"/>
            </a:avLst>
          </a:prstGeom>
          <a:solidFill>
            <a:schemeClr val="accent1"/>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rgbClr val="000000"/>
                </a:solidFill>
              </a:rPr>
              <a:t>Drive the Post Mortem</a:t>
            </a:r>
          </a:p>
        </p:txBody>
      </p:sp>
      <p:sp>
        <p:nvSpPr>
          <p:cNvPr id="1714196" name="AutoShape 20"/>
          <p:cNvSpPr>
            <a:spLocks noChangeArrowheads="1"/>
          </p:cNvSpPr>
          <p:nvPr/>
        </p:nvSpPr>
        <p:spPr bwMode="auto">
          <a:xfrm>
            <a:off x="6464300" y="4432300"/>
            <a:ext cx="1706563" cy="544513"/>
          </a:xfrm>
          <a:prstGeom prst="wedgeRoundRectCallout">
            <a:avLst>
              <a:gd name="adj1" fmla="val -49069"/>
              <a:gd name="adj2" fmla="val -92856"/>
              <a:gd name="adj3" fmla="val 16667"/>
            </a:avLst>
          </a:prstGeom>
          <a:solidFill>
            <a:schemeClr val="accent1"/>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rgbClr val="000000"/>
                </a:solidFill>
              </a:rPr>
              <a:t>Drive the Preparation</a:t>
            </a:r>
          </a:p>
        </p:txBody>
      </p:sp>
      <p:sp>
        <p:nvSpPr>
          <p:cNvPr id="1714197" name="AutoShape 21"/>
          <p:cNvSpPr>
            <a:spLocks noChangeArrowheads="1"/>
          </p:cNvSpPr>
          <p:nvPr/>
        </p:nvSpPr>
        <p:spPr bwMode="auto">
          <a:xfrm>
            <a:off x="5702300" y="1689100"/>
            <a:ext cx="1706563" cy="544513"/>
          </a:xfrm>
          <a:prstGeom prst="wedgeRoundRectCallout">
            <a:avLst>
              <a:gd name="adj1" fmla="val 35769"/>
              <a:gd name="adj2" fmla="val 222014"/>
              <a:gd name="adj3" fmla="val 16667"/>
            </a:avLst>
          </a:prstGeom>
          <a:solidFill>
            <a:schemeClr val="accent1"/>
          </a:solidFill>
          <a:ln w="9525">
            <a:solidFill>
              <a:schemeClr val="tx1"/>
            </a:solidFill>
            <a:miter lim="800000"/>
            <a:headEnd/>
            <a:tailEnd/>
          </a:ln>
        </p:spPr>
        <p:txBody>
          <a:bodyPr lIns="82124" tIns="41061" rIns="82124" bIns="41061"/>
          <a:lstStyle/>
          <a:p>
            <a:pPr algn="ctr" defTabSz="814388" eaLnBrk="0" hangingPunct="0">
              <a:lnSpc>
                <a:spcPct val="90000"/>
              </a:lnSpc>
            </a:pPr>
            <a:r>
              <a:rPr lang="en-US" sz="1600" b="1" dirty="0">
                <a:solidFill>
                  <a:srgbClr val="000000"/>
                </a:solidFill>
              </a:rPr>
              <a:t>Survive the Next Attack</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14190"/>
                                        </p:tgtEl>
                                        <p:attrNameLst>
                                          <p:attrName>style.visibility</p:attrName>
                                        </p:attrNameLst>
                                      </p:cBhvr>
                                      <p:to>
                                        <p:strVal val="visible"/>
                                      </p:to>
                                    </p:set>
                                    <p:animEffect transition="in" filter="blinds(horizontal)">
                                      <p:cBhvr>
                                        <p:cTn id="7" dur="500"/>
                                        <p:tgtEl>
                                          <p:spTgt spid="171419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14191"/>
                                        </p:tgtEl>
                                        <p:attrNameLst>
                                          <p:attrName>style.visibility</p:attrName>
                                        </p:attrNameLst>
                                      </p:cBhvr>
                                      <p:to>
                                        <p:strVal val="visible"/>
                                      </p:to>
                                    </p:set>
                                    <p:animEffect transition="in" filter="blinds(horizontal)">
                                      <p:cBhvr>
                                        <p:cTn id="11" dur="500"/>
                                        <p:tgtEl>
                                          <p:spTgt spid="1714191"/>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714192"/>
                                        </p:tgtEl>
                                        <p:attrNameLst>
                                          <p:attrName>style.visibility</p:attrName>
                                        </p:attrNameLst>
                                      </p:cBhvr>
                                      <p:to>
                                        <p:strVal val="visible"/>
                                      </p:to>
                                    </p:set>
                                    <p:animEffect transition="in" filter="blinds(horizontal)">
                                      <p:cBhvr>
                                        <p:cTn id="15" dur="500"/>
                                        <p:tgtEl>
                                          <p:spTgt spid="171419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714193"/>
                                        </p:tgtEl>
                                        <p:attrNameLst>
                                          <p:attrName>style.visibility</p:attrName>
                                        </p:attrNameLst>
                                      </p:cBhvr>
                                      <p:to>
                                        <p:strVal val="visible"/>
                                      </p:to>
                                    </p:set>
                                    <p:animEffect transition="in" filter="blinds(horizontal)">
                                      <p:cBhvr>
                                        <p:cTn id="19" dur="500"/>
                                        <p:tgtEl>
                                          <p:spTgt spid="1714193"/>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714194"/>
                                        </p:tgtEl>
                                        <p:attrNameLst>
                                          <p:attrName>style.visibility</p:attrName>
                                        </p:attrNameLst>
                                      </p:cBhvr>
                                      <p:to>
                                        <p:strVal val="visible"/>
                                      </p:to>
                                    </p:set>
                                    <p:animEffect transition="in" filter="blinds(horizontal)">
                                      <p:cBhvr>
                                        <p:cTn id="23" dur="500"/>
                                        <p:tgtEl>
                                          <p:spTgt spid="1714194"/>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714195"/>
                                        </p:tgtEl>
                                        <p:attrNameLst>
                                          <p:attrName>style.visibility</p:attrName>
                                        </p:attrNameLst>
                                      </p:cBhvr>
                                      <p:to>
                                        <p:strVal val="visible"/>
                                      </p:to>
                                    </p:set>
                                    <p:animEffect transition="in" filter="blinds(horizontal)">
                                      <p:cBhvr>
                                        <p:cTn id="27" dur="500"/>
                                        <p:tgtEl>
                                          <p:spTgt spid="1714195"/>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1714196"/>
                                        </p:tgtEl>
                                        <p:attrNameLst>
                                          <p:attrName>style.visibility</p:attrName>
                                        </p:attrNameLst>
                                      </p:cBhvr>
                                      <p:to>
                                        <p:strVal val="visible"/>
                                      </p:to>
                                    </p:set>
                                    <p:animEffect transition="in" filter="blinds(horizontal)">
                                      <p:cBhvr>
                                        <p:cTn id="31" dur="500"/>
                                        <p:tgtEl>
                                          <p:spTgt spid="1714196"/>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1714197"/>
                                        </p:tgtEl>
                                        <p:attrNameLst>
                                          <p:attrName>style.visibility</p:attrName>
                                        </p:attrNameLst>
                                      </p:cBhvr>
                                      <p:to>
                                        <p:strVal val="visible"/>
                                      </p:to>
                                    </p:set>
                                    <p:animEffect transition="in" filter="blinds(horizontal)">
                                      <p:cBhvr>
                                        <p:cTn id="35" dur="500"/>
                                        <p:tgtEl>
                                          <p:spTgt spid="1714197"/>
                                        </p:tgtEl>
                                      </p:cBhvr>
                                    </p:animEffect>
                                  </p:childTnLst>
                                </p:cTn>
                              </p:par>
                            </p:childTnLst>
                          </p:cTn>
                        </p:par>
                        <p:par>
                          <p:cTn id="36" fill="hold" nodeType="afterGroup">
                            <p:stCondLst>
                              <p:cond delay="4000"/>
                            </p:stCondLst>
                            <p:childTnLst>
                              <p:par>
                                <p:cTn id="37" presetID="1" presetClass="entr" presetSubtype="0" fill="hold" grpId="0" nodeType="afterEffect">
                                  <p:stCondLst>
                                    <p:cond delay="0"/>
                                  </p:stCondLst>
                                  <p:childTnLst>
                                    <p:set>
                                      <p:cBhvr>
                                        <p:cTn id="38" dur="1" fill="hold">
                                          <p:stCondLst>
                                            <p:cond delay="0"/>
                                          </p:stCondLst>
                                        </p:cTn>
                                        <p:tgtEl>
                                          <p:spTgt spid="1714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4186" grpId="0" animBg="1"/>
      <p:bldP spid="1714190" grpId="0" animBg="1"/>
      <p:bldP spid="1714191" grpId="0" animBg="1"/>
      <p:bldP spid="1714192" grpId="0" animBg="1"/>
      <p:bldP spid="1714193" grpId="0" animBg="1"/>
      <p:bldP spid="1714194" grpId="0" animBg="1"/>
      <p:bldP spid="1714195" grpId="0" animBg="1"/>
      <p:bldP spid="1714196" grpId="0" animBg="1"/>
      <p:bldP spid="171419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77925" y="2255838"/>
            <a:ext cx="2617788" cy="3119437"/>
            <a:chOff x="1048" y="1421"/>
            <a:chExt cx="1649" cy="1965"/>
          </a:xfrm>
        </p:grpSpPr>
        <p:sp>
          <p:nvSpPr>
            <p:cNvPr id="135229" name="Rectangle 3"/>
            <p:cNvSpPr>
              <a:spLocks noChangeArrowheads="1"/>
            </p:cNvSpPr>
            <p:nvPr/>
          </p:nvSpPr>
          <p:spPr bwMode="auto">
            <a:xfrm>
              <a:off x="1048" y="1421"/>
              <a:ext cx="1649" cy="1965"/>
            </a:xfrm>
            <a:prstGeom prst="rect">
              <a:avLst/>
            </a:prstGeom>
            <a:solidFill>
              <a:srgbClr val="FFE5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5230" name="Rectangle 4"/>
            <p:cNvSpPr>
              <a:spLocks noChangeArrowheads="1"/>
            </p:cNvSpPr>
            <p:nvPr/>
          </p:nvSpPr>
          <p:spPr bwMode="auto">
            <a:xfrm>
              <a:off x="1562" y="1468"/>
              <a:ext cx="6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Expansion</a:t>
              </a:r>
            </a:p>
          </p:txBody>
        </p:sp>
      </p:grpSp>
      <p:grpSp>
        <p:nvGrpSpPr>
          <p:cNvPr id="3" name="Group 5"/>
          <p:cNvGrpSpPr>
            <a:grpSpLocks/>
          </p:cNvGrpSpPr>
          <p:nvPr/>
        </p:nvGrpSpPr>
        <p:grpSpPr bwMode="auto">
          <a:xfrm>
            <a:off x="5434013" y="2255838"/>
            <a:ext cx="2852737" cy="3119437"/>
            <a:chOff x="3729" y="1421"/>
            <a:chExt cx="1797" cy="1965"/>
          </a:xfrm>
        </p:grpSpPr>
        <p:sp>
          <p:nvSpPr>
            <p:cNvPr id="135227" name="Rectangle 6"/>
            <p:cNvSpPr>
              <a:spLocks noChangeArrowheads="1"/>
            </p:cNvSpPr>
            <p:nvPr/>
          </p:nvSpPr>
          <p:spPr bwMode="auto">
            <a:xfrm>
              <a:off x="3729" y="1421"/>
              <a:ext cx="1797" cy="1965"/>
            </a:xfrm>
            <a:prstGeom prst="rect">
              <a:avLst/>
            </a:prstGeom>
            <a:solidFill>
              <a:srgbClr val="FFE5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5228" name="Rectangle 7"/>
            <p:cNvSpPr>
              <a:spLocks noChangeArrowheads="1"/>
            </p:cNvSpPr>
            <p:nvPr/>
          </p:nvSpPr>
          <p:spPr bwMode="auto">
            <a:xfrm>
              <a:off x="4166" y="1468"/>
              <a:ext cx="6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Expansion</a:t>
              </a:r>
            </a:p>
          </p:txBody>
        </p:sp>
      </p:grpSp>
      <p:grpSp>
        <p:nvGrpSpPr>
          <p:cNvPr id="4" name="Group 8"/>
          <p:cNvGrpSpPr>
            <a:grpSpLocks/>
          </p:cNvGrpSpPr>
          <p:nvPr/>
        </p:nvGrpSpPr>
        <p:grpSpPr bwMode="auto">
          <a:xfrm>
            <a:off x="3790950" y="2255838"/>
            <a:ext cx="1649413" cy="3119437"/>
            <a:chOff x="2694" y="1421"/>
            <a:chExt cx="1039" cy="1965"/>
          </a:xfrm>
        </p:grpSpPr>
        <p:sp>
          <p:nvSpPr>
            <p:cNvPr id="135225" name="Rectangle 9"/>
            <p:cNvSpPr>
              <a:spLocks noChangeArrowheads="1"/>
            </p:cNvSpPr>
            <p:nvPr/>
          </p:nvSpPr>
          <p:spPr bwMode="auto">
            <a:xfrm>
              <a:off x="2694" y="1421"/>
              <a:ext cx="1039" cy="1965"/>
            </a:xfrm>
            <a:prstGeom prst="rect">
              <a:avLst/>
            </a:prstGeom>
            <a:solidFill>
              <a:srgbClr val="BFD8E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5226" name="Rectangle 10"/>
            <p:cNvSpPr>
              <a:spLocks noChangeArrowheads="1"/>
            </p:cNvSpPr>
            <p:nvPr/>
          </p:nvSpPr>
          <p:spPr bwMode="auto">
            <a:xfrm>
              <a:off x="2906" y="1468"/>
              <a:ext cx="6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Recession</a:t>
              </a:r>
            </a:p>
          </p:txBody>
        </p:sp>
      </p:grpSp>
      <p:sp>
        <p:nvSpPr>
          <p:cNvPr id="135173" name="Rectangle 11"/>
          <p:cNvSpPr>
            <a:spLocks noGrp="1" noChangeArrowheads="1"/>
          </p:cNvSpPr>
          <p:nvPr>
            <p:ph type="title"/>
          </p:nvPr>
        </p:nvSpPr>
        <p:spPr/>
        <p:txBody>
          <a:bodyPr lIns="90488" tIns="44450" rIns="90488" bIns="44450"/>
          <a:lstStyle/>
          <a:p>
            <a:r>
              <a:rPr lang="en-US" dirty="0">
                <a:latin typeface="Verdana" charset="0"/>
                <a:ea typeface="ＭＳ Ｐゴシック" charset="0"/>
                <a:cs typeface="ＭＳ Ｐゴシック" charset="0"/>
              </a:rPr>
              <a:t>Miscreant Economic Cycles</a:t>
            </a:r>
          </a:p>
        </p:txBody>
      </p:sp>
      <p:grpSp>
        <p:nvGrpSpPr>
          <p:cNvPr id="5" name="Group 12"/>
          <p:cNvGrpSpPr>
            <a:grpSpLocks/>
          </p:cNvGrpSpPr>
          <p:nvPr/>
        </p:nvGrpSpPr>
        <p:grpSpPr bwMode="auto">
          <a:xfrm>
            <a:off x="1747838" y="2684463"/>
            <a:ext cx="6183312" cy="1866900"/>
            <a:chOff x="1423" y="1623"/>
            <a:chExt cx="3895" cy="1176"/>
          </a:xfrm>
        </p:grpSpPr>
        <p:sp>
          <p:nvSpPr>
            <p:cNvPr id="135218" name="Freeform 13"/>
            <p:cNvSpPr>
              <a:spLocks/>
            </p:cNvSpPr>
            <p:nvPr/>
          </p:nvSpPr>
          <p:spPr bwMode="auto">
            <a:xfrm>
              <a:off x="1423" y="2200"/>
              <a:ext cx="638" cy="599"/>
            </a:xfrm>
            <a:custGeom>
              <a:avLst/>
              <a:gdLst>
                <a:gd name="T0" fmla="*/ 0 w 2551"/>
                <a:gd name="T1" fmla="*/ 0 h 2396"/>
                <a:gd name="T2" fmla="*/ 0 w 2551"/>
                <a:gd name="T3" fmla="*/ 0 h 2396"/>
                <a:gd name="T4" fmla="*/ 0 w 2551"/>
                <a:gd name="T5" fmla="*/ 0 h 2396"/>
                <a:gd name="T6" fmla="*/ 0 w 2551"/>
                <a:gd name="T7" fmla="*/ 0 h 2396"/>
                <a:gd name="T8" fmla="*/ 0 w 2551"/>
                <a:gd name="T9" fmla="*/ 0 h 2396"/>
                <a:gd name="T10" fmla="*/ 0 w 2551"/>
                <a:gd name="T11" fmla="*/ 0 h 2396"/>
                <a:gd name="T12" fmla="*/ 0 w 2551"/>
                <a:gd name="T13" fmla="*/ 0 h 2396"/>
                <a:gd name="T14" fmla="*/ 0 w 2551"/>
                <a:gd name="T15" fmla="*/ 0 h 2396"/>
                <a:gd name="T16" fmla="*/ 0 w 2551"/>
                <a:gd name="T17" fmla="*/ 0 h 23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51"/>
                <a:gd name="T28" fmla="*/ 0 h 2396"/>
                <a:gd name="T29" fmla="*/ 2551 w 2551"/>
                <a:gd name="T30" fmla="*/ 2396 h 23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51" h="2396">
                  <a:moveTo>
                    <a:pt x="0" y="2396"/>
                  </a:moveTo>
                  <a:lnTo>
                    <a:pt x="318" y="2088"/>
                  </a:lnTo>
                  <a:lnTo>
                    <a:pt x="630" y="1781"/>
                  </a:lnTo>
                  <a:lnTo>
                    <a:pt x="942" y="1477"/>
                  </a:lnTo>
                  <a:lnTo>
                    <a:pt x="1252" y="1174"/>
                  </a:lnTo>
                  <a:lnTo>
                    <a:pt x="1566" y="874"/>
                  </a:lnTo>
                  <a:lnTo>
                    <a:pt x="1886" y="579"/>
                  </a:lnTo>
                  <a:lnTo>
                    <a:pt x="2212" y="286"/>
                  </a:lnTo>
                  <a:lnTo>
                    <a:pt x="2551"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19" name="Freeform 14"/>
            <p:cNvSpPr>
              <a:spLocks/>
            </p:cNvSpPr>
            <p:nvPr/>
          </p:nvSpPr>
          <p:spPr bwMode="auto">
            <a:xfrm>
              <a:off x="2061" y="1915"/>
              <a:ext cx="652" cy="285"/>
            </a:xfrm>
            <a:custGeom>
              <a:avLst/>
              <a:gdLst>
                <a:gd name="T0" fmla="*/ 0 w 2612"/>
                <a:gd name="T1" fmla="*/ 0 h 1142"/>
                <a:gd name="T2" fmla="*/ 0 w 2612"/>
                <a:gd name="T3" fmla="*/ 0 h 1142"/>
                <a:gd name="T4" fmla="*/ 0 w 2612"/>
                <a:gd name="T5" fmla="*/ 0 h 1142"/>
                <a:gd name="T6" fmla="*/ 0 w 2612"/>
                <a:gd name="T7" fmla="*/ 0 h 1142"/>
                <a:gd name="T8" fmla="*/ 0 w 2612"/>
                <a:gd name="T9" fmla="*/ 0 h 1142"/>
                <a:gd name="T10" fmla="*/ 0 w 2612"/>
                <a:gd name="T11" fmla="*/ 0 h 1142"/>
                <a:gd name="T12" fmla="*/ 0 w 2612"/>
                <a:gd name="T13" fmla="*/ 0 h 1142"/>
                <a:gd name="T14" fmla="*/ 0 w 2612"/>
                <a:gd name="T15" fmla="*/ 0 h 1142"/>
                <a:gd name="T16" fmla="*/ 0 w 2612"/>
                <a:gd name="T17" fmla="*/ 0 h 1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12"/>
                <a:gd name="T28" fmla="*/ 0 h 1142"/>
                <a:gd name="T29" fmla="*/ 2612 w 2612"/>
                <a:gd name="T30" fmla="*/ 1142 h 1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12" h="1142">
                  <a:moveTo>
                    <a:pt x="0" y="1142"/>
                  </a:moveTo>
                  <a:lnTo>
                    <a:pt x="281" y="916"/>
                  </a:lnTo>
                  <a:lnTo>
                    <a:pt x="568" y="705"/>
                  </a:lnTo>
                  <a:lnTo>
                    <a:pt x="867" y="511"/>
                  </a:lnTo>
                  <a:lnTo>
                    <a:pt x="1178" y="342"/>
                  </a:lnTo>
                  <a:lnTo>
                    <a:pt x="1505" y="200"/>
                  </a:lnTo>
                  <a:lnTo>
                    <a:pt x="1851" y="92"/>
                  </a:lnTo>
                  <a:lnTo>
                    <a:pt x="2218" y="24"/>
                  </a:lnTo>
                  <a:lnTo>
                    <a:pt x="2612"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20" name="Freeform 15"/>
            <p:cNvSpPr>
              <a:spLocks/>
            </p:cNvSpPr>
            <p:nvPr/>
          </p:nvSpPr>
          <p:spPr bwMode="auto">
            <a:xfrm>
              <a:off x="2713" y="1915"/>
              <a:ext cx="1020" cy="695"/>
            </a:xfrm>
            <a:custGeom>
              <a:avLst/>
              <a:gdLst>
                <a:gd name="T0" fmla="*/ 0 w 4080"/>
                <a:gd name="T1" fmla="*/ 0 h 2778"/>
                <a:gd name="T2" fmla="*/ 0 w 4080"/>
                <a:gd name="T3" fmla="*/ 0 h 2778"/>
                <a:gd name="T4" fmla="*/ 0 w 4080"/>
                <a:gd name="T5" fmla="*/ 0 h 2778"/>
                <a:gd name="T6" fmla="*/ 0 w 4080"/>
                <a:gd name="T7" fmla="*/ 0 h 2778"/>
                <a:gd name="T8" fmla="*/ 0 w 4080"/>
                <a:gd name="T9" fmla="*/ 0 h 2778"/>
                <a:gd name="T10" fmla="*/ 0 w 4080"/>
                <a:gd name="T11" fmla="*/ 0 h 2778"/>
                <a:gd name="T12" fmla="*/ 0 w 4080"/>
                <a:gd name="T13" fmla="*/ 0 h 2778"/>
                <a:gd name="T14" fmla="*/ 0 w 4080"/>
                <a:gd name="T15" fmla="*/ 0 h 2778"/>
                <a:gd name="T16" fmla="*/ 0 w 4080"/>
                <a:gd name="T17" fmla="*/ 0 h 27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80"/>
                <a:gd name="T28" fmla="*/ 0 h 2778"/>
                <a:gd name="T29" fmla="*/ 4080 w 4080"/>
                <a:gd name="T30" fmla="*/ 2778 h 27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80" h="2778">
                  <a:moveTo>
                    <a:pt x="0" y="0"/>
                  </a:moveTo>
                  <a:lnTo>
                    <a:pt x="458" y="119"/>
                  </a:lnTo>
                  <a:lnTo>
                    <a:pt x="983" y="436"/>
                  </a:lnTo>
                  <a:lnTo>
                    <a:pt x="1550" y="885"/>
                  </a:lnTo>
                  <a:lnTo>
                    <a:pt x="2131" y="1398"/>
                  </a:lnTo>
                  <a:lnTo>
                    <a:pt x="2701" y="1911"/>
                  </a:lnTo>
                  <a:lnTo>
                    <a:pt x="3232" y="2356"/>
                  </a:lnTo>
                  <a:lnTo>
                    <a:pt x="3700" y="2667"/>
                  </a:lnTo>
                  <a:lnTo>
                    <a:pt x="4080" y="2778"/>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21" name="Freeform 16"/>
            <p:cNvSpPr>
              <a:spLocks/>
            </p:cNvSpPr>
            <p:nvPr/>
          </p:nvSpPr>
          <p:spPr bwMode="auto">
            <a:xfrm>
              <a:off x="3733" y="2504"/>
              <a:ext cx="315" cy="106"/>
            </a:xfrm>
            <a:custGeom>
              <a:avLst/>
              <a:gdLst>
                <a:gd name="T0" fmla="*/ 0 w 1259"/>
                <a:gd name="T1" fmla="*/ 0 h 420"/>
                <a:gd name="T2" fmla="*/ 0 w 1259"/>
                <a:gd name="T3" fmla="*/ 0 h 420"/>
                <a:gd name="T4" fmla="*/ 0 w 1259"/>
                <a:gd name="T5" fmla="*/ 0 h 420"/>
                <a:gd name="T6" fmla="*/ 0 w 1259"/>
                <a:gd name="T7" fmla="*/ 0 h 420"/>
                <a:gd name="T8" fmla="*/ 0 w 1259"/>
                <a:gd name="T9" fmla="*/ 0 h 420"/>
                <a:gd name="T10" fmla="*/ 0 w 1259"/>
                <a:gd name="T11" fmla="*/ 0 h 420"/>
                <a:gd name="T12" fmla="*/ 0 w 1259"/>
                <a:gd name="T13" fmla="*/ 0 h 420"/>
                <a:gd name="T14" fmla="*/ 0 w 1259"/>
                <a:gd name="T15" fmla="*/ 0 h 420"/>
                <a:gd name="T16" fmla="*/ 0 w 1259"/>
                <a:gd name="T17" fmla="*/ 0 h 4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9"/>
                <a:gd name="T28" fmla="*/ 0 h 420"/>
                <a:gd name="T29" fmla="*/ 1259 w 1259"/>
                <a:gd name="T30" fmla="*/ 420 h 4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9" h="420">
                  <a:moveTo>
                    <a:pt x="0" y="420"/>
                  </a:moveTo>
                  <a:lnTo>
                    <a:pt x="275" y="391"/>
                  </a:lnTo>
                  <a:lnTo>
                    <a:pt x="533" y="331"/>
                  </a:lnTo>
                  <a:lnTo>
                    <a:pt x="764" y="254"/>
                  </a:lnTo>
                  <a:lnTo>
                    <a:pt x="960" y="170"/>
                  </a:lnTo>
                  <a:lnTo>
                    <a:pt x="1114" y="92"/>
                  </a:lnTo>
                  <a:lnTo>
                    <a:pt x="1216" y="31"/>
                  </a:lnTo>
                  <a:lnTo>
                    <a:pt x="1259" y="0"/>
                  </a:lnTo>
                  <a:lnTo>
                    <a:pt x="1236" y="11"/>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22" name="Freeform 17"/>
            <p:cNvSpPr>
              <a:spLocks/>
            </p:cNvSpPr>
            <p:nvPr/>
          </p:nvSpPr>
          <p:spPr bwMode="auto">
            <a:xfrm>
              <a:off x="4042" y="2354"/>
              <a:ext cx="201" cy="153"/>
            </a:xfrm>
            <a:custGeom>
              <a:avLst/>
              <a:gdLst>
                <a:gd name="T0" fmla="*/ 0 w 804"/>
                <a:gd name="T1" fmla="*/ 0 h 613"/>
                <a:gd name="T2" fmla="*/ 0 w 804"/>
                <a:gd name="T3" fmla="*/ 0 h 613"/>
                <a:gd name="T4" fmla="*/ 0 w 804"/>
                <a:gd name="T5" fmla="*/ 0 h 613"/>
                <a:gd name="T6" fmla="*/ 0 w 804"/>
                <a:gd name="T7" fmla="*/ 0 h 613"/>
                <a:gd name="T8" fmla="*/ 0 w 804"/>
                <a:gd name="T9" fmla="*/ 0 h 613"/>
                <a:gd name="T10" fmla="*/ 0 w 804"/>
                <a:gd name="T11" fmla="*/ 0 h 613"/>
                <a:gd name="T12" fmla="*/ 0 w 804"/>
                <a:gd name="T13" fmla="*/ 0 h 613"/>
                <a:gd name="T14" fmla="*/ 0 w 804"/>
                <a:gd name="T15" fmla="*/ 0 h 613"/>
                <a:gd name="T16" fmla="*/ 0 w 804"/>
                <a:gd name="T17" fmla="*/ 0 h 6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4"/>
                <a:gd name="T28" fmla="*/ 0 h 613"/>
                <a:gd name="T29" fmla="*/ 804 w 804"/>
                <a:gd name="T30" fmla="*/ 613 h 6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4" h="613">
                  <a:moveTo>
                    <a:pt x="0" y="613"/>
                  </a:moveTo>
                  <a:lnTo>
                    <a:pt x="67" y="573"/>
                  </a:lnTo>
                  <a:lnTo>
                    <a:pt x="107" y="548"/>
                  </a:lnTo>
                  <a:lnTo>
                    <a:pt x="137" y="525"/>
                  </a:lnTo>
                  <a:lnTo>
                    <a:pt x="177" y="493"/>
                  </a:lnTo>
                  <a:lnTo>
                    <a:pt x="244" y="437"/>
                  </a:lnTo>
                  <a:lnTo>
                    <a:pt x="359" y="345"/>
                  </a:lnTo>
                  <a:lnTo>
                    <a:pt x="538" y="203"/>
                  </a:lnTo>
                  <a:lnTo>
                    <a:pt x="804"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23" name="Freeform 18"/>
            <p:cNvSpPr>
              <a:spLocks/>
            </p:cNvSpPr>
            <p:nvPr/>
          </p:nvSpPr>
          <p:spPr bwMode="auto">
            <a:xfrm>
              <a:off x="4243" y="2127"/>
              <a:ext cx="263" cy="227"/>
            </a:xfrm>
            <a:custGeom>
              <a:avLst/>
              <a:gdLst>
                <a:gd name="T0" fmla="*/ 0 w 1050"/>
                <a:gd name="T1" fmla="*/ 0 h 906"/>
                <a:gd name="T2" fmla="*/ 0 w 1050"/>
                <a:gd name="T3" fmla="*/ 0 h 906"/>
                <a:gd name="T4" fmla="*/ 0 w 1050"/>
                <a:gd name="T5" fmla="*/ 0 h 906"/>
                <a:gd name="T6" fmla="*/ 0 w 1050"/>
                <a:gd name="T7" fmla="*/ 0 h 906"/>
                <a:gd name="T8" fmla="*/ 0 w 1050"/>
                <a:gd name="T9" fmla="*/ 0 h 906"/>
                <a:gd name="T10" fmla="*/ 0 w 1050"/>
                <a:gd name="T11" fmla="*/ 0 h 906"/>
                <a:gd name="T12" fmla="*/ 0 w 1050"/>
                <a:gd name="T13" fmla="*/ 0 h 906"/>
                <a:gd name="T14" fmla="*/ 0 w 1050"/>
                <a:gd name="T15" fmla="*/ 0 h 906"/>
                <a:gd name="T16" fmla="*/ 0 w 1050"/>
                <a:gd name="T17" fmla="*/ 0 h 9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0"/>
                <a:gd name="T28" fmla="*/ 0 h 906"/>
                <a:gd name="T29" fmla="*/ 1050 w 1050"/>
                <a:gd name="T30" fmla="*/ 906 h 9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0" h="906">
                  <a:moveTo>
                    <a:pt x="0" y="906"/>
                  </a:moveTo>
                  <a:lnTo>
                    <a:pt x="158" y="783"/>
                  </a:lnTo>
                  <a:lnTo>
                    <a:pt x="288" y="681"/>
                  </a:lnTo>
                  <a:lnTo>
                    <a:pt x="403" y="589"/>
                  </a:lnTo>
                  <a:lnTo>
                    <a:pt x="508" y="500"/>
                  </a:lnTo>
                  <a:lnTo>
                    <a:pt x="617" y="403"/>
                  </a:lnTo>
                  <a:lnTo>
                    <a:pt x="737" y="294"/>
                  </a:lnTo>
                  <a:lnTo>
                    <a:pt x="877" y="162"/>
                  </a:lnTo>
                  <a:lnTo>
                    <a:pt x="1050"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24" name="Freeform 19"/>
            <p:cNvSpPr>
              <a:spLocks/>
            </p:cNvSpPr>
            <p:nvPr/>
          </p:nvSpPr>
          <p:spPr bwMode="auto">
            <a:xfrm>
              <a:off x="4506" y="1623"/>
              <a:ext cx="812" cy="504"/>
            </a:xfrm>
            <a:custGeom>
              <a:avLst/>
              <a:gdLst>
                <a:gd name="T0" fmla="*/ 0 w 3247"/>
                <a:gd name="T1" fmla="*/ 0 h 2017"/>
                <a:gd name="T2" fmla="*/ 0 w 3247"/>
                <a:gd name="T3" fmla="*/ 0 h 2017"/>
                <a:gd name="T4" fmla="*/ 0 w 3247"/>
                <a:gd name="T5" fmla="*/ 0 h 2017"/>
                <a:gd name="T6" fmla="*/ 0 w 3247"/>
                <a:gd name="T7" fmla="*/ 0 h 2017"/>
                <a:gd name="T8" fmla="*/ 0 w 3247"/>
                <a:gd name="T9" fmla="*/ 0 h 2017"/>
                <a:gd name="T10" fmla="*/ 0 w 3247"/>
                <a:gd name="T11" fmla="*/ 0 h 2017"/>
                <a:gd name="T12" fmla="*/ 0 w 3247"/>
                <a:gd name="T13" fmla="*/ 0 h 2017"/>
                <a:gd name="T14" fmla="*/ 0 w 3247"/>
                <a:gd name="T15" fmla="*/ 0 h 2017"/>
                <a:gd name="T16" fmla="*/ 0 w 3247"/>
                <a:gd name="T17" fmla="*/ 0 h 2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7"/>
                <a:gd name="T28" fmla="*/ 0 h 2017"/>
                <a:gd name="T29" fmla="*/ 3247 w 3247"/>
                <a:gd name="T30" fmla="*/ 2017 h 20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7" h="2017">
                  <a:moveTo>
                    <a:pt x="0" y="2017"/>
                  </a:moveTo>
                  <a:lnTo>
                    <a:pt x="147" y="1890"/>
                  </a:lnTo>
                  <a:lnTo>
                    <a:pt x="428" y="1664"/>
                  </a:lnTo>
                  <a:lnTo>
                    <a:pt x="815" y="1370"/>
                  </a:lnTo>
                  <a:lnTo>
                    <a:pt x="1276" y="1041"/>
                  </a:lnTo>
                  <a:lnTo>
                    <a:pt x="1779" y="707"/>
                  </a:lnTo>
                  <a:lnTo>
                    <a:pt x="2296" y="402"/>
                  </a:lnTo>
                  <a:lnTo>
                    <a:pt x="2795" y="154"/>
                  </a:lnTo>
                  <a:lnTo>
                    <a:pt x="3247"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6" name="Group 20"/>
          <p:cNvGrpSpPr>
            <a:grpSpLocks/>
          </p:cNvGrpSpPr>
          <p:nvPr/>
        </p:nvGrpSpPr>
        <p:grpSpPr bwMode="auto">
          <a:xfrm>
            <a:off x="2760663" y="2603500"/>
            <a:ext cx="2163762" cy="1357313"/>
            <a:chOff x="2045" y="1640"/>
            <a:chExt cx="1363" cy="855"/>
          </a:xfrm>
        </p:grpSpPr>
        <p:grpSp>
          <p:nvGrpSpPr>
            <p:cNvPr id="135214" name="Group 21"/>
            <p:cNvGrpSpPr>
              <a:grpSpLocks/>
            </p:cNvGrpSpPr>
            <p:nvPr/>
          </p:nvGrpSpPr>
          <p:grpSpPr bwMode="auto">
            <a:xfrm>
              <a:off x="2045" y="1706"/>
              <a:ext cx="1363" cy="789"/>
              <a:chOff x="2061" y="1638"/>
              <a:chExt cx="1363" cy="789"/>
            </a:xfrm>
          </p:grpSpPr>
          <p:sp>
            <p:nvSpPr>
              <p:cNvPr id="135216" name="Freeform 22"/>
              <p:cNvSpPr>
                <a:spLocks/>
              </p:cNvSpPr>
              <p:nvPr/>
            </p:nvSpPr>
            <p:spPr bwMode="auto">
              <a:xfrm>
                <a:off x="2061" y="1638"/>
                <a:ext cx="676" cy="562"/>
              </a:xfrm>
              <a:custGeom>
                <a:avLst/>
                <a:gdLst>
                  <a:gd name="T0" fmla="*/ 0 w 2705"/>
                  <a:gd name="T1" fmla="*/ 0 h 2250"/>
                  <a:gd name="T2" fmla="*/ 0 w 2705"/>
                  <a:gd name="T3" fmla="*/ 0 h 2250"/>
                  <a:gd name="T4" fmla="*/ 0 w 2705"/>
                  <a:gd name="T5" fmla="*/ 0 h 2250"/>
                  <a:gd name="T6" fmla="*/ 0 w 2705"/>
                  <a:gd name="T7" fmla="*/ 0 h 2250"/>
                  <a:gd name="T8" fmla="*/ 0 w 2705"/>
                  <a:gd name="T9" fmla="*/ 0 h 2250"/>
                  <a:gd name="T10" fmla="*/ 0 w 2705"/>
                  <a:gd name="T11" fmla="*/ 0 h 2250"/>
                  <a:gd name="T12" fmla="*/ 0 w 2705"/>
                  <a:gd name="T13" fmla="*/ 0 h 2250"/>
                  <a:gd name="T14" fmla="*/ 0 w 2705"/>
                  <a:gd name="T15" fmla="*/ 0 h 2250"/>
                  <a:gd name="T16" fmla="*/ 0 w 2705"/>
                  <a:gd name="T17" fmla="*/ 0 h 22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5"/>
                  <a:gd name="T28" fmla="*/ 0 h 2250"/>
                  <a:gd name="T29" fmla="*/ 2705 w 2705"/>
                  <a:gd name="T30" fmla="*/ 2250 h 22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5" h="2250">
                    <a:moveTo>
                      <a:pt x="0" y="2250"/>
                    </a:moveTo>
                    <a:lnTo>
                      <a:pt x="224" y="2027"/>
                    </a:lnTo>
                    <a:lnTo>
                      <a:pt x="515" y="1699"/>
                    </a:lnTo>
                    <a:lnTo>
                      <a:pt x="854" y="1310"/>
                    </a:lnTo>
                    <a:lnTo>
                      <a:pt x="1226" y="905"/>
                    </a:lnTo>
                    <a:lnTo>
                      <a:pt x="1612" y="526"/>
                    </a:lnTo>
                    <a:lnTo>
                      <a:pt x="2000" y="219"/>
                    </a:lnTo>
                    <a:lnTo>
                      <a:pt x="2368" y="29"/>
                    </a:lnTo>
                    <a:lnTo>
                      <a:pt x="2705" y="0"/>
                    </a:lnTo>
                  </a:path>
                </a:pathLst>
              </a:custGeom>
              <a:noFill/>
              <a:ln w="38100">
                <a:solidFill>
                  <a:srgbClr val="FF00FF"/>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217" name="Freeform 23"/>
              <p:cNvSpPr>
                <a:spLocks/>
              </p:cNvSpPr>
              <p:nvPr/>
            </p:nvSpPr>
            <p:spPr bwMode="auto">
              <a:xfrm>
                <a:off x="2737" y="1638"/>
                <a:ext cx="687" cy="789"/>
              </a:xfrm>
              <a:custGeom>
                <a:avLst/>
                <a:gdLst>
                  <a:gd name="T0" fmla="*/ 0 w 2750"/>
                  <a:gd name="T1" fmla="*/ 0 h 3156"/>
                  <a:gd name="T2" fmla="*/ 0 w 2750"/>
                  <a:gd name="T3" fmla="*/ 0 h 3156"/>
                  <a:gd name="T4" fmla="*/ 0 w 2750"/>
                  <a:gd name="T5" fmla="*/ 0 h 3156"/>
                  <a:gd name="T6" fmla="*/ 0 w 2750"/>
                  <a:gd name="T7" fmla="*/ 0 h 3156"/>
                  <a:gd name="T8" fmla="*/ 0 w 2750"/>
                  <a:gd name="T9" fmla="*/ 0 h 3156"/>
                  <a:gd name="T10" fmla="*/ 0 w 2750"/>
                  <a:gd name="T11" fmla="*/ 0 h 3156"/>
                  <a:gd name="T12" fmla="*/ 0 w 2750"/>
                  <a:gd name="T13" fmla="*/ 0 h 3156"/>
                  <a:gd name="T14" fmla="*/ 0 w 2750"/>
                  <a:gd name="T15" fmla="*/ 0 h 3156"/>
                  <a:gd name="T16" fmla="*/ 0 w 2750"/>
                  <a:gd name="T17" fmla="*/ 0 h 3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50"/>
                  <a:gd name="T28" fmla="*/ 0 h 3156"/>
                  <a:gd name="T29" fmla="*/ 2750 w 2750"/>
                  <a:gd name="T30" fmla="*/ 3156 h 3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50" h="3156">
                    <a:moveTo>
                      <a:pt x="0" y="0"/>
                    </a:moveTo>
                    <a:lnTo>
                      <a:pt x="362" y="162"/>
                    </a:lnTo>
                    <a:lnTo>
                      <a:pt x="760" y="478"/>
                    </a:lnTo>
                    <a:lnTo>
                      <a:pt x="1173" y="904"/>
                    </a:lnTo>
                    <a:lnTo>
                      <a:pt x="1579" y="1396"/>
                    </a:lnTo>
                    <a:lnTo>
                      <a:pt x="1961" y="1910"/>
                    </a:lnTo>
                    <a:lnTo>
                      <a:pt x="2296" y="2404"/>
                    </a:lnTo>
                    <a:lnTo>
                      <a:pt x="2566" y="2833"/>
                    </a:lnTo>
                    <a:lnTo>
                      <a:pt x="2750" y="3156"/>
                    </a:lnTo>
                  </a:path>
                </a:pathLst>
              </a:custGeom>
              <a:noFill/>
              <a:ln w="38100">
                <a:solidFill>
                  <a:srgbClr val="FF00FF"/>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35215" name="Rectangle 24"/>
            <p:cNvSpPr>
              <a:spLocks noChangeArrowheads="1"/>
            </p:cNvSpPr>
            <p:nvPr/>
          </p:nvSpPr>
          <p:spPr bwMode="auto">
            <a:xfrm rot="-2880000">
              <a:off x="2098" y="1757"/>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dirty="0">
                  <a:solidFill>
                    <a:schemeClr val="tx1"/>
                  </a:solidFill>
                </a:rPr>
                <a:t>Boom</a:t>
              </a:r>
            </a:p>
          </p:txBody>
        </p:sp>
      </p:grpSp>
      <p:grpSp>
        <p:nvGrpSpPr>
          <p:cNvPr id="8" name="Group 25"/>
          <p:cNvGrpSpPr>
            <a:grpSpLocks/>
          </p:cNvGrpSpPr>
          <p:nvPr/>
        </p:nvGrpSpPr>
        <p:grpSpPr bwMode="auto">
          <a:xfrm>
            <a:off x="1501775" y="3578225"/>
            <a:ext cx="6291263" cy="912813"/>
            <a:chOff x="1252" y="2254"/>
            <a:chExt cx="3963" cy="575"/>
          </a:xfrm>
        </p:grpSpPr>
        <p:sp>
          <p:nvSpPr>
            <p:cNvPr id="135212" name="Line 26"/>
            <p:cNvSpPr>
              <a:spLocks noChangeShapeType="1"/>
            </p:cNvSpPr>
            <p:nvPr/>
          </p:nvSpPr>
          <p:spPr bwMode="auto">
            <a:xfrm flipV="1">
              <a:off x="1252" y="2254"/>
              <a:ext cx="3829" cy="54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213" name="Rectangle 27"/>
            <p:cNvSpPr>
              <a:spLocks noChangeArrowheads="1"/>
            </p:cNvSpPr>
            <p:nvPr/>
          </p:nvSpPr>
          <p:spPr bwMode="auto">
            <a:xfrm>
              <a:off x="4687" y="2404"/>
              <a:ext cx="528" cy="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eaLnBrk="0" hangingPunct="0">
                <a:lnSpc>
                  <a:spcPct val="80000"/>
                </a:lnSpc>
              </a:pPr>
              <a:r>
                <a:rPr lang="en-US" dirty="0">
                  <a:solidFill>
                    <a:schemeClr val="tx1"/>
                  </a:solidFill>
                </a:rPr>
                <a:t>Incident Growth Trend</a:t>
              </a:r>
            </a:p>
          </p:txBody>
        </p:sp>
      </p:grpSp>
      <p:grpSp>
        <p:nvGrpSpPr>
          <p:cNvPr id="9" name="Group 28"/>
          <p:cNvGrpSpPr>
            <a:grpSpLocks/>
          </p:cNvGrpSpPr>
          <p:nvPr/>
        </p:nvGrpSpPr>
        <p:grpSpPr bwMode="auto">
          <a:xfrm>
            <a:off x="3787775" y="3484563"/>
            <a:ext cx="1212850" cy="801687"/>
            <a:chOff x="2692" y="2195"/>
            <a:chExt cx="764" cy="505"/>
          </a:xfrm>
        </p:grpSpPr>
        <p:sp>
          <p:nvSpPr>
            <p:cNvPr id="135210" name="Rectangle 29"/>
            <p:cNvSpPr>
              <a:spLocks noChangeArrowheads="1"/>
            </p:cNvSpPr>
            <p:nvPr/>
          </p:nvSpPr>
          <p:spPr bwMode="auto">
            <a:xfrm rot="2260110">
              <a:off x="2692" y="2195"/>
              <a:ext cx="6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dirty="0">
                  <a:solidFill>
                    <a:schemeClr val="tx1"/>
                  </a:solidFill>
                </a:rPr>
                <a:t>Downturn</a:t>
              </a:r>
            </a:p>
          </p:txBody>
        </p:sp>
        <p:sp>
          <p:nvSpPr>
            <p:cNvPr id="135211" name="Freeform 30"/>
            <p:cNvSpPr>
              <a:spLocks/>
            </p:cNvSpPr>
            <p:nvPr/>
          </p:nvSpPr>
          <p:spPr bwMode="auto">
            <a:xfrm>
              <a:off x="3292" y="2541"/>
              <a:ext cx="164" cy="159"/>
            </a:xfrm>
            <a:custGeom>
              <a:avLst/>
              <a:gdLst>
                <a:gd name="T0" fmla="*/ 0 w 657"/>
                <a:gd name="T1" fmla="*/ 0 h 636"/>
                <a:gd name="T2" fmla="*/ 0 w 657"/>
                <a:gd name="T3" fmla="*/ 0 h 636"/>
                <a:gd name="T4" fmla="*/ 0 w 657"/>
                <a:gd name="T5" fmla="*/ 0 h 636"/>
                <a:gd name="T6" fmla="*/ 0 w 657"/>
                <a:gd name="T7" fmla="*/ 0 h 636"/>
                <a:gd name="T8" fmla="*/ 0 w 657"/>
                <a:gd name="T9" fmla="*/ 0 h 636"/>
                <a:gd name="T10" fmla="*/ 0 w 657"/>
                <a:gd name="T11" fmla="*/ 0 h 636"/>
                <a:gd name="T12" fmla="*/ 0 w 657"/>
                <a:gd name="T13" fmla="*/ 0 h 636"/>
                <a:gd name="T14" fmla="*/ 0 w 657"/>
                <a:gd name="T15" fmla="*/ 0 h 636"/>
                <a:gd name="T16" fmla="*/ 0 w 657"/>
                <a:gd name="T17" fmla="*/ 0 h 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7"/>
                <a:gd name="T28" fmla="*/ 0 h 636"/>
                <a:gd name="T29" fmla="*/ 657 w 657"/>
                <a:gd name="T30" fmla="*/ 636 h 6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7" h="636">
                  <a:moveTo>
                    <a:pt x="657" y="636"/>
                  </a:moveTo>
                  <a:lnTo>
                    <a:pt x="530" y="498"/>
                  </a:lnTo>
                  <a:lnTo>
                    <a:pt x="412" y="377"/>
                  </a:lnTo>
                  <a:lnTo>
                    <a:pt x="305" y="271"/>
                  </a:lnTo>
                  <a:lnTo>
                    <a:pt x="213" y="183"/>
                  </a:lnTo>
                  <a:lnTo>
                    <a:pt x="134" y="111"/>
                  </a:lnTo>
                  <a:lnTo>
                    <a:pt x="71" y="56"/>
                  </a:lnTo>
                  <a:lnTo>
                    <a:pt x="25" y="19"/>
                  </a:lnTo>
                  <a:lnTo>
                    <a:pt x="0" y="0"/>
                  </a:lnTo>
                </a:path>
              </a:pathLst>
            </a:custGeom>
            <a:noFill/>
            <a:ln w="23813">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 name="Group 31"/>
          <p:cNvGrpSpPr>
            <a:grpSpLocks/>
          </p:cNvGrpSpPr>
          <p:nvPr/>
        </p:nvGrpSpPr>
        <p:grpSpPr bwMode="auto">
          <a:xfrm>
            <a:off x="6650038" y="2927350"/>
            <a:ext cx="1068387" cy="596900"/>
            <a:chOff x="4495" y="1844"/>
            <a:chExt cx="673" cy="376"/>
          </a:xfrm>
        </p:grpSpPr>
        <p:sp>
          <p:nvSpPr>
            <p:cNvPr id="135208" name="Rectangle 32"/>
            <p:cNvSpPr>
              <a:spLocks noChangeArrowheads="1"/>
            </p:cNvSpPr>
            <p:nvPr/>
          </p:nvSpPr>
          <p:spPr bwMode="auto">
            <a:xfrm rot="-2280000">
              <a:off x="4495" y="2047"/>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dirty="0">
                  <a:solidFill>
                    <a:schemeClr val="tx1"/>
                  </a:solidFill>
                </a:rPr>
                <a:t>Upturn</a:t>
              </a:r>
            </a:p>
          </p:txBody>
        </p:sp>
        <p:sp>
          <p:nvSpPr>
            <p:cNvPr id="135209" name="Freeform 33"/>
            <p:cNvSpPr>
              <a:spLocks/>
            </p:cNvSpPr>
            <p:nvPr/>
          </p:nvSpPr>
          <p:spPr bwMode="auto">
            <a:xfrm>
              <a:off x="4968" y="1844"/>
              <a:ext cx="200" cy="118"/>
            </a:xfrm>
            <a:custGeom>
              <a:avLst/>
              <a:gdLst>
                <a:gd name="T0" fmla="*/ 0 w 797"/>
                <a:gd name="T1" fmla="*/ 0 h 471"/>
                <a:gd name="T2" fmla="*/ 0 w 797"/>
                <a:gd name="T3" fmla="*/ 0 h 471"/>
                <a:gd name="T4" fmla="*/ 0 w 797"/>
                <a:gd name="T5" fmla="*/ 0 h 471"/>
                <a:gd name="T6" fmla="*/ 0 w 797"/>
                <a:gd name="T7" fmla="*/ 0 h 471"/>
                <a:gd name="T8" fmla="*/ 0 w 797"/>
                <a:gd name="T9" fmla="*/ 0 h 471"/>
                <a:gd name="T10" fmla="*/ 0 w 797"/>
                <a:gd name="T11" fmla="*/ 0 h 471"/>
                <a:gd name="T12" fmla="*/ 0 w 797"/>
                <a:gd name="T13" fmla="*/ 0 h 471"/>
                <a:gd name="T14" fmla="*/ 0 w 797"/>
                <a:gd name="T15" fmla="*/ 0 h 471"/>
                <a:gd name="T16" fmla="*/ 0 w 797"/>
                <a:gd name="T17" fmla="*/ 0 h 4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7"/>
                <a:gd name="T28" fmla="*/ 0 h 471"/>
                <a:gd name="T29" fmla="*/ 797 w 797"/>
                <a:gd name="T30" fmla="*/ 471 h 4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7" h="471">
                  <a:moveTo>
                    <a:pt x="797" y="0"/>
                  </a:moveTo>
                  <a:lnTo>
                    <a:pt x="627" y="88"/>
                  </a:lnTo>
                  <a:lnTo>
                    <a:pt x="478" y="170"/>
                  </a:lnTo>
                  <a:lnTo>
                    <a:pt x="346" y="245"/>
                  </a:lnTo>
                  <a:lnTo>
                    <a:pt x="235" y="312"/>
                  </a:lnTo>
                  <a:lnTo>
                    <a:pt x="144" y="370"/>
                  </a:lnTo>
                  <a:lnTo>
                    <a:pt x="73" y="416"/>
                  </a:lnTo>
                  <a:lnTo>
                    <a:pt x="26" y="451"/>
                  </a:lnTo>
                  <a:lnTo>
                    <a:pt x="0" y="471"/>
                  </a:lnTo>
                </a:path>
              </a:pathLst>
            </a:custGeom>
            <a:noFill/>
            <a:ln w="23813">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 name="Group 34"/>
          <p:cNvGrpSpPr>
            <a:grpSpLocks/>
          </p:cNvGrpSpPr>
          <p:nvPr/>
        </p:nvGrpSpPr>
        <p:grpSpPr bwMode="auto">
          <a:xfrm>
            <a:off x="5083175" y="4194175"/>
            <a:ext cx="723900" cy="406400"/>
            <a:chOff x="3508" y="2642"/>
            <a:chExt cx="456" cy="256"/>
          </a:xfrm>
        </p:grpSpPr>
        <p:sp>
          <p:nvSpPr>
            <p:cNvPr id="135206" name="Rectangle 35"/>
            <p:cNvSpPr>
              <a:spLocks noChangeArrowheads="1"/>
            </p:cNvSpPr>
            <p:nvPr/>
          </p:nvSpPr>
          <p:spPr bwMode="auto">
            <a:xfrm>
              <a:off x="3508" y="2725"/>
              <a:ext cx="4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Trough</a:t>
              </a:r>
            </a:p>
          </p:txBody>
        </p:sp>
        <p:sp>
          <p:nvSpPr>
            <p:cNvPr id="135207" name="Freeform 36"/>
            <p:cNvSpPr>
              <a:spLocks/>
            </p:cNvSpPr>
            <p:nvPr/>
          </p:nvSpPr>
          <p:spPr bwMode="auto">
            <a:xfrm>
              <a:off x="3679" y="2642"/>
              <a:ext cx="77" cy="72"/>
            </a:xfrm>
            <a:custGeom>
              <a:avLst/>
              <a:gdLst>
                <a:gd name="T0" fmla="*/ 0 w 307"/>
                <a:gd name="T1" fmla="*/ 0 h 289"/>
                <a:gd name="T2" fmla="*/ 0 w 307"/>
                <a:gd name="T3" fmla="*/ 0 h 289"/>
                <a:gd name="T4" fmla="*/ 0 w 307"/>
                <a:gd name="T5" fmla="*/ 0 h 289"/>
                <a:gd name="T6" fmla="*/ 0 w 307"/>
                <a:gd name="T7" fmla="*/ 0 h 289"/>
                <a:gd name="T8" fmla="*/ 0 w 307"/>
                <a:gd name="T9" fmla="*/ 0 h 289"/>
                <a:gd name="T10" fmla="*/ 0 w 307"/>
                <a:gd name="T11" fmla="*/ 0 h 289"/>
                <a:gd name="T12" fmla="*/ 0 w 307"/>
                <a:gd name="T13" fmla="*/ 0 h 289"/>
                <a:gd name="T14" fmla="*/ 0 w 307"/>
                <a:gd name="T15" fmla="*/ 0 h 289"/>
                <a:gd name="T16" fmla="*/ 0 w 307"/>
                <a:gd name="T17" fmla="*/ 0 h 289"/>
                <a:gd name="T18" fmla="*/ 0 w 307"/>
                <a:gd name="T19" fmla="*/ 0 h 289"/>
                <a:gd name="T20" fmla="*/ 0 w 307"/>
                <a:gd name="T21" fmla="*/ 0 h 289"/>
                <a:gd name="T22" fmla="*/ 0 w 307"/>
                <a:gd name="T23" fmla="*/ 0 h 289"/>
                <a:gd name="T24" fmla="*/ 0 w 307"/>
                <a:gd name="T25" fmla="*/ 0 h 289"/>
                <a:gd name="T26" fmla="*/ 0 w 307"/>
                <a:gd name="T27" fmla="*/ 0 h 289"/>
                <a:gd name="T28" fmla="*/ 0 w 307"/>
                <a:gd name="T29" fmla="*/ 0 h 289"/>
                <a:gd name="T30" fmla="*/ 0 w 307"/>
                <a:gd name="T31" fmla="*/ 0 h 289"/>
                <a:gd name="T32" fmla="*/ 0 w 307"/>
                <a:gd name="T33" fmla="*/ 0 h 289"/>
                <a:gd name="T34" fmla="*/ 0 w 307"/>
                <a:gd name="T35" fmla="*/ 0 h 289"/>
                <a:gd name="T36" fmla="*/ 0 w 307"/>
                <a:gd name="T37" fmla="*/ 0 h 289"/>
                <a:gd name="T38" fmla="*/ 0 w 307"/>
                <a:gd name="T39" fmla="*/ 0 h 289"/>
                <a:gd name="T40" fmla="*/ 0 w 307"/>
                <a:gd name="T41" fmla="*/ 0 h 289"/>
                <a:gd name="T42" fmla="*/ 0 w 307"/>
                <a:gd name="T43" fmla="*/ 0 h 289"/>
                <a:gd name="T44" fmla="*/ 0 w 307"/>
                <a:gd name="T45" fmla="*/ 0 h 289"/>
                <a:gd name="T46" fmla="*/ 0 w 307"/>
                <a:gd name="T47" fmla="*/ 0 h 289"/>
                <a:gd name="T48" fmla="*/ 0 w 307"/>
                <a:gd name="T49" fmla="*/ 0 h 289"/>
                <a:gd name="T50" fmla="*/ 0 w 307"/>
                <a:gd name="T51" fmla="*/ 0 h 289"/>
                <a:gd name="T52" fmla="*/ 0 w 307"/>
                <a:gd name="T53" fmla="*/ 0 h 289"/>
                <a:gd name="T54" fmla="*/ 0 w 307"/>
                <a:gd name="T55" fmla="*/ 0 h 289"/>
                <a:gd name="T56" fmla="*/ 0 w 307"/>
                <a:gd name="T57" fmla="*/ 0 h 289"/>
                <a:gd name="T58" fmla="*/ 0 w 307"/>
                <a:gd name="T59" fmla="*/ 0 h 289"/>
                <a:gd name="T60" fmla="*/ 0 w 307"/>
                <a:gd name="T61" fmla="*/ 0 h 289"/>
                <a:gd name="T62" fmla="*/ 0 w 307"/>
                <a:gd name="T63" fmla="*/ 0 h 289"/>
                <a:gd name="T64" fmla="*/ 0 w 307"/>
                <a:gd name="T65" fmla="*/ 0 h 2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7"/>
                <a:gd name="T100" fmla="*/ 0 h 289"/>
                <a:gd name="T101" fmla="*/ 307 w 307"/>
                <a:gd name="T102" fmla="*/ 289 h 2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7" h="289">
                  <a:moveTo>
                    <a:pt x="154" y="289"/>
                  </a:moveTo>
                  <a:lnTo>
                    <a:pt x="183" y="286"/>
                  </a:lnTo>
                  <a:lnTo>
                    <a:pt x="213" y="277"/>
                  </a:lnTo>
                  <a:lnTo>
                    <a:pt x="239" y="265"/>
                  </a:lnTo>
                  <a:lnTo>
                    <a:pt x="262" y="247"/>
                  </a:lnTo>
                  <a:lnTo>
                    <a:pt x="280" y="225"/>
                  </a:lnTo>
                  <a:lnTo>
                    <a:pt x="294" y="201"/>
                  </a:lnTo>
                  <a:lnTo>
                    <a:pt x="303" y="174"/>
                  </a:lnTo>
                  <a:lnTo>
                    <a:pt x="307" y="145"/>
                  </a:lnTo>
                  <a:lnTo>
                    <a:pt x="303" y="115"/>
                  </a:lnTo>
                  <a:lnTo>
                    <a:pt x="294" y="88"/>
                  </a:lnTo>
                  <a:lnTo>
                    <a:pt x="280" y="63"/>
                  </a:lnTo>
                  <a:lnTo>
                    <a:pt x="262" y="42"/>
                  </a:lnTo>
                  <a:lnTo>
                    <a:pt x="239" y="24"/>
                  </a:lnTo>
                  <a:lnTo>
                    <a:pt x="213" y="12"/>
                  </a:lnTo>
                  <a:lnTo>
                    <a:pt x="183" y="3"/>
                  </a:lnTo>
                  <a:lnTo>
                    <a:pt x="154" y="0"/>
                  </a:lnTo>
                  <a:lnTo>
                    <a:pt x="123" y="3"/>
                  </a:lnTo>
                  <a:lnTo>
                    <a:pt x="93" y="12"/>
                  </a:lnTo>
                  <a:lnTo>
                    <a:pt x="67" y="24"/>
                  </a:lnTo>
                  <a:lnTo>
                    <a:pt x="44" y="42"/>
                  </a:lnTo>
                  <a:lnTo>
                    <a:pt x="26" y="63"/>
                  </a:lnTo>
                  <a:lnTo>
                    <a:pt x="12" y="88"/>
                  </a:lnTo>
                  <a:lnTo>
                    <a:pt x="3" y="115"/>
                  </a:lnTo>
                  <a:lnTo>
                    <a:pt x="0" y="145"/>
                  </a:lnTo>
                  <a:lnTo>
                    <a:pt x="3" y="174"/>
                  </a:lnTo>
                  <a:lnTo>
                    <a:pt x="12" y="201"/>
                  </a:lnTo>
                  <a:lnTo>
                    <a:pt x="26" y="225"/>
                  </a:lnTo>
                  <a:lnTo>
                    <a:pt x="44" y="247"/>
                  </a:lnTo>
                  <a:lnTo>
                    <a:pt x="67" y="265"/>
                  </a:lnTo>
                  <a:lnTo>
                    <a:pt x="93" y="277"/>
                  </a:lnTo>
                  <a:lnTo>
                    <a:pt x="123" y="286"/>
                  </a:lnTo>
                  <a:lnTo>
                    <a:pt x="154"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2" name="Group 37"/>
          <p:cNvGrpSpPr>
            <a:grpSpLocks/>
          </p:cNvGrpSpPr>
          <p:nvPr/>
        </p:nvGrpSpPr>
        <p:grpSpPr bwMode="auto">
          <a:xfrm>
            <a:off x="3514725" y="2800350"/>
            <a:ext cx="520700" cy="406400"/>
            <a:chOff x="2520" y="1764"/>
            <a:chExt cx="328" cy="256"/>
          </a:xfrm>
        </p:grpSpPr>
        <p:sp>
          <p:nvSpPr>
            <p:cNvPr id="135204" name="Rectangle 38"/>
            <p:cNvSpPr>
              <a:spLocks noChangeArrowheads="1"/>
            </p:cNvSpPr>
            <p:nvPr/>
          </p:nvSpPr>
          <p:spPr bwMode="auto">
            <a:xfrm>
              <a:off x="2520" y="1764"/>
              <a:ext cx="3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Peak</a:t>
              </a:r>
            </a:p>
          </p:txBody>
        </p:sp>
        <p:sp>
          <p:nvSpPr>
            <p:cNvPr id="135205" name="Freeform 39"/>
            <p:cNvSpPr>
              <a:spLocks/>
            </p:cNvSpPr>
            <p:nvPr/>
          </p:nvSpPr>
          <p:spPr bwMode="auto">
            <a:xfrm>
              <a:off x="2652" y="1947"/>
              <a:ext cx="76" cy="73"/>
            </a:xfrm>
            <a:custGeom>
              <a:avLst/>
              <a:gdLst>
                <a:gd name="T0" fmla="*/ 0 w 306"/>
                <a:gd name="T1" fmla="*/ 0 h 289"/>
                <a:gd name="T2" fmla="*/ 0 w 306"/>
                <a:gd name="T3" fmla="*/ 0 h 289"/>
                <a:gd name="T4" fmla="*/ 0 w 306"/>
                <a:gd name="T5" fmla="*/ 0 h 289"/>
                <a:gd name="T6" fmla="*/ 0 w 306"/>
                <a:gd name="T7" fmla="*/ 0 h 289"/>
                <a:gd name="T8" fmla="*/ 0 w 306"/>
                <a:gd name="T9" fmla="*/ 0 h 289"/>
                <a:gd name="T10" fmla="*/ 0 w 306"/>
                <a:gd name="T11" fmla="*/ 0 h 289"/>
                <a:gd name="T12" fmla="*/ 0 w 306"/>
                <a:gd name="T13" fmla="*/ 0 h 289"/>
                <a:gd name="T14" fmla="*/ 0 w 306"/>
                <a:gd name="T15" fmla="*/ 0 h 289"/>
                <a:gd name="T16" fmla="*/ 0 w 306"/>
                <a:gd name="T17" fmla="*/ 0 h 289"/>
                <a:gd name="T18" fmla="*/ 0 w 306"/>
                <a:gd name="T19" fmla="*/ 0 h 289"/>
                <a:gd name="T20" fmla="*/ 0 w 306"/>
                <a:gd name="T21" fmla="*/ 0 h 289"/>
                <a:gd name="T22" fmla="*/ 0 w 306"/>
                <a:gd name="T23" fmla="*/ 0 h 289"/>
                <a:gd name="T24" fmla="*/ 0 w 306"/>
                <a:gd name="T25" fmla="*/ 0 h 289"/>
                <a:gd name="T26" fmla="*/ 0 w 306"/>
                <a:gd name="T27" fmla="*/ 0 h 289"/>
                <a:gd name="T28" fmla="*/ 0 w 306"/>
                <a:gd name="T29" fmla="*/ 0 h 289"/>
                <a:gd name="T30" fmla="*/ 0 w 306"/>
                <a:gd name="T31" fmla="*/ 0 h 289"/>
                <a:gd name="T32" fmla="*/ 0 w 306"/>
                <a:gd name="T33" fmla="*/ 0 h 289"/>
                <a:gd name="T34" fmla="*/ 0 w 306"/>
                <a:gd name="T35" fmla="*/ 0 h 289"/>
                <a:gd name="T36" fmla="*/ 0 w 306"/>
                <a:gd name="T37" fmla="*/ 0 h 289"/>
                <a:gd name="T38" fmla="*/ 0 w 306"/>
                <a:gd name="T39" fmla="*/ 0 h 289"/>
                <a:gd name="T40" fmla="*/ 0 w 306"/>
                <a:gd name="T41" fmla="*/ 0 h 289"/>
                <a:gd name="T42" fmla="*/ 0 w 306"/>
                <a:gd name="T43" fmla="*/ 0 h 289"/>
                <a:gd name="T44" fmla="*/ 0 w 306"/>
                <a:gd name="T45" fmla="*/ 0 h 289"/>
                <a:gd name="T46" fmla="*/ 0 w 306"/>
                <a:gd name="T47" fmla="*/ 0 h 289"/>
                <a:gd name="T48" fmla="*/ 0 w 306"/>
                <a:gd name="T49" fmla="*/ 0 h 289"/>
                <a:gd name="T50" fmla="*/ 0 w 306"/>
                <a:gd name="T51" fmla="*/ 0 h 289"/>
                <a:gd name="T52" fmla="*/ 0 w 306"/>
                <a:gd name="T53" fmla="*/ 0 h 289"/>
                <a:gd name="T54" fmla="*/ 0 w 306"/>
                <a:gd name="T55" fmla="*/ 0 h 289"/>
                <a:gd name="T56" fmla="*/ 0 w 306"/>
                <a:gd name="T57" fmla="*/ 0 h 289"/>
                <a:gd name="T58" fmla="*/ 0 w 306"/>
                <a:gd name="T59" fmla="*/ 0 h 289"/>
                <a:gd name="T60" fmla="*/ 0 w 306"/>
                <a:gd name="T61" fmla="*/ 0 h 289"/>
                <a:gd name="T62" fmla="*/ 0 w 306"/>
                <a:gd name="T63" fmla="*/ 0 h 289"/>
                <a:gd name="T64" fmla="*/ 0 w 306"/>
                <a:gd name="T65" fmla="*/ 0 h 2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
                <a:gd name="T100" fmla="*/ 0 h 289"/>
                <a:gd name="T101" fmla="*/ 306 w 306"/>
                <a:gd name="T102" fmla="*/ 289 h 2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 h="289">
                  <a:moveTo>
                    <a:pt x="153" y="289"/>
                  </a:moveTo>
                  <a:lnTo>
                    <a:pt x="183" y="286"/>
                  </a:lnTo>
                  <a:lnTo>
                    <a:pt x="212" y="277"/>
                  </a:lnTo>
                  <a:lnTo>
                    <a:pt x="238" y="264"/>
                  </a:lnTo>
                  <a:lnTo>
                    <a:pt x="260" y="246"/>
                  </a:lnTo>
                  <a:lnTo>
                    <a:pt x="279" y="225"/>
                  </a:lnTo>
                  <a:lnTo>
                    <a:pt x="292" y="200"/>
                  </a:lnTo>
                  <a:lnTo>
                    <a:pt x="302" y="173"/>
                  </a:lnTo>
                  <a:lnTo>
                    <a:pt x="306" y="145"/>
                  </a:lnTo>
                  <a:lnTo>
                    <a:pt x="302" y="116"/>
                  </a:lnTo>
                  <a:lnTo>
                    <a:pt x="292" y="88"/>
                  </a:lnTo>
                  <a:lnTo>
                    <a:pt x="279" y="63"/>
                  </a:lnTo>
                  <a:lnTo>
                    <a:pt x="260" y="42"/>
                  </a:lnTo>
                  <a:lnTo>
                    <a:pt x="238" y="25"/>
                  </a:lnTo>
                  <a:lnTo>
                    <a:pt x="212" y="12"/>
                  </a:lnTo>
                  <a:lnTo>
                    <a:pt x="183" y="3"/>
                  </a:lnTo>
                  <a:lnTo>
                    <a:pt x="153" y="0"/>
                  </a:lnTo>
                  <a:lnTo>
                    <a:pt x="121" y="3"/>
                  </a:lnTo>
                  <a:lnTo>
                    <a:pt x="93" y="12"/>
                  </a:lnTo>
                  <a:lnTo>
                    <a:pt x="67" y="25"/>
                  </a:lnTo>
                  <a:lnTo>
                    <a:pt x="44" y="42"/>
                  </a:lnTo>
                  <a:lnTo>
                    <a:pt x="25" y="63"/>
                  </a:lnTo>
                  <a:lnTo>
                    <a:pt x="12" y="88"/>
                  </a:lnTo>
                  <a:lnTo>
                    <a:pt x="2" y="116"/>
                  </a:lnTo>
                  <a:lnTo>
                    <a:pt x="0" y="145"/>
                  </a:lnTo>
                  <a:lnTo>
                    <a:pt x="2" y="173"/>
                  </a:lnTo>
                  <a:lnTo>
                    <a:pt x="12" y="200"/>
                  </a:lnTo>
                  <a:lnTo>
                    <a:pt x="25" y="225"/>
                  </a:lnTo>
                  <a:lnTo>
                    <a:pt x="44" y="246"/>
                  </a:lnTo>
                  <a:lnTo>
                    <a:pt x="67" y="264"/>
                  </a:lnTo>
                  <a:lnTo>
                    <a:pt x="93" y="277"/>
                  </a:lnTo>
                  <a:lnTo>
                    <a:pt x="121" y="286"/>
                  </a:lnTo>
                  <a:lnTo>
                    <a:pt x="153"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135181" name="Freeform 40"/>
          <p:cNvSpPr>
            <a:spLocks/>
          </p:cNvSpPr>
          <p:nvPr/>
        </p:nvSpPr>
        <p:spPr bwMode="auto">
          <a:xfrm>
            <a:off x="1177925" y="2255838"/>
            <a:ext cx="7115175" cy="3132137"/>
          </a:xfrm>
          <a:custGeom>
            <a:avLst/>
            <a:gdLst>
              <a:gd name="T0" fmla="*/ 0 w 17928"/>
              <a:gd name="T1" fmla="*/ 0 h 7892"/>
              <a:gd name="T2" fmla="*/ 0 w 17928"/>
              <a:gd name="T3" fmla="*/ 2147483647 h 7892"/>
              <a:gd name="T4" fmla="*/ 2147483647 w 17928"/>
              <a:gd name="T5" fmla="*/ 2147483647 h 7892"/>
              <a:gd name="T6" fmla="*/ 0 60000 65536"/>
              <a:gd name="T7" fmla="*/ 0 60000 65536"/>
              <a:gd name="T8" fmla="*/ 0 60000 65536"/>
              <a:gd name="T9" fmla="*/ 0 w 17928"/>
              <a:gd name="T10" fmla="*/ 0 h 7892"/>
              <a:gd name="T11" fmla="*/ 17928 w 17928"/>
              <a:gd name="T12" fmla="*/ 7892 h 7892"/>
            </a:gdLst>
            <a:ahLst/>
            <a:cxnLst>
              <a:cxn ang="T6">
                <a:pos x="T0" y="T1"/>
              </a:cxn>
              <a:cxn ang="T7">
                <a:pos x="T2" y="T3"/>
              </a:cxn>
              <a:cxn ang="T8">
                <a:pos x="T4" y="T5"/>
              </a:cxn>
            </a:cxnLst>
            <a:rect l="T9" t="T10" r="T11" b="T12"/>
            <a:pathLst>
              <a:path w="17928" h="7892">
                <a:moveTo>
                  <a:pt x="0" y="0"/>
                </a:moveTo>
                <a:lnTo>
                  <a:pt x="0" y="7892"/>
                </a:lnTo>
                <a:lnTo>
                  <a:pt x="17928" y="7892"/>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182" name="Line 41"/>
          <p:cNvSpPr>
            <a:spLocks noChangeShapeType="1"/>
          </p:cNvSpPr>
          <p:nvPr/>
        </p:nvSpPr>
        <p:spPr bwMode="auto">
          <a:xfrm flipV="1">
            <a:off x="1833563" y="5287963"/>
            <a:ext cx="1587"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3" name="Line 42"/>
          <p:cNvSpPr>
            <a:spLocks noChangeShapeType="1"/>
          </p:cNvSpPr>
          <p:nvPr/>
        </p:nvSpPr>
        <p:spPr bwMode="auto">
          <a:xfrm flipV="1">
            <a:off x="2486025" y="5287963"/>
            <a:ext cx="1588"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4" name="Line 43"/>
          <p:cNvSpPr>
            <a:spLocks noChangeShapeType="1"/>
          </p:cNvSpPr>
          <p:nvPr/>
        </p:nvSpPr>
        <p:spPr bwMode="auto">
          <a:xfrm flipV="1">
            <a:off x="3136900" y="5287963"/>
            <a:ext cx="1588"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5" name="Line 44"/>
          <p:cNvSpPr>
            <a:spLocks noChangeShapeType="1"/>
          </p:cNvSpPr>
          <p:nvPr/>
        </p:nvSpPr>
        <p:spPr bwMode="auto">
          <a:xfrm flipV="1">
            <a:off x="3789363" y="5287963"/>
            <a:ext cx="1587"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6" name="Line 45"/>
          <p:cNvSpPr>
            <a:spLocks noChangeShapeType="1"/>
          </p:cNvSpPr>
          <p:nvPr/>
        </p:nvSpPr>
        <p:spPr bwMode="auto">
          <a:xfrm flipV="1">
            <a:off x="4440238" y="5287963"/>
            <a:ext cx="1587"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7" name="Line 46"/>
          <p:cNvSpPr>
            <a:spLocks noChangeShapeType="1"/>
          </p:cNvSpPr>
          <p:nvPr/>
        </p:nvSpPr>
        <p:spPr bwMode="auto">
          <a:xfrm flipV="1">
            <a:off x="5091113" y="5287963"/>
            <a:ext cx="1587"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8" name="Line 47"/>
          <p:cNvSpPr>
            <a:spLocks noChangeShapeType="1"/>
          </p:cNvSpPr>
          <p:nvPr/>
        </p:nvSpPr>
        <p:spPr bwMode="auto">
          <a:xfrm flipV="1">
            <a:off x="5743575" y="5287963"/>
            <a:ext cx="1588"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89" name="Line 48"/>
          <p:cNvSpPr>
            <a:spLocks noChangeShapeType="1"/>
          </p:cNvSpPr>
          <p:nvPr/>
        </p:nvSpPr>
        <p:spPr bwMode="auto">
          <a:xfrm flipV="1">
            <a:off x="7697788" y="5287963"/>
            <a:ext cx="1587"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90" name="Line 49"/>
          <p:cNvSpPr>
            <a:spLocks noChangeShapeType="1"/>
          </p:cNvSpPr>
          <p:nvPr/>
        </p:nvSpPr>
        <p:spPr bwMode="auto">
          <a:xfrm flipV="1">
            <a:off x="6394450" y="5287963"/>
            <a:ext cx="1588"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91" name="Line 50"/>
          <p:cNvSpPr>
            <a:spLocks noChangeShapeType="1"/>
          </p:cNvSpPr>
          <p:nvPr/>
        </p:nvSpPr>
        <p:spPr bwMode="auto">
          <a:xfrm flipV="1">
            <a:off x="7046913" y="5287963"/>
            <a:ext cx="1587" cy="93662"/>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5192" name="Rectangle 51"/>
          <p:cNvSpPr>
            <a:spLocks noChangeArrowheads="1"/>
          </p:cNvSpPr>
          <p:nvPr/>
        </p:nvSpPr>
        <p:spPr bwMode="auto">
          <a:xfrm>
            <a:off x="963613" y="5281613"/>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0</a:t>
            </a:r>
          </a:p>
        </p:txBody>
      </p:sp>
      <p:sp>
        <p:nvSpPr>
          <p:cNvPr id="135193" name="Rectangle 52"/>
          <p:cNvSpPr>
            <a:spLocks noChangeArrowheads="1"/>
          </p:cNvSpPr>
          <p:nvPr/>
        </p:nvSpPr>
        <p:spPr bwMode="auto">
          <a:xfrm>
            <a:off x="1595438" y="5480050"/>
            <a:ext cx="463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Jan.-</a:t>
            </a:r>
          </a:p>
          <a:p>
            <a:pPr eaLnBrk="0" hangingPunct="0">
              <a:lnSpc>
                <a:spcPct val="80000"/>
              </a:lnSpc>
            </a:pPr>
            <a:r>
              <a:rPr lang="en-US" sz="2000" dirty="0">
                <a:solidFill>
                  <a:schemeClr val="tx1"/>
                </a:solidFill>
                <a:latin typeface="Arial Narrow" charset="0"/>
              </a:rPr>
              <a:t>Mar</a:t>
            </a:r>
          </a:p>
        </p:txBody>
      </p:sp>
      <p:sp>
        <p:nvSpPr>
          <p:cNvPr id="135194" name="Rectangle 53"/>
          <p:cNvSpPr>
            <a:spLocks noChangeArrowheads="1"/>
          </p:cNvSpPr>
          <p:nvPr/>
        </p:nvSpPr>
        <p:spPr bwMode="auto">
          <a:xfrm rot="-5400000">
            <a:off x="178594" y="3685381"/>
            <a:ext cx="1485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chemeClr val="tx1"/>
                </a:solidFill>
              </a:rPr>
              <a:t>Total Incidents</a:t>
            </a:r>
          </a:p>
        </p:txBody>
      </p:sp>
      <p:sp>
        <p:nvSpPr>
          <p:cNvPr id="135195" name="Rectangle 54"/>
          <p:cNvSpPr>
            <a:spLocks noChangeArrowheads="1"/>
          </p:cNvSpPr>
          <p:nvPr/>
        </p:nvSpPr>
        <p:spPr bwMode="auto">
          <a:xfrm>
            <a:off x="2246313" y="5480050"/>
            <a:ext cx="4524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Apr.-</a:t>
            </a:r>
          </a:p>
          <a:p>
            <a:pPr eaLnBrk="0" hangingPunct="0">
              <a:lnSpc>
                <a:spcPct val="80000"/>
              </a:lnSpc>
            </a:pPr>
            <a:r>
              <a:rPr lang="en-US" sz="2000" dirty="0">
                <a:solidFill>
                  <a:schemeClr val="tx1"/>
                </a:solidFill>
                <a:latin typeface="Arial Narrow" charset="0"/>
              </a:rPr>
              <a:t>June</a:t>
            </a:r>
          </a:p>
        </p:txBody>
      </p:sp>
      <p:sp>
        <p:nvSpPr>
          <p:cNvPr id="135196" name="Rectangle 55"/>
          <p:cNvSpPr>
            <a:spLocks noChangeArrowheads="1"/>
          </p:cNvSpPr>
          <p:nvPr/>
        </p:nvSpPr>
        <p:spPr bwMode="auto">
          <a:xfrm>
            <a:off x="2887663" y="5480050"/>
            <a:ext cx="485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July-</a:t>
            </a:r>
          </a:p>
          <a:p>
            <a:pPr eaLnBrk="0" hangingPunct="0">
              <a:lnSpc>
                <a:spcPct val="80000"/>
              </a:lnSpc>
            </a:pPr>
            <a:r>
              <a:rPr lang="en-US" sz="2000" dirty="0">
                <a:solidFill>
                  <a:schemeClr val="tx1"/>
                </a:solidFill>
                <a:latin typeface="Arial Narrow" charset="0"/>
              </a:rPr>
              <a:t>Sept.</a:t>
            </a:r>
          </a:p>
        </p:txBody>
      </p:sp>
      <p:sp>
        <p:nvSpPr>
          <p:cNvPr id="135197" name="Rectangle 56"/>
          <p:cNvSpPr>
            <a:spLocks noChangeArrowheads="1"/>
          </p:cNvSpPr>
          <p:nvPr/>
        </p:nvSpPr>
        <p:spPr bwMode="auto">
          <a:xfrm>
            <a:off x="3562350" y="5480050"/>
            <a:ext cx="450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Oct.-</a:t>
            </a:r>
          </a:p>
          <a:p>
            <a:pPr eaLnBrk="0" hangingPunct="0">
              <a:lnSpc>
                <a:spcPct val="80000"/>
              </a:lnSpc>
            </a:pPr>
            <a:r>
              <a:rPr lang="en-US" sz="2000" dirty="0">
                <a:solidFill>
                  <a:schemeClr val="tx1"/>
                </a:solidFill>
                <a:latin typeface="Arial Narrow" charset="0"/>
              </a:rPr>
              <a:t>Dec.</a:t>
            </a:r>
          </a:p>
        </p:txBody>
      </p:sp>
      <p:sp>
        <p:nvSpPr>
          <p:cNvPr id="135198" name="Rectangle 57"/>
          <p:cNvSpPr>
            <a:spLocks noChangeArrowheads="1"/>
          </p:cNvSpPr>
          <p:nvPr/>
        </p:nvSpPr>
        <p:spPr bwMode="auto">
          <a:xfrm>
            <a:off x="4206875" y="5480050"/>
            <a:ext cx="463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Jan.-</a:t>
            </a:r>
          </a:p>
          <a:p>
            <a:pPr eaLnBrk="0" hangingPunct="0">
              <a:lnSpc>
                <a:spcPct val="80000"/>
              </a:lnSpc>
            </a:pPr>
            <a:r>
              <a:rPr lang="en-US" sz="2000" dirty="0">
                <a:solidFill>
                  <a:schemeClr val="tx1"/>
                </a:solidFill>
                <a:latin typeface="Arial Narrow" charset="0"/>
              </a:rPr>
              <a:t>Mar</a:t>
            </a:r>
          </a:p>
        </p:txBody>
      </p:sp>
      <p:sp>
        <p:nvSpPr>
          <p:cNvPr id="135199" name="Rectangle 58"/>
          <p:cNvSpPr>
            <a:spLocks noChangeArrowheads="1"/>
          </p:cNvSpPr>
          <p:nvPr/>
        </p:nvSpPr>
        <p:spPr bwMode="auto">
          <a:xfrm>
            <a:off x="4857750" y="5480050"/>
            <a:ext cx="4524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Apr.-</a:t>
            </a:r>
          </a:p>
          <a:p>
            <a:pPr eaLnBrk="0" hangingPunct="0">
              <a:lnSpc>
                <a:spcPct val="80000"/>
              </a:lnSpc>
            </a:pPr>
            <a:r>
              <a:rPr lang="en-US" sz="2000" dirty="0">
                <a:solidFill>
                  <a:schemeClr val="tx1"/>
                </a:solidFill>
                <a:latin typeface="Arial Narrow" charset="0"/>
              </a:rPr>
              <a:t>June</a:t>
            </a:r>
          </a:p>
        </p:txBody>
      </p:sp>
      <p:sp>
        <p:nvSpPr>
          <p:cNvPr id="135200" name="Rectangle 59"/>
          <p:cNvSpPr>
            <a:spLocks noChangeArrowheads="1"/>
          </p:cNvSpPr>
          <p:nvPr/>
        </p:nvSpPr>
        <p:spPr bwMode="auto">
          <a:xfrm>
            <a:off x="5499100" y="5480050"/>
            <a:ext cx="485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July-</a:t>
            </a:r>
          </a:p>
          <a:p>
            <a:pPr eaLnBrk="0" hangingPunct="0">
              <a:lnSpc>
                <a:spcPct val="80000"/>
              </a:lnSpc>
            </a:pPr>
            <a:r>
              <a:rPr lang="en-US" sz="2000" dirty="0">
                <a:solidFill>
                  <a:schemeClr val="tx1"/>
                </a:solidFill>
                <a:latin typeface="Arial Narrow" charset="0"/>
              </a:rPr>
              <a:t>Sept.</a:t>
            </a:r>
          </a:p>
        </p:txBody>
      </p:sp>
      <p:sp>
        <p:nvSpPr>
          <p:cNvPr id="135201" name="Rectangle 60"/>
          <p:cNvSpPr>
            <a:spLocks noChangeArrowheads="1"/>
          </p:cNvSpPr>
          <p:nvPr/>
        </p:nvSpPr>
        <p:spPr bwMode="auto">
          <a:xfrm>
            <a:off x="6173788" y="5480050"/>
            <a:ext cx="450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Oct.-</a:t>
            </a:r>
          </a:p>
          <a:p>
            <a:pPr eaLnBrk="0" hangingPunct="0">
              <a:lnSpc>
                <a:spcPct val="80000"/>
              </a:lnSpc>
            </a:pPr>
            <a:r>
              <a:rPr lang="en-US" sz="2000" dirty="0">
                <a:solidFill>
                  <a:schemeClr val="tx1"/>
                </a:solidFill>
                <a:latin typeface="Arial Narrow" charset="0"/>
              </a:rPr>
              <a:t>Dec.</a:t>
            </a:r>
          </a:p>
        </p:txBody>
      </p:sp>
      <p:sp>
        <p:nvSpPr>
          <p:cNvPr id="135202" name="Rectangle 61"/>
          <p:cNvSpPr>
            <a:spLocks noChangeArrowheads="1"/>
          </p:cNvSpPr>
          <p:nvPr/>
        </p:nvSpPr>
        <p:spPr bwMode="auto">
          <a:xfrm>
            <a:off x="6813550" y="5480050"/>
            <a:ext cx="463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Jan.-</a:t>
            </a:r>
          </a:p>
          <a:p>
            <a:pPr eaLnBrk="0" hangingPunct="0">
              <a:lnSpc>
                <a:spcPct val="80000"/>
              </a:lnSpc>
            </a:pPr>
            <a:r>
              <a:rPr lang="en-US" sz="2000" dirty="0">
                <a:solidFill>
                  <a:schemeClr val="tx1"/>
                </a:solidFill>
                <a:latin typeface="Arial Narrow" charset="0"/>
              </a:rPr>
              <a:t>Mar</a:t>
            </a:r>
          </a:p>
        </p:txBody>
      </p:sp>
      <p:sp>
        <p:nvSpPr>
          <p:cNvPr id="135203" name="Rectangle 62"/>
          <p:cNvSpPr>
            <a:spLocks noChangeArrowheads="1"/>
          </p:cNvSpPr>
          <p:nvPr/>
        </p:nvSpPr>
        <p:spPr bwMode="auto">
          <a:xfrm>
            <a:off x="7464425" y="5480050"/>
            <a:ext cx="4524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80000"/>
              </a:lnSpc>
            </a:pPr>
            <a:r>
              <a:rPr lang="en-US" sz="2000" dirty="0">
                <a:solidFill>
                  <a:schemeClr val="tx1"/>
                </a:solidFill>
                <a:latin typeface="Arial Narrow" charset="0"/>
              </a:rPr>
              <a:t>Apr.-</a:t>
            </a:r>
          </a:p>
          <a:p>
            <a:pPr eaLnBrk="0" hangingPunct="0">
              <a:lnSpc>
                <a:spcPct val="80000"/>
              </a:lnSpc>
            </a:pPr>
            <a:r>
              <a:rPr lang="en-US" sz="2000" dirty="0">
                <a:solidFill>
                  <a:schemeClr val="tx1"/>
                </a:solidFill>
                <a:latin typeface="Arial Narrow" charset="0"/>
              </a:rPr>
              <a:t>June</a:t>
            </a:r>
          </a:p>
        </p:txBody>
      </p:sp>
    </p:spTree>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nodeType="afterGroup">
                            <p:stCondLst>
                              <p:cond delay="20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nodeType="afterGroup">
                            <p:stCondLst>
                              <p:cond delay="2500"/>
                            </p:stCondLst>
                            <p:childTnLst>
                              <p:par>
                                <p:cTn id="28" presetID="2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nodeType="afterGroup">
                            <p:stCondLst>
                              <p:cond delay="3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nodeType="afterGroup">
                            <p:stCondLst>
                              <p:cond delay="3500"/>
                            </p:stCondLst>
                            <p:childTnLst>
                              <p:par>
                                <p:cTn id="36" presetID="22" presetClass="entr" presetSubtype="8"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par>
                          <p:cTn id="39" fill="hold" nodeType="afterGroup">
                            <p:stCondLst>
                              <p:cond delay="4000"/>
                            </p:stCondLst>
                            <p:childTnLst>
                              <p:par>
                                <p:cTn id="40" presetID="22" presetClass="entr" presetSubtype="8"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Community Action Can Have an Impact</a:t>
            </a:r>
          </a:p>
        </p:txBody>
      </p:sp>
      <p:pic>
        <p:nvPicPr>
          <p:cNvPr id="136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050" y="1844675"/>
            <a:ext cx="3357563" cy="17446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6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3795713"/>
            <a:ext cx="3355975" cy="23336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6197" name="Picture 5" descr="two_weeks_out_spam_volumes_still_way_down__security_f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63" y="1844675"/>
            <a:ext cx="3673475" cy="42846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6198" name="Text Box 6"/>
          <p:cNvSpPr txBox="1">
            <a:spLocks noChangeArrowheads="1"/>
          </p:cNvSpPr>
          <p:nvPr/>
        </p:nvSpPr>
        <p:spPr bwMode="auto">
          <a:xfrm>
            <a:off x="577850" y="6383338"/>
            <a:ext cx="6929438"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b">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ct val="10000"/>
              </a:spcBef>
            </a:pPr>
            <a:r>
              <a:rPr lang="en-US" sz="1200" dirty="0">
                <a:solidFill>
                  <a:schemeClr val="tx1"/>
                </a:solidFill>
                <a:cs typeface="Arial" charset="0"/>
              </a:rPr>
              <a:t>Source: http://voices.washingtonpost.com/securityfix/2008/11/64_69_65_73_70_61_6d_64_69_65.html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But for how long …..</a:t>
            </a:r>
          </a:p>
        </p:txBody>
      </p:sp>
      <p:grpSp>
        <p:nvGrpSpPr>
          <p:cNvPr id="2" name="Group 4"/>
          <p:cNvGrpSpPr>
            <a:grpSpLocks noGrp="1" noChangeAspect="1"/>
          </p:cNvGrpSpPr>
          <p:nvPr/>
        </p:nvGrpSpPr>
        <p:grpSpPr bwMode="auto">
          <a:xfrm>
            <a:off x="3711575" y="1582738"/>
            <a:ext cx="6672263" cy="4394200"/>
            <a:chOff x="345" y="626"/>
            <a:chExt cx="5070" cy="3073"/>
          </a:xfrm>
        </p:grpSpPr>
        <p:sp>
          <p:nvSpPr>
            <p:cNvPr id="137222" name="AutoShape 5"/>
            <p:cNvSpPr>
              <a:spLocks noChangeAspect="1" noChangeArrowheads="1" noTextEdit="1"/>
            </p:cNvSpPr>
            <p:nvPr/>
          </p:nvSpPr>
          <p:spPr bwMode="auto">
            <a:xfrm>
              <a:off x="345" y="626"/>
              <a:ext cx="5070" cy="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7223" name="_s1587206"/>
            <p:cNvSpPr>
              <a:spLocks noChangeArrowheads="1" noTextEdit="1"/>
            </p:cNvSpPr>
            <p:nvPr/>
          </p:nvSpPr>
          <p:spPr bwMode="auto">
            <a:xfrm>
              <a:off x="2048" y="939"/>
              <a:ext cx="1665" cy="16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802" y="3670"/>
                  </a:moveTo>
                  <a:cubicBezTo>
                    <a:pt x="11470" y="3623"/>
                    <a:pt x="11135" y="3599"/>
                    <a:pt x="10800" y="3599"/>
                  </a:cubicBezTo>
                  <a:cubicBezTo>
                    <a:pt x="9536" y="3599"/>
                    <a:pt x="8294" y="3932"/>
                    <a:pt x="7200" y="4564"/>
                  </a:cubicBezTo>
                  <a:lnTo>
                    <a:pt x="5400" y="1446"/>
                  </a:lnTo>
                  <a:cubicBezTo>
                    <a:pt x="7041" y="499"/>
                    <a:pt x="8904" y="-1"/>
                    <a:pt x="10800" y="-1"/>
                  </a:cubicBezTo>
                  <a:cubicBezTo>
                    <a:pt x="11302" y="-1"/>
                    <a:pt x="11805" y="35"/>
                    <a:pt x="12303" y="105"/>
                  </a:cubicBezTo>
                  <a:lnTo>
                    <a:pt x="12678" y="-2569"/>
                  </a:lnTo>
                  <a:lnTo>
                    <a:pt x="16508" y="2513"/>
                  </a:lnTo>
                  <a:lnTo>
                    <a:pt x="11426" y="6343"/>
                  </a:lnTo>
                  <a:lnTo>
                    <a:pt x="11802" y="3670"/>
                  </a:lnTo>
                  <a:close/>
                </a:path>
              </a:pathLst>
            </a:custGeom>
            <a:solidFill>
              <a:srgbClr val="9966FF"/>
            </a:solidFill>
            <a:ln w="28575">
              <a:solidFill>
                <a:srgbClr val="5F0FFF"/>
              </a:solidFill>
              <a:miter lim="800000"/>
              <a:headEnd/>
              <a:tailEnd/>
            </a:ln>
          </p:spPr>
          <p:txBody>
            <a:bodyPr wrap="none" lIns="0" tIns="0" rIns="0" bIns="0" anchor="ctr"/>
            <a:lstStyle/>
            <a:p>
              <a:endParaRPr lang="en-US" dirty="0"/>
            </a:p>
          </p:txBody>
        </p:sp>
        <p:sp>
          <p:nvSpPr>
            <p:cNvPr id="137224" name="_s1587207"/>
            <p:cNvSpPr>
              <a:spLocks noChangeArrowheads="1" noTextEdit="1"/>
            </p:cNvSpPr>
            <p:nvPr/>
          </p:nvSpPr>
          <p:spPr bwMode="auto">
            <a:xfrm rot="5400000">
              <a:off x="2440" y="1331"/>
              <a:ext cx="1665" cy="16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802" y="3670"/>
                  </a:moveTo>
                  <a:cubicBezTo>
                    <a:pt x="11470" y="3623"/>
                    <a:pt x="11135" y="3599"/>
                    <a:pt x="10800" y="3599"/>
                  </a:cubicBezTo>
                  <a:cubicBezTo>
                    <a:pt x="9536" y="3599"/>
                    <a:pt x="8294" y="3932"/>
                    <a:pt x="7200" y="4564"/>
                  </a:cubicBezTo>
                  <a:lnTo>
                    <a:pt x="5400" y="1446"/>
                  </a:lnTo>
                  <a:cubicBezTo>
                    <a:pt x="7041" y="499"/>
                    <a:pt x="8904" y="-1"/>
                    <a:pt x="10800" y="-1"/>
                  </a:cubicBezTo>
                  <a:cubicBezTo>
                    <a:pt x="11302" y="-1"/>
                    <a:pt x="11805" y="35"/>
                    <a:pt x="12303" y="105"/>
                  </a:cubicBezTo>
                  <a:lnTo>
                    <a:pt x="12678" y="-2569"/>
                  </a:lnTo>
                  <a:lnTo>
                    <a:pt x="16508" y="2513"/>
                  </a:lnTo>
                  <a:lnTo>
                    <a:pt x="11426" y="6343"/>
                  </a:lnTo>
                  <a:lnTo>
                    <a:pt x="11802" y="3670"/>
                  </a:lnTo>
                  <a:close/>
                </a:path>
              </a:pathLst>
            </a:custGeom>
            <a:solidFill>
              <a:srgbClr val="F1FD09"/>
            </a:solidFill>
            <a:ln w="28575">
              <a:solidFill>
                <a:srgbClr val="CAD402"/>
              </a:solidFill>
              <a:miter lim="800000"/>
              <a:headEnd/>
              <a:tailEnd/>
            </a:ln>
          </p:spPr>
          <p:txBody>
            <a:bodyPr wrap="none" lIns="0" tIns="0" rIns="0" bIns="0" anchor="ctr"/>
            <a:lstStyle/>
            <a:p>
              <a:endParaRPr lang="en-US" dirty="0"/>
            </a:p>
          </p:txBody>
        </p:sp>
        <p:sp>
          <p:nvSpPr>
            <p:cNvPr id="137225" name="_s1587208"/>
            <p:cNvSpPr>
              <a:spLocks noChangeArrowheads="1" noTextEdit="1"/>
            </p:cNvSpPr>
            <p:nvPr/>
          </p:nvSpPr>
          <p:spPr bwMode="auto">
            <a:xfrm rot="10800000">
              <a:off x="2048" y="1723"/>
              <a:ext cx="1665" cy="16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802" y="3670"/>
                  </a:moveTo>
                  <a:cubicBezTo>
                    <a:pt x="11470" y="3623"/>
                    <a:pt x="11135" y="3599"/>
                    <a:pt x="10800" y="3599"/>
                  </a:cubicBezTo>
                  <a:cubicBezTo>
                    <a:pt x="9536" y="3599"/>
                    <a:pt x="8294" y="3932"/>
                    <a:pt x="7200" y="4564"/>
                  </a:cubicBezTo>
                  <a:lnTo>
                    <a:pt x="5400" y="1446"/>
                  </a:lnTo>
                  <a:cubicBezTo>
                    <a:pt x="7041" y="499"/>
                    <a:pt x="8904" y="-1"/>
                    <a:pt x="10800" y="-1"/>
                  </a:cubicBezTo>
                  <a:cubicBezTo>
                    <a:pt x="11302" y="-1"/>
                    <a:pt x="11805" y="35"/>
                    <a:pt x="12303" y="105"/>
                  </a:cubicBezTo>
                  <a:lnTo>
                    <a:pt x="12678" y="-2569"/>
                  </a:lnTo>
                  <a:lnTo>
                    <a:pt x="16508" y="2513"/>
                  </a:lnTo>
                  <a:lnTo>
                    <a:pt x="11426" y="6343"/>
                  </a:lnTo>
                  <a:lnTo>
                    <a:pt x="11802" y="3670"/>
                  </a:lnTo>
                  <a:close/>
                </a:path>
              </a:pathLst>
            </a:custGeom>
            <a:solidFill>
              <a:srgbClr val="0399FF"/>
            </a:solidFill>
            <a:ln w="28575">
              <a:solidFill>
                <a:srgbClr val="4B595B"/>
              </a:solidFill>
              <a:miter lim="800000"/>
              <a:headEnd/>
              <a:tailEnd/>
            </a:ln>
          </p:spPr>
          <p:txBody>
            <a:bodyPr wrap="none" lIns="0" tIns="0" rIns="0" bIns="0" anchor="ctr"/>
            <a:lstStyle/>
            <a:p>
              <a:endParaRPr lang="en-US" dirty="0"/>
            </a:p>
          </p:txBody>
        </p:sp>
        <p:sp>
          <p:nvSpPr>
            <p:cNvPr id="137226" name="_s1587209"/>
            <p:cNvSpPr>
              <a:spLocks noChangeArrowheads="1" noTextEdit="1"/>
            </p:cNvSpPr>
            <p:nvPr/>
          </p:nvSpPr>
          <p:spPr bwMode="auto">
            <a:xfrm rot="-5400000">
              <a:off x="1656" y="1331"/>
              <a:ext cx="1665" cy="16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802" y="3670"/>
                  </a:moveTo>
                  <a:cubicBezTo>
                    <a:pt x="11470" y="3623"/>
                    <a:pt x="11135" y="3599"/>
                    <a:pt x="10800" y="3599"/>
                  </a:cubicBezTo>
                  <a:cubicBezTo>
                    <a:pt x="9536" y="3599"/>
                    <a:pt x="8294" y="3932"/>
                    <a:pt x="7200" y="4564"/>
                  </a:cubicBezTo>
                  <a:lnTo>
                    <a:pt x="5400" y="1446"/>
                  </a:lnTo>
                  <a:cubicBezTo>
                    <a:pt x="7041" y="499"/>
                    <a:pt x="8904" y="-1"/>
                    <a:pt x="10800" y="-1"/>
                  </a:cubicBezTo>
                  <a:cubicBezTo>
                    <a:pt x="11302" y="-1"/>
                    <a:pt x="11805" y="35"/>
                    <a:pt x="12303" y="105"/>
                  </a:cubicBezTo>
                  <a:lnTo>
                    <a:pt x="12678" y="-2569"/>
                  </a:lnTo>
                  <a:lnTo>
                    <a:pt x="16508" y="2513"/>
                  </a:lnTo>
                  <a:lnTo>
                    <a:pt x="11426" y="6343"/>
                  </a:lnTo>
                  <a:lnTo>
                    <a:pt x="11802" y="3670"/>
                  </a:lnTo>
                  <a:close/>
                </a:path>
              </a:pathLst>
            </a:custGeom>
            <a:solidFill>
              <a:srgbClr val="FF00FF"/>
            </a:solidFill>
            <a:ln w="28575">
              <a:solidFill>
                <a:srgbClr val="CA00CA"/>
              </a:solidFill>
              <a:miter lim="800000"/>
              <a:headEnd/>
              <a:tailEnd/>
            </a:ln>
          </p:spPr>
          <p:txBody>
            <a:bodyPr wrap="none" lIns="0" tIns="0" rIns="0" bIns="0" anchor="ctr"/>
            <a:lstStyle/>
            <a:p>
              <a:endParaRPr lang="en-US" dirty="0"/>
            </a:p>
          </p:txBody>
        </p:sp>
        <p:sp>
          <p:nvSpPr>
            <p:cNvPr id="137227" name="_s1587210"/>
            <p:cNvSpPr>
              <a:spLocks noChangeArrowheads="1"/>
            </p:cNvSpPr>
            <p:nvPr/>
          </p:nvSpPr>
          <p:spPr bwMode="auto">
            <a:xfrm>
              <a:off x="3324" y="1092"/>
              <a:ext cx="627"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lnSpc>
                  <a:spcPct val="90000"/>
                </a:lnSpc>
                <a:spcBef>
                  <a:spcPct val="50000"/>
                </a:spcBef>
              </a:pPr>
              <a:r>
                <a:rPr lang="en-US" sz="1900" b="1" dirty="0">
                  <a:solidFill>
                    <a:srgbClr val="000000"/>
                  </a:solidFill>
                  <a:cs typeface="Arial" charset="0"/>
                </a:rPr>
                <a:t>Good </a:t>
              </a:r>
              <a:br>
                <a:rPr lang="en-US" sz="1900" b="1" dirty="0">
                  <a:solidFill>
                    <a:srgbClr val="000000"/>
                  </a:solidFill>
                  <a:cs typeface="Arial" charset="0"/>
                </a:rPr>
              </a:br>
              <a:r>
                <a:rPr lang="en-US" sz="1900" b="1" dirty="0">
                  <a:solidFill>
                    <a:srgbClr val="000000"/>
                  </a:solidFill>
                  <a:cs typeface="Arial" charset="0"/>
                </a:rPr>
                <a:t>Guys </a:t>
              </a:r>
              <a:br>
                <a:rPr lang="en-US" sz="1900" b="1" dirty="0">
                  <a:solidFill>
                    <a:srgbClr val="000000"/>
                  </a:solidFill>
                  <a:cs typeface="Arial" charset="0"/>
                </a:rPr>
              </a:br>
              <a:r>
                <a:rPr lang="en-US" sz="1900" b="1" dirty="0">
                  <a:solidFill>
                    <a:srgbClr val="000000"/>
                  </a:solidFill>
                  <a:cs typeface="Arial" charset="0"/>
                </a:rPr>
                <a:t>Whack</a:t>
              </a:r>
            </a:p>
          </p:txBody>
        </p:sp>
        <p:sp>
          <p:nvSpPr>
            <p:cNvPr id="137228" name="_s1587211"/>
            <p:cNvSpPr>
              <a:spLocks noChangeArrowheads="1"/>
            </p:cNvSpPr>
            <p:nvPr/>
          </p:nvSpPr>
          <p:spPr bwMode="auto">
            <a:xfrm>
              <a:off x="3325" y="2606"/>
              <a:ext cx="627"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lnSpc>
                  <a:spcPct val="90000"/>
                </a:lnSpc>
                <a:spcBef>
                  <a:spcPct val="50000"/>
                </a:spcBef>
              </a:pPr>
              <a:r>
                <a:rPr lang="en-US" sz="1900" b="1" dirty="0">
                  <a:solidFill>
                    <a:srgbClr val="000000"/>
                  </a:solidFill>
                  <a:cs typeface="Arial" charset="0"/>
                </a:rPr>
                <a:t>Back Guys</a:t>
              </a:r>
            </a:p>
            <a:p>
              <a:pPr algn="ctr">
                <a:lnSpc>
                  <a:spcPct val="90000"/>
                </a:lnSpc>
                <a:spcBef>
                  <a:spcPct val="50000"/>
                </a:spcBef>
              </a:pPr>
              <a:r>
                <a:rPr lang="en-US" sz="1900" b="1" dirty="0">
                  <a:solidFill>
                    <a:srgbClr val="000000"/>
                  </a:solidFill>
                  <a:cs typeface="Arial" charset="0"/>
                </a:rPr>
                <a:t>Analyze</a:t>
              </a:r>
            </a:p>
          </p:txBody>
        </p:sp>
        <p:sp>
          <p:nvSpPr>
            <p:cNvPr id="137229" name="_s1587212"/>
            <p:cNvSpPr>
              <a:spLocks noChangeArrowheads="1"/>
            </p:cNvSpPr>
            <p:nvPr/>
          </p:nvSpPr>
          <p:spPr bwMode="auto">
            <a:xfrm>
              <a:off x="1811" y="2608"/>
              <a:ext cx="627"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lnSpc>
                  <a:spcPct val="90000"/>
                </a:lnSpc>
                <a:spcBef>
                  <a:spcPct val="50000"/>
                </a:spcBef>
              </a:pPr>
              <a:r>
                <a:rPr lang="en-US" sz="1900" b="1" dirty="0">
                  <a:solidFill>
                    <a:srgbClr val="000000"/>
                  </a:solidFill>
                  <a:cs typeface="Arial" charset="0"/>
                </a:rPr>
                <a:t>Bad Guys</a:t>
              </a:r>
              <a:br>
                <a:rPr lang="en-US" sz="1900" b="1" dirty="0">
                  <a:solidFill>
                    <a:srgbClr val="000000"/>
                  </a:solidFill>
                  <a:cs typeface="Arial" charset="0"/>
                </a:rPr>
              </a:br>
              <a:r>
                <a:rPr lang="en-US" sz="1900" b="1" dirty="0">
                  <a:solidFill>
                    <a:srgbClr val="000000"/>
                  </a:solidFill>
                  <a:cs typeface="Arial" charset="0"/>
                </a:rPr>
                <a:t>Learn</a:t>
              </a:r>
            </a:p>
          </p:txBody>
        </p:sp>
        <p:sp>
          <p:nvSpPr>
            <p:cNvPr id="137230" name="_s1587213"/>
            <p:cNvSpPr>
              <a:spLocks noChangeArrowheads="1"/>
            </p:cNvSpPr>
            <p:nvPr/>
          </p:nvSpPr>
          <p:spPr bwMode="auto">
            <a:xfrm>
              <a:off x="1809" y="1094"/>
              <a:ext cx="627"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lnSpc>
                  <a:spcPct val="90000"/>
                </a:lnSpc>
                <a:spcBef>
                  <a:spcPct val="50000"/>
                </a:spcBef>
              </a:pPr>
              <a:r>
                <a:rPr lang="en-US" sz="1900" b="1" dirty="0">
                  <a:solidFill>
                    <a:srgbClr val="000000"/>
                  </a:solidFill>
                  <a:cs typeface="Arial" charset="0"/>
                </a:rPr>
                <a:t>New Attack</a:t>
              </a:r>
              <a:br>
                <a:rPr lang="en-US" sz="1900" b="1" dirty="0">
                  <a:solidFill>
                    <a:srgbClr val="000000"/>
                  </a:solidFill>
                  <a:cs typeface="Arial" charset="0"/>
                </a:rPr>
              </a:br>
              <a:r>
                <a:rPr lang="en-US" sz="1900" b="1" dirty="0">
                  <a:solidFill>
                    <a:srgbClr val="000000"/>
                  </a:solidFill>
                  <a:cs typeface="Arial" charset="0"/>
                </a:rPr>
                <a:t>Tools</a:t>
              </a:r>
              <a:br>
                <a:rPr lang="en-US" sz="1900" b="1" dirty="0">
                  <a:solidFill>
                    <a:srgbClr val="000000"/>
                  </a:solidFill>
                  <a:cs typeface="Arial" charset="0"/>
                </a:rPr>
              </a:br>
              <a:r>
                <a:rPr lang="en-US" sz="1900" b="1" dirty="0">
                  <a:solidFill>
                    <a:srgbClr val="000000"/>
                  </a:solidFill>
                  <a:cs typeface="Arial" charset="0"/>
                </a:rPr>
                <a:t>&amp; Techniques</a:t>
              </a:r>
            </a:p>
          </p:txBody>
        </p:sp>
      </p:grpSp>
      <p:pic>
        <p:nvPicPr>
          <p:cNvPr id="137219" name="Picture 3" descr="srizbi_botnet_reemerges_despite_security_firms_efforts__security_fix"/>
          <p:cNvPicPr>
            <a:picLocks noChangeAspect="1" noChangeArrowheads="1"/>
          </p:cNvPicPr>
          <p:nvPr/>
        </p:nvPicPr>
        <p:blipFill>
          <a:blip r:embed="rId2">
            <a:extLst>
              <a:ext uri="{28A0092B-C50C-407E-A947-70E740481C1C}">
                <a14:useLocalDpi xmlns:a14="http://schemas.microsoft.com/office/drawing/2010/main" val="0"/>
              </a:ext>
            </a:extLst>
          </a:blip>
          <a:srcRect l="14261" t="4898" r="47690" b="84543"/>
          <a:stretch>
            <a:fillRect/>
          </a:stretch>
        </p:blipFill>
        <p:spPr bwMode="auto">
          <a:xfrm>
            <a:off x="376238" y="1371600"/>
            <a:ext cx="4418012"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3"/>
          <p:cNvSpPr txBox="1">
            <a:spLocks noChangeArrowheads="1"/>
          </p:cNvSpPr>
          <p:nvPr/>
        </p:nvSpPr>
        <p:spPr bwMode="auto">
          <a:xfrm>
            <a:off x="4935538" y="5948363"/>
            <a:ext cx="3430587" cy="6111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a:solidFill>
                  <a:srgbClr val="000000"/>
                </a:solidFill>
              </a:rPr>
              <a:t>This virtuous cycle drives cyber-criminal IPv6 innovations.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3"/>
          <p:cNvSpPr>
            <a:spLocks noGrp="1"/>
          </p:cNvSpPr>
          <p:nvPr>
            <p:ph type="title"/>
          </p:nvPr>
        </p:nvSpPr>
        <p:spPr/>
        <p:txBody>
          <a:bodyPr/>
          <a:lstStyle/>
          <a:p>
            <a:r>
              <a:rPr lang="en-US" dirty="0">
                <a:latin typeface="Verdana" charset="0"/>
                <a:ea typeface="ＭＳ Ｐゴシック" charset="0"/>
                <a:cs typeface="ＭＳ Ｐゴシック" charset="0"/>
              </a:rPr>
              <a:t>Cyber Warfare</a:t>
            </a:r>
          </a:p>
        </p:txBody>
      </p:sp>
      <p:sp>
        <p:nvSpPr>
          <p:cNvPr id="138243" name="Content Placeholder 4"/>
          <p:cNvSpPr>
            <a:spLocks noGrp="1"/>
          </p:cNvSpPr>
          <p:nvPr>
            <p:ph idx="1"/>
          </p:nvPr>
        </p:nvSpPr>
        <p:spPr>
          <a:xfrm>
            <a:off x="457200" y="1253068"/>
            <a:ext cx="8229600" cy="4873096"/>
          </a:xfrm>
        </p:spPr>
        <p:txBody>
          <a:bodyPr/>
          <a:lstStyle/>
          <a:p>
            <a:r>
              <a:rPr lang="en-US" dirty="0" smtClean="0">
                <a:latin typeface="Verdana" charset="0"/>
                <a:ea typeface="ＭＳ Ｐゴシック" charset="0"/>
                <a:cs typeface="ＭＳ Ｐゴシック" charset="0"/>
              </a:rPr>
              <a:t>Of the three threat vectors, cyber-warfare is a “constrained” threat. </a:t>
            </a:r>
          </a:p>
          <a:p>
            <a:r>
              <a:rPr lang="en-US" dirty="0" smtClean="0">
                <a:latin typeface="Verdana" charset="0"/>
                <a:ea typeface="ＭＳ Ｐゴシック" charset="0"/>
                <a:cs typeface="ＭＳ Ｐゴシック" charset="0"/>
              </a:rPr>
              <a:t>All cyber warfare is a constrained with in State Actors and Actions.</a:t>
            </a:r>
          </a:p>
          <a:p>
            <a:pPr lvl="1"/>
            <a:r>
              <a:rPr lang="en-US" dirty="0" smtClean="0">
                <a:latin typeface="Verdana" charset="0"/>
                <a:ea typeface="ＭＳ Ｐゴシック" charset="0"/>
                <a:cs typeface="ＭＳ Ｐゴシック" charset="0"/>
              </a:rPr>
              <a:t>There are Generals who are in charge giving orders.</a:t>
            </a:r>
          </a:p>
          <a:p>
            <a:pPr lvl="1"/>
            <a:r>
              <a:rPr lang="en-US" dirty="0" smtClean="0">
                <a:latin typeface="Verdana" charset="0"/>
                <a:ea typeface="ＭＳ Ｐゴシック" charset="0"/>
                <a:cs typeface="ＭＳ Ｐゴシック" charset="0"/>
              </a:rPr>
              <a:t>There are Government officials who are providing state policy.  </a:t>
            </a:r>
          </a:p>
        </p:txBody>
      </p:sp>
      <p:grpSp>
        <p:nvGrpSpPr>
          <p:cNvPr id="4" name="Group 3"/>
          <p:cNvGrpSpPr/>
          <p:nvPr/>
        </p:nvGrpSpPr>
        <p:grpSpPr>
          <a:xfrm>
            <a:off x="5546689" y="4153210"/>
            <a:ext cx="3199397" cy="2088495"/>
            <a:chOff x="5514534" y="3928160"/>
            <a:chExt cx="3199397" cy="2088495"/>
          </a:xfrm>
        </p:grpSpPr>
        <p:pic>
          <p:nvPicPr>
            <p:cNvPr id="2" name="Picture 1"/>
            <p:cNvPicPr>
              <a:picLocks noChangeAspect="1"/>
            </p:cNvPicPr>
            <p:nvPr/>
          </p:nvPicPr>
          <p:blipFill>
            <a:blip r:embed="rId3"/>
            <a:stretch>
              <a:fillRect/>
            </a:stretch>
          </p:blipFill>
          <p:spPr>
            <a:xfrm>
              <a:off x="5514534" y="3928160"/>
              <a:ext cx="3188733" cy="1785690"/>
            </a:xfrm>
            <a:prstGeom prst="rect">
              <a:avLst/>
            </a:prstGeom>
          </p:spPr>
        </p:pic>
        <p:sp>
          <p:nvSpPr>
            <p:cNvPr id="3" name="TextBox 2"/>
            <p:cNvSpPr txBox="1"/>
            <p:nvPr/>
          </p:nvSpPr>
          <p:spPr>
            <a:xfrm>
              <a:off x="5530613" y="5722703"/>
              <a:ext cx="3183318" cy="293952"/>
            </a:xfrm>
            <a:prstGeom prst="rect">
              <a:avLst/>
            </a:prstGeom>
            <a:noFill/>
          </p:spPr>
          <p:txBody>
            <a:bodyPr wrap="square" rtlCol="0">
              <a:spAutoFit/>
            </a:bodyPr>
            <a:lstStyle/>
            <a:p>
              <a:pPr algn="ctr"/>
              <a:r>
                <a:rPr lang="en-US" sz="700" dirty="0" smtClean="0">
                  <a:solidFill>
                    <a:schemeClr val="tx1"/>
                  </a:solidFill>
                </a:rPr>
                <a:t>Michael Falco / The New York Times / Redux</a:t>
              </a:r>
              <a:r>
                <a:rPr lang="en-US" sz="700" dirty="0">
                  <a:solidFill>
                    <a:schemeClr val="tx1"/>
                  </a:solidFill>
                </a:rPr>
                <a:t/>
              </a:r>
              <a:br>
                <a:rPr lang="en-US" sz="700" dirty="0">
                  <a:solidFill>
                    <a:schemeClr val="tx1"/>
                  </a:solidFill>
                </a:rPr>
              </a:br>
              <a:endParaRPr lang="en-US" sz="700" dirty="0">
                <a:solidFill>
                  <a:schemeClr val="tx1"/>
                </a:solidFill>
              </a:endParaRPr>
            </a:p>
          </p:txBody>
        </p:sp>
      </p:grpSp>
      <p:sp>
        <p:nvSpPr>
          <p:cNvPr id="7" name="Content Placeholder 4"/>
          <p:cNvSpPr txBox="1">
            <a:spLocks/>
          </p:cNvSpPr>
          <p:nvPr/>
        </p:nvSpPr>
        <p:spPr bwMode="auto">
          <a:xfrm>
            <a:off x="558800" y="4114800"/>
            <a:ext cx="4893733" cy="1757363"/>
          </a:xfrm>
          <a:prstGeom prst="rect">
            <a:avLst/>
          </a:prstGeom>
          <a:solidFill>
            <a:schemeClr val="accent3">
              <a:lumMod val="95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1800" dirty="0" smtClean="0">
                <a:latin typeface="Verdana" charset="0"/>
                <a:ea typeface="ＭＳ Ｐゴシック" charset="0"/>
                <a:cs typeface="ＭＳ Ｐゴシック" charset="0"/>
              </a:rPr>
              <a:t>Espionage is part of state policy, a persistent threat, but not “warfare.”</a:t>
            </a:r>
          </a:p>
          <a:p>
            <a:r>
              <a:rPr lang="en-US" sz="1800" dirty="0" smtClean="0">
                <a:latin typeface="Verdana" charset="0"/>
                <a:ea typeface="ＭＳ Ｐゴシック" charset="0"/>
                <a:cs typeface="ＭＳ Ｐゴシック" charset="0"/>
              </a:rPr>
              <a:t>New State actors can make mistakes – unintentionally creating collateral consequence.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p:cNvSpPr>
            <a:spLocks noGrp="1"/>
          </p:cNvSpPr>
          <p:nvPr>
            <p:ph type="title"/>
          </p:nvPr>
        </p:nvSpPr>
        <p:spPr/>
        <p:txBody>
          <a:bodyPr/>
          <a:lstStyle/>
          <a:p>
            <a:r>
              <a:rPr lang="en-US" dirty="0">
                <a:latin typeface="Verdana" charset="0"/>
                <a:ea typeface="ＭＳ Ｐゴシック" charset="0"/>
                <a:cs typeface="ＭＳ Ｐゴシック" charset="0"/>
              </a:rPr>
              <a:t>Agenda</a:t>
            </a:r>
          </a:p>
        </p:txBody>
      </p:sp>
      <p:sp>
        <p:nvSpPr>
          <p:cNvPr id="84995" name="Content Placeholder 3"/>
          <p:cNvSpPr>
            <a:spLocks noGrp="1"/>
          </p:cNvSpPr>
          <p:nvPr>
            <p:ph idx="1"/>
          </p:nvPr>
        </p:nvSpPr>
        <p:spPr/>
        <p:txBody>
          <a:bodyPr/>
          <a:lstStyle/>
          <a:p>
            <a:r>
              <a:rPr lang="en-US" dirty="0">
                <a:latin typeface="Verdana" charset="0"/>
                <a:ea typeface="ＭＳ Ｐゴシック" charset="0"/>
                <a:cs typeface="ＭＳ Ｐゴシック" charset="0"/>
              </a:rPr>
              <a:t>Today’s Cybercriminal Toolkit – The Criminal Cloud … what how Ipv6 will Enhance that “Cloud”</a:t>
            </a:r>
          </a:p>
          <a:p>
            <a:r>
              <a:rPr lang="en-US" dirty="0">
                <a:latin typeface="Verdana" charset="0"/>
                <a:ea typeface="ＭＳ Ｐゴシック" charset="0"/>
                <a:cs typeface="ＭＳ Ｐゴシック" charset="0"/>
              </a:rPr>
              <a:t>Understanding Today’s Cyber-Criminal Behavior Drivers</a:t>
            </a:r>
          </a:p>
          <a:p>
            <a:r>
              <a:rPr lang="en-US" dirty="0">
                <a:latin typeface="Verdana" charset="0"/>
                <a:ea typeface="ＭＳ Ｐゴシック" charset="0"/>
                <a:cs typeface="ＭＳ Ｐゴシック" charset="0"/>
              </a:rPr>
              <a:t>Now What? What do I need to do to deploy IPv6?</a:t>
            </a:r>
          </a:p>
          <a:p>
            <a:pPr>
              <a:buFontTx/>
              <a:buNone/>
            </a:pPr>
            <a:endParaRPr lang="en-US" dirty="0">
              <a:latin typeface="Verdana" charset="0"/>
              <a:ea typeface="ＭＳ Ｐゴシック" charset="0"/>
              <a:cs typeface="ＭＳ Ｐゴシック" charset="0"/>
            </a:endParaRPr>
          </a:p>
          <a:p>
            <a:endParaRPr lang="en-US" dirty="0">
              <a:latin typeface="Verdan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US" sz="3200" dirty="0" smtClean="0"/>
              <a:t>Cyber Warfare’s Consequences …</a:t>
            </a:r>
            <a:endParaRPr lang="en-US" sz="3200" dirty="0"/>
          </a:p>
        </p:txBody>
      </p:sp>
      <p:sp>
        <p:nvSpPr>
          <p:cNvPr id="1024003" name="Freeform 3"/>
          <p:cNvSpPr>
            <a:spLocks/>
          </p:cNvSpPr>
          <p:nvPr/>
        </p:nvSpPr>
        <p:spPr bwMode="auto">
          <a:xfrm>
            <a:off x="5818188" y="5459413"/>
            <a:ext cx="1978025" cy="896937"/>
          </a:xfrm>
          <a:custGeom>
            <a:avLst/>
            <a:gdLst>
              <a:gd name="T0" fmla="*/ 0 w 1246"/>
              <a:gd name="T1" fmla="*/ 282 h 565"/>
              <a:gd name="T2" fmla="*/ 3 w 1246"/>
              <a:gd name="T3" fmla="*/ 253 h 565"/>
              <a:gd name="T4" fmla="*/ 14 w 1246"/>
              <a:gd name="T5" fmla="*/ 224 h 565"/>
              <a:gd name="T6" fmla="*/ 31 w 1246"/>
              <a:gd name="T7" fmla="*/ 194 h 565"/>
              <a:gd name="T8" fmla="*/ 53 w 1246"/>
              <a:gd name="T9" fmla="*/ 167 h 565"/>
              <a:gd name="T10" fmla="*/ 83 w 1246"/>
              <a:gd name="T11" fmla="*/ 141 h 565"/>
              <a:gd name="T12" fmla="*/ 119 w 1246"/>
              <a:gd name="T13" fmla="*/ 115 h 565"/>
              <a:gd name="T14" fmla="*/ 160 w 1246"/>
              <a:gd name="T15" fmla="*/ 93 h 565"/>
              <a:gd name="T16" fmla="*/ 207 w 1246"/>
              <a:gd name="T17" fmla="*/ 72 h 565"/>
              <a:gd name="T18" fmla="*/ 257 w 1246"/>
              <a:gd name="T19" fmla="*/ 53 h 565"/>
              <a:gd name="T20" fmla="*/ 312 w 1246"/>
              <a:gd name="T21" fmla="*/ 38 h 565"/>
              <a:gd name="T22" fmla="*/ 369 w 1246"/>
              <a:gd name="T23" fmla="*/ 24 h 565"/>
              <a:gd name="T24" fmla="*/ 431 w 1246"/>
              <a:gd name="T25" fmla="*/ 13 h 565"/>
              <a:gd name="T26" fmla="*/ 493 w 1246"/>
              <a:gd name="T27" fmla="*/ 5 h 565"/>
              <a:gd name="T28" fmla="*/ 557 w 1246"/>
              <a:gd name="T29" fmla="*/ 1 h 565"/>
              <a:gd name="T30" fmla="*/ 623 w 1246"/>
              <a:gd name="T31" fmla="*/ 0 h 565"/>
              <a:gd name="T32" fmla="*/ 689 w 1246"/>
              <a:gd name="T33" fmla="*/ 1 h 565"/>
              <a:gd name="T34" fmla="*/ 752 w 1246"/>
              <a:gd name="T35" fmla="*/ 5 h 565"/>
              <a:gd name="T36" fmla="*/ 816 w 1246"/>
              <a:gd name="T37" fmla="*/ 13 h 565"/>
              <a:gd name="T38" fmla="*/ 877 w 1246"/>
              <a:gd name="T39" fmla="*/ 24 h 565"/>
              <a:gd name="T40" fmla="*/ 935 w 1246"/>
              <a:gd name="T41" fmla="*/ 38 h 565"/>
              <a:gd name="T42" fmla="*/ 989 w 1246"/>
              <a:gd name="T43" fmla="*/ 53 h 565"/>
              <a:gd name="T44" fmla="*/ 1041 w 1246"/>
              <a:gd name="T45" fmla="*/ 72 h 565"/>
              <a:gd name="T46" fmla="*/ 1086 w 1246"/>
              <a:gd name="T47" fmla="*/ 93 h 565"/>
              <a:gd name="T48" fmla="*/ 1127 w 1246"/>
              <a:gd name="T49" fmla="*/ 115 h 565"/>
              <a:gd name="T50" fmla="*/ 1163 w 1246"/>
              <a:gd name="T51" fmla="*/ 141 h 565"/>
              <a:gd name="T52" fmla="*/ 1193 w 1246"/>
              <a:gd name="T53" fmla="*/ 167 h 565"/>
              <a:gd name="T54" fmla="*/ 1215 w 1246"/>
              <a:gd name="T55" fmla="*/ 194 h 565"/>
              <a:gd name="T56" fmla="*/ 1232 w 1246"/>
              <a:gd name="T57" fmla="*/ 224 h 565"/>
              <a:gd name="T58" fmla="*/ 1243 w 1246"/>
              <a:gd name="T59" fmla="*/ 253 h 565"/>
              <a:gd name="T60" fmla="*/ 1246 w 1246"/>
              <a:gd name="T61" fmla="*/ 282 h 565"/>
              <a:gd name="T62" fmla="*/ 1243 w 1246"/>
              <a:gd name="T63" fmla="*/ 312 h 565"/>
              <a:gd name="T64" fmla="*/ 1232 w 1246"/>
              <a:gd name="T65" fmla="*/ 341 h 565"/>
              <a:gd name="T66" fmla="*/ 1215 w 1246"/>
              <a:gd name="T67" fmla="*/ 368 h 565"/>
              <a:gd name="T68" fmla="*/ 1193 w 1246"/>
              <a:gd name="T69" fmla="*/ 396 h 565"/>
              <a:gd name="T70" fmla="*/ 1163 w 1246"/>
              <a:gd name="T71" fmla="*/ 424 h 565"/>
              <a:gd name="T72" fmla="*/ 1127 w 1246"/>
              <a:gd name="T73" fmla="*/ 448 h 565"/>
              <a:gd name="T74" fmla="*/ 1086 w 1246"/>
              <a:gd name="T75" fmla="*/ 470 h 565"/>
              <a:gd name="T76" fmla="*/ 1041 w 1246"/>
              <a:gd name="T77" fmla="*/ 492 h 565"/>
              <a:gd name="T78" fmla="*/ 989 w 1246"/>
              <a:gd name="T79" fmla="*/ 510 h 565"/>
              <a:gd name="T80" fmla="*/ 935 w 1246"/>
              <a:gd name="T81" fmla="*/ 527 h 565"/>
              <a:gd name="T82" fmla="*/ 877 w 1246"/>
              <a:gd name="T83" fmla="*/ 541 h 565"/>
              <a:gd name="T84" fmla="*/ 816 w 1246"/>
              <a:gd name="T85" fmla="*/ 551 h 565"/>
              <a:gd name="T86" fmla="*/ 752 w 1246"/>
              <a:gd name="T87" fmla="*/ 558 h 565"/>
              <a:gd name="T88" fmla="*/ 689 w 1246"/>
              <a:gd name="T89" fmla="*/ 563 h 565"/>
              <a:gd name="T90" fmla="*/ 623 w 1246"/>
              <a:gd name="T91" fmla="*/ 565 h 565"/>
              <a:gd name="T92" fmla="*/ 557 w 1246"/>
              <a:gd name="T93" fmla="*/ 563 h 565"/>
              <a:gd name="T94" fmla="*/ 493 w 1246"/>
              <a:gd name="T95" fmla="*/ 558 h 565"/>
              <a:gd name="T96" fmla="*/ 431 w 1246"/>
              <a:gd name="T97" fmla="*/ 551 h 565"/>
              <a:gd name="T98" fmla="*/ 369 w 1246"/>
              <a:gd name="T99" fmla="*/ 541 h 565"/>
              <a:gd name="T100" fmla="*/ 312 w 1246"/>
              <a:gd name="T101" fmla="*/ 527 h 565"/>
              <a:gd name="T102" fmla="*/ 257 w 1246"/>
              <a:gd name="T103" fmla="*/ 510 h 565"/>
              <a:gd name="T104" fmla="*/ 207 w 1246"/>
              <a:gd name="T105" fmla="*/ 492 h 565"/>
              <a:gd name="T106" fmla="*/ 160 w 1246"/>
              <a:gd name="T107" fmla="*/ 470 h 565"/>
              <a:gd name="T108" fmla="*/ 119 w 1246"/>
              <a:gd name="T109" fmla="*/ 448 h 565"/>
              <a:gd name="T110" fmla="*/ 83 w 1246"/>
              <a:gd name="T111" fmla="*/ 424 h 565"/>
              <a:gd name="T112" fmla="*/ 53 w 1246"/>
              <a:gd name="T113" fmla="*/ 396 h 565"/>
              <a:gd name="T114" fmla="*/ 31 w 1246"/>
              <a:gd name="T115" fmla="*/ 368 h 565"/>
              <a:gd name="T116" fmla="*/ 14 w 1246"/>
              <a:gd name="T117" fmla="*/ 341 h 565"/>
              <a:gd name="T118" fmla="*/ 3 w 1246"/>
              <a:gd name="T119" fmla="*/ 312 h 565"/>
              <a:gd name="T120" fmla="*/ 0 w 1246"/>
              <a:gd name="T121" fmla="*/ 28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6" h="565">
                <a:moveTo>
                  <a:pt x="0" y="282"/>
                </a:moveTo>
                <a:lnTo>
                  <a:pt x="3" y="253"/>
                </a:lnTo>
                <a:lnTo>
                  <a:pt x="14" y="224"/>
                </a:lnTo>
                <a:lnTo>
                  <a:pt x="31" y="194"/>
                </a:lnTo>
                <a:lnTo>
                  <a:pt x="53" y="167"/>
                </a:lnTo>
                <a:lnTo>
                  <a:pt x="83" y="141"/>
                </a:lnTo>
                <a:lnTo>
                  <a:pt x="119" y="115"/>
                </a:lnTo>
                <a:lnTo>
                  <a:pt x="160" y="93"/>
                </a:lnTo>
                <a:lnTo>
                  <a:pt x="207" y="72"/>
                </a:lnTo>
                <a:lnTo>
                  <a:pt x="257" y="53"/>
                </a:lnTo>
                <a:lnTo>
                  <a:pt x="312" y="38"/>
                </a:lnTo>
                <a:lnTo>
                  <a:pt x="369" y="24"/>
                </a:lnTo>
                <a:lnTo>
                  <a:pt x="431" y="13"/>
                </a:lnTo>
                <a:lnTo>
                  <a:pt x="493" y="5"/>
                </a:lnTo>
                <a:lnTo>
                  <a:pt x="557" y="1"/>
                </a:lnTo>
                <a:lnTo>
                  <a:pt x="623" y="0"/>
                </a:lnTo>
                <a:lnTo>
                  <a:pt x="689" y="1"/>
                </a:lnTo>
                <a:lnTo>
                  <a:pt x="752" y="5"/>
                </a:lnTo>
                <a:lnTo>
                  <a:pt x="816" y="13"/>
                </a:lnTo>
                <a:lnTo>
                  <a:pt x="877" y="24"/>
                </a:lnTo>
                <a:lnTo>
                  <a:pt x="935" y="38"/>
                </a:lnTo>
                <a:lnTo>
                  <a:pt x="989" y="53"/>
                </a:lnTo>
                <a:lnTo>
                  <a:pt x="1041" y="72"/>
                </a:lnTo>
                <a:lnTo>
                  <a:pt x="1086" y="93"/>
                </a:lnTo>
                <a:lnTo>
                  <a:pt x="1127" y="115"/>
                </a:lnTo>
                <a:lnTo>
                  <a:pt x="1163" y="141"/>
                </a:lnTo>
                <a:lnTo>
                  <a:pt x="1193" y="167"/>
                </a:lnTo>
                <a:lnTo>
                  <a:pt x="1215" y="194"/>
                </a:lnTo>
                <a:lnTo>
                  <a:pt x="1232" y="224"/>
                </a:lnTo>
                <a:lnTo>
                  <a:pt x="1243" y="253"/>
                </a:lnTo>
                <a:lnTo>
                  <a:pt x="1246" y="282"/>
                </a:lnTo>
                <a:lnTo>
                  <a:pt x="1243" y="312"/>
                </a:lnTo>
                <a:lnTo>
                  <a:pt x="1232" y="341"/>
                </a:lnTo>
                <a:lnTo>
                  <a:pt x="1215" y="368"/>
                </a:lnTo>
                <a:lnTo>
                  <a:pt x="1193" y="396"/>
                </a:lnTo>
                <a:lnTo>
                  <a:pt x="1163" y="424"/>
                </a:lnTo>
                <a:lnTo>
                  <a:pt x="1127" y="448"/>
                </a:lnTo>
                <a:lnTo>
                  <a:pt x="1086" y="470"/>
                </a:lnTo>
                <a:lnTo>
                  <a:pt x="1041" y="492"/>
                </a:lnTo>
                <a:lnTo>
                  <a:pt x="989" y="510"/>
                </a:lnTo>
                <a:lnTo>
                  <a:pt x="935" y="527"/>
                </a:lnTo>
                <a:lnTo>
                  <a:pt x="877" y="541"/>
                </a:lnTo>
                <a:lnTo>
                  <a:pt x="816" y="551"/>
                </a:lnTo>
                <a:lnTo>
                  <a:pt x="752" y="558"/>
                </a:lnTo>
                <a:lnTo>
                  <a:pt x="689" y="563"/>
                </a:lnTo>
                <a:lnTo>
                  <a:pt x="623" y="565"/>
                </a:lnTo>
                <a:lnTo>
                  <a:pt x="557" y="563"/>
                </a:lnTo>
                <a:lnTo>
                  <a:pt x="493" y="558"/>
                </a:lnTo>
                <a:lnTo>
                  <a:pt x="431" y="551"/>
                </a:lnTo>
                <a:lnTo>
                  <a:pt x="369" y="541"/>
                </a:lnTo>
                <a:lnTo>
                  <a:pt x="312" y="527"/>
                </a:lnTo>
                <a:lnTo>
                  <a:pt x="257" y="510"/>
                </a:lnTo>
                <a:lnTo>
                  <a:pt x="207" y="492"/>
                </a:lnTo>
                <a:lnTo>
                  <a:pt x="160" y="470"/>
                </a:lnTo>
                <a:lnTo>
                  <a:pt x="119" y="448"/>
                </a:lnTo>
                <a:lnTo>
                  <a:pt x="83" y="424"/>
                </a:lnTo>
                <a:lnTo>
                  <a:pt x="53" y="396"/>
                </a:lnTo>
                <a:lnTo>
                  <a:pt x="31" y="368"/>
                </a:lnTo>
                <a:lnTo>
                  <a:pt x="14" y="341"/>
                </a:lnTo>
                <a:lnTo>
                  <a:pt x="3" y="312"/>
                </a:lnTo>
                <a:lnTo>
                  <a:pt x="0" y="282"/>
                </a:lnTo>
                <a:close/>
              </a:path>
            </a:pathLst>
          </a:custGeom>
          <a:solidFill>
            <a:schemeClr val="folHlink">
              <a:alpha val="50000"/>
            </a:schemeClr>
          </a:solidFill>
          <a:ln>
            <a:noFill/>
          </a:ln>
          <a:extLst>
            <a:ext uri="{91240B29-F687-4f45-9708-019B960494DF}">
              <a14:hiddenLine xmlns:a14="http://schemas.microsoft.com/office/drawing/2010/main" w="8001">
                <a:solidFill>
                  <a:srgbClr val="000000"/>
                </a:solidFill>
                <a:prstDash val="solid"/>
                <a:round/>
                <a:headEnd/>
                <a:tailEnd/>
              </a14:hiddenLine>
            </a:ext>
          </a:extLst>
        </p:spPr>
        <p:txBody>
          <a:bodyPr/>
          <a:lstStyle/>
          <a:p>
            <a:endParaRPr lang="en-US" dirty="0"/>
          </a:p>
        </p:txBody>
      </p:sp>
      <p:sp>
        <p:nvSpPr>
          <p:cNvPr id="1024004" name="Rectangle 4"/>
          <p:cNvSpPr>
            <a:spLocks noChangeArrowheads="1"/>
          </p:cNvSpPr>
          <p:nvPr/>
        </p:nvSpPr>
        <p:spPr bwMode="auto">
          <a:xfrm>
            <a:off x="6667500" y="5818188"/>
            <a:ext cx="3667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eaLnBrk="0" hangingPunct="0"/>
            <a:r>
              <a:rPr lang="en-US" sz="1300" b="1" dirty="0">
                <a:solidFill>
                  <a:srgbClr val="000000"/>
                </a:solidFill>
                <a:latin typeface="Arial" charset="0"/>
              </a:rPr>
              <a:t>NOC</a:t>
            </a:r>
            <a:endParaRPr lang="en-US" sz="2400" dirty="0">
              <a:latin typeface="Arial" charset="0"/>
            </a:endParaRPr>
          </a:p>
        </p:txBody>
      </p:sp>
      <p:sp>
        <p:nvSpPr>
          <p:cNvPr id="1024005" name="Line 5"/>
          <p:cNvSpPr>
            <a:spLocks noChangeShapeType="1"/>
          </p:cNvSpPr>
          <p:nvPr/>
        </p:nvSpPr>
        <p:spPr bwMode="auto">
          <a:xfrm flipV="1">
            <a:off x="6324600" y="4965700"/>
            <a:ext cx="25400" cy="782638"/>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06" name="Line 6"/>
          <p:cNvSpPr>
            <a:spLocks noChangeShapeType="1"/>
          </p:cNvSpPr>
          <p:nvPr/>
        </p:nvSpPr>
        <p:spPr bwMode="auto">
          <a:xfrm>
            <a:off x="4656138" y="5686425"/>
            <a:ext cx="1514475" cy="100013"/>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grpSp>
        <p:nvGrpSpPr>
          <p:cNvPr id="1024007" name="Group 7"/>
          <p:cNvGrpSpPr>
            <a:grpSpLocks/>
          </p:cNvGrpSpPr>
          <p:nvPr/>
        </p:nvGrpSpPr>
        <p:grpSpPr bwMode="auto">
          <a:xfrm>
            <a:off x="6053138" y="5635625"/>
            <a:ext cx="512762" cy="287338"/>
            <a:chOff x="3813" y="3550"/>
            <a:chExt cx="323" cy="181"/>
          </a:xfrm>
        </p:grpSpPr>
        <p:sp>
          <p:nvSpPr>
            <p:cNvPr id="1024008" name="Oval 8"/>
            <p:cNvSpPr>
              <a:spLocks noChangeArrowheads="1"/>
            </p:cNvSpPr>
            <p:nvPr/>
          </p:nvSpPr>
          <p:spPr bwMode="auto">
            <a:xfrm>
              <a:off x="3814" y="3627"/>
              <a:ext cx="317" cy="104"/>
            </a:xfrm>
            <a:prstGeom prst="ellipse">
              <a:avLst/>
            </a:prstGeom>
            <a:solidFill>
              <a:srgbClr val="0078AA"/>
            </a:solidFill>
            <a:ln w="3175">
              <a:solidFill>
                <a:srgbClr val="AAE6FF"/>
              </a:solidFill>
              <a:round/>
              <a:headEnd/>
              <a:tailEnd/>
            </a:ln>
          </p:spPr>
          <p:txBody>
            <a:bodyPr/>
            <a:lstStyle/>
            <a:p>
              <a:endParaRPr lang="en-US" dirty="0"/>
            </a:p>
          </p:txBody>
        </p:sp>
        <p:sp>
          <p:nvSpPr>
            <p:cNvPr id="1024009" name="Rectangle 9"/>
            <p:cNvSpPr>
              <a:spLocks noChangeArrowheads="1"/>
            </p:cNvSpPr>
            <p:nvPr/>
          </p:nvSpPr>
          <p:spPr bwMode="auto">
            <a:xfrm>
              <a:off x="3813" y="3605"/>
              <a:ext cx="322" cy="77"/>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4010" name="Rectangle 10"/>
            <p:cNvSpPr>
              <a:spLocks noChangeArrowheads="1"/>
            </p:cNvSpPr>
            <p:nvPr/>
          </p:nvSpPr>
          <p:spPr bwMode="auto">
            <a:xfrm>
              <a:off x="3813" y="3605"/>
              <a:ext cx="322" cy="77"/>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4011" name="Oval 11"/>
            <p:cNvSpPr>
              <a:spLocks noChangeArrowheads="1"/>
            </p:cNvSpPr>
            <p:nvPr/>
          </p:nvSpPr>
          <p:spPr bwMode="auto">
            <a:xfrm>
              <a:off x="3814" y="3550"/>
              <a:ext cx="317" cy="104"/>
            </a:xfrm>
            <a:prstGeom prst="ellipse">
              <a:avLst/>
            </a:prstGeom>
            <a:solidFill>
              <a:srgbClr val="00B4FF"/>
            </a:solidFill>
            <a:ln w="3175">
              <a:solidFill>
                <a:srgbClr val="AAE6FF"/>
              </a:solidFill>
              <a:round/>
              <a:headEnd/>
              <a:tailEnd/>
            </a:ln>
          </p:spPr>
          <p:txBody>
            <a:bodyPr/>
            <a:lstStyle/>
            <a:p>
              <a:endParaRPr lang="en-US" dirty="0"/>
            </a:p>
          </p:txBody>
        </p:sp>
        <p:sp>
          <p:nvSpPr>
            <p:cNvPr id="1024012" name="Freeform 12"/>
            <p:cNvSpPr>
              <a:spLocks/>
            </p:cNvSpPr>
            <p:nvPr/>
          </p:nvSpPr>
          <p:spPr bwMode="auto">
            <a:xfrm>
              <a:off x="3978" y="3564"/>
              <a:ext cx="106" cy="35"/>
            </a:xfrm>
            <a:custGeom>
              <a:avLst/>
              <a:gdLst>
                <a:gd name="T0" fmla="*/ 0 w 106"/>
                <a:gd name="T1" fmla="*/ 28 h 35"/>
                <a:gd name="T2" fmla="*/ 23 w 106"/>
                <a:gd name="T3" fmla="*/ 35 h 35"/>
                <a:gd name="T4" fmla="*/ 80 w 106"/>
                <a:gd name="T5" fmla="*/ 12 h 35"/>
                <a:gd name="T6" fmla="*/ 106 w 106"/>
                <a:gd name="T7" fmla="*/ 20 h 35"/>
                <a:gd name="T8" fmla="*/ 92 w 106"/>
                <a:gd name="T9" fmla="*/ 0 h 35"/>
                <a:gd name="T10" fmla="*/ 25 w 106"/>
                <a:gd name="T11" fmla="*/ 0 h 35"/>
                <a:gd name="T12" fmla="*/ 52 w 106"/>
                <a:gd name="T13" fmla="*/ 6 h 35"/>
                <a:gd name="T14" fmla="*/ 0 w 106"/>
                <a:gd name="T15" fmla="*/ 2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8"/>
                  </a:moveTo>
                  <a:lnTo>
                    <a:pt x="23" y="35"/>
                  </a:lnTo>
                  <a:lnTo>
                    <a:pt x="80" y="12"/>
                  </a:lnTo>
                  <a:lnTo>
                    <a:pt x="106" y="20"/>
                  </a:lnTo>
                  <a:lnTo>
                    <a:pt x="92" y="0"/>
                  </a:lnTo>
                  <a:lnTo>
                    <a:pt x="25" y="0"/>
                  </a:lnTo>
                  <a:lnTo>
                    <a:pt x="52" y="6"/>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3" name="Freeform 13"/>
            <p:cNvSpPr>
              <a:spLocks/>
            </p:cNvSpPr>
            <p:nvPr/>
          </p:nvSpPr>
          <p:spPr bwMode="auto">
            <a:xfrm>
              <a:off x="3978" y="3564"/>
              <a:ext cx="106" cy="35"/>
            </a:xfrm>
            <a:custGeom>
              <a:avLst/>
              <a:gdLst>
                <a:gd name="T0" fmla="*/ 0 w 106"/>
                <a:gd name="T1" fmla="*/ 28 h 35"/>
                <a:gd name="T2" fmla="*/ 23 w 106"/>
                <a:gd name="T3" fmla="*/ 35 h 35"/>
                <a:gd name="T4" fmla="*/ 80 w 106"/>
                <a:gd name="T5" fmla="*/ 12 h 35"/>
                <a:gd name="T6" fmla="*/ 106 w 106"/>
                <a:gd name="T7" fmla="*/ 20 h 35"/>
                <a:gd name="T8" fmla="*/ 92 w 106"/>
                <a:gd name="T9" fmla="*/ 0 h 35"/>
                <a:gd name="T10" fmla="*/ 25 w 106"/>
                <a:gd name="T11" fmla="*/ 0 h 35"/>
                <a:gd name="T12" fmla="*/ 52 w 106"/>
                <a:gd name="T13" fmla="*/ 6 h 35"/>
                <a:gd name="T14" fmla="*/ 0 w 106"/>
                <a:gd name="T15" fmla="*/ 2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8"/>
                  </a:moveTo>
                  <a:lnTo>
                    <a:pt x="23" y="35"/>
                  </a:lnTo>
                  <a:lnTo>
                    <a:pt x="80" y="12"/>
                  </a:lnTo>
                  <a:lnTo>
                    <a:pt x="106" y="20"/>
                  </a:lnTo>
                  <a:lnTo>
                    <a:pt x="92" y="0"/>
                  </a:lnTo>
                  <a:lnTo>
                    <a:pt x="25" y="0"/>
                  </a:lnTo>
                  <a:lnTo>
                    <a:pt x="52" y="6"/>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4" name="Freeform 14"/>
            <p:cNvSpPr>
              <a:spLocks/>
            </p:cNvSpPr>
            <p:nvPr/>
          </p:nvSpPr>
          <p:spPr bwMode="auto">
            <a:xfrm>
              <a:off x="3862" y="3605"/>
              <a:ext cx="106" cy="37"/>
            </a:xfrm>
            <a:custGeom>
              <a:avLst/>
              <a:gdLst>
                <a:gd name="T0" fmla="*/ 106 w 106"/>
                <a:gd name="T1" fmla="*/ 8 h 37"/>
                <a:gd name="T2" fmla="*/ 83 w 106"/>
                <a:gd name="T3" fmla="*/ 0 h 37"/>
                <a:gd name="T4" fmla="*/ 28 w 106"/>
                <a:gd name="T5" fmla="*/ 23 h 37"/>
                <a:gd name="T6" fmla="*/ 0 w 106"/>
                <a:gd name="T7" fmla="*/ 16 h 37"/>
                <a:gd name="T8" fmla="*/ 14 w 106"/>
                <a:gd name="T9" fmla="*/ 37 h 37"/>
                <a:gd name="T10" fmla="*/ 83 w 106"/>
                <a:gd name="T11" fmla="*/ 37 h 37"/>
                <a:gd name="T12" fmla="*/ 53 w 106"/>
                <a:gd name="T13" fmla="*/ 29 h 37"/>
                <a:gd name="T14" fmla="*/ 106 w 10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7">
                  <a:moveTo>
                    <a:pt x="106" y="8"/>
                  </a:moveTo>
                  <a:lnTo>
                    <a:pt x="83" y="0"/>
                  </a:lnTo>
                  <a:lnTo>
                    <a:pt x="28" y="23"/>
                  </a:lnTo>
                  <a:lnTo>
                    <a:pt x="0" y="16"/>
                  </a:lnTo>
                  <a:lnTo>
                    <a:pt x="14" y="37"/>
                  </a:lnTo>
                  <a:lnTo>
                    <a:pt x="83" y="37"/>
                  </a:lnTo>
                  <a:lnTo>
                    <a:pt x="53" y="29"/>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5" name="Freeform 15"/>
            <p:cNvSpPr>
              <a:spLocks/>
            </p:cNvSpPr>
            <p:nvPr/>
          </p:nvSpPr>
          <p:spPr bwMode="auto">
            <a:xfrm>
              <a:off x="3862" y="3605"/>
              <a:ext cx="106" cy="37"/>
            </a:xfrm>
            <a:custGeom>
              <a:avLst/>
              <a:gdLst>
                <a:gd name="T0" fmla="*/ 106 w 106"/>
                <a:gd name="T1" fmla="*/ 8 h 37"/>
                <a:gd name="T2" fmla="*/ 83 w 106"/>
                <a:gd name="T3" fmla="*/ 0 h 37"/>
                <a:gd name="T4" fmla="*/ 28 w 106"/>
                <a:gd name="T5" fmla="*/ 23 h 37"/>
                <a:gd name="T6" fmla="*/ 0 w 106"/>
                <a:gd name="T7" fmla="*/ 16 h 37"/>
                <a:gd name="T8" fmla="*/ 14 w 106"/>
                <a:gd name="T9" fmla="*/ 37 h 37"/>
                <a:gd name="T10" fmla="*/ 83 w 106"/>
                <a:gd name="T11" fmla="*/ 37 h 37"/>
                <a:gd name="T12" fmla="*/ 53 w 106"/>
                <a:gd name="T13" fmla="*/ 29 h 37"/>
                <a:gd name="T14" fmla="*/ 106 w 10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7">
                  <a:moveTo>
                    <a:pt x="106" y="8"/>
                  </a:moveTo>
                  <a:lnTo>
                    <a:pt x="83" y="0"/>
                  </a:lnTo>
                  <a:lnTo>
                    <a:pt x="28" y="23"/>
                  </a:lnTo>
                  <a:lnTo>
                    <a:pt x="0" y="16"/>
                  </a:lnTo>
                  <a:lnTo>
                    <a:pt x="14" y="37"/>
                  </a:lnTo>
                  <a:lnTo>
                    <a:pt x="83" y="37"/>
                  </a:lnTo>
                  <a:lnTo>
                    <a:pt x="53" y="29"/>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6" name="Freeform 16"/>
            <p:cNvSpPr>
              <a:spLocks/>
            </p:cNvSpPr>
            <p:nvPr/>
          </p:nvSpPr>
          <p:spPr bwMode="auto">
            <a:xfrm>
              <a:off x="3868" y="3563"/>
              <a:ext cx="106" cy="34"/>
            </a:xfrm>
            <a:custGeom>
              <a:avLst/>
              <a:gdLst>
                <a:gd name="T0" fmla="*/ 0 w 106"/>
                <a:gd name="T1" fmla="*/ 7 h 34"/>
                <a:gd name="T2" fmla="*/ 23 w 106"/>
                <a:gd name="T3" fmla="*/ 0 h 34"/>
                <a:gd name="T4" fmla="*/ 80 w 106"/>
                <a:gd name="T5" fmla="*/ 21 h 34"/>
                <a:gd name="T6" fmla="*/ 106 w 106"/>
                <a:gd name="T7" fmla="*/ 15 h 34"/>
                <a:gd name="T8" fmla="*/ 92 w 106"/>
                <a:gd name="T9" fmla="*/ 34 h 34"/>
                <a:gd name="T10" fmla="*/ 25 w 106"/>
                <a:gd name="T11" fmla="*/ 34 h 34"/>
                <a:gd name="T12" fmla="*/ 53 w 106"/>
                <a:gd name="T13" fmla="*/ 29 h 34"/>
                <a:gd name="T14" fmla="*/ 0 w 106"/>
                <a:gd name="T15" fmla="*/ 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0" y="7"/>
                  </a:moveTo>
                  <a:lnTo>
                    <a:pt x="23" y="0"/>
                  </a:lnTo>
                  <a:lnTo>
                    <a:pt x="80" y="21"/>
                  </a:lnTo>
                  <a:lnTo>
                    <a:pt x="106" y="15"/>
                  </a:lnTo>
                  <a:lnTo>
                    <a:pt x="92" y="34"/>
                  </a:lnTo>
                  <a:lnTo>
                    <a:pt x="25" y="34"/>
                  </a:lnTo>
                  <a:lnTo>
                    <a:pt x="53" y="29"/>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7" name="Freeform 17"/>
            <p:cNvSpPr>
              <a:spLocks/>
            </p:cNvSpPr>
            <p:nvPr/>
          </p:nvSpPr>
          <p:spPr bwMode="auto">
            <a:xfrm>
              <a:off x="3868" y="3563"/>
              <a:ext cx="106" cy="34"/>
            </a:xfrm>
            <a:custGeom>
              <a:avLst/>
              <a:gdLst>
                <a:gd name="T0" fmla="*/ 0 w 106"/>
                <a:gd name="T1" fmla="*/ 7 h 34"/>
                <a:gd name="T2" fmla="*/ 23 w 106"/>
                <a:gd name="T3" fmla="*/ 0 h 34"/>
                <a:gd name="T4" fmla="*/ 80 w 106"/>
                <a:gd name="T5" fmla="*/ 21 h 34"/>
                <a:gd name="T6" fmla="*/ 106 w 106"/>
                <a:gd name="T7" fmla="*/ 15 h 34"/>
                <a:gd name="T8" fmla="*/ 92 w 106"/>
                <a:gd name="T9" fmla="*/ 34 h 34"/>
                <a:gd name="T10" fmla="*/ 25 w 106"/>
                <a:gd name="T11" fmla="*/ 34 h 34"/>
                <a:gd name="T12" fmla="*/ 53 w 106"/>
                <a:gd name="T13" fmla="*/ 29 h 34"/>
                <a:gd name="T14" fmla="*/ 0 w 106"/>
                <a:gd name="T15" fmla="*/ 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0" y="7"/>
                  </a:moveTo>
                  <a:lnTo>
                    <a:pt x="23" y="0"/>
                  </a:lnTo>
                  <a:lnTo>
                    <a:pt x="80" y="21"/>
                  </a:lnTo>
                  <a:lnTo>
                    <a:pt x="106" y="15"/>
                  </a:lnTo>
                  <a:lnTo>
                    <a:pt x="92" y="34"/>
                  </a:lnTo>
                  <a:lnTo>
                    <a:pt x="25" y="34"/>
                  </a:lnTo>
                  <a:lnTo>
                    <a:pt x="53" y="29"/>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8" name="Freeform 18"/>
            <p:cNvSpPr>
              <a:spLocks/>
            </p:cNvSpPr>
            <p:nvPr/>
          </p:nvSpPr>
          <p:spPr bwMode="auto">
            <a:xfrm>
              <a:off x="3974" y="3609"/>
              <a:ext cx="105" cy="34"/>
            </a:xfrm>
            <a:custGeom>
              <a:avLst/>
              <a:gdLst>
                <a:gd name="T0" fmla="*/ 105 w 105"/>
                <a:gd name="T1" fmla="*/ 27 h 34"/>
                <a:gd name="T2" fmla="*/ 82 w 105"/>
                <a:gd name="T3" fmla="*/ 34 h 34"/>
                <a:gd name="T4" fmla="*/ 27 w 105"/>
                <a:gd name="T5" fmla="*/ 12 h 34"/>
                <a:gd name="T6" fmla="*/ 0 w 105"/>
                <a:gd name="T7" fmla="*/ 19 h 34"/>
                <a:gd name="T8" fmla="*/ 14 w 105"/>
                <a:gd name="T9" fmla="*/ 0 h 34"/>
                <a:gd name="T10" fmla="*/ 82 w 105"/>
                <a:gd name="T11" fmla="*/ 0 h 34"/>
                <a:gd name="T12" fmla="*/ 53 w 105"/>
                <a:gd name="T13" fmla="*/ 5 h 34"/>
                <a:gd name="T14" fmla="*/ 105 w 105"/>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4">
                  <a:moveTo>
                    <a:pt x="105" y="27"/>
                  </a:moveTo>
                  <a:lnTo>
                    <a:pt x="82" y="34"/>
                  </a:lnTo>
                  <a:lnTo>
                    <a:pt x="27" y="12"/>
                  </a:lnTo>
                  <a:lnTo>
                    <a:pt x="0" y="19"/>
                  </a:lnTo>
                  <a:lnTo>
                    <a:pt x="14" y="0"/>
                  </a:lnTo>
                  <a:lnTo>
                    <a:pt x="82" y="0"/>
                  </a:lnTo>
                  <a:lnTo>
                    <a:pt x="53" y="5"/>
                  </a:lnTo>
                  <a:lnTo>
                    <a:pt x="10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19" name="Freeform 19"/>
            <p:cNvSpPr>
              <a:spLocks/>
            </p:cNvSpPr>
            <p:nvPr/>
          </p:nvSpPr>
          <p:spPr bwMode="auto">
            <a:xfrm>
              <a:off x="3974" y="3609"/>
              <a:ext cx="105" cy="34"/>
            </a:xfrm>
            <a:custGeom>
              <a:avLst/>
              <a:gdLst>
                <a:gd name="T0" fmla="*/ 105 w 105"/>
                <a:gd name="T1" fmla="*/ 27 h 34"/>
                <a:gd name="T2" fmla="*/ 82 w 105"/>
                <a:gd name="T3" fmla="*/ 34 h 34"/>
                <a:gd name="T4" fmla="*/ 27 w 105"/>
                <a:gd name="T5" fmla="*/ 12 h 34"/>
                <a:gd name="T6" fmla="*/ 0 w 105"/>
                <a:gd name="T7" fmla="*/ 19 h 34"/>
                <a:gd name="T8" fmla="*/ 14 w 105"/>
                <a:gd name="T9" fmla="*/ 0 h 34"/>
                <a:gd name="T10" fmla="*/ 82 w 105"/>
                <a:gd name="T11" fmla="*/ 0 h 34"/>
                <a:gd name="T12" fmla="*/ 53 w 105"/>
                <a:gd name="T13" fmla="*/ 5 h 34"/>
                <a:gd name="T14" fmla="*/ 105 w 105"/>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4">
                  <a:moveTo>
                    <a:pt x="105" y="27"/>
                  </a:moveTo>
                  <a:lnTo>
                    <a:pt x="82" y="34"/>
                  </a:lnTo>
                  <a:lnTo>
                    <a:pt x="27" y="12"/>
                  </a:lnTo>
                  <a:lnTo>
                    <a:pt x="0" y="19"/>
                  </a:lnTo>
                  <a:lnTo>
                    <a:pt x="14" y="0"/>
                  </a:lnTo>
                  <a:lnTo>
                    <a:pt x="82" y="0"/>
                  </a:lnTo>
                  <a:lnTo>
                    <a:pt x="53" y="5"/>
                  </a:lnTo>
                  <a:lnTo>
                    <a:pt x="10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0" name="Freeform 20"/>
            <p:cNvSpPr>
              <a:spLocks/>
            </p:cNvSpPr>
            <p:nvPr/>
          </p:nvSpPr>
          <p:spPr bwMode="auto">
            <a:xfrm>
              <a:off x="3980" y="3566"/>
              <a:ext cx="106" cy="35"/>
            </a:xfrm>
            <a:custGeom>
              <a:avLst/>
              <a:gdLst>
                <a:gd name="T0" fmla="*/ 0 w 106"/>
                <a:gd name="T1" fmla="*/ 27 h 35"/>
                <a:gd name="T2" fmla="*/ 23 w 106"/>
                <a:gd name="T3" fmla="*/ 35 h 35"/>
                <a:gd name="T4" fmla="*/ 80 w 106"/>
                <a:gd name="T5" fmla="*/ 12 h 35"/>
                <a:gd name="T6" fmla="*/ 106 w 106"/>
                <a:gd name="T7" fmla="*/ 19 h 35"/>
                <a:gd name="T8" fmla="*/ 92 w 106"/>
                <a:gd name="T9" fmla="*/ 0 h 35"/>
                <a:gd name="T10" fmla="*/ 25 w 106"/>
                <a:gd name="T11" fmla="*/ 0 h 35"/>
                <a:gd name="T12" fmla="*/ 53 w 106"/>
                <a:gd name="T13" fmla="*/ 6 h 35"/>
                <a:gd name="T14" fmla="*/ 0 w 106"/>
                <a:gd name="T15" fmla="*/ 27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7"/>
                  </a:moveTo>
                  <a:lnTo>
                    <a:pt x="23" y="35"/>
                  </a:lnTo>
                  <a:lnTo>
                    <a:pt x="80" y="12"/>
                  </a:lnTo>
                  <a:lnTo>
                    <a:pt x="106" y="19"/>
                  </a:lnTo>
                  <a:lnTo>
                    <a:pt x="92" y="0"/>
                  </a:lnTo>
                  <a:lnTo>
                    <a:pt x="25" y="0"/>
                  </a:lnTo>
                  <a:lnTo>
                    <a:pt x="53" y="6"/>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1" name="Freeform 21"/>
            <p:cNvSpPr>
              <a:spLocks/>
            </p:cNvSpPr>
            <p:nvPr/>
          </p:nvSpPr>
          <p:spPr bwMode="auto">
            <a:xfrm>
              <a:off x="3980" y="3566"/>
              <a:ext cx="106" cy="35"/>
            </a:xfrm>
            <a:custGeom>
              <a:avLst/>
              <a:gdLst>
                <a:gd name="T0" fmla="*/ 0 w 106"/>
                <a:gd name="T1" fmla="*/ 27 h 35"/>
                <a:gd name="T2" fmla="*/ 23 w 106"/>
                <a:gd name="T3" fmla="*/ 35 h 35"/>
                <a:gd name="T4" fmla="*/ 80 w 106"/>
                <a:gd name="T5" fmla="*/ 12 h 35"/>
                <a:gd name="T6" fmla="*/ 106 w 106"/>
                <a:gd name="T7" fmla="*/ 19 h 35"/>
                <a:gd name="T8" fmla="*/ 92 w 106"/>
                <a:gd name="T9" fmla="*/ 0 h 35"/>
                <a:gd name="T10" fmla="*/ 25 w 106"/>
                <a:gd name="T11" fmla="*/ 0 h 35"/>
                <a:gd name="T12" fmla="*/ 53 w 106"/>
                <a:gd name="T13" fmla="*/ 6 h 35"/>
                <a:gd name="T14" fmla="*/ 0 w 106"/>
                <a:gd name="T15" fmla="*/ 27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7"/>
                  </a:moveTo>
                  <a:lnTo>
                    <a:pt x="23" y="35"/>
                  </a:lnTo>
                  <a:lnTo>
                    <a:pt x="80" y="12"/>
                  </a:lnTo>
                  <a:lnTo>
                    <a:pt x="106" y="19"/>
                  </a:lnTo>
                  <a:lnTo>
                    <a:pt x="92" y="0"/>
                  </a:lnTo>
                  <a:lnTo>
                    <a:pt x="25" y="0"/>
                  </a:lnTo>
                  <a:lnTo>
                    <a:pt x="53" y="6"/>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2" name="Freeform 22"/>
            <p:cNvSpPr>
              <a:spLocks/>
            </p:cNvSpPr>
            <p:nvPr/>
          </p:nvSpPr>
          <p:spPr bwMode="auto">
            <a:xfrm>
              <a:off x="3864" y="3607"/>
              <a:ext cx="106" cy="36"/>
            </a:xfrm>
            <a:custGeom>
              <a:avLst/>
              <a:gdLst>
                <a:gd name="T0" fmla="*/ 106 w 106"/>
                <a:gd name="T1" fmla="*/ 7 h 36"/>
                <a:gd name="T2" fmla="*/ 83 w 106"/>
                <a:gd name="T3" fmla="*/ 0 h 36"/>
                <a:gd name="T4" fmla="*/ 27 w 106"/>
                <a:gd name="T5" fmla="*/ 23 h 36"/>
                <a:gd name="T6" fmla="*/ 0 w 106"/>
                <a:gd name="T7" fmla="*/ 15 h 36"/>
                <a:gd name="T8" fmla="*/ 14 w 106"/>
                <a:gd name="T9" fmla="*/ 36 h 36"/>
                <a:gd name="T10" fmla="*/ 83 w 106"/>
                <a:gd name="T11" fmla="*/ 36 h 36"/>
                <a:gd name="T12" fmla="*/ 53 w 106"/>
                <a:gd name="T13" fmla="*/ 29 h 36"/>
                <a:gd name="T14" fmla="*/ 106 w 106"/>
                <a:gd name="T15" fmla="*/ 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106" y="7"/>
                  </a:moveTo>
                  <a:lnTo>
                    <a:pt x="83" y="0"/>
                  </a:lnTo>
                  <a:lnTo>
                    <a:pt x="27" y="23"/>
                  </a:lnTo>
                  <a:lnTo>
                    <a:pt x="0" y="15"/>
                  </a:lnTo>
                  <a:lnTo>
                    <a:pt x="14" y="36"/>
                  </a:lnTo>
                  <a:lnTo>
                    <a:pt x="83" y="36"/>
                  </a:lnTo>
                  <a:lnTo>
                    <a:pt x="53" y="29"/>
                  </a:lnTo>
                  <a:lnTo>
                    <a:pt x="10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3" name="Freeform 23"/>
            <p:cNvSpPr>
              <a:spLocks/>
            </p:cNvSpPr>
            <p:nvPr/>
          </p:nvSpPr>
          <p:spPr bwMode="auto">
            <a:xfrm>
              <a:off x="3864" y="3607"/>
              <a:ext cx="106" cy="36"/>
            </a:xfrm>
            <a:custGeom>
              <a:avLst/>
              <a:gdLst>
                <a:gd name="T0" fmla="*/ 106 w 106"/>
                <a:gd name="T1" fmla="*/ 7 h 36"/>
                <a:gd name="T2" fmla="*/ 83 w 106"/>
                <a:gd name="T3" fmla="*/ 0 h 36"/>
                <a:gd name="T4" fmla="*/ 27 w 106"/>
                <a:gd name="T5" fmla="*/ 23 h 36"/>
                <a:gd name="T6" fmla="*/ 0 w 106"/>
                <a:gd name="T7" fmla="*/ 15 h 36"/>
                <a:gd name="T8" fmla="*/ 14 w 106"/>
                <a:gd name="T9" fmla="*/ 36 h 36"/>
                <a:gd name="T10" fmla="*/ 83 w 106"/>
                <a:gd name="T11" fmla="*/ 36 h 36"/>
                <a:gd name="T12" fmla="*/ 53 w 106"/>
                <a:gd name="T13" fmla="*/ 29 h 36"/>
                <a:gd name="T14" fmla="*/ 106 w 106"/>
                <a:gd name="T15" fmla="*/ 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106" y="7"/>
                  </a:moveTo>
                  <a:lnTo>
                    <a:pt x="83" y="0"/>
                  </a:lnTo>
                  <a:lnTo>
                    <a:pt x="27" y="23"/>
                  </a:lnTo>
                  <a:lnTo>
                    <a:pt x="0" y="15"/>
                  </a:lnTo>
                  <a:lnTo>
                    <a:pt x="14" y="36"/>
                  </a:lnTo>
                  <a:lnTo>
                    <a:pt x="83" y="36"/>
                  </a:lnTo>
                  <a:lnTo>
                    <a:pt x="53" y="29"/>
                  </a:lnTo>
                  <a:lnTo>
                    <a:pt x="10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4" name="Freeform 24"/>
            <p:cNvSpPr>
              <a:spLocks/>
            </p:cNvSpPr>
            <p:nvPr/>
          </p:nvSpPr>
          <p:spPr bwMode="auto">
            <a:xfrm>
              <a:off x="3870" y="3564"/>
              <a:ext cx="106" cy="35"/>
            </a:xfrm>
            <a:custGeom>
              <a:avLst/>
              <a:gdLst>
                <a:gd name="T0" fmla="*/ 0 w 106"/>
                <a:gd name="T1" fmla="*/ 8 h 35"/>
                <a:gd name="T2" fmla="*/ 23 w 106"/>
                <a:gd name="T3" fmla="*/ 0 h 35"/>
                <a:gd name="T4" fmla="*/ 80 w 106"/>
                <a:gd name="T5" fmla="*/ 21 h 35"/>
                <a:gd name="T6" fmla="*/ 106 w 106"/>
                <a:gd name="T7" fmla="*/ 16 h 35"/>
                <a:gd name="T8" fmla="*/ 92 w 106"/>
                <a:gd name="T9" fmla="*/ 35 h 35"/>
                <a:gd name="T10" fmla="*/ 26 w 106"/>
                <a:gd name="T11" fmla="*/ 35 h 35"/>
                <a:gd name="T12" fmla="*/ 53 w 106"/>
                <a:gd name="T13" fmla="*/ 29 h 35"/>
                <a:gd name="T14" fmla="*/ 0 w 106"/>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8"/>
                  </a:moveTo>
                  <a:lnTo>
                    <a:pt x="23" y="0"/>
                  </a:lnTo>
                  <a:lnTo>
                    <a:pt x="80" y="21"/>
                  </a:lnTo>
                  <a:lnTo>
                    <a:pt x="106" y="16"/>
                  </a:lnTo>
                  <a:lnTo>
                    <a:pt x="92" y="35"/>
                  </a:lnTo>
                  <a:lnTo>
                    <a:pt x="26" y="35"/>
                  </a:lnTo>
                  <a:lnTo>
                    <a:pt x="53" y="29"/>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5" name="Freeform 25"/>
            <p:cNvSpPr>
              <a:spLocks/>
            </p:cNvSpPr>
            <p:nvPr/>
          </p:nvSpPr>
          <p:spPr bwMode="auto">
            <a:xfrm>
              <a:off x="3870" y="3564"/>
              <a:ext cx="106" cy="35"/>
            </a:xfrm>
            <a:custGeom>
              <a:avLst/>
              <a:gdLst>
                <a:gd name="T0" fmla="*/ 0 w 106"/>
                <a:gd name="T1" fmla="*/ 8 h 35"/>
                <a:gd name="T2" fmla="*/ 23 w 106"/>
                <a:gd name="T3" fmla="*/ 0 h 35"/>
                <a:gd name="T4" fmla="*/ 80 w 106"/>
                <a:gd name="T5" fmla="*/ 21 h 35"/>
                <a:gd name="T6" fmla="*/ 106 w 106"/>
                <a:gd name="T7" fmla="*/ 16 h 35"/>
                <a:gd name="T8" fmla="*/ 92 w 106"/>
                <a:gd name="T9" fmla="*/ 35 h 35"/>
                <a:gd name="T10" fmla="*/ 26 w 106"/>
                <a:gd name="T11" fmla="*/ 35 h 35"/>
                <a:gd name="T12" fmla="*/ 53 w 106"/>
                <a:gd name="T13" fmla="*/ 29 h 35"/>
                <a:gd name="T14" fmla="*/ 0 w 106"/>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8"/>
                  </a:moveTo>
                  <a:lnTo>
                    <a:pt x="23" y="0"/>
                  </a:lnTo>
                  <a:lnTo>
                    <a:pt x="80" y="21"/>
                  </a:lnTo>
                  <a:lnTo>
                    <a:pt x="106" y="16"/>
                  </a:lnTo>
                  <a:lnTo>
                    <a:pt x="92" y="35"/>
                  </a:lnTo>
                  <a:lnTo>
                    <a:pt x="26" y="35"/>
                  </a:lnTo>
                  <a:lnTo>
                    <a:pt x="53" y="29"/>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6" name="Freeform 26"/>
            <p:cNvSpPr>
              <a:spLocks/>
            </p:cNvSpPr>
            <p:nvPr/>
          </p:nvSpPr>
          <p:spPr bwMode="auto">
            <a:xfrm>
              <a:off x="3976" y="3611"/>
              <a:ext cx="106" cy="34"/>
            </a:xfrm>
            <a:custGeom>
              <a:avLst/>
              <a:gdLst>
                <a:gd name="T0" fmla="*/ 106 w 106"/>
                <a:gd name="T1" fmla="*/ 27 h 34"/>
                <a:gd name="T2" fmla="*/ 82 w 106"/>
                <a:gd name="T3" fmla="*/ 34 h 34"/>
                <a:gd name="T4" fmla="*/ 27 w 106"/>
                <a:gd name="T5" fmla="*/ 11 h 34"/>
                <a:gd name="T6" fmla="*/ 0 w 106"/>
                <a:gd name="T7" fmla="*/ 19 h 34"/>
                <a:gd name="T8" fmla="*/ 13 w 106"/>
                <a:gd name="T9" fmla="*/ 0 h 34"/>
                <a:gd name="T10" fmla="*/ 82 w 106"/>
                <a:gd name="T11" fmla="*/ 0 h 34"/>
                <a:gd name="T12" fmla="*/ 53 w 106"/>
                <a:gd name="T13" fmla="*/ 5 h 34"/>
                <a:gd name="T14" fmla="*/ 106 w 106"/>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106" y="27"/>
                  </a:moveTo>
                  <a:lnTo>
                    <a:pt x="82" y="34"/>
                  </a:lnTo>
                  <a:lnTo>
                    <a:pt x="27" y="11"/>
                  </a:lnTo>
                  <a:lnTo>
                    <a:pt x="0" y="19"/>
                  </a:lnTo>
                  <a:lnTo>
                    <a:pt x="13" y="0"/>
                  </a:lnTo>
                  <a:lnTo>
                    <a:pt x="82" y="0"/>
                  </a:lnTo>
                  <a:lnTo>
                    <a:pt x="53" y="5"/>
                  </a:lnTo>
                  <a:lnTo>
                    <a:pt x="106"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7" name="Freeform 27"/>
            <p:cNvSpPr>
              <a:spLocks/>
            </p:cNvSpPr>
            <p:nvPr/>
          </p:nvSpPr>
          <p:spPr bwMode="auto">
            <a:xfrm>
              <a:off x="3976" y="3611"/>
              <a:ext cx="106" cy="34"/>
            </a:xfrm>
            <a:custGeom>
              <a:avLst/>
              <a:gdLst>
                <a:gd name="T0" fmla="*/ 106 w 106"/>
                <a:gd name="T1" fmla="*/ 27 h 34"/>
                <a:gd name="T2" fmla="*/ 82 w 106"/>
                <a:gd name="T3" fmla="*/ 34 h 34"/>
                <a:gd name="T4" fmla="*/ 27 w 106"/>
                <a:gd name="T5" fmla="*/ 11 h 34"/>
                <a:gd name="T6" fmla="*/ 0 w 106"/>
                <a:gd name="T7" fmla="*/ 19 h 34"/>
                <a:gd name="T8" fmla="*/ 13 w 106"/>
                <a:gd name="T9" fmla="*/ 0 h 34"/>
                <a:gd name="T10" fmla="*/ 82 w 106"/>
                <a:gd name="T11" fmla="*/ 0 h 34"/>
                <a:gd name="T12" fmla="*/ 53 w 106"/>
                <a:gd name="T13" fmla="*/ 5 h 34"/>
                <a:gd name="T14" fmla="*/ 106 w 106"/>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106" y="27"/>
                  </a:moveTo>
                  <a:lnTo>
                    <a:pt x="82" y="34"/>
                  </a:lnTo>
                  <a:lnTo>
                    <a:pt x="27" y="11"/>
                  </a:lnTo>
                  <a:lnTo>
                    <a:pt x="0" y="19"/>
                  </a:lnTo>
                  <a:lnTo>
                    <a:pt x="13" y="0"/>
                  </a:lnTo>
                  <a:lnTo>
                    <a:pt x="82" y="0"/>
                  </a:lnTo>
                  <a:lnTo>
                    <a:pt x="53" y="5"/>
                  </a:lnTo>
                  <a:lnTo>
                    <a:pt x="106"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28" name="Line 28"/>
            <p:cNvSpPr>
              <a:spLocks noChangeShapeType="1"/>
            </p:cNvSpPr>
            <p:nvPr/>
          </p:nvSpPr>
          <p:spPr bwMode="auto">
            <a:xfrm>
              <a:off x="3813" y="3603"/>
              <a:ext cx="1" cy="77"/>
            </a:xfrm>
            <a:prstGeom prst="line">
              <a:avLst/>
            </a:prstGeom>
            <a:noFill/>
            <a:ln w="3175">
              <a:solidFill>
                <a:srgbClr val="AAE6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4029" name="Line 29"/>
            <p:cNvSpPr>
              <a:spLocks noChangeShapeType="1"/>
            </p:cNvSpPr>
            <p:nvPr/>
          </p:nvSpPr>
          <p:spPr bwMode="auto">
            <a:xfrm>
              <a:off x="4135" y="3603"/>
              <a:ext cx="1" cy="77"/>
            </a:xfrm>
            <a:prstGeom prst="line">
              <a:avLst/>
            </a:prstGeom>
            <a:noFill/>
            <a:ln w="3175">
              <a:solidFill>
                <a:srgbClr val="AAE6FF"/>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024030" name="Group 30"/>
          <p:cNvGrpSpPr>
            <a:grpSpLocks/>
          </p:cNvGrpSpPr>
          <p:nvPr/>
        </p:nvGrpSpPr>
        <p:grpSpPr bwMode="auto">
          <a:xfrm>
            <a:off x="7097713" y="5403850"/>
            <a:ext cx="657225" cy="593725"/>
            <a:chOff x="4435" y="3404"/>
            <a:chExt cx="414" cy="374"/>
          </a:xfrm>
        </p:grpSpPr>
        <p:sp>
          <p:nvSpPr>
            <p:cNvPr id="1024031" name="Rectangle 31"/>
            <p:cNvSpPr>
              <a:spLocks noChangeArrowheads="1"/>
            </p:cNvSpPr>
            <p:nvPr/>
          </p:nvSpPr>
          <p:spPr bwMode="auto">
            <a:xfrm>
              <a:off x="4435" y="3654"/>
              <a:ext cx="374" cy="71"/>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4032" name="Rectangle 32"/>
            <p:cNvSpPr>
              <a:spLocks noChangeArrowheads="1"/>
            </p:cNvSpPr>
            <p:nvPr/>
          </p:nvSpPr>
          <p:spPr bwMode="auto">
            <a:xfrm>
              <a:off x="4436" y="3655"/>
              <a:ext cx="372" cy="69"/>
            </a:xfrm>
            <a:prstGeom prst="rect">
              <a:avLst/>
            </a:prstGeom>
            <a:solidFill>
              <a:srgbClr val="B7B79D"/>
            </a:solidFill>
            <a:ln w="4763">
              <a:solidFill>
                <a:srgbClr val="494936"/>
              </a:solidFill>
              <a:miter lim="800000"/>
              <a:headEnd/>
              <a:tailEnd/>
            </a:ln>
          </p:spPr>
          <p:txBody>
            <a:bodyPr/>
            <a:lstStyle/>
            <a:p>
              <a:endParaRPr lang="en-US" dirty="0"/>
            </a:p>
          </p:txBody>
        </p:sp>
        <p:sp>
          <p:nvSpPr>
            <p:cNvPr id="1024033" name="Freeform 33"/>
            <p:cNvSpPr>
              <a:spLocks/>
            </p:cNvSpPr>
            <p:nvPr/>
          </p:nvSpPr>
          <p:spPr bwMode="auto">
            <a:xfrm>
              <a:off x="4435" y="3618"/>
              <a:ext cx="414" cy="36"/>
            </a:xfrm>
            <a:custGeom>
              <a:avLst/>
              <a:gdLst>
                <a:gd name="T0" fmla="*/ 0 w 414"/>
                <a:gd name="T1" fmla="*/ 36 h 36"/>
                <a:gd name="T2" fmla="*/ 39 w 414"/>
                <a:gd name="T3" fmla="*/ 0 h 36"/>
                <a:gd name="T4" fmla="*/ 414 w 414"/>
                <a:gd name="T5" fmla="*/ 0 h 36"/>
                <a:gd name="T6" fmla="*/ 374 w 414"/>
                <a:gd name="T7" fmla="*/ 36 h 36"/>
                <a:gd name="T8" fmla="*/ 0 w 414"/>
                <a:gd name="T9" fmla="*/ 36 h 36"/>
              </a:gdLst>
              <a:ahLst/>
              <a:cxnLst>
                <a:cxn ang="0">
                  <a:pos x="T0" y="T1"/>
                </a:cxn>
                <a:cxn ang="0">
                  <a:pos x="T2" y="T3"/>
                </a:cxn>
                <a:cxn ang="0">
                  <a:pos x="T4" y="T5"/>
                </a:cxn>
                <a:cxn ang="0">
                  <a:pos x="T6" y="T7"/>
                </a:cxn>
                <a:cxn ang="0">
                  <a:pos x="T8" y="T9"/>
                </a:cxn>
              </a:cxnLst>
              <a:rect l="0" t="0" r="r" b="b"/>
              <a:pathLst>
                <a:path w="414" h="36">
                  <a:moveTo>
                    <a:pt x="0" y="36"/>
                  </a:moveTo>
                  <a:lnTo>
                    <a:pt x="39" y="0"/>
                  </a:lnTo>
                  <a:lnTo>
                    <a:pt x="414" y="0"/>
                  </a:lnTo>
                  <a:lnTo>
                    <a:pt x="374" y="36"/>
                  </a:lnTo>
                  <a:lnTo>
                    <a:pt x="0" y="3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34" name="Freeform 34"/>
            <p:cNvSpPr>
              <a:spLocks/>
            </p:cNvSpPr>
            <p:nvPr/>
          </p:nvSpPr>
          <p:spPr bwMode="auto">
            <a:xfrm>
              <a:off x="4435" y="3618"/>
              <a:ext cx="414" cy="36"/>
            </a:xfrm>
            <a:custGeom>
              <a:avLst/>
              <a:gdLst>
                <a:gd name="T0" fmla="*/ 0 w 414"/>
                <a:gd name="T1" fmla="*/ 36 h 36"/>
                <a:gd name="T2" fmla="*/ 39 w 414"/>
                <a:gd name="T3" fmla="*/ 0 h 36"/>
                <a:gd name="T4" fmla="*/ 414 w 414"/>
                <a:gd name="T5" fmla="*/ 0 h 36"/>
                <a:gd name="T6" fmla="*/ 374 w 414"/>
                <a:gd name="T7" fmla="*/ 36 h 36"/>
                <a:gd name="T8" fmla="*/ 0 w 414"/>
                <a:gd name="T9" fmla="*/ 36 h 36"/>
              </a:gdLst>
              <a:ahLst/>
              <a:cxnLst>
                <a:cxn ang="0">
                  <a:pos x="T0" y="T1"/>
                </a:cxn>
                <a:cxn ang="0">
                  <a:pos x="T2" y="T3"/>
                </a:cxn>
                <a:cxn ang="0">
                  <a:pos x="T4" y="T5"/>
                </a:cxn>
                <a:cxn ang="0">
                  <a:pos x="T6" y="T7"/>
                </a:cxn>
                <a:cxn ang="0">
                  <a:pos x="T8" y="T9"/>
                </a:cxn>
              </a:cxnLst>
              <a:rect l="0" t="0" r="r" b="b"/>
              <a:pathLst>
                <a:path w="414" h="36">
                  <a:moveTo>
                    <a:pt x="0" y="36"/>
                  </a:moveTo>
                  <a:lnTo>
                    <a:pt x="39" y="0"/>
                  </a:lnTo>
                  <a:lnTo>
                    <a:pt x="414" y="0"/>
                  </a:lnTo>
                  <a:lnTo>
                    <a:pt x="374" y="36"/>
                  </a:lnTo>
                  <a:lnTo>
                    <a:pt x="0" y="36"/>
                  </a:lnTo>
                  <a:close/>
                </a:path>
              </a:pathLst>
            </a:custGeom>
            <a:solidFill>
              <a:srgbClr val="C9C9B6"/>
            </a:solidFill>
            <a:ln w="4763">
              <a:solidFill>
                <a:srgbClr val="494936"/>
              </a:solidFill>
              <a:prstDash val="solid"/>
              <a:round/>
              <a:headEnd/>
              <a:tailEnd/>
            </a:ln>
          </p:spPr>
          <p:txBody>
            <a:bodyPr/>
            <a:lstStyle/>
            <a:p>
              <a:endParaRPr lang="en-US" dirty="0"/>
            </a:p>
          </p:txBody>
        </p:sp>
        <p:sp>
          <p:nvSpPr>
            <p:cNvPr id="1024035" name="Line 35"/>
            <p:cNvSpPr>
              <a:spLocks noChangeShapeType="1"/>
            </p:cNvSpPr>
            <p:nvPr/>
          </p:nvSpPr>
          <p:spPr bwMode="auto">
            <a:xfrm flipH="1">
              <a:off x="4614" y="3687"/>
              <a:ext cx="2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4036" name="Freeform 36"/>
            <p:cNvSpPr>
              <a:spLocks/>
            </p:cNvSpPr>
            <p:nvPr/>
          </p:nvSpPr>
          <p:spPr bwMode="auto">
            <a:xfrm>
              <a:off x="4809" y="3618"/>
              <a:ext cx="40" cy="107"/>
            </a:xfrm>
            <a:custGeom>
              <a:avLst/>
              <a:gdLst>
                <a:gd name="T0" fmla="*/ 0 w 40"/>
                <a:gd name="T1" fmla="*/ 107 h 107"/>
                <a:gd name="T2" fmla="*/ 40 w 40"/>
                <a:gd name="T3" fmla="*/ 65 h 107"/>
                <a:gd name="T4" fmla="*/ 40 w 40"/>
                <a:gd name="T5" fmla="*/ 0 h 107"/>
                <a:gd name="T6" fmla="*/ 0 w 40"/>
                <a:gd name="T7" fmla="*/ 36 h 107"/>
                <a:gd name="T8" fmla="*/ 0 w 40"/>
                <a:gd name="T9" fmla="*/ 107 h 107"/>
              </a:gdLst>
              <a:ahLst/>
              <a:cxnLst>
                <a:cxn ang="0">
                  <a:pos x="T0" y="T1"/>
                </a:cxn>
                <a:cxn ang="0">
                  <a:pos x="T2" y="T3"/>
                </a:cxn>
                <a:cxn ang="0">
                  <a:pos x="T4" y="T5"/>
                </a:cxn>
                <a:cxn ang="0">
                  <a:pos x="T6" y="T7"/>
                </a:cxn>
                <a:cxn ang="0">
                  <a:pos x="T8" y="T9"/>
                </a:cxn>
              </a:cxnLst>
              <a:rect l="0" t="0" r="r" b="b"/>
              <a:pathLst>
                <a:path w="40" h="107">
                  <a:moveTo>
                    <a:pt x="0" y="107"/>
                  </a:moveTo>
                  <a:lnTo>
                    <a:pt x="40" y="65"/>
                  </a:lnTo>
                  <a:lnTo>
                    <a:pt x="40" y="0"/>
                  </a:lnTo>
                  <a:lnTo>
                    <a:pt x="0" y="36"/>
                  </a:lnTo>
                  <a:lnTo>
                    <a:pt x="0" y="107"/>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37" name="Freeform 37"/>
            <p:cNvSpPr>
              <a:spLocks/>
            </p:cNvSpPr>
            <p:nvPr/>
          </p:nvSpPr>
          <p:spPr bwMode="auto">
            <a:xfrm>
              <a:off x="4809" y="3618"/>
              <a:ext cx="40" cy="107"/>
            </a:xfrm>
            <a:custGeom>
              <a:avLst/>
              <a:gdLst>
                <a:gd name="T0" fmla="*/ 0 w 40"/>
                <a:gd name="T1" fmla="*/ 107 h 107"/>
                <a:gd name="T2" fmla="*/ 40 w 40"/>
                <a:gd name="T3" fmla="*/ 65 h 107"/>
                <a:gd name="T4" fmla="*/ 40 w 40"/>
                <a:gd name="T5" fmla="*/ 0 h 107"/>
                <a:gd name="T6" fmla="*/ 0 w 40"/>
                <a:gd name="T7" fmla="*/ 36 h 107"/>
                <a:gd name="T8" fmla="*/ 0 w 40"/>
                <a:gd name="T9" fmla="*/ 107 h 107"/>
              </a:gdLst>
              <a:ahLst/>
              <a:cxnLst>
                <a:cxn ang="0">
                  <a:pos x="T0" y="T1"/>
                </a:cxn>
                <a:cxn ang="0">
                  <a:pos x="T2" y="T3"/>
                </a:cxn>
                <a:cxn ang="0">
                  <a:pos x="T4" y="T5"/>
                </a:cxn>
                <a:cxn ang="0">
                  <a:pos x="T6" y="T7"/>
                </a:cxn>
                <a:cxn ang="0">
                  <a:pos x="T8" y="T9"/>
                </a:cxn>
              </a:cxnLst>
              <a:rect l="0" t="0" r="r" b="b"/>
              <a:pathLst>
                <a:path w="40" h="107">
                  <a:moveTo>
                    <a:pt x="0" y="107"/>
                  </a:moveTo>
                  <a:lnTo>
                    <a:pt x="40" y="65"/>
                  </a:lnTo>
                  <a:lnTo>
                    <a:pt x="40" y="0"/>
                  </a:lnTo>
                  <a:lnTo>
                    <a:pt x="0" y="36"/>
                  </a:lnTo>
                  <a:lnTo>
                    <a:pt x="0" y="107"/>
                  </a:lnTo>
                  <a:close/>
                </a:path>
              </a:pathLst>
            </a:custGeom>
            <a:solidFill>
              <a:srgbClr val="7A7A5A"/>
            </a:solidFill>
            <a:ln w="4763">
              <a:solidFill>
                <a:srgbClr val="494936"/>
              </a:solidFill>
              <a:prstDash val="solid"/>
              <a:round/>
              <a:headEnd/>
              <a:tailEnd/>
            </a:ln>
          </p:spPr>
          <p:txBody>
            <a:bodyPr/>
            <a:lstStyle/>
            <a:p>
              <a:endParaRPr lang="en-US" dirty="0"/>
            </a:p>
          </p:txBody>
        </p:sp>
        <p:sp>
          <p:nvSpPr>
            <p:cNvPr id="1024038" name="Freeform 38"/>
            <p:cNvSpPr>
              <a:spLocks/>
            </p:cNvSpPr>
            <p:nvPr/>
          </p:nvSpPr>
          <p:spPr bwMode="auto">
            <a:xfrm>
              <a:off x="4436" y="3716"/>
              <a:ext cx="332" cy="52"/>
            </a:xfrm>
            <a:custGeom>
              <a:avLst/>
              <a:gdLst>
                <a:gd name="T0" fmla="*/ 0 w 332"/>
                <a:gd name="T1" fmla="*/ 52 h 52"/>
                <a:gd name="T2" fmla="*/ 42 w 332"/>
                <a:gd name="T3" fmla="*/ 0 h 52"/>
                <a:gd name="T4" fmla="*/ 332 w 332"/>
                <a:gd name="T5" fmla="*/ 0 h 52"/>
                <a:gd name="T6" fmla="*/ 290 w 332"/>
                <a:gd name="T7" fmla="*/ 52 h 52"/>
                <a:gd name="T8" fmla="*/ 0 w 332"/>
                <a:gd name="T9" fmla="*/ 52 h 52"/>
              </a:gdLst>
              <a:ahLst/>
              <a:cxnLst>
                <a:cxn ang="0">
                  <a:pos x="T0" y="T1"/>
                </a:cxn>
                <a:cxn ang="0">
                  <a:pos x="T2" y="T3"/>
                </a:cxn>
                <a:cxn ang="0">
                  <a:pos x="T4" y="T5"/>
                </a:cxn>
                <a:cxn ang="0">
                  <a:pos x="T6" y="T7"/>
                </a:cxn>
                <a:cxn ang="0">
                  <a:pos x="T8" y="T9"/>
                </a:cxn>
              </a:cxnLst>
              <a:rect l="0" t="0" r="r" b="b"/>
              <a:pathLst>
                <a:path w="332" h="52">
                  <a:moveTo>
                    <a:pt x="0" y="52"/>
                  </a:moveTo>
                  <a:lnTo>
                    <a:pt x="42" y="0"/>
                  </a:lnTo>
                  <a:lnTo>
                    <a:pt x="332" y="0"/>
                  </a:lnTo>
                  <a:lnTo>
                    <a:pt x="290" y="52"/>
                  </a:lnTo>
                  <a:lnTo>
                    <a:pt x="0" y="52"/>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39" name="Freeform 39"/>
            <p:cNvSpPr>
              <a:spLocks/>
            </p:cNvSpPr>
            <p:nvPr/>
          </p:nvSpPr>
          <p:spPr bwMode="auto">
            <a:xfrm>
              <a:off x="4436" y="3716"/>
              <a:ext cx="332" cy="52"/>
            </a:xfrm>
            <a:custGeom>
              <a:avLst/>
              <a:gdLst>
                <a:gd name="T0" fmla="*/ 0 w 332"/>
                <a:gd name="T1" fmla="*/ 52 h 52"/>
                <a:gd name="T2" fmla="*/ 42 w 332"/>
                <a:gd name="T3" fmla="*/ 0 h 52"/>
                <a:gd name="T4" fmla="*/ 332 w 332"/>
                <a:gd name="T5" fmla="*/ 0 h 52"/>
                <a:gd name="T6" fmla="*/ 290 w 332"/>
                <a:gd name="T7" fmla="*/ 52 h 52"/>
                <a:gd name="T8" fmla="*/ 0 w 332"/>
                <a:gd name="T9" fmla="*/ 52 h 52"/>
              </a:gdLst>
              <a:ahLst/>
              <a:cxnLst>
                <a:cxn ang="0">
                  <a:pos x="T0" y="T1"/>
                </a:cxn>
                <a:cxn ang="0">
                  <a:pos x="T2" y="T3"/>
                </a:cxn>
                <a:cxn ang="0">
                  <a:pos x="T4" y="T5"/>
                </a:cxn>
                <a:cxn ang="0">
                  <a:pos x="T6" y="T7"/>
                </a:cxn>
                <a:cxn ang="0">
                  <a:pos x="T8" y="T9"/>
                </a:cxn>
              </a:cxnLst>
              <a:rect l="0" t="0" r="r" b="b"/>
              <a:pathLst>
                <a:path w="332" h="52">
                  <a:moveTo>
                    <a:pt x="0" y="52"/>
                  </a:moveTo>
                  <a:lnTo>
                    <a:pt x="42" y="0"/>
                  </a:lnTo>
                  <a:lnTo>
                    <a:pt x="332" y="0"/>
                  </a:lnTo>
                  <a:lnTo>
                    <a:pt x="290" y="52"/>
                  </a:lnTo>
                  <a:lnTo>
                    <a:pt x="0" y="52"/>
                  </a:lnTo>
                  <a:close/>
                </a:path>
              </a:pathLst>
            </a:custGeom>
            <a:solidFill>
              <a:srgbClr val="C9C9B6"/>
            </a:solidFill>
            <a:ln w="4763">
              <a:solidFill>
                <a:srgbClr val="494936"/>
              </a:solidFill>
              <a:prstDash val="solid"/>
              <a:round/>
              <a:headEnd/>
              <a:tailEnd/>
            </a:ln>
          </p:spPr>
          <p:txBody>
            <a:bodyPr/>
            <a:lstStyle/>
            <a:p>
              <a:endParaRPr lang="en-US" dirty="0"/>
            </a:p>
          </p:txBody>
        </p:sp>
        <p:sp>
          <p:nvSpPr>
            <p:cNvPr id="1024040" name="Freeform 40"/>
            <p:cNvSpPr>
              <a:spLocks/>
            </p:cNvSpPr>
            <p:nvPr/>
          </p:nvSpPr>
          <p:spPr bwMode="auto">
            <a:xfrm>
              <a:off x="4726" y="3716"/>
              <a:ext cx="42" cy="62"/>
            </a:xfrm>
            <a:custGeom>
              <a:avLst/>
              <a:gdLst>
                <a:gd name="T0" fmla="*/ 0 w 42"/>
                <a:gd name="T1" fmla="*/ 62 h 62"/>
                <a:gd name="T2" fmla="*/ 42 w 42"/>
                <a:gd name="T3" fmla="*/ 17 h 62"/>
                <a:gd name="T4" fmla="*/ 42 w 42"/>
                <a:gd name="T5" fmla="*/ 0 h 62"/>
                <a:gd name="T6" fmla="*/ 0 w 42"/>
                <a:gd name="T7" fmla="*/ 52 h 62"/>
                <a:gd name="T8" fmla="*/ 0 w 42"/>
                <a:gd name="T9" fmla="*/ 62 h 62"/>
              </a:gdLst>
              <a:ahLst/>
              <a:cxnLst>
                <a:cxn ang="0">
                  <a:pos x="T0" y="T1"/>
                </a:cxn>
                <a:cxn ang="0">
                  <a:pos x="T2" y="T3"/>
                </a:cxn>
                <a:cxn ang="0">
                  <a:pos x="T4" y="T5"/>
                </a:cxn>
                <a:cxn ang="0">
                  <a:pos x="T6" y="T7"/>
                </a:cxn>
                <a:cxn ang="0">
                  <a:pos x="T8" y="T9"/>
                </a:cxn>
              </a:cxnLst>
              <a:rect l="0" t="0" r="r" b="b"/>
              <a:pathLst>
                <a:path w="42" h="62">
                  <a:moveTo>
                    <a:pt x="0" y="62"/>
                  </a:moveTo>
                  <a:lnTo>
                    <a:pt x="42" y="17"/>
                  </a:lnTo>
                  <a:lnTo>
                    <a:pt x="42" y="0"/>
                  </a:lnTo>
                  <a:lnTo>
                    <a:pt x="0" y="52"/>
                  </a:lnTo>
                  <a:lnTo>
                    <a:pt x="0" y="62"/>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41" name="Freeform 41"/>
            <p:cNvSpPr>
              <a:spLocks/>
            </p:cNvSpPr>
            <p:nvPr/>
          </p:nvSpPr>
          <p:spPr bwMode="auto">
            <a:xfrm>
              <a:off x="4726" y="3716"/>
              <a:ext cx="42" cy="62"/>
            </a:xfrm>
            <a:custGeom>
              <a:avLst/>
              <a:gdLst>
                <a:gd name="T0" fmla="*/ 0 w 42"/>
                <a:gd name="T1" fmla="*/ 62 h 62"/>
                <a:gd name="T2" fmla="*/ 42 w 42"/>
                <a:gd name="T3" fmla="*/ 17 h 62"/>
                <a:gd name="T4" fmla="*/ 42 w 42"/>
                <a:gd name="T5" fmla="*/ 0 h 62"/>
                <a:gd name="T6" fmla="*/ 0 w 42"/>
                <a:gd name="T7" fmla="*/ 52 h 62"/>
                <a:gd name="T8" fmla="*/ 0 w 42"/>
                <a:gd name="T9" fmla="*/ 62 h 62"/>
              </a:gdLst>
              <a:ahLst/>
              <a:cxnLst>
                <a:cxn ang="0">
                  <a:pos x="T0" y="T1"/>
                </a:cxn>
                <a:cxn ang="0">
                  <a:pos x="T2" y="T3"/>
                </a:cxn>
                <a:cxn ang="0">
                  <a:pos x="T4" y="T5"/>
                </a:cxn>
                <a:cxn ang="0">
                  <a:pos x="T6" y="T7"/>
                </a:cxn>
                <a:cxn ang="0">
                  <a:pos x="T8" y="T9"/>
                </a:cxn>
              </a:cxnLst>
              <a:rect l="0" t="0" r="r" b="b"/>
              <a:pathLst>
                <a:path w="42" h="62">
                  <a:moveTo>
                    <a:pt x="0" y="62"/>
                  </a:moveTo>
                  <a:lnTo>
                    <a:pt x="42" y="17"/>
                  </a:lnTo>
                  <a:lnTo>
                    <a:pt x="42" y="0"/>
                  </a:lnTo>
                  <a:lnTo>
                    <a:pt x="0" y="52"/>
                  </a:lnTo>
                  <a:lnTo>
                    <a:pt x="0" y="62"/>
                  </a:lnTo>
                  <a:close/>
                </a:path>
              </a:pathLst>
            </a:custGeom>
            <a:solidFill>
              <a:srgbClr val="7A7A5A"/>
            </a:solidFill>
            <a:ln w="4763">
              <a:solidFill>
                <a:srgbClr val="494936"/>
              </a:solidFill>
              <a:prstDash val="solid"/>
              <a:round/>
              <a:headEnd/>
              <a:tailEnd/>
            </a:ln>
          </p:spPr>
          <p:txBody>
            <a:bodyPr/>
            <a:lstStyle/>
            <a:p>
              <a:endParaRPr lang="en-US" dirty="0"/>
            </a:p>
          </p:txBody>
        </p:sp>
        <p:sp>
          <p:nvSpPr>
            <p:cNvPr id="1024042" name="Rectangle 42"/>
            <p:cNvSpPr>
              <a:spLocks noChangeArrowheads="1"/>
            </p:cNvSpPr>
            <p:nvPr/>
          </p:nvSpPr>
          <p:spPr bwMode="auto">
            <a:xfrm>
              <a:off x="4436" y="3768"/>
              <a:ext cx="290" cy="10"/>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4043" name="Rectangle 43"/>
            <p:cNvSpPr>
              <a:spLocks noChangeArrowheads="1"/>
            </p:cNvSpPr>
            <p:nvPr/>
          </p:nvSpPr>
          <p:spPr bwMode="auto">
            <a:xfrm>
              <a:off x="4437" y="3769"/>
              <a:ext cx="288" cy="8"/>
            </a:xfrm>
            <a:prstGeom prst="rect">
              <a:avLst/>
            </a:prstGeom>
            <a:solidFill>
              <a:srgbClr val="B7B79D"/>
            </a:solidFill>
            <a:ln w="4763">
              <a:solidFill>
                <a:srgbClr val="494936"/>
              </a:solidFill>
              <a:miter lim="800000"/>
              <a:headEnd/>
              <a:tailEnd/>
            </a:ln>
          </p:spPr>
          <p:txBody>
            <a:bodyPr/>
            <a:lstStyle/>
            <a:p>
              <a:endParaRPr lang="en-US" dirty="0"/>
            </a:p>
          </p:txBody>
        </p:sp>
        <p:sp>
          <p:nvSpPr>
            <p:cNvPr id="1024044" name="Freeform 44"/>
            <p:cNvSpPr>
              <a:spLocks/>
            </p:cNvSpPr>
            <p:nvPr/>
          </p:nvSpPr>
          <p:spPr bwMode="auto">
            <a:xfrm>
              <a:off x="4490" y="3618"/>
              <a:ext cx="299" cy="27"/>
            </a:xfrm>
            <a:custGeom>
              <a:avLst/>
              <a:gdLst>
                <a:gd name="T0" fmla="*/ 0 w 299"/>
                <a:gd name="T1" fmla="*/ 27 h 27"/>
                <a:gd name="T2" fmla="*/ 33 w 299"/>
                <a:gd name="T3" fmla="*/ 0 h 27"/>
                <a:gd name="T4" fmla="*/ 299 w 299"/>
                <a:gd name="T5" fmla="*/ 0 h 27"/>
                <a:gd name="T6" fmla="*/ 269 w 299"/>
                <a:gd name="T7" fmla="*/ 27 h 27"/>
                <a:gd name="T8" fmla="*/ 0 w 299"/>
                <a:gd name="T9" fmla="*/ 27 h 27"/>
              </a:gdLst>
              <a:ahLst/>
              <a:cxnLst>
                <a:cxn ang="0">
                  <a:pos x="T0" y="T1"/>
                </a:cxn>
                <a:cxn ang="0">
                  <a:pos x="T2" y="T3"/>
                </a:cxn>
                <a:cxn ang="0">
                  <a:pos x="T4" y="T5"/>
                </a:cxn>
                <a:cxn ang="0">
                  <a:pos x="T6" y="T7"/>
                </a:cxn>
                <a:cxn ang="0">
                  <a:pos x="T8" y="T9"/>
                </a:cxn>
              </a:cxnLst>
              <a:rect l="0" t="0" r="r" b="b"/>
              <a:pathLst>
                <a:path w="299" h="27">
                  <a:moveTo>
                    <a:pt x="0" y="27"/>
                  </a:moveTo>
                  <a:lnTo>
                    <a:pt x="33" y="0"/>
                  </a:lnTo>
                  <a:lnTo>
                    <a:pt x="299" y="0"/>
                  </a:lnTo>
                  <a:lnTo>
                    <a:pt x="269"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45" name="Freeform 45"/>
            <p:cNvSpPr>
              <a:spLocks/>
            </p:cNvSpPr>
            <p:nvPr/>
          </p:nvSpPr>
          <p:spPr bwMode="auto">
            <a:xfrm>
              <a:off x="4490" y="3618"/>
              <a:ext cx="299" cy="27"/>
            </a:xfrm>
            <a:custGeom>
              <a:avLst/>
              <a:gdLst>
                <a:gd name="T0" fmla="*/ 0 w 299"/>
                <a:gd name="T1" fmla="*/ 27 h 27"/>
                <a:gd name="T2" fmla="*/ 33 w 299"/>
                <a:gd name="T3" fmla="*/ 0 h 27"/>
                <a:gd name="T4" fmla="*/ 299 w 299"/>
                <a:gd name="T5" fmla="*/ 0 h 27"/>
                <a:gd name="T6" fmla="*/ 269 w 299"/>
                <a:gd name="T7" fmla="*/ 27 h 27"/>
                <a:gd name="T8" fmla="*/ 0 w 299"/>
                <a:gd name="T9" fmla="*/ 27 h 27"/>
              </a:gdLst>
              <a:ahLst/>
              <a:cxnLst>
                <a:cxn ang="0">
                  <a:pos x="T0" y="T1"/>
                </a:cxn>
                <a:cxn ang="0">
                  <a:pos x="T2" y="T3"/>
                </a:cxn>
                <a:cxn ang="0">
                  <a:pos x="T4" y="T5"/>
                </a:cxn>
                <a:cxn ang="0">
                  <a:pos x="T6" y="T7"/>
                </a:cxn>
                <a:cxn ang="0">
                  <a:pos x="T8" y="T9"/>
                </a:cxn>
              </a:cxnLst>
              <a:rect l="0" t="0" r="r" b="b"/>
              <a:pathLst>
                <a:path w="299" h="27">
                  <a:moveTo>
                    <a:pt x="0" y="27"/>
                  </a:moveTo>
                  <a:lnTo>
                    <a:pt x="33" y="0"/>
                  </a:lnTo>
                  <a:lnTo>
                    <a:pt x="299" y="0"/>
                  </a:lnTo>
                  <a:lnTo>
                    <a:pt x="269" y="27"/>
                  </a:lnTo>
                  <a:lnTo>
                    <a:pt x="0" y="27"/>
                  </a:lnTo>
                  <a:close/>
                </a:path>
              </a:pathLst>
            </a:custGeom>
            <a:solidFill>
              <a:srgbClr val="000000"/>
            </a:solidFill>
            <a:ln w="4763">
              <a:solidFill>
                <a:srgbClr val="000000"/>
              </a:solidFill>
              <a:prstDash val="solid"/>
              <a:round/>
              <a:headEnd/>
              <a:tailEnd/>
            </a:ln>
          </p:spPr>
          <p:txBody>
            <a:bodyPr/>
            <a:lstStyle/>
            <a:p>
              <a:endParaRPr lang="en-US" dirty="0"/>
            </a:p>
          </p:txBody>
        </p:sp>
        <p:sp>
          <p:nvSpPr>
            <p:cNvPr id="1024046" name="Freeform 46"/>
            <p:cNvSpPr>
              <a:spLocks/>
            </p:cNvSpPr>
            <p:nvPr/>
          </p:nvSpPr>
          <p:spPr bwMode="auto">
            <a:xfrm>
              <a:off x="4488" y="3404"/>
              <a:ext cx="297" cy="28"/>
            </a:xfrm>
            <a:custGeom>
              <a:avLst/>
              <a:gdLst>
                <a:gd name="T0" fmla="*/ 0 w 297"/>
                <a:gd name="T1" fmla="*/ 28 h 28"/>
                <a:gd name="T2" fmla="*/ 30 w 297"/>
                <a:gd name="T3" fmla="*/ 0 h 28"/>
                <a:gd name="T4" fmla="*/ 297 w 297"/>
                <a:gd name="T5" fmla="*/ 0 h 28"/>
                <a:gd name="T6" fmla="*/ 268 w 297"/>
                <a:gd name="T7" fmla="*/ 28 h 28"/>
                <a:gd name="T8" fmla="*/ 0 w 297"/>
                <a:gd name="T9" fmla="*/ 28 h 28"/>
              </a:gdLst>
              <a:ahLst/>
              <a:cxnLst>
                <a:cxn ang="0">
                  <a:pos x="T0" y="T1"/>
                </a:cxn>
                <a:cxn ang="0">
                  <a:pos x="T2" y="T3"/>
                </a:cxn>
                <a:cxn ang="0">
                  <a:pos x="T4" y="T5"/>
                </a:cxn>
                <a:cxn ang="0">
                  <a:pos x="T6" y="T7"/>
                </a:cxn>
                <a:cxn ang="0">
                  <a:pos x="T8" y="T9"/>
                </a:cxn>
              </a:cxnLst>
              <a:rect l="0" t="0" r="r" b="b"/>
              <a:pathLst>
                <a:path w="297" h="28">
                  <a:moveTo>
                    <a:pt x="0" y="28"/>
                  </a:moveTo>
                  <a:lnTo>
                    <a:pt x="30" y="0"/>
                  </a:lnTo>
                  <a:lnTo>
                    <a:pt x="297" y="0"/>
                  </a:lnTo>
                  <a:lnTo>
                    <a:pt x="268" y="28"/>
                  </a:lnTo>
                  <a:lnTo>
                    <a:pt x="0" y="2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47" name="Freeform 47"/>
            <p:cNvSpPr>
              <a:spLocks/>
            </p:cNvSpPr>
            <p:nvPr/>
          </p:nvSpPr>
          <p:spPr bwMode="auto">
            <a:xfrm>
              <a:off x="4488" y="3404"/>
              <a:ext cx="297" cy="28"/>
            </a:xfrm>
            <a:custGeom>
              <a:avLst/>
              <a:gdLst>
                <a:gd name="T0" fmla="*/ 0 w 297"/>
                <a:gd name="T1" fmla="*/ 28 h 28"/>
                <a:gd name="T2" fmla="*/ 30 w 297"/>
                <a:gd name="T3" fmla="*/ 0 h 28"/>
                <a:gd name="T4" fmla="*/ 297 w 297"/>
                <a:gd name="T5" fmla="*/ 0 h 28"/>
                <a:gd name="T6" fmla="*/ 268 w 297"/>
                <a:gd name="T7" fmla="*/ 28 h 28"/>
                <a:gd name="T8" fmla="*/ 0 w 297"/>
                <a:gd name="T9" fmla="*/ 28 h 28"/>
              </a:gdLst>
              <a:ahLst/>
              <a:cxnLst>
                <a:cxn ang="0">
                  <a:pos x="T0" y="T1"/>
                </a:cxn>
                <a:cxn ang="0">
                  <a:pos x="T2" y="T3"/>
                </a:cxn>
                <a:cxn ang="0">
                  <a:pos x="T4" y="T5"/>
                </a:cxn>
                <a:cxn ang="0">
                  <a:pos x="T6" y="T7"/>
                </a:cxn>
                <a:cxn ang="0">
                  <a:pos x="T8" y="T9"/>
                </a:cxn>
              </a:cxnLst>
              <a:rect l="0" t="0" r="r" b="b"/>
              <a:pathLst>
                <a:path w="297" h="28">
                  <a:moveTo>
                    <a:pt x="0" y="28"/>
                  </a:moveTo>
                  <a:lnTo>
                    <a:pt x="30" y="0"/>
                  </a:lnTo>
                  <a:lnTo>
                    <a:pt x="297" y="0"/>
                  </a:lnTo>
                  <a:lnTo>
                    <a:pt x="268" y="28"/>
                  </a:lnTo>
                  <a:lnTo>
                    <a:pt x="0" y="28"/>
                  </a:lnTo>
                  <a:close/>
                </a:path>
              </a:pathLst>
            </a:custGeom>
            <a:solidFill>
              <a:srgbClr val="C9C9B6"/>
            </a:solidFill>
            <a:ln w="4763">
              <a:solidFill>
                <a:srgbClr val="494936"/>
              </a:solidFill>
              <a:prstDash val="solid"/>
              <a:round/>
              <a:headEnd/>
              <a:tailEnd/>
            </a:ln>
          </p:spPr>
          <p:txBody>
            <a:bodyPr/>
            <a:lstStyle/>
            <a:p>
              <a:endParaRPr lang="en-US" dirty="0"/>
            </a:p>
          </p:txBody>
        </p:sp>
        <p:sp>
          <p:nvSpPr>
            <p:cNvPr id="1024048" name="Rectangle 48"/>
            <p:cNvSpPr>
              <a:spLocks noChangeArrowheads="1"/>
            </p:cNvSpPr>
            <p:nvPr/>
          </p:nvSpPr>
          <p:spPr bwMode="auto">
            <a:xfrm>
              <a:off x="4489" y="3433"/>
              <a:ext cx="267" cy="208"/>
            </a:xfrm>
            <a:prstGeom prst="rect">
              <a:avLst/>
            </a:prstGeom>
            <a:solidFill>
              <a:srgbClr val="B7B79D"/>
            </a:solidFill>
            <a:ln w="4763">
              <a:solidFill>
                <a:srgbClr val="494936"/>
              </a:solidFill>
              <a:miter lim="800000"/>
              <a:headEnd/>
              <a:tailEnd/>
            </a:ln>
          </p:spPr>
          <p:txBody>
            <a:bodyPr/>
            <a:lstStyle/>
            <a:p>
              <a:endParaRPr lang="en-US" dirty="0"/>
            </a:p>
          </p:txBody>
        </p:sp>
        <p:sp>
          <p:nvSpPr>
            <p:cNvPr id="1024049" name="Freeform 49"/>
            <p:cNvSpPr>
              <a:spLocks/>
            </p:cNvSpPr>
            <p:nvPr/>
          </p:nvSpPr>
          <p:spPr bwMode="auto">
            <a:xfrm>
              <a:off x="4756" y="3404"/>
              <a:ext cx="29" cy="236"/>
            </a:xfrm>
            <a:custGeom>
              <a:avLst/>
              <a:gdLst>
                <a:gd name="T0" fmla="*/ 0 w 29"/>
                <a:gd name="T1" fmla="*/ 236 h 236"/>
                <a:gd name="T2" fmla="*/ 29 w 29"/>
                <a:gd name="T3" fmla="*/ 207 h 236"/>
                <a:gd name="T4" fmla="*/ 29 w 29"/>
                <a:gd name="T5" fmla="*/ 0 h 236"/>
                <a:gd name="T6" fmla="*/ 0 w 29"/>
                <a:gd name="T7" fmla="*/ 28 h 236"/>
                <a:gd name="T8" fmla="*/ 0 w 29"/>
                <a:gd name="T9" fmla="*/ 236 h 236"/>
              </a:gdLst>
              <a:ahLst/>
              <a:cxnLst>
                <a:cxn ang="0">
                  <a:pos x="T0" y="T1"/>
                </a:cxn>
                <a:cxn ang="0">
                  <a:pos x="T2" y="T3"/>
                </a:cxn>
                <a:cxn ang="0">
                  <a:pos x="T4" y="T5"/>
                </a:cxn>
                <a:cxn ang="0">
                  <a:pos x="T6" y="T7"/>
                </a:cxn>
                <a:cxn ang="0">
                  <a:pos x="T8" y="T9"/>
                </a:cxn>
              </a:cxnLst>
              <a:rect l="0" t="0" r="r" b="b"/>
              <a:pathLst>
                <a:path w="29" h="236">
                  <a:moveTo>
                    <a:pt x="0" y="236"/>
                  </a:moveTo>
                  <a:lnTo>
                    <a:pt x="29" y="207"/>
                  </a:lnTo>
                  <a:lnTo>
                    <a:pt x="29" y="0"/>
                  </a:lnTo>
                  <a:lnTo>
                    <a:pt x="0" y="28"/>
                  </a:lnTo>
                  <a:lnTo>
                    <a:pt x="0" y="236"/>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50" name="Freeform 50"/>
            <p:cNvSpPr>
              <a:spLocks/>
            </p:cNvSpPr>
            <p:nvPr/>
          </p:nvSpPr>
          <p:spPr bwMode="auto">
            <a:xfrm>
              <a:off x="4756" y="3404"/>
              <a:ext cx="29" cy="236"/>
            </a:xfrm>
            <a:custGeom>
              <a:avLst/>
              <a:gdLst>
                <a:gd name="T0" fmla="*/ 0 w 29"/>
                <a:gd name="T1" fmla="*/ 236 h 236"/>
                <a:gd name="T2" fmla="*/ 29 w 29"/>
                <a:gd name="T3" fmla="*/ 207 h 236"/>
                <a:gd name="T4" fmla="*/ 29 w 29"/>
                <a:gd name="T5" fmla="*/ 0 h 236"/>
                <a:gd name="T6" fmla="*/ 0 w 29"/>
                <a:gd name="T7" fmla="*/ 28 h 236"/>
                <a:gd name="T8" fmla="*/ 0 w 29"/>
                <a:gd name="T9" fmla="*/ 236 h 236"/>
              </a:gdLst>
              <a:ahLst/>
              <a:cxnLst>
                <a:cxn ang="0">
                  <a:pos x="T0" y="T1"/>
                </a:cxn>
                <a:cxn ang="0">
                  <a:pos x="T2" y="T3"/>
                </a:cxn>
                <a:cxn ang="0">
                  <a:pos x="T4" y="T5"/>
                </a:cxn>
                <a:cxn ang="0">
                  <a:pos x="T6" y="T7"/>
                </a:cxn>
                <a:cxn ang="0">
                  <a:pos x="T8" y="T9"/>
                </a:cxn>
              </a:cxnLst>
              <a:rect l="0" t="0" r="r" b="b"/>
              <a:pathLst>
                <a:path w="29" h="236">
                  <a:moveTo>
                    <a:pt x="0" y="236"/>
                  </a:moveTo>
                  <a:lnTo>
                    <a:pt x="29" y="207"/>
                  </a:lnTo>
                  <a:lnTo>
                    <a:pt x="29" y="0"/>
                  </a:lnTo>
                  <a:lnTo>
                    <a:pt x="0" y="28"/>
                  </a:lnTo>
                  <a:lnTo>
                    <a:pt x="0" y="236"/>
                  </a:lnTo>
                  <a:close/>
                </a:path>
              </a:pathLst>
            </a:custGeom>
            <a:solidFill>
              <a:srgbClr val="7A7A5A"/>
            </a:solidFill>
            <a:ln w="4763">
              <a:solidFill>
                <a:srgbClr val="494936"/>
              </a:solidFill>
              <a:prstDash val="solid"/>
              <a:round/>
              <a:headEnd/>
              <a:tailEnd/>
            </a:ln>
          </p:spPr>
          <p:txBody>
            <a:bodyPr/>
            <a:lstStyle/>
            <a:p>
              <a:endParaRPr lang="en-US" dirty="0"/>
            </a:p>
          </p:txBody>
        </p:sp>
        <p:sp>
          <p:nvSpPr>
            <p:cNvPr id="1024051" name="Rectangle 51"/>
            <p:cNvSpPr>
              <a:spLocks noChangeArrowheads="1"/>
            </p:cNvSpPr>
            <p:nvPr/>
          </p:nvSpPr>
          <p:spPr bwMode="auto">
            <a:xfrm>
              <a:off x="4495" y="3444"/>
              <a:ext cx="252" cy="179"/>
            </a:xfrm>
            <a:prstGeom prst="rect">
              <a:avLst/>
            </a:prstGeom>
            <a:solidFill>
              <a:srgbClr val="0096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4052" name="Rectangle 52"/>
            <p:cNvSpPr>
              <a:spLocks noChangeArrowheads="1"/>
            </p:cNvSpPr>
            <p:nvPr/>
          </p:nvSpPr>
          <p:spPr bwMode="auto">
            <a:xfrm>
              <a:off x="4496" y="3445"/>
              <a:ext cx="250" cy="177"/>
            </a:xfrm>
            <a:prstGeom prst="rect">
              <a:avLst/>
            </a:prstGeom>
            <a:solidFill>
              <a:srgbClr val="0096D5"/>
            </a:solidFill>
            <a:ln w="3175">
              <a:solidFill>
                <a:srgbClr val="AAE6FF"/>
              </a:solidFill>
              <a:miter lim="800000"/>
              <a:headEnd/>
              <a:tailEnd/>
            </a:ln>
          </p:spPr>
          <p:txBody>
            <a:bodyPr/>
            <a:lstStyle/>
            <a:p>
              <a:endParaRPr lang="en-US" dirty="0"/>
            </a:p>
          </p:txBody>
        </p:sp>
        <p:sp>
          <p:nvSpPr>
            <p:cNvPr id="1024053" name="Freeform 53"/>
            <p:cNvSpPr>
              <a:spLocks/>
            </p:cNvSpPr>
            <p:nvPr/>
          </p:nvSpPr>
          <p:spPr bwMode="auto">
            <a:xfrm>
              <a:off x="4568" y="3454"/>
              <a:ext cx="110" cy="157"/>
            </a:xfrm>
            <a:custGeom>
              <a:avLst/>
              <a:gdLst>
                <a:gd name="T0" fmla="*/ 110 w 110"/>
                <a:gd name="T1" fmla="*/ 79 h 157"/>
                <a:gd name="T2" fmla="*/ 108 w 110"/>
                <a:gd name="T3" fmla="*/ 102 h 157"/>
                <a:gd name="T4" fmla="*/ 101 w 110"/>
                <a:gd name="T5" fmla="*/ 121 h 157"/>
                <a:gd name="T6" fmla="*/ 91 w 110"/>
                <a:gd name="T7" fmla="*/ 138 h 157"/>
                <a:gd name="T8" fmla="*/ 77 w 110"/>
                <a:gd name="T9" fmla="*/ 150 h 157"/>
                <a:gd name="T10" fmla="*/ 62 w 110"/>
                <a:gd name="T11" fmla="*/ 157 h 157"/>
                <a:gd name="T12" fmla="*/ 46 w 110"/>
                <a:gd name="T13" fmla="*/ 157 h 157"/>
                <a:gd name="T14" fmla="*/ 31 w 110"/>
                <a:gd name="T15" fmla="*/ 150 h 157"/>
                <a:gd name="T16" fmla="*/ 19 w 110"/>
                <a:gd name="T17" fmla="*/ 138 h 157"/>
                <a:gd name="T18" fmla="*/ 8 w 110"/>
                <a:gd name="T19" fmla="*/ 121 h 157"/>
                <a:gd name="T20" fmla="*/ 1 w 110"/>
                <a:gd name="T21" fmla="*/ 102 h 157"/>
                <a:gd name="T22" fmla="*/ 0 w 110"/>
                <a:gd name="T23" fmla="*/ 79 h 157"/>
                <a:gd name="T24" fmla="*/ 1 w 110"/>
                <a:gd name="T25" fmla="*/ 57 h 157"/>
                <a:gd name="T26" fmla="*/ 8 w 110"/>
                <a:gd name="T27" fmla="*/ 36 h 157"/>
                <a:gd name="T28" fmla="*/ 19 w 110"/>
                <a:gd name="T29" fmla="*/ 19 h 157"/>
                <a:gd name="T30" fmla="*/ 31 w 110"/>
                <a:gd name="T31" fmla="*/ 7 h 157"/>
                <a:gd name="T32" fmla="*/ 46 w 110"/>
                <a:gd name="T33" fmla="*/ 0 h 157"/>
                <a:gd name="T34" fmla="*/ 62 w 110"/>
                <a:gd name="T35" fmla="*/ 0 h 157"/>
                <a:gd name="T36" fmla="*/ 77 w 110"/>
                <a:gd name="T37" fmla="*/ 7 h 157"/>
                <a:gd name="T38" fmla="*/ 91 w 110"/>
                <a:gd name="T39" fmla="*/ 19 h 157"/>
                <a:gd name="T40" fmla="*/ 101 w 110"/>
                <a:gd name="T41" fmla="*/ 36 h 157"/>
                <a:gd name="T42" fmla="*/ 108 w 110"/>
                <a:gd name="T43" fmla="*/ 57 h 157"/>
                <a:gd name="T44" fmla="*/ 110 w 110"/>
                <a:gd name="T4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57">
                  <a:moveTo>
                    <a:pt x="110" y="79"/>
                  </a:moveTo>
                  <a:lnTo>
                    <a:pt x="108" y="102"/>
                  </a:lnTo>
                  <a:lnTo>
                    <a:pt x="101" y="121"/>
                  </a:lnTo>
                  <a:lnTo>
                    <a:pt x="91" y="138"/>
                  </a:lnTo>
                  <a:lnTo>
                    <a:pt x="77" y="150"/>
                  </a:lnTo>
                  <a:lnTo>
                    <a:pt x="62" y="157"/>
                  </a:lnTo>
                  <a:lnTo>
                    <a:pt x="46" y="157"/>
                  </a:lnTo>
                  <a:lnTo>
                    <a:pt x="31" y="150"/>
                  </a:lnTo>
                  <a:lnTo>
                    <a:pt x="19" y="138"/>
                  </a:lnTo>
                  <a:lnTo>
                    <a:pt x="8" y="121"/>
                  </a:lnTo>
                  <a:lnTo>
                    <a:pt x="1" y="102"/>
                  </a:lnTo>
                  <a:lnTo>
                    <a:pt x="0" y="79"/>
                  </a:lnTo>
                  <a:lnTo>
                    <a:pt x="1" y="57"/>
                  </a:lnTo>
                  <a:lnTo>
                    <a:pt x="8" y="36"/>
                  </a:lnTo>
                  <a:lnTo>
                    <a:pt x="19" y="19"/>
                  </a:lnTo>
                  <a:lnTo>
                    <a:pt x="31" y="7"/>
                  </a:lnTo>
                  <a:lnTo>
                    <a:pt x="46" y="0"/>
                  </a:lnTo>
                  <a:lnTo>
                    <a:pt x="62" y="0"/>
                  </a:lnTo>
                  <a:lnTo>
                    <a:pt x="77" y="7"/>
                  </a:lnTo>
                  <a:lnTo>
                    <a:pt x="91" y="19"/>
                  </a:lnTo>
                  <a:lnTo>
                    <a:pt x="101" y="36"/>
                  </a:lnTo>
                  <a:lnTo>
                    <a:pt x="108" y="57"/>
                  </a:lnTo>
                  <a:lnTo>
                    <a:pt x="110" y="79"/>
                  </a:lnTo>
                </a:path>
              </a:pathLst>
            </a:custGeom>
            <a:noFill/>
            <a:ln w="3175">
              <a:solidFill>
                <a:srgbClr val="AAE6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054" name="Freeform 54"/>
            <p:cNvSpPr>
              <a:spLocks/>
            </p:cNvSpPr>
            <p:nvPr/>
          </p:nvSpPr>
          <p:spPr bwMode="auto">
            <a:xfrm>
              <a:off x="4566" y="3452"/>
              <a:ext cx="110" cy="157"/>
            </a:xfrm>
            <a:custGeom>
              <a:avLst/>
              <a:gdLst>
                <a:gd name="T0" fmla="*/ 110 w 110"/>
                <a:gd name="T1" fmla="*/ 78 h 157"/>
                <a:gd name="T2" fmla="*/ 109 w 110"/>
                <a:gd name="T3" fmla="*/ 100 h 157"/>
                <a:gd name="T4" fmla="*/ 102 w 110"/>
                <a:gd name="T5" fmla="*/ 121 h 157"/>
                <a:gd name="T6" fmla="*/ 91 w 110"/>
                <a:gd name="T7" fmla="*/ 138 h 157"/>
                <a:gd name="T8" fmla="*/ 78 w 110"/>
                <a:gd name="T9" fmla="*/ 150 h 157"/>
                <a:gd name="T10" fmla="*/ 62 w 110"/>
                <a:gd name="T11" fmla="*/ 157 h 157"/>
                <a:gd name="T12" fmla="*/ 46 w 110"/>
                <a:gd name="T13" fmla="*/ 157 h 157"/>
                <a:gd name="T14" fmla="*/ 31 w 110"/>
                <a:gd name="T15" fmla="*/ 150 h 157"/>
                <a:gd name="T16" fmla="*/ 19 w 110"/>
                <a:gd name="T17" fmla="*/ 138 h 157"/>
                <a:gd name="T18" fmla="*/ 9 w 110"/>
                <a:gd name="T19" fmla="*/ 121 h 157"/>
                <a:gd name="T20" fmla="*/ 2 w 110"/>
                <a:gd name="T21" fmla="*/ 100 h 157"/>
                <a:gd name="T22" fmla="*/ 0 w 110"/>
                <a:gd name="T23" fmla="*/ 78 h 157"/>
                <a:gd name="T24" fmla="*/ 2 w 110"/>
                <a:gd name="T25" fmla="*/ 56 h 157"/>
                <a:gd name="T26" fmla="*/ 9 w 110"/>
                <a:gd name="T27" fmla="*/ 35 h 157"/>
                <a:gd name="T28" fmla="*/ 19 w 110"/>
                <a:gd name="T29" fmla="*/ 18 h 157"/>
                <a:gd name="T30" fmla="*/ 31 w 110"/>
                <a:gd name="T31" fmla="*/ 6 h 157"/>
                <a:gd name="T32" fmla="*/ 46 w 110"/>
                <a:gd name="T33" fmla="*/ 0 h 157"/>
                <a:gd name="T34" fmla="*/ 62 w 110"/>
                <a:gd name="T35" fmla="*/ 0 h 157"/>
                <a:gd name="T36" fmla="*/ 78 w 110"/>
                <a:gd name="T37" fmla="*/ 6 h 157"/>
                <a:gd name="T38" fmla="*/ 91 w 110"/>
                <a:gd name="T39" fmla="*/ 18 h 157"/>
                <a:gd name="T40" fmla="*/ 102 w 110"/>
                <a:gd name="T41" fmla="*/ 35 h 157"/>
                <a:gd name="T42" fmla="*/ 109 w 110"/>
                <a:gd name="T43" fmla="*/ 56 h 157"/>
                <a:gd name="T44" fmla="*/ 110 w 110"/>
                <a:gd name="T4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57">
                  <a:moveTo>
                    <a:pt x="110" y="78"/>
                  </a:moveTo>
                  <a:lnTo>
                    <a:pt x="109" y="100"/>
                  </a:lnTo>
                  <a:lnTo>
                    <a:pt x="102" y="121"/>
                  </a:lnTo>
                  <a:lnTo>
                    <a:pt x="91" y="138"/>
                  </a:lnTo>
                  <a:lnTo>
                    <a:pt x="78" y="150"/>
                  </a:lnTo>
                  <a:lnTo>
                    <a:pt x="62" y="157"/>
                  </a:lnTo>
                  <a:lnTo>
                    <a:pt x="46" y="157"/>
                  </a:lnTo>
                  <a:lnTo>
                    <a:pt x="31" y="150"/>
                  </a:lnTo>
                  <a:lnTo>
                    <a:pt x="19" y="138"/>
                  </a:lnTo>
                  <a:lnTo>
                    <a:pt x="9" y="121"/>
                  </a:lnTo>
                  <a:lnTo>
                    <a:pt x="2" y="100"/>
                  </a:lnTo>
                  <a:lnTo>
                    <a:pt x="0" y="78"/>
                  </a:lnTo>
                  <a:lnTo>
                    <a:pt x="2" y="56"/>
                  </a:lnTo>
                  <a:lnTo>
                    <a:pt x="9" y="35"/>
                  </a:lnTo>
                  <a:lnTo>
                    <a:pt x="19" y="18"/>
                  </a:lnTo>
                  <a:lnTo>
                    <a:pt x="31" y="6"/>
                  </a:lnTo>
                  <a:lnTo>
                    <a:pt x="46" y="0"/>
                  </a:lnTo>
                  <a:lnTo>
                    <a:pt x="62" y="0"/>
                  </a:lnTo>
                  <a:lnTo>
                    <a:pt x="78" y="6"/>
                  </a:lnTo>
                  <a:lnTo>
                    <a:pt x="91" y="18"/>
                  </a:lnTo>
                  <a:lnTo>
                    <a:pt x="102" y="35"/>
                  </a:lnTo>
                  <a:lnTo>
                    <a:pt x="109" y="56"/>
                  </a:lnTo>
                  <a:lnTo>
                    <a:pt x="110" y="78"/>
                  </a:lnTo>
                </a:path>
              </a:pathLst>
            </a:custGeom>
            <a:noFill/>
            <a:ln w="3175">
              <a:solidFill>
                <a:srgbClr val="AAE6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055" name="Freeform 55"/>
            <p:cNvSpPr>
              <a:spLocks/>
            </p:cNvSpPr>
            <p:nvPr/>
          </p:nvSpPr>
          <p:spPr bwMode="auto">
            <a:xfrm>
              <a:off x="4519" y="3549"/>
              <a:ext cx="204" cy="45"/>
            </a:xfrm>
            <a:custGeom>
              <a:avLst/>
              <a:gdLst>
                <a:gd name="T0" fmla="*/ 204 w 204"/>
                <a:gd name="T1" fmla="*/ 14 h 45"/>
                <a:gd name="T2" fmla="*/ 204 w 204"/>
                <a:gd name="T3" fmla="*/ 31 h 45"/>
                <a:gd name="T4" fmla="*/ 18 w 204"/>
                <a:gd name="T5" fmla="*/ 31 h 45"/>
                <a:gd name="T6" fmla="*/ 18 w 204"/>
                <a:gd name="T7" fmla="*/ 45 h 45"/>
                <a:gd name="T8" fmla="*/ 0 w 204"/>
                <a:gd name="T9" fmla="*/ 21 h 45"/>
                <a:gd name="T10" fmla="*/ 18 w 204"/>
                <a:gd name="T11" fmla="*/ 0 h 45"/>
                <a:gd name="T12" fmla="*/ 18 w 204"/>
                <a:gd name="T13" fmla="*/ 14 h 45"/>
                <a:gd name="T14" fmla="*/ 204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204" y="14"/>
                  </a:moveTo>
                  <a:lnTo>
                    <a:pt x="204" y="31"/>
                  </a:lnTo>
                  <a:lnTo>
                    <a:pt x="18" y="31"/>
                  </a:lnTo>
                  <a:lnTo>
                    <a:pt x="18" y="45"/>
                  </a:lnTo>
                  <a:lnTo>
                    <a:pt x="0" y="21"/>
                  </a:lnTo>
                  <a:lnTo>
                    <a:pt x="18" y="0"/>
                  </a:lnTo>
                  <a:lnTo>
                    <a:pt x="18" y="14"/>
                  </a:lnTo>
                  <a:lnTo>
                    <a:pt x="20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56" name="Freeform 56"/>
            <p:cNvSpPr>
              <a:spLocks/>
            </p:cNvSpPr>
            <p:nvPr/>
          </p:nvSpPr>
          <p:spPr bwMode="auto">
            <a:xfrm>
              <a:off x="4519" y="3549"/>
              <a:ext cx="204" cy="45"/>
            </a:xfrm>
            <a:custGeom>
              <a:avLst/>
              <a:gdLst>
                <a:gd name="T0" fmla="*/ 204 w 204"/>
                <a:gd name="T1" fmla="*/ 14 h 45"/>
                <a:gd name="T2" fmla="*/ 204 w 204"/>
                <a:gd name="T3" fmla="*/ 31 h 45"/>
                <a:gd name="T4" fmla="*/ 18 w 204"/>
                <a:gd name="T5" fmla="*/ 31 h 45"/>
                <a:gd name="T6" fmla="*/ 18 w 204"/>
                <a:gd name="T7" fmla="*/ 45 h 45"/>
                <a:gd name="T8" fmla="*/ 0 w 204"/>
                <a:gd name="T9" fmla="*/ 21 h 45"/>
                <a:gd name="T10" fmla="*/ 18 w 204"/>
                <a:gd name="T11" fmla="*/ 0 h 45"/>
                <a:gd name="T12" fmla="*/ 18 w 204"/>
                <a:gd name="T13" fmla="*/ 14 h 45"/>
                <a:gd name="T14" fmla="*/ 204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204" y="14"/>
                  </a:moveTo>
                  <a:lnTo>
                    <a:pt x="204" y="31"/>
                  </a:lnTo>
                  <a:lnTo>
                    <a:pt x="18" y="31"/>
                  </a:lnTo>
                  <a:lnTo>
                    <a:pt x="18" y="45"/>
                  </a:lnTo>
                  <a:lnTo>
                    <a:pt x="0" y="21"/>
                  </a:lnTo>
                  <a:lnTo>
                    <a:pt x="18" y="0"/>
                  </a:lnTo>
                  <a:lnTo>
                    <a:pt x="18" y="14"/>
                  </a:lnTo>
                  <a:lnTo>
                    <a:pt x="20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57" name="Freeform 57"/>
            <p:cNvSpPr>
              <a:spLocks/>
            </p:cNvSpPr>
            <p:nvPr/>
          </p:nvSpPr>
          <p:spPr bwMode="auto">
            <a:xfrm>
              <a:off x="4519" y="3471"/>
              <a:ext cx="204" cy="45"/>
            </a:xfrm>
            <a:custGeom>
              <a:avLst/>
              <a:gdLst>
                <a:gd name="T0" fmla="*/ 0 w 204"/>
                <a:gd name="T1" fmla="*/ 14 h 45"/>
                <a:gd name="T2" fmla="*/ 0 w 204"/>
                <a:gd name="T3" fmla="*/ 31 h 45"/>
                <a:gd name="T4" fmla="*/ 190 w 204"/>
                <a:gd name="T5" fmla="*/ 31 h 45"/>
                <a:gd name="T6" fmla="*/ 190 w 204"/>
                <a:gd name="T7" fmla="*/ 45 h 45"/>
                <a:gd name="T8" fmla="*/ 204 w 204"/>
                <a:gd name="T9" fmla="*/ 21 h 45"/>
                <a:gd name="T10" fmla="*/ 190 w 204"/>
                <a:gd name="T11" fmla="*/ 0 h 45"/>
                <a:gd name="T12" fmla="*/ 190 w 204"/>
                <a:gd name="T13" fmla="*/ 14 h 45"/>
                <a:gd name="T14" fmla="*/ 0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0" y="14"/>
                  </a:moveTo>
                  <a:lnTo>
                    <a:pt x="0" y="31"/>
                  </a:lnTo>
                  <a:lnTo>
                    <a:pt x="190" y="31"/>
                  </a:lnTo>
                  <a:lnTo>
                    <a:pt x="190" y="45"/>
                  </a:lnTo>
                  <a:lnTo>
                    <a:pt x="204" y="21"/>
                  </a:lnTo>
                  <a:lnTo>
                    <a:pt x="190" y="0"/>
                  </a:lnTo>
                  <a:lnTo>
                    <a:pt x="190" y="1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58" name="Freeform 58"/>
            <p:cNvSpPr>
              <a:spLocks/>
            </p:cNvSpPr>
            <p:nvPr/>
          </p:nvSpPr>
          <p:spPr bwMode="auto">
            <a:xfrm>
              <a:off x="4519" y="3471"/>
              <a:ext cx="204" cy="45"/>
            </a:xfrm>
            <a:custGeom>
              <a:avLst/>
              <a:gdLst>
                <a:gd name="T0" fmla="*/ 0 w 204"/>
                <a:gd name="T1" fmla="*/ 14 h 45"/>
                <a:gd name="T2" fmla="*/ 0 w 204"/>
                <a:gd name="T3" fmla="*/ 31 h 45"/>
                <a:gd name="T4" fmla="*/ 190 w 204"/>
                <a:gd name="T5" fmla="*/ 31 h 45"/>
                <a:gd name="T6" fmla="*/ 190 w 204"/>
                <a:gd name="T7" fmla="*/ 45 h 45"/>
                <a:gd name="T8" fmla="*/ 204 w 204"/>
                <a:gd name="T9" fmla="*/ 21 h 45"/>
                <a:gd name="T10" fmla="*/ 190 w 204"/>
                <a:gd name="T11" fmla="*/ 0 h 45"/>
                <a:gd name="T12" fmla="*/ 190 w 204"/>
                <a:gd name="T13" fmla="*/ 14 h 45"/>
                <a:gd name="T14" fmla="*/ 0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0" y="14"/>
                  </a:moveTo>
                  <a:lnTo>
                    <a:pt x="0" y="31"/>
                  </a:lnTo>
                  <a:lnTo>
                    <a:pt x="190" y="31"/>
                  </a:lnTo>
                  <a:lnTo>
                    <a:pt x="190" y="45"/>
                  </a:lnTo>
                  <a:lnTo>
                    <a:pt x="204" y="21"/>
                  </a:lnTo>
                  <a:lnTo>
                    <a:pt x="190" y="0"/>
                  </a:lnTo>
                  <a:lnTo>
                    <a:pt x="190" y="1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59" name="Freeform 59"/>
            <p:cNvSpPr>
              <a:spLocks/>
            </p:cNvSpPr>
            <p:nvPr/>
          </p:nvSpPr>
          <p:spPr bwMode="auto">
            <a:xfrm>
              <a:off x="4521" y="3552"/>
              <a:ext cx="204" cy="43"/>
            </a:xfrm>
            <a:custGeom>
              <a:avLst/>
              <a:gdLst>
                <a:gd name="T0" fmla="*/ 204 w 204"/>
                <a:gd name="T1" fmla="*/ 12 h 43"/>
                <a:gd name="T2" fmla="*/ 204 w 204"/>
                <a:gd name="T3" fmla="*/ 31 h 43"/>
                <a:gd name="T4" fmla="*/ 17 w 204"/>
                <a:gd name="T5" fmla="*/ 31 h 43"/>
                <a:gd name="T6" fmla="*/ 17 w 204"/>
                <a:gd name="T7" fmla="*/ 43 h 43"/>
                <a:gd name="T8" fmla="*/ 0 w 204"/>
                <a:gd name="T9" fmla="*/ 21 h 43"/>
                <a:gd name="T10" fmla="*/ 17 w 204"/>
                <a:gd name="T11" fmla="*/ 0 h 43"/>
                <a:gd name="T12" fmla="*/ 17 w 204"/>
                <a:gd name="T13" fmla="*/ 12 h 43"/>
                <a:gd name="T14" fmla="*/ 204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204" y="12"/>
                  </a:moveTo>
                  <a:lnTo>
                    <a:pt x="204" y="31"/>
                  </a:lnTo>
                  <a:lnTo>
                    <a:pt x="17" y="31"/>
                  </a:lnTo>
                  <a:lnTo>
                    <a:pt x="17" y="43"/>
                  </a:lnTo>
                  <a:lnTo>
                    <a:pt x="0" y="21"/>
                  </a:lnTo>
                  <a:lnTo>
                    <a:pt x="17" y="0"/>
                  </a:lnTo>
                  <a:lnTo>
                    <a:pt x="17" y="12"/>
                  </a:lnTo>
                  <a:lnTo>
                    <a:pt x="20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60" name="Freeform 60"/>
            <p:cNvSpPr>
              <a:spLocks/>
            </p:cNvSpPr>
            <p:nvPr/>
          </p:nvSpPr>
          <p:spPr bwMode="auto">
            <a:xfrm>
              <a:off x="4521" y="3552"/>
              <a:ext cx="204" cy="43"/>
            </a:xfrm>
            <a:custGeom>
              <a:avLst/>
              <a:gdLst>
                <a:gd name="T0" fmla="*/ 204 w 204"/>
                <a:gd name="T1" fmla="*/ 12 h 43"/>
                <a:gd name="T2" fmla="*/ 204 w 204"/>
                <a:gd name="T3" fmla="*/ 31 h 43"/>
                <a:gd name="T4" fmla="*/ 17 w 204"/>
                <a:gd name="T5" fmla="*/ 31 h 43"/>
                <a:gd name="T6" fmla="*/ 17 w 204"/>
                <a:gd name="T7" fmla="*/ 43 h 43"/>
                <a:gd name="T8" fmla="*/ 0 w 204"/>
                <a:gd name="T9" fmla="*/ 21 h 43"/>
                <a:gd name="T10" fmla="*/ 17 w 204"/>
                <a:gd name="T11" fmla="*/ 0 h 43"/>
                <a:gd name="T12" fmla="*/ 17 w 204"/>
                <a:gd name="T13" fmla="*/ 12 h 43"/>
                <a:gd name="T14" fmla="*/ 204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204" y="12"/>
                  </a:moveTo>
                  <a:lnTo>
                    <a:pt x="204" y="31"/>
                  </a:lnTo>
                  <a:lnTo>
                    <a:pt x="17" y="31"/>
                  </a:lnTo>
                  <a:lnTo>
                    <a:pt x="17" y="43"/>
                  </a:lnTo>
                  <a:lnTo>
                    <a:pt x="0" y="21"/>
                  </a:lnTo>
                  <a:lnTo>
                    <a:pt x="17" y="0"/>
                  </a:lnTo>
                  <a:lnTo>
                    <a:pt x="17" y="12"/>
                  </a:lnTo>
                  <a:lnTo>
                    <a:pt x="20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61" name="Freeform 61"/>
            <p:cNvSpPr>
              <a:spLocks/>
            </p:cNvSpPr>
            <p:nvPr/>
          </p:nvSpPr>
          <p:spPr bwMode="auto">
            <a:xfrm>
              <a:off x="4521" y="3475"/>
              <a:ext cx="204" cy="43"/>
            </a:xfrm>
            <a:custGeom>
              <a:avLst/>
              <a:gdLst>
                <a:gd name="T0" fmla="*/ 0 w 204"/>
                <a:gd name="T1" fmla="*/ 12 h 43"/>
                <a:gd name="T2" fmla="*/ 0 w 204"/>
                <a:gd name="T3" fmla="*/ 31 h 43"/>
                <a:gd name="T4" fmla="*/ 190 w 204"/>
                <a:gd name="T5" fmla="*/ 31 h 43"/>
                <a:gd name="T6" fmla="*/ 190 w 204"/>
                <a:gd name="T7" fmla="*/ 43 h 43"/>
                <a:gd name="T8" fmla="*/ 204 w 204"/>
                <a:gd name="T9" fmla="*/ 21 h 43"/>
                <a:gd name="T10" fmla="*/ 190 w 204"/>
                <a:gd name="T11" fmla="*/ 0 h 43"/>
                <a:gd name="T12" fmla="*/ 190 w 204"/>
                <a:gd name="T13" fmla="*/ 12 h 43"/>
                <a:gd name="T14" fmla="*/ 0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0" y="12"/>
                  </a:moveTo>
                  <a:lnTo>
                    <a:pt x="0" y="31"/>
                  </a:lnTo>
                  <a:lnTo>
                    <a:pt x="190" y="31"/>
                  </a:lnTo>
                  <a:lnTo>
                    <a:pt x="190" y="43"/>
                  </a:lnTo>
                  <a:lnTo>
                    <a:pt x="204" y="21"/>
                  </a:lnTo>
                  <a:lnTo>
                    <a:pt x="190" y="0"/>
                  </a:lnTo>
                  <a:lnTo>
                    <a:pt x="19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4062" name="Freeform 62"/>
            <p:cNvSpPr>
              <a:spLocks/>
            </p:cNvSpPr>
            <p:nvPr/>
          </p:nvSpPr>
          <p:spPr bwMode="auto">
            <a:xfrm>
              <a:off x="4521" y="3475"/>
              <a:ext cx="204" cy="43"/>
            </a:xfrm>
            <a:custGeom>
              <a:avLst/>
              <a:gdLst>
                <a:gd name="T0" fmla="*/ 0 w 204"/>
                <a:gd name="T1" fmla="*/ 12 h 43"/>
                <a:gd name="T2" fmla="*/ 0 w 204"/>
                <a:gd name="T3" fmla="*/ 31 h 43"/>
                <a:gd name="T4" fmla="*/ 190 w 204"/>
                <a:gd name="T5" fmla="*/ 31 h 43"/>
                <a:gd name="T6" fmla="*/ 190 w 204"/>
                <a:gd name="T7" fmla="*/ 43 h 43"/>
                <a:gd name="T8" fmla="*/ 204 w 204"/>
                <a:gd name="T9" fmla="*/ 21 h 43"/>
                <a:gd name="T10" fmla="*/ 190 w 204"/>
                <a:gd name="T11" fmla="*/ 0 h 43"/>
                <a:gd name="T12" fmla="*/ 190 w 204"/>
                <a:gd name="T13" fmla="*/ 12 h 43"/>
                <a:gd name="T14" fmla="*/ 0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0" y="12"/>
                  </a:moveTo>
                  <a:lnTo>
                    <a:pt x="0" y="31"/>
                  </a:lnTo>
                  <a:lnTo>
                    <a:pt x="190" y="31"/>
                  </a:lnTo>
                  <a:lnTo>
                    <a:pt x="190" y="43"/>
                  </a:lnTo>
                  <a:lnTo>
                    <a:pt x="204" y="21"/>
                  </a:lnTo>
                  <a:lnTo>
                    <a:pt x="190" y="0"/>
                  </a:lnTo>
                  <a:lnTo>
                    <a:pt x="19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1024063" name="Line 63"/>
          <p:cNvSpPr>
            <a:spLocks noChangeShapeType="1"/>
          </p:cNvSpPr>
          <p:nvPr/>
        </p:nvSpPr>
        <p:spPr bwMode="auto">
          <a:xfrm>
            <a:off x="2322513" y="1927225"/>
            <a:ext cx="2336800" cy="447675"/>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64" name="Line 64"/>
          <p:cNvSpPr>
            <a:spLocks noChangeShapeType="1"/>
          </p:cNvSpPr>
          <p:nvPr/>
        </p:nvSpPr>
        <p:spPr bwMode="auto">
          <a:xfrm flipH="1" flipV="1">
            <a:off x="4783138" y="2374900"/>
            <a:ext cx="2795587" cy="71438"/>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65" name="Oval 65"/>
          <p:cNvSpPr>
            <a:spLocks noChangeArrowheads="1"/>
          </p:cNvSpPr>
          <p:nvPr/>
        </p:nvSpPr>
        <p:spPr bwMode="auto">
          <a:xfrm>
            <a:off x="4292600" y="2049463"/>
            <a:ext cx="977900" cy="49530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066" name="Line 66"/>
          <p:cNvSpPr>
            <a:spLocks noChangeShapeType="1"/>
          </p:cNvSpPr>
          <p:nvPr/>
        </p:nvSpPr>
        <p:spPr bwMode="auto">
          <a:xfrm flipV="1">
            <a:off x="2389188" y="1809750"/>
            <a:ext cx="2384425" cy="122238"/>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67" name="Line 67"/>
          <p:cNvSpPr>
            <a:spLocks noChangeShapeType="1"/>
          </p:cNvSpPr>
          <p:nvPr/>
        </p:nvSpPr>
        <p:spPr bwMode="auto">
          <a:xfrm flipH="1" flipV="1">
            <a:off x="4791075" y="1801813"/>
            <a:ext cx="2809875" cy="592137"/>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68" name="Oval 68"/>
          <p:cNvSpPr>
            <a:spLocks noChangeArrowheads="1"/>
          </p:cNvSpPr>
          <p:nvPr/>
        </p:nvSpPr>
        <p:spPr bwMode="auto">
          <a:xfrm>
            <a:off x="4273550" y="1512888"/>
            <a:ext cx="977900" cy="49530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069" name="Line 69"/>
          <p:cNvSpPr>
            <a:spLocks noChangeShapeType="1"/>
          </p:cNvSpPr>
          <p:nvPr/>
        </p:nvSpPr>
        <p:spPr bwMode="auto">
          <a:xfrm flipV="1">
            <a:off x="1473200" y="1939925"/>
            <a:ext cx="774700" cy="3746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0" name="Oval 70"/>
          <p:cNvSpPr>
            <a:spLocks noChangeArrowheads="1"/>
          </p:cNvSpPr>
          <p:nvPr/>
        </p:nvSpPr>
        <p:spPr bwMode="auto">
          <a:xfrm>
            <a:off x="2120900" y="5213350"/>
            <a:ext cx="1314450" cy="103505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071" name="Line 71"/>
          <p:cNvSpPr>
            <a:spLocks noChangeShapeType="1"/>
          </p:cNvSpPr>
          <p:nvPr/>
        </p:nvSpPr>
        <p:spPr bwMode="auto">
          <a:xfrm flipH="1" flipV="1">
            <a:off x="596900" y="3330575"/>
            <a:ext cx="628650" cy="27305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072" name="Line 72"/>
          <p:cNvSpPr>
            <a:spLocks noChangeShapeType="1"/>
          </p:cNvSpPr>
          <p:nvPr/>
        </p:nvSpPr>
        <p:spPr bwMode="auto">
          <a:xfrm flipH="1">
            <a:off x="622300" y="3597275"/>
            <a:ext cx="590550" cy="3492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3" name="Line 73"/>
          <p:cNvSpPr>
            <a:spLocks noChangeShapeType="1"/>
          </p:cNvSpPr>
          <p:nvPr/>
        </p:nvSpPr>
        <p:spPr bwMode="auto">
          <a:xfrm flipH="1" flipV="1">
            <a:off x="5638800" y="2898775"/>
            <a:ext cx="177800" cy="4953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4" name="Line 74"/>
          <p:cNvSpPr>
            <a:spLocks noChangeShapeType="1"/>
          </p:cNvSpPr>
          <p:nvPr/>
        </p:nvSpPr>
        <p:spPr bwMode="auto">
          <a:xfrm>
            <a:off x="7594600" y="4067175"/>
            <a:ext cx="920750" cy="25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5" name="Line 75"/>
          <p:cNvSpPr>
            <a:spLocks noChangeShapeType="1"/>
          </p:cNvSpPr>
          <p:nvPr/>
        </p:nvSpPr>
        <p:spPr bwMode="auto">
          <a:xfrm>
            <a:off x="7632700" y="2486025"/>
            <a:ext cx="241300" cy="5016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6" name="Line 76"/>
          <p:cNvSpPr>
            <a:spLocks noChangeShapeType="1"/>
          </p:cNvSpPr>
          <p:nvPr/>
        </p:nvSpPr>
        <p:spPr bwMode="auto">
          <a:xfrm>
            <a:off x="1600200" y="2352675"/>
            <a:ext cx="838200" cy="1066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7" name="Line 77"/>
          <p:cNvSpPr>
            <a:spLocks noChangeShapeType="1"/>
          </p:cNvSpPr>
          <p:nvPr/>
        </p:nvSpPr>
        <p:spPr bwMode="auto">
          <a:xfrm flipV="1">
            <a:off x="1371600" y="3495675"/>
            <a:ext cx="1066800" cy="152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8" name="Line 78"/>
          <p:cNvSpPr>
            <a:spLocks noChangeShapeType="1"/>
          </p:cNvSpPr>
          <p:nvPr/>
        </p:nvSpPr>
        <p:spPr bwMode="auto">
          <a:xfrm flipH="1">
            <a:off x="1219200" y="2352675"/>
            <a:ext cx="152400" cy="1219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79" name="Line 79"/>
          <p:cNvSpPr>
            <a:spLocks noChangeShapeType="1"/>
          </p:cNvSpPr>
          <p:nvPr/>
        </p:nvSpPr>
        <p:spPr bwMode="auto">
          <a:xfrm>
            <a:off x="1295400" y="3724275"/>
            <a:ext cx="152400" cy="6096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0" name="Line 80"/>
          <p:cNvSpPr>
            <a:spLocks noChangeShapeType="1"/>
          </p:cNvSpPr>
          <p:nvPr/>
        </p:nvSpPr>
        <p:spPr bwMode="auto">
          <a:xfrm>
            <a:off x="1600200" y="4410075"/>
            <a:ext cx="1295400" cy="685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1" name="Line 81"/>
          <p:cNvSpPr>
            <a:spLocks noChangeShapeType="1"/>
          </p:cNvSpPr>
          <p:nvPr/>
        </p:nvSpPr>
        <p:spPr bwMode="auto">
          <a:xfrm>
            <a:off x="2590800" y="3571875"/>
            <a:ext cx="838200" cy="304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2" name="Line 82"/>
          <p:cNvSpPr>
            <a:spLocks noChangeShapeType="1"/>
          </p:cNvSpPr>
          <p:nvPr/>
        </p:nvSpPr>
        <p:spPr bwMode="auto">
          <a:xfrm flipV="1">
            <a:off x="1447800" y="3571875"/>
            <a:ext cx="1066800" cy="838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3" name="Line 83"/>
          <p:cNvSpPr>
            <a:spLocks noChangeShapeType="1"/>
          </p:cNvSpPr>
          <p:nvPr/>
        </p:nvSpPr>
        <p:spPr bwMode="auto">
          <a:xfrm flipV="1">
            <a:off x="3124200" y="3800475"/>
            <a:ext cx="228600" cy="1219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4" name="Line 84"/>
          <p:cNvSpPr>
            <a:spLocks noChangeShapeType="1"/>
          </p:cNvSpPr>
          <p:nvPr/>
        </p:nvSpPr>
        <p:spPr bwMode="auto">
          <a:xfrm>
            <a:off x="3117850" y="5127625"/>
            <a:ext cx="1606550" cy="5016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5" name="Line 85"/>
          <p:cNvSpPr>
            <a:spLocks noChangeShapeType="1"/>
          </p:cNvSpPr>
          <p:nvPr/>
        </p:nvSpPr>
        <p:spPr bwMode="auto">
          <a:xfrm>
            <a:off x="3505200" y="3876675"/>
            <a:ext cx="1371600" cy="76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6" name="Line 86"/>
          <p:cNvSpPr>
            <a:spLocks noChangeShapeType="1"/>
          </p:cNvSpPr>
          <p:nvPr/>
        </p:nvSpPr>
        <p:spPr bwMode="auto">
          <a:xfrm>
            <a:off x="4572000" y="4562475"/>
            <a:ext cx="152400" cy="9906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7" name="Line 87"/>
          <p:cNvSpPr>
            <a:spLocks noChangeShapeType="1"/>
          </p:cNvSpPr>
          <p:nvPr/>
        </p:nvSpPr>
        <p:spPr bwMode="auto">
          <a:xfrm flipV="1">
            <a:off x="4572000" y="4105275"/>
            <a:ext cx="152400" cy="3810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8" name="Line 88"/>
          <p:cNvSpPr>
            <a:spLocks noChangeShapeType="1"/>
          </p:cNvSpPr>
          <p:nvPr/>
        </p:nvSpPr>
        <p:spPr bwMode="auto">
          <a:xfrm flipV="1">
            <a:off x="4724400" y="4943475"/>
            <a:ext cx="1752600" cy="6096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89" name="Line 89"/>
          <p:cNvSpPr>
            <a:spLocks noChangeShapeType="1"/>
          </p:cNvSpPr>
          <p:nvPr/>
        </p:nvSpPr>
        <p:spPr bwMode="auto">
          <a:xfrm>
            <a:off x="4724400" y="4486275"/>
            <a:ext cx="1676400" cy="304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0" name="Line 90"/>
          <p:cNvSpPr>
            <a:spLocks noChangeShapeType="1"/>
          </p:cNvSpPr>
          <p:nvPr/>
        </p:nvSpPr>
        <p:spPr bwMode="auto">
          <a:xfrm flipV="1">
            <a:off x="6477000" y="4486275"/>
            <a:ext cx="457200" cy="3810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1" name="Line 91"/>
          <p:cNvSpPr>
            <a:spLocks noChangeShapeType="1"/>
          </p:cNvSpPr>
          <p:nvPr/>
        </p:nvSpPr>
        <p:spPr bwMode="auto">
          <a:xfrm>
            <a:off x="4953000" y="3952875"/>
            <a:ext cx="2514600" cy="76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2" name="Line 92"/>
          <p:cNvSpPr>
            <a:spLocks noChangeShapeType="1"/>
          </p:cNvSpPr>
          <p:nvPr/>
        </p:nvSpPr>
        <p:spPr bwMode="auto">
          <a:xfrm flipV="1">
            <a:off x="7010400" y="4181475"/>
            <a:ext cx="381000" cy="304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3" name="Line 93"/>
          <p:cNvSpPr>
            <a:spLocks noChangeShapeType="1"/>
          </p:cNvSpPr>
          <p:nvPr/>
        </p:nvSpPr>
        <p:spPr bwMode="auto">
          <a:xfrm flipV="1">
            <a:off x="7696200" y="3724275"/>
            <a:ext cx="0" cy="3810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4" name="Line 94"/>
          <p:cNvSpPr>
            <a:spLocks noChangeShapeType="1"/>
          </p:cNvSpPr>
          <p:nvPr/>
        </p:nvSpPr>
        <p:spPr bwMode="auto">
          <a:xfrm flipV="1">
            <a:off x="4876800" y="3419475"/>
            <a:ext cx="838200" cy="533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5" name="Line 95"/>
          <p:cNvSpPr>
            <a:spLocks noChangeShapeType="1"/>
          </p:cNvSpPr>
          <p:nvPr/>
        </p:nvSpPr>
        <p:spPr bwMode="auto">
          <a:xfrm>
            <a:off x="5943600" y="3419475"/>
            <a:ext cx="457200" cy="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6" name="Line 96"/>
          <p:cNvSpPr>
            <a:spLocks noChangeShapeType="1"/>
          </p:cNvSpPr>
          <p:nvPr/>
        </p:nvSpPr>
        <p:spPr bwMode="auto">
          <a:xfrm>
            <a:off x="6553200" y="3495675"/>
            <a:ext cx="1066800" cy="152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7" name="Line 97"/>
          <p:cNvSpPr>
            <a:spLocks noChangeShapeType="1"/>
          </p:cNvSpPr>
          <p:nvPr/>
        </p:nvSpPr>
        <p:spPr bwMode="auto">
          <a:xfrm flipV="1">
            <a:off x="6553200" y="2962275"/>
            <a:ext cx="1295400" cy="533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098" name="Line 98"/>
          <p:cNvSpPr>
            <a:spLocks noChangeShapeType="1"/>
          </p:cNvSpPr>
          <p:nvPr/>
        </p:nvSpPr>
        <p:spPr bwMode="auto">
          <a:xfrm flipV="1">
            <a:off x="7620000" y="3114675"/>
            <a:ext cx="304800" cy="533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pic>
        <p:nvPicPr>
          <p:cNvPr id="1024099" name="Picture 9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002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0" name="Picture 10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95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1" name="Picture 1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3432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2" name="Picture 10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257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3" name="Picture 10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480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4" name="Picture 10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76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5" name="Picture 10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333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6" name="Picture 1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714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7" name="Picture 10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8860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8" name="Picture 1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3432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09" name="Picture 10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670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10" name="Picture 1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333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11" name="Picture 1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952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12" name="Picture 1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495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113" name="Oval 113"/>
          <p:cNvSpPr>
            <a:spLocks noChangeArrowheads="1"/>
          </p:cNvSpPr>
          <p:nvPr/>
        </p:nvSpPr>
        <p:spPr bwMode="auto">
          <a:xfrm>
            <a:off x="1781175" y="1670050"/>
            <a:ext cx="977900" cy="495300"/>
          </a:xfrm>
          <a:prstGeom prst="ellipse">
            <a:avLst/>
          </a:prstGeom>
          <a:solidFill>
            <a:srgbClr val="E8BD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14" name="Oval 114"/>
          <p:cNvSpPr>
            <a:spLocks noChangeArrowheads="1"/>
          </p:cNvSpPr>
          <p:nvPr/>
        </p:nvSpPr>
        <p:spPr bwMode="auto">
          <a:xfrm>
            <a:off x="7142163" y="2217738"/>
            <a:ext cx="977900" cy="495300"/>
          </a:xfrm>
          <a:prstGeom prst="ellipse">
            <a:avLst/>
          </a:prstGeom>
          <a:solidFill>
            <a:srgbClr val="E8BD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15" name="Oval 115"/>
          <p:cNvSpPr>
            <a:spLocks noChangeArrowheads="1"/>
          </p:cNvSpPr>
          <p:nvPr/>
        </p:nvSpPr>
        <p:spPr bwMode="auto">
          <a:xfrm>
            <a:off x="95250" y="3067050"/>
            <a:ext cx="977900" cy="4953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16" name="Oval 116"/>
          <p:cNvSpPr>
            <a:spLocks noChangeArrowheads="1"/>
          </p:cNvSpPr>
          <p:nvPr/>
        </p:nvSpPr>
        <p:spPr bwMode="auto">
          <a:xfrm>
            <a:off x="5130800" y="2641600"/>
            <a:ext cx="977900" cy="4953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17" name="Oval 117"/>
          <p:cNvSpPr>
            <a:spLocks noChangeArrowheads="1"/>
          </p:cNvSpPr>
          <p:nvPr/>
        </p:nvSpPr>
        <p:spPr bwMode="auto">
          <a:xfrm>
            <a:off x="95250" y="3765550"/>
            <a:ext cx="977900" cy="495300"/>
          </a:xfrm>
          <a:prstGeom prst="ellipse">
            <a:avLst/>
          </a:prstGeom>
          <a:solidFill>
            <a:srgbClr val="5F13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18" name="Oval 118"/>
          <p:cNvSpPr>
            <a:spLocks noChangeArrowheads="1"/>
          </p:cNvSpPr>
          <p:nvPr/>
        </p:nvSpPr>
        <p:spPr bwMode="auto">
          <a:xfrm>
            <a:off x="7975600" y="3867150"/>
            <a:ext cx="977900" cy="495300"/>
          </a:xfrm>
          <a:prstGeom prst="ellipse">
            <a:avLst/>
          </a:prstGeom>
          <a:solidFill>
            <a:srgbClr val="5F13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19" name="Line 119"/>
          <p:cNvSpPr>
            <a:spLocks noChangeShapeType="1"/>
          </p:cNvSpPr>
          <p:nvPr/>
        </p:nvSpPr>
        <p:spPr bwMode="auto">
          <a:xfrm>
            <a:off x="3035300" y="5413375"/>
            <a:ext cx="0" cy="558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20" name="Line 120"/>
          <p:cNvSpPr>
            <a:spLocks noChangeShapeType="1"/>
          </p:cNvSpPr>
          <p:nvPr/>
        </p:nvSpPr>
        <p:spPr bwMode="auto">
          <a:xfrm>
            <a:off x="2495550" y="5426075"/>
            <a:ext cx="0" cy="558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21" name="Line 121"/>
          <p:cNvSpPr>
            <a:spLocks noChangeShapeType="1"/>
          </p:cNvSpPr>
          <p:nvPr/>
        </p:nvSpPr>
        <p:spPr bwMode="auto">
          <a:xfrm flipH="1">
            <a:off x="2520950" y="5457825"/>
            <a:ext cx="514350" cy="1905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22" name="Line 122"/>
          <p:cNvSpPr>
            <a:spLocks noChangeShapeType="1"/>
          </p:cNvSpPr>
          <p:nvPr/>
        </p:nvSpPr>
        <p:spPr bwMode="auto">
          <a:xfrm flipH="1" flipV="1">
            <a:off x="2489200" y="5451475"/>
            <a:ext cx="539750" cy="2159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23" name="Line 123"/>
          <p:cNvSpPr>
            <a:spLocks noChangeShapeType="1"/>
          </p:cNvSpPr>
          <p:nvPr/>
        </p:nvSpPr>
        <p:spPr bwMode="auto">
          <a:xfrm flipH="1" flipV="1">
            <a:off x="2495550" y="5686425"/>
            <a:ext cx="539750" cy="2159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24" name="Line 124"/>
          <p:cNvSpPr>
            <a:spLocks noChangeShapeType="1"/>
          </p:cNvSpPr>
          <p:nvPr/>
        </p:nvSpPr>
        <p:spPr bwMode="auto">
          <a:xfrm flipH="1">
            <a:off x="2476500" y="5730875"/>
            <a:ext cx="514350" cy="1905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25" name="Line 125"/>
          <p:cNvSpPr>
            <a:spLocks noChangeShapeType="1"/>
          </p:cNvSpPr>
          <p:nvPr/>
        </p:nvSpPr>
        <p:spPr bwMode="auto">
          <a:xfrm flipH="1" flipV="1">
            <a:off x="3048000" y="5419725"/>
            <a:ext cx="1682750" cy="1841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26" name="Line 126"/>
          <p:cNvSpPr>
            <a:spLocks noChangeShapeType="1"/>
          </p:cNvSpPr>
          <p:nvPr/>
        </p:nvSpPr>
        <p:spPr bwMode="auto">
          <a:xfrm flipH="1">
            <a:off x="2482850" y="5184775"/>
            <a:ext cx="552450" cy="279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pic>
        <p:nvPicPr>
          <p:cNvPr id="1024127" name="Picture 1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925" y="534987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pic>
        <p:nvPicPr>
          <p:cNvPr id="1024128" name="Picture 12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5597525"/>
            <a:ext cx="341312"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29" name="Picture 12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200" y="5597525"/>
            <a:ext cx="341313"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3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325" y="585152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pic>
        <p:nvPicPr>
          <p:cNvPr id="1024131" name="Picture 13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476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132" name="Line 132"/>
          <p:cNvSpPr>
            <a:spLocks noChangeShapeType="1"/>
          </p:cNvSpPr>
          <p:nvPr/>
        </p:nvSpPr>
        <p:spPr bwMode="auto">
          <a:xfrm flipH="1">
            <a:off x="3028950" y="5146675"/>
            <a:ext cx="50800" cy="28575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pic>
        <p:nvPicPr>
          <p:cNvPr id="1024133" name="Picture 1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019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34"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025" y="534987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sp>
        <p:nvSpPr>
          <p:cNvPr id="1024135" name="Rectangle 135"/>
          <p:cNvSpPr>
            <a:spLocks noChangeArrowheads="1"/>
          </p:cNvSpPr>
          <p:nvPr/>
        </p:nvSpPr>
        <p:spPr bwMode="auto">
          <a:xfrm>
            <a:off x="1054100" y="2114550"/>
            <a:ext cx="1190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A</a:t>
            </a:r>
            <a:endParaRPr lang="en-US" sz="2400" dirty="0">
              <a:latin typeface="Arial" charset="0"/>
            </a:endParaRPr>
          </a:p>
        </p:txBody>
      </p:sp>
      <p:sp>
        <p:nvSpPr>
          <p:cNvPr id="1024136" name="Rectangle 136"/>
          <p:cNvSpPr>
            <a:spLocks noChangeArrowheads="1"/>
          </p:cNvSpPr>
          <p:nvPr/>
        </p:nvSpPr>
        <p:spPr bwMode="auto">
          <a:xfrm>
            <a:off x="1404938" y="3276600"/>
            <a:ext cx="1190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B</a:t>
            </a:r>
            <a:endParaRPr lang="en-US" sz="2400" dirty="0">
              <a:latin typeface="Arial" charset="0"/>
            </a:endParaRPr>
          </a:p>
        </p:txBody>
      </p:sp>
      <p:sp>
        <p:nvSpPr>
          <p:cNvPr id="1024137" name="Rectangle 137"/>
          <p:cNvSpPr>
            <a:spLocks noChangeArrowheads="1"/>
          </p:cNvSpPr>
          <p:nvPr/>
        </p:nvSpPr>
        <p:spPr bwMode="auto">
          <a:xfrm>
            <a:off x="5222875" y="3368675"/>
            <a:ext cx="1190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C</a:t>
            </a:r>
            <a:endParaRPr lang="en-US" sz="2400" dirty="0">
              <a:latin typeface="Arial" charset="0"/>
            </a:endParaRPr>
          </a:p>
        </p:txBody>
      </p:sp>
      <p:sp>
        <p:nvSpPr>
          <p:cNvPr id="1024138" name="Rectangle 138"/>
          <p:cNvSpPr>
            <a:spLocks noChangeArrowheads="1"/>
          </p:cNvSpPr>
          <p:nvPr/>
        </p:nvSpPr>
        <p:spPr bwMode="auto">
          <a:xfrm>
            <a:off x="8186738" y="2862263"/>
            <a:ext cx="1190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D</a:t>
            </a:r>
            <a:endParaRPr lang="en-US" sz="2400" dirty="0">
              <a:latin typeface="Arial" charset="0"/>
            </a:endParaRPr>
          </a:p>
        </p:txBody>
      </p:sp>
      <p:sp>
        <p:nvSpPr>
          <p:cNvPr id="1024139" name="Rectangle 139"/>
          <p:cNvSpPr>
            <a:spLocks noChangeArrowheads="1"/>
          </p:cNvSpPr>
          <p:nvPr/>
        </p:nvSpPr>
        <p:spPr bwMode="auto">
          <a:xfrm>
            <a:off x="7539038" y="4222750"/>
            <a:ext cx="1095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E</a:t>
            </a:r>
            <a:endParaRPr lang="en-US" sz="2400" dirty="0">
              <a:latin typeface="Arial" charset="0"/>
            </a:endParaRPr>
          </a:p>
        </p:txBody>
      </p:sp>
      <p:sp>
        <p:nvSpPr>
          <p:cNvPr id="1024140" name="Rectangle 140"/>
          <p:cNvSpPr>
            <a:spLocks noChangeArrowheads="1"/>
          </p:cNvSpPr>
          <p:nvPr/>
        </p:nvSpPr>
        <p:spPr bwMode="auto">
          <a:xfrm>
            <a:off x="2413000" y="60531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F</a:t>
            </a:r>
            <a:endParaRPr lang="en-US" sz="2400" dirty="0">
              <a:latin typeface="Arial" charset="0"/>
            </a:endParaRPr>
          </a:p>
        </p:txBody>
      </p:sp>
      <p:sp>
        <p:nvSpPr>
          <p:cNvPr id="1024141" name="Rectangle 141"/>
          <p:cNvSpPr>
            <a:spLocks noChangeArrowheads="1"/>
          </p:cNvSpPr>
          <p:nvPr/>
        </p:nvSpPr>
        <p:spPr bwMode="auto">
          <a:xfrm>
            <a:off x="6261100" y="5932488"/>
            <a:ext cx="1285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G</a:t>
            </a:r>
            <a:endParaRPr lang="en-US" sz="2400" dirty="0">
              <a:latin typeface="Arial" charset="0"/>
            </a:endParaRPr>
          </a:p>
        </p:txBody>
      </p:sp>
      <p:sp>
        <p:nvSpPr>
          <p:cNvPr id="1024142" name="Oval 142"/>
          <p:cNvSpPr>
            <a:spLocks noChangeArrowheads="1"/>
          </p:cNvSpPr>
          <p:nvPr/>
        </p:nvSpPr>
        <p:spPr bwMode="auto">
          <a:xfrm>
            <a:off x="660400" y="5029200"/>
            <a:ext cx="1219200" cy="144145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43" name="Line 143"/>
          <p:cNvSpPr>
            <a:spLocks noChangeShapeType="1"/>
          </p:cNvSpPr>
          <p:nvPr/>
        </p:nvSpPr>
        <p:spPr bwMode="auto">
          <a:xfrm flipH="1" flipV="1">
            <a:off x="1295400" y="5410200"/>
            <a:ext cx="1162050" cy="530225"/>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4144" name="Line 144"/>
          <p:cNvSpPr>
            <a:spLocks noChangeShapeType="1"/>
          </p:cNvSpPr>
          <p:nvPr/>
        </p:nvSpPr>
        <p:spPr bwMode="auto">
          <a:xfrm flipV="1">
            <a:off x="1047750" y="5730875"/>
            <a:ext cx="241300" cy="4191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45" name="Line 145"/>
          <p:cNvSpPr>
            <a:spLocks noChangeShapeType="1"/>
          </p:cNvSpPr>
          <p:nvPr/>
        </p:nvSpPr>
        <p:spPr bwMode="auto">
          <a:xfrm flipH="1" flipV="1">
            <a:off x="1282700" y="5737225"/>
            <a:ext cx="165100" cy="4064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4146" name="Line 146"/>
          <p:cNvSpPr>
            <a:spLocks noChangeShapeType="1"/>
          </p:cNvSpPr>
          <p:nvPr/>
        </p:nvSpPr>
        <p:spPr bwMode="auto">
          <a:xfrm flipV="1">
            <a:off x="1289050" y="5451475"/>
            <a:ext cx="6350" cy="2921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pic>
        <p:nvPicPr>
          <p:cNvPr id="1024147" name="Picture 14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388" y="5930900"/>
            <a:ext cx="27305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48" name="Picture 14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 y="5661025"/>
            <a:ext cx="493713"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49" name="Picture 14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88" y="5932488"/>
            <a:ext cx="274637"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150" name="Text Box 150"/>
          <p:cNvSpPr txBox="1">
            <a:spLocks noChangeArrowheads="1"/>
          </p:cNvSpPr>
          <p:nvPr/>
        </p:nvSpPr>
        <p:spPr bwMode="auto">
          <a:xfrm>
            <a:off x="971550" y="5068888"/>
            <a:ext cx="615950" cy="255587"/>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3025" tIns="36512" rIns="73025" bIns="36512" anchor="ctr" anchorCtr="1">
            <a:spAutoFit/>
          </a:bodyPr>
          <a:lstStyle/>
          <a:p>
            <a:pPr eaLnBrk="0" hangingPunct="0">
              <a:spcBef>
                <a:spcPct val="50000"/>
              </a:spcBef>
            </a:pPr>
            <a:r>
              <a:rPr lang="en-US" sz="1200" b="1" dirty="0">
                <a:solidFill>
                  <a:schemeClr val="tx2"/>
                </a:solidFill>
                <a:latin typeface="Arial" charset="0"/>
              </a:rPr>
              <a:t>Target</a:t>
            </a:r>
          </a:p>
        </p:txBody>
      </p:sp>
      <p:pic>
        <p:nvPicPr>
          <p:cNvPr id="1024151" name="Picture 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225" y="585152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pic>
        <p:nvPicPr>
          <p:cNvPr id="1024152" name="Picture 15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534987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153" name="Text Box 153"/>
          <p:cNvSpPr txBox="1">
            <a:spLocks noChangeArrowheads="1"/>
          </p:cNvSpPr>
          <p:nvPr/>
        </p:nvSpPr>
        <p:spPr bwMode="auto">
          <a:xfrm>
            <a:off x="4356100" y="2116138"/>
            <a:ext cx="91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Peer B</a:t>
            </a:r>
          </a:p>
        </p:txBody>
      </p:sp>
      <p:sp>
        <p:nvSpPr>
          <p:cNvPr id="1024154" name="Text Box 154"/>
          <p:cNvSpPr txBox="1">
            <a:spLocks noChangeArrowheads="1"/>
          </p:cNvSpPr>
          <p:nvPr/>
        </p:nvSpPr>
        <p:spPr bwMode="auto">
          <a:xfrm>
            <a:off x="4337050" y="1579563"/>
            <a:ext cx="91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Peer A</a:t>
            </a:r>
          </a:p>
        </p:txBody>
      </p:sp>
      <p:sp>
        <p:nvSpPr>
          <p:cNvPr id="1024155" name="Text Box 155"/>
          <p:cNvSpPr txBox="1">
            <a:spLocks noChangeArrowheads="1"/>
          </p:cNvSpPr>
          <p:nvPr/>
        </p:nvSpPr>
        <p:spPr bwMode="auto">
          <a:xfrm>
            <a:off x="1844675" y="1736725"/>
            <a:ext cx="91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IXP-W</a:t>
            </a:r>
          </a:p>
        </p:txBody>
      </p:sp>
      <p:sp>
        <p:nvSpPr>
          <p:cNvPr id="1024156" name="Text Box 156"/>
          <p:cNvSpPr txBox="1">
            <a:spLocks noChangeArrowheads="1"/>
          </p:cNvSpPr>
          <p:nvPr/>
        </p:nvSpPr>
        <p:spPr bwMode="auto">
          <a:xfrm>
            <a:off x="7265988" y="2297113"/>
            <a:ext cx="725487"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IXP-E</a:t>
            </a:r>
          </a:p>
        </p:txBody>
      </p:sp>
      <p:sp>
        <p:nvSpPr>
          <p:cNvPr id="1024157" name="Text Box 157"/>
          <p:cNvSpPr txBox="1">
            <a:spLocks noChangeArrowheads="1"/>
          </p:cNvSpPr>
          <p:nvPr/>
        </p:nvSpPr>
        <p:spPr bwMode="auto">
          <a:xfrm>
            <a:off x="101600" y="3111137"/>
            <a:ext cx="990600" cy="47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algn="ctr" eaLnBrk="0" hangingPunct="0">
              <a:spcBef>
                <a:spcPct val="50000"/>
              </a:spcBef>
            </a:pPr>
            <a:r>
              <a:rPr lang="en-US" sz="1400" b="1" dirty="0">
                <a:solidFill>
                  <a:schemeClr val="tx2"/>
                </a:solidFill>
                <a:latin typeface="Arial" charset="0"/>
              </a:rPr>
              <a:t>Upstream A</a:t>
            </a:r>
          </a:p>
        </p:txBody>
      </p:sp>
      <p:sp>
        <p:nvSpPr>
          <p:cNvPr id="1024158" name="Text Box 158"/>
          <p:cNvSpPr txBox="1">
            <a:spLocks noChangeArrowheads="1"/>
          </p:cNvSpPr>
          <p:nvPr/>
        </p:nvSpPr>
        <p:spPr bwMode="auto">
          <a:xfrm>
            <a:off x="101600" y="3809637"/>
            <a:ext cx="990600" cy="476976"/>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3025" tIns="36512" rIns="73025" bIns="36512" anchor="ctr" anchorCtr="1">
            <a:spAutoFit/>
          </a:bodyPr>
          <a:lstStyle/>
          <a:p>
            <a:pPr algn="ctr" eaLnBrk="0" hangingPunct="0">
              <a:spcBef>
                <a:spcPct val="50000"/>
              </a:spcBef>
            </a:pPr>
            <a:r>
              <a:rPr lang="en-US" sz="1400" b="1" dirty="0">
                <a:solidFill>
                  <a:srgbClr val="FFFFFF"/>
                </a:solidFill>
                <a:latin typeface="Arial" charset="0"/>
              </a:rPr>
              <a:t>Upstream B</a:t>
            </a:r>
          </a:p>
        </p:txBody>
      </p:sp>
      <p:sp>
        <p:nvSpPr>
          <p:cNvPr id="1024159" name="Text Box 159"/>
          <p:cNvSpPr txBox="1">
            <a:spLocks noChangeArrowheads="1"/>
          </p:cNvSpPr>
          <p:nvPr/>
        </p:nvSpPr>
        <p:spPr bwMode="auto">
          <a:xfrm>
            <a:off x="7994650" y="3911237"/>
            <a:ext cx="990600" cy="476976"/>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3025" tIns="36512" rIns="73025" bIns="36512" anchor="ctr" anchorCtr="1">
            <a:spAutoFit/>
          </a:bodyPr>
          <a:lstStyle/>
          <a:p>
            <a:pPr algn="ctr" eaLnBrk="0" hangingPunct="0">
              <a:spcBef>
                <a:spcPct val="50000"/>
              </a:spcBef>
            </a:pPr>
            <a:r>
              <a:rPr lang="en-US" sz="1400" b="1" dirty="0">
                <a:solidFill>
                  <a:srgbClr val="FFFFFF"/>
                </a:solidFill>
                <a:latin typeface="Arial" charset="0"/>
              </a:rPr>
              <a:t>Upstream B</a:t>
            </a:r>
          </a:p>
        </p:txBody>
      </p:sp>
      <p:sp>
        <p:nvSpPr>
          <p:cNvPr id="1024160" name="Text Box 160"/>
          <p:cNvSpPr txBox="1">
            <a:spLocks noChangeArrowheads="1"/>
          </p:cNvSpPr>
          <p:nvPr/>
        </p:nvSpPr>
        <p:spPr bwMode="auto">
          <a:xfrm>
            <a:off x="2501900" y="6000750"/>
            <a:ext cx="6858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sz="1400" b="1" dirty="0">
                <a:latin typeface="Arial" charset="0"/>
              </a:rPr>
              <a:t>POP</a:t>
            </a:r>
          </a:p>
        </p:txBody>
      </p:sp>
      <p:sp>
        <p:nvSpPr>
          <p:cNvPr id="1024161" name="Text Box 161"/>
          <p:cNvSpPr txBox="1">
            <a:spLocks noChangeArrowheads="1"/>
          </p:cNvSpPr>
          <p:nvPr/>
        </p:nvSpPr>
        <p:spPr bwMode="auto">
          <a:xfrm>
            <a:off x="5099050" y="2674938"/>
            <a:ext cx="11366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sz="1400" b="1" dirty="0">
                <a:solidFill>
                  <a:schemeClr val="tx2"/>
                </a:solidFill>
                <a:latin typeface="Arial" charset="0"/>
              </a:rPr>
              <a:t>Upstream A</a:t>
            </a:r>
            <a:endParaRPr lang="en-US" sz="3200" b="1" dirty="0">
              <a:solidFill>
                <a:schemeClr val="tx2"/>
              </a:solidFill>
              <a:latin typeface="Arial" charset="0"/>
            </a:endParaRPr>
          </a:p>
        </p:txBody>
      </p:sp>
      <p:sp>
        <p:nvSpPr>
          <p:cNvPr id="1024162" name="Freeform 162"/>
          <p:cNvSpPr>
            <a:spLocks/>
          </p:cNvSpPr>
          <p:nvPr/>
        </p:nvSpPr>
        <p:spPr bwMode="auto">
          <a:xfrm>
            <a:off x="119063" y="3630613"/>
            <a:ext cx="2876550" cy="2333625"/>
          </a:xfrm>
          <a:custGeom>
            <a:avLst/>
            <a:gdLst>
              <a:gd name="T0" fmla="*/ 0 w 1812"/>
              <a:gd name="T1" fmla="*/ 0 h 1470"/>
              <a:gd name="T2" fmla="*/ 718 w 1812"/>
              <a:gd name="T3" fmla="*/ 0 h 1470"/>
              <a:gd name="T4" fmla="*/ 827 w 1812"/>
              <a:gd name="T5" fmla="*/ 459 h 1470"/>
              <a:gd name="T6" fmla="*/ 1812 w 1812"/>
              <a:gd name="T7" fmla="*/ 969 h 1470"/>
              <a:gd name="T8" fmla="*/ 1469 w 1812"/>
              <a:gd name="T9" fmla="*/ 1136 h 1470"/>
              <a:gd name="T10" fmla="*/ 1494 w 1812"/>
              <a:gd name="T11" fmla="*/ 1470 h 1470"/>
              <a:gd name="T12" fmla="*/ 718 w 1812"/>
              <a:gd name="T13" fmla="*/ 1144 h 1470"/>
            </a:gdLst>
            <a:ahLst/>
            <a:cxnLst>
              <a:cxn ang="0">
                <a:pos x="T0" y="T1"/>
              </a:cxn>
              <a:cxn ang="0">
                <a:pos x="T2" y="T3"/>
              </a:cxn>
              <a:cxn ang="0">
                <a:pos x="T4" y="T5"/>
              </a:cxn>
              <a:cxn ang="0">
                <a:pos x="T6" y="T7"/>
              </a:cxn>
              <a:cxn ang="0">
                <a:pos x="T8" y="T9"/>
              </a:cxn>
              <a:cxn ang="0">
                <a:pos x="T10" y="T11"/>
              </a:cxn>
              <a:cxn ang="0">
                <a:pos x="T12" y="T13"/>
              </a:cxn>
            </a:cxnLst>
            <a:rect l="0" t="0" r="r" b="b"/>
            <a:pathLst>
              <a:path w="1812" h="1470">
                <a:moveTo>
                  <a:pt x="0" y="0"/>
                </a:moveTo>
                <a:lnTo>
                  <a:pt x="718" y="0"/>
                </a:lnTo>
                <a:lnTo>
                  <a:pt x="827" y="459"/>
                </a:lnTo>
                <a:lnTo>
                  <a:pt x="1812" y="969"/>
                </a:lnTo>
                <a:lnTo>
                  <a:pt x="1469" y="1136"/>
                </a:lnTo>
                <a:lnTo>
                  <a:pt x="1494" y="1470"/>
                </a:lnTo>
                <a:lnTo>
                  <a:pt x="718" y="1144"/>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4163" name="Freeform 163"/>
          <p:cNvSpPr>
            <a:spLocks/>
          </p:cNvSpPr>
          <p:nvPr/>
        </p:nvSpPr>
        <p:spPr bwMode="auto">
          <a:xfrm>
            <a:off x="1377950" y="1576388"/>
            <a:ext cx="2001838" cy="4373562"/>
          </a:xfrm>
          <a:custGeom>
            <a:avLst/>
            <a:gdLst>
              <a:gd name="T0" fmla="*/ 952 w 1261"/>
              <a:gd name="T1" fmla="*/ 0 h 2755"/>
              <a:gd name="T2" fmla="*/ 84 w 1261"/>
              <a:gd name="T3" fmla="*/ 443 h 2755"/>
              <a:gd name="T4" fmla="*/ 668 w 1261"/>
              <a:gd name="T5" fmla="*/ 1194 h 2755"/>
              <a:gd name="T6" fmla="*/ 1261 w 1261"/>
              <a:gd name="T7" fmla="*/ 1378 h 2755"/>
              <a:gd name="T8" fmla="*/ 1085 w 1261"/>
              <a:gd name="T9" fmla="*/ 2229 h 2755"/>
              <a:gd name="T10" fmla="*/ 701 w 1261"/>
              <a:gd name="T11" fmla="*/ 2430 h 2755"/>
              <a:gd name="T12" fmla="*/ 701 w 1261"/>
              <a:gd name="T13" fmla="*/ 2755 h 2755"/>
              <a:gd name="T14" fmla="*/ 0 w 1261"/>
              <a:gd name="T15" fmla="*/ 2455 h 2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1" h="2755">
                <a:moveTo>
                  <a:pt x="952" y="0"/>
                </a:moveTo>
                <a:lnTo>
                  <a:pt x="84" y="443"/>
                </a:lnTo>
                <a:lnTo>
                  <a:pt x="668" y="1194"/>
                </a:lnTo>
                <a:lnTo>
                  <a:pt x="1261" y="1378"/>
                </a:lnTo>
                <a:lnTo>
                  <a:pt x="1085" y="2229"/>
                </a:lnTo>
                <a:lnTo>
                  <a:pt x="701" y="2430"/>
                </a:lnTo>
                <a:lnTo>
                  <a:pt x="701" y="2755"/>
                </a:lnTo>
                <a:lnTo>
                  <a:pt x="0" y="2455"/>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4164" name="Freeform 164"/>
          <p:cNvSpPr>
            <a:spLocks/>
          </p:cNvSpPr>
          <p:nvPr/>
        </p:nvSpPr>
        <p:spPr bwMode="auto">
          <a:xfrm>
            <a:off x="1471613" y="3975100"/>
            <a:ext cx="7407275" cy="1947863"/>
          </a:xfrm>
          <a:custGeom>
            <a:avLst/>
            <a:gdLst>
              <a:gd name="T0" fmla="*/ 4666 w 4666"/>
              <a:gd name="T1" fmla="*/ 84 h 1227"/>
              <a:gd name="T2" fmla="*/ 4624 w 4666"/>
              <a:gd name="T3" fmla="*/ 59 h 1227"/>
              <a:gd name="T4" fmla="*/ 3831 w 4666"/>
              <a:gd name="T5" fmla="*/ 34 h 1227"/>
              <a:gd name="T6" fmla="*/ 2145 w 4666"/>
              <a:gd name="T7" fmla="*/ 0 h 1227"/>
              <a:gd name="T8" fmla="*/ 2020 w 4666"/>
              <a:gd name="T9" fmla="*/ 318 h 1227"/>
              <a:gd name="T10" fmla="*/ 2120 w 4666"/>
              <a:gd name="T11" fmla="*/ 1027 h 1227"/>
              <a:gd name="T12" fmla="*/ 1010 w 4666"/>
              <a:gd name="T13" fmla="*/ 919 h 1227"/>
              <a:gd name="T14" fmla="*/ 634 w 4666"/>
              <a:gd name="T15" fmla="*/ 1227 h 1227"/>
              <a:gd name="T16" fmla="*/ 0 w 4666"/>
              <a:gd name="T17" fmla="*/ 944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6" h="1227">
                <a:moveTo>
                  <a:pt x="4666" y="84"/>
                </a:moveTo>
                <a:cubicBezTo>
                  <a:pt x="4636" y="63"/>
                  <a:pt x="4650" y="71"/>
                  <a:pt x="4624" y="59"/>
                </a:cubicBezTo>
                <a:lnTo>
                  <a:pt x="3831" y="34"/>
                </a:lnTo>
                <a:lnTo>
                  <a:pt x="2145" y="0"/>
                </a:lnTo>
                <a:lnTo>
                  <a:pt x="2020" y="318"/>
                </a:lnTo>
                <a:lnTo>
                  <a:pt x="2120" y="1027"/>
                </a:lnTo>
                <a:lnTo>
                  <a:pt x="1010" y="919"/>
                </a:lnTo>
                <a:lnTo>
                  <a:pt x="634" y="1227"/>
                </a:lnTo>
                <a:lnTo>
                  <a:pt x="0" y="944"/>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4165" name="Freeform 165"/>
          <p:cNvSpPr>
            <a:spLocks/>
          </p:cNvSpPr>
          <p:nvPr/>
        </p:nvSpPr>
        <p:spPr bwMode="auto">
          <a:xfrm>
            <a:off x="1431925" y="1895475"/>
            <a:ext cx="6453188" cy="4002088"/>
          </a:xfrm>
          <a:custGeom>
            <a:avLst/>
            <a:gdLst>
              <a:gd name="T0" fmla="*/ 3522 w 4065"/>
              <a:gd name="T1" fmla="*/ 0 h 2521"/>
              <a:gd name="T2" fmla="*/ 4065 w 4065"/>
              <a:gd name="T3" fmla="*/ 676 h 2521"/>
              <a:gd name="T4" fmla="*/ 3823 w 4065"/>
              <a:gd name="T5" fmla="*/ 1077 h 2521"/>
              <a:gd name="T6" fmla="*/ 3806 w 4065"/>
              <a:gd name="T7" fmla="*/ 1352 h 2521"/>
              <a:gd name="T8" fmla="*/ 2137 w 4065"/>
              <a:gd name="T9" fmla="*/ 1310 h 2521"/>
              <a:gd name="T10" fmla="*/ 2028 w 4065"/>
              <a:gd name="T11" fmla="*/ 1636 h 2521"/>
              <a:gd name="T12" fmla="*/ 2137 w 4065"/>
              <a:gd name="T13" fmla="*/ 2345 h 2521"/>
              <a:gd name="T14" fmla="*/ 1035 w 4065"/>
              <a:gd name="T15" fmla="*/ 2204 h 2521"/>
              <a:gd name="T16" fmla="*/ 659 w 4065"/>
              <a:gd name="T17" fmla="*/ 2521 h 2521"/>
              <a:gd name="T18" fmla="*/ 0 w 4065"/>
              <a:gd name="T19" fmla="*/ 2204 h 2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5" h="2521">
                <a:moveTo>
                  <a:pt x="3522" y="0"/>
                </a:moveTo>
                <a:lnTo>
                  <a:pt x="4065" y="676"/>
                </a:lnTo>
                <a:lnTo>
                  <a:pt x="3823" y="1077"/>
                </a:lnTo>
                <a:lnTo>
                  <a:pt x="3806" y="1352"/>
                </a:lnTo>
                <a:lnTo>
                  <a:pt x="2137" y="1310"/>
                </a:lnTo>
                <a:lnTo>
                  <a:pt x="2028" y="1636"/>
                </a:lnTo>
                <a:lnTo>
                  <a:pt x="2137" y="2345"/>
                </a:lnTo>
                <a:lnTo>
                  <a:pt x="1035" y="2204"/>
                </a:lnTo>
                <a:lnTo>
                  <a:pt x="659" y="2521"/>
                </a:lnTo>
                <a:lnTo>
                  <a:pt x="0" y="2204"/>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4166" name="Freeform 166"/>
          <p:cNvSpPr>
            <a:spLocks/>
          </p:cNvSpPr>
          <p:nvPr/>
        </p:nvSpPr>
        <p:spPr bwMode="auto">
          <a:xfrm>
            <a:off x="1431925" y="2663825"/>
            <a:ext cx="4425950" cy="3259138"/>
          </a:xfrm>
          <a:custGeom>
            <a:avLst/>
            <a:gdLst>
              <a:gd name="T0" fmla="*/ 2537 w 2788"/>
              <a:gd name="T1" fmla="*/ 0 h 2053"/>
              <a:gd name="T2" fmla="*/ 2788 w 2788"/>
              <a:gd name="T3" fmla="*/ 434 h 2053"/>
              <a:gd name="T4" fmla="*/ 2187 w 2788"/>
              <a:gd name="T5" fmla="*/ 818 h 2053"/>
              <a:gd name="T6" fmla="*/ 2053 w 2788"/>
              <a:gd name="T7" fmla="*/ 1127 h 2053"/>
              <a:gd name="T8" fmla="*/ 2178 w 2788"/>
              <a:gd name="T9" fmla="*/ 1845 h 2053"/>
              <a:gd name="T10" fmla="*/ 1018 w 2788"/>
              <a:gd name="T11" fmla="*/ 1736 h 2053"/>
              <a:gd name="T12" fmla="*/ 667 w 2788"/>
              <a:gd name="T13" fmla="*/ 2053 h 2053"/>
              <a:gd name="T14" fmla="*/ 0 w 2788"/>
              <a:gd name="T15" fmla="*/ 1736 h 20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8" h="2053">
                <a:moveTo>
                  <a:pt x="2537" y="0"/>
                </a:moveTo>
                <a:lnTo>
                  <a:pt x="2788" y="434"/>
                </a:lnTo>
                <a:lnTo>
                  <a:pt x="2187" y="818"/>
                </a:lnTo>
                <a:lnTo>
                  <a:pt x="2053" y="1127"/>
                </a:lnTo>
                <a:lnTo>
                  <a:pt x="2178" y="1845"/>
                </a:lnTo>
                <a:lnTo>
                  <a:pt x="1018" y="1736"/>
                </a:lnTo>
                <a:lnTo>
                  <a:pt x="667" y="2053"/>
                </a:lnTo>
                <a:lnTo>
                  <a:pt x="0" y="1736"/>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4167" name="AutoShape 167"/>
          <p:cNvSpPr>
            <a:spLocks noChangeArrowheads="1"/>
          </p:cNvSpPr>
          <p:nvPr/>
        </p:nvSpPr>
        <p:spPr bwMode="auto">
          <a:xfrm>
            <a:off x="3776662" y="5989638"/>
            <a:ext cx="2065337" cy="701675"/>
          </a:xfrm>
          <a:prstGeom prst="wedgeRoundRectCallout">
            <a:avLst>
              <a:gd name="adj1" fmla="val -152935"/>
              <a:gd name="adj2" fmla="val -60181"/>
              <a:gd name="adj3" fmla="val 16667"/>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sz="1800" b="1" dirty="0">
                <a:solidFill>
                  <a:srgbClr val="000000"/>
                </a:solidFill>
                <a:latin typeface="Arial" charset="0"/>
              </a:rPr>
              <a:t>Target is</a:t>
            </a:r>
            <a:r>
              <a:rPr lang="en-US" sz="1800" b="1" i="1" dirty="0">
                <a:solidFill>
                  <a:srgbClr val="000000"/>
                </a:solidFill>
                <a:latin typeface="Arial" charset="0"/>
              </a:rPr>
              <a:t> taken out</a:t>
            </a:r>
          </a:p>
        </p:txBody>
      </p:sp>
    </p:spTree>
    <p:extLst>
      <p:ext uri="{BB962C8B-B14F-4D97-AF65-F5344CB8AC3E}">
        <p14:creationId xmlns:p14="http://schemas.microsoft.com/office/powerpoint/2010/main" val="5945551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Oval 2"/>
          <p:cNvSpPr>
            <a:spLocks noChangeArrowheads="1"/>
          </p:cNvSpPr>
          <p:nvPr/>
        </p:nvSpPr>
        <p:spPr bwMode="auto">
          <a:xfrm>
            <a:off x="163513" y="4903788"/>
            <a:ext cx="1920875" cy="1954212"/>
          </a:xfrm>
          <a:prstGeom prst="ellipse">
            <a:avLst/>
          </a:prstGeom>
          <a:solidFill>
            <a:srgbClr val="C0C0C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051" name="Freeform 3"/>
          <p:cNvSpPr>
            <a:spLocks/>
          </p:cNvSpPr>
          <p:nvPr/>
        </p:nvSpPr>
        <p:spPr bwMode="auto">
          <a:xfrm>
            <a:off x="5818188" y="5459413"/>
            <a:ext cx="1978025" cy="896937"/>
          </a:xfrm>
          <a:custGeom>
            <a:avLst/>
            <a:gdLst>
              <a:gd name="T0" fmla="*/ 0 w 1246"/>
              <a:gd name="T1" fmla="*/ 282 h 565"/>
              <a:gd name="T2" fmla="*/ 3 w 1246"/>
              <a:gd name="T3" fmla="*/ 253 h 565"/>
              <a:gd name="T4" fmla="*/ 14 w 1246"/>
              <a:gd name="T5" fmla="*/ 224 h 565"/>
              <a:gd name="T6" fmla="*/ 31 w 1246"/>
              <a:gd name="T7" fmla="*/ 194 h 565"/>
              <a:gd name="T8" fmla="*/ 53 w 1246"/>
              <a:gd name="T9" fmla="*/ 167 h 565"/>
              <a:gd name="T10" fmla="*/ 83 w 1246"/>
              <a:gd name="T11" fmla="*/ 141 h 565"/>
              <a:gd name="T12" fmla="*/ 119 w 1246"/>
              <a:gd name="T13" fmla="*/ 115 h 565"/>
              <a:gd name="T14" fmla="*/ 160 w 1246"/>
              <a:gd name="T15" fmla="*/ 93 h 565"/>
              <a:gd name="T16" fmla="*/ 207 w 1246"/>
              <a:gd name="T17" fmla="*/ 72 h 565"/>
              <a:gd name="T18" fmla="*/ 257 w 1246"/>
              <a:gd name="T19" fmla="*/ 53 h 565"/>
              <a:gd name="T20" fmla="*/ 312 w 1246"/>
              <a:gd name="T21" fmla="*/ 38 h 565"/>
              <a:gd name="T22" fmla="*/ 369 w 1246"/>
              <a:gd name="T23" fmla="*/ 24 h 565"/>
              <a:gd name="T24" fmla="*/ 431 w 1246"/>
              <a:gd name="T25" fmla="*/ 13 h 565"/>
              <a:gd name="T26" fmla="*/ 493 w 1246"/>
              <a:gd name="T27" fmla="*/ 5 h 565"/>
              <a:gd name="T28" fmla="*/ 557 w 1246"/>
              <a:gd name="T29" fmla="*/ 1 h 565"/>
              <a:gd name="T30" fmla="*/ 623 w 1246"/>
              <a:gd name="T31" fmla="*/ 0 h 565"/>
              <a:gd name="T32" fmla="*/ 689 w 1246"/>
              <a:gd name="T33" fmla="*/ 1 h 565"/>
              <a:gd name="T34" fmla="*/ 752 w 1246"/>
              <a:gd name="T35" fmla="*/ 5 h 565"/>
              <a:gd name="T36" fmla="*/ 816 w 1246"/>
              <a:gd name="T37" fmla="*/ 13 h 565"/>
              <a:gd name="T38" fmla="*/ 877 w 1246"/>
              <a:gd name="T39" fmla="*/ 24 h 565"/>
              <a:gd name="T40" fmla="*/ 935 w 1246"/>
              <a:gd name="T41" fmla="*/ 38 h 565"/>
              <a:gd name="T42" fmla="*/ 989 w 1246"/>
              <a:gd name="T43" fmla="*/ 53 h 565"/>
              <a:gd name="T44" fmla="*/ 1041 w 1246"/>
              <a:gd name="T45" fmla="*/ 72 h 565"/>
              <a:gd name="T46" fmla="*/ 1086 w 1246"/>
              <a:gd name="T47" fmla="*/ 93 h 565"/>
              <a:gd name="T48" fmla="*/ 1127 w 1246"/>
              <a:gd name="T49" fmla="*/ 115 h 565"/>
              <a:gd name="T50" fmla="*/ 1163 w 1246"/>
              <a:gd name="T51" fmla="*/ 141 h 565"/>
              <a:gd name="T52" fmla="*/ 1193 w 1246"/>
              <a:gd name="T53" fmla="*/ 167 h 565"/>
              <a:gd name="T54" fmla="*/ 1215 w 1246"/>
              <a:gd name="T55" fmla="*/ 194 h 565"/>
              <a:gd name="T56" fmla="*/ 1232 w 1246"/>
              <a:gd name="T57" fmla="*/ 224 h 565"/>
              <a:gd name="T58" fmla="*/ 1243 w 1246"/>
              <a:gd name="T59" fmla="*/ 253 h 565"/>
              <a:gd name="T60" fmla="*/ 1246 w 1246"/>
              <a:gd name="T61" fmla="*/ 282 h 565"/>
              <a:gd name="T62" fmla="*/ 1243 w 1246"/>
              <a:gd name="T63" fmla="*/ 312 h 565"/>
              <a:gd name="T64" fmla="*/ 1232 w 1246"/>
              <a:gd name="T65" fmla="*/ 341 h 565"/>
              <a:gd name="T66" fmla="*/ 1215 w 1246"/>
              <a:gd name="T67" fmla="*/ 368 h 565"/>
              <a:gd name="T68" fmla="*/ 1193 w 1246"/>
              <a:gd name="T69" fmla="*/ 396 h 565"/>
              <a:gd name="T70" fmla="*/ 1163 w 1246"/>
              <a:gd name="T71" fmla="*/ 424 h 565"/>
              <a:gd name="T72" fmla="*/ 1127 w 1246"/>
              <a:gd name="T73" fmla="*/ 448 h 565"/>
              <a:gd name="T74" fmla="*/ 1086 w 1246"/>
              <a:gd name="T75" fmla="*/ 470 h 565"/>
              <a:gd name="T76" fmla="*/ 1041 w 1246"/>
              <a:gd name="T77" fmla="*/ 492 h 565"/>
              <a:gd name="T78" fmla="*/ 989 w 1246"/>
              <a:gd name="T79" fmla="*/ 510 h 565"/>
              <a:gd name="T80" fmla="*/ 935 w 1246"/>
              <a:gd name="T81" fmla="*/ 527 h 565"/>
              <a:gd name="T82" fmla="*/ 877 w 1246"/>
              <a:gd name="T83" fmla="*/ 541 h 565"/>
              <a:gd name="T84" fmla="*/ 816 w 1246"/>
              <a:gd name="T85" fmla="*/ 551 h 565"/>
              <a:gd name="T86" fmla="*/ 752 w 1246"/>
              <a:gd name="T87" fmla="*/ 558 h 565"/>
              <a:gd name="T88" fmla="*/ 689 w 1246"/>
              <a:gd name="T89" fmla="*/ 563 h 565"/>
              <a:gd name="T90" fmla="*/ 623 w 1246"/>
              <a:gd name="T91" fmla="*/ 565 h 565"/>
              <a:gd name="T92" fmla="*/ 557 w 1246"/>
              <a:gd name="T93" fmla="*/ 563 h 565"/>
              <a:gd name="T94" fmla="*/ 493 w 1246"/>
              <a:gd name="T95" fmla="*/ 558 h 565"/>
              <a:gd name="T96" fmla="*/ 431 w 1246"/>
              <a:gd name="T97" fmla="*/ 551 h 565"/>
              <a:gd name="T98" fmla="*/ 369 w 1246"/>
              <a:gd name="T99" fmla="*/ 541 h 565"/>
              <a:gd name="T100" fmla="*/ 312 w 1246"/>
              <a:gd name="T101" fmla="*/ 527 h 565"/>
              <a:gd name="T102" fmla="*/ 257 w 1246"/>
              <a:gd name="T103" fmla="*/ 510 h 565"/>
              <a:gd name="T104" fmla="*/ 207 w 1246"/>
              <a:gd name="T105" fmla="*/ 492 h 565"/>
              <a:gd name="T106" fmla="*/ 160 w 1246"/>
              <a:gd name="T107" fmla="*/ 470 h 565"/>
              <a:gd name="T108" fmla="*/ 119 w 1246"/>
              <a:gd name="T109" fmla="*/ 448 h 565"/>
              <a:gd name="T110" fmla="*/ 83 w 1246"/>
              <a:gd name="T111" fmla="*/ 424 h 565"/>
              <a:gd name="T112" fmla="*/ 53 w 1246"/>
              <a:gd name="T113" fmla="*/ 396 h 565"/>
              <a:gd name="T114" fmla="*/ 31 w 1246"/>
              <a:gd name="T115" fmla="*/ 368 h 565"/>
              <a:gd name="T116" fmla="*/ 14 w 1246"/>
              <a:gd name="T117" fmla="*/ 341 h 565"/>
              <a:gd name="T118" fmla="*/ 3 w 1246"/>
              <a:gd name="T119" fmla="*/ 312 h 565"/>
              <a:gd name="T120" fmla="*/ 0 w 1246"/>
              <a:gd name="T121" fmla="*/ 28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6" h="565">
                <a:moveTo>
                  <a:pt x="0" y="282"/>
                </a:moveTo>
                <a:lnTo>
                  <a:pt x="3" y="253"/>
                </a:lnTo>
                <a:lnTo>
                  <a:pt x="14" y="224"/>
                </a:lnTo>
                <a:lnTo>
                  <a:pt x="31" y="194"/>
                </a:lnTo>
                <a:lnTo>
                  <a:pt x="53" y="167"/>
                </a:lnTo>
                <a:lnTo>
                  <a:pt x="83" y="141"/>
                </a:lnTo>
                <a:lnTo>
                  <a:pt x="119" y="115"/>
                </a:lnTo>
                <a:lnTo>
                  <a:pt x="160" y="93"/>
                </a:lnTo>
                <a:lnTo>
                  <a:pt x="207" y="72"/>
                </a:lnTo>
                <a:lnTo>
                  <a:pt x="257" y="53"/>
                </a:lnTo>
                <a:lnTo>
                  <a:pt x="312" y="38"/>
                </a:lnTo>
                <a:lnTo>
                  <a:pt x="369" y="24"/>
                </a:lnTo>
                <a:lnTo>
                  <a:pt x="431" y="13"/>
                </a:lnTo>
                <a:lnTo>
                  <a:pt x="493" y="5"/>
                </a:lnTo>
                <a:lnTo>
                  <a:pt x="557" y="1"/>
                </a:lnTo>
                <a:lnTo>
                  <a:pt x="623" y="0"/>
                </a:lnTo>
                <a:lnTo>
                  <a:pt x="689" y="1"/>
                </a:lnTo>
                <a:lnTo>
                  <a:pt x="752" y="5"/>
                </a:lnTo>
                <a:lnTo>
                  <a:pt x="816" y="13"/>
                </a:lnTo>
                <a:lnTo>
                  <a:pt x="877" y="24"/>
                </a:lnTo>
                <a:lnTo>
                  <a:pt x="935" y="38"/>
                </a:lnTo>
                <a:lnTo>
                  <a:pt x="989" y="53"/>
                </a:lnTo>
                <a:lnTo>
                  <a:pt x="1041" y="72"/>
                </a:lnTo>
                <a:lnTo>
                  <a:pt x="1086" y="93"/>
                </a:lnTo>
                <a:lnTo>
                  <a:pt x="1127" y="115"/>
                </a:lnTo>
                <a:lnTo>
                  <a:pt x="1163" y="141"/>
                </a:lnTo>
                <a:lnTo>
                  <a:pt x="1193" y="167"/>
                </a:lnTo>
                <a:lnTo>
                  <a:pt x="1215" y="194"/>
                </a:lnTo>
                <a:lnTo>
                  <a:pt x="1232" y="224"/>
                </a:lnTo>
                <a:lnTo>
                  <a:pt x="1243" y="253"/>
                </a:lnTo>
                <a:lnTo>
                  <a:pt x="1246" y="282"/>
                </a:lnTo>
                <a:lnTo>
                  <a:pt x="1243" y="312"/>
                </a:lnTo>
                <a:lnTo>
                  <a:pt x="1232" y="341"/>
                </a:lnTo>
                <a:lnTo>
                  <a:pt x="1215" y="368"/>
                </a:lnTo>
                <a:lnTo>
                  <a:pt x="1193" y="396"/>
                </a:lnTo>
                <a:lnTo>
                  <a:pt x="1163" y="424"/>
                </a:lnTo>
                <a:lnTo>
                  <a:pt x="1127" y="448"/>
                </a:lnTo>
                <a:lnTo>
                  <a:pt x="1086" y="470"/>
                </a:lnTo>
                <a:lnTo>
                  <a:pt x="1041" y="492"/>
                </a:lnTo>
                <a:lnTo>
                  <a:pt x="989" y="510"/>
                </a:lnTo>
                <a:lnTo>
                  <a:pt x="935" y="527"/>
                </a:lnTo>
                <a:lnTo>
                  <a:pt x="877" y="541"/>
                </a:lnTo>
                <a:lnTo>
                  <a:pt x="816" y="551"/>
                </a:lnTo>
                <a:lnTo>
                  <a:pt x="752" y="558"/>
                </a:lnTo>
                <a:lnTo>
                  <a:pt x="689" y="563"/>
                </a:lnTo>
                <a:lnTo>
                  <a:pt x="623" y="565"/>
                </a:lnTo>
                <a:lnTo>
                  <a:pt x="557" y="563"/>
                </a:lnTo>
                <a:lnTo>
                  <a:pt x="493" y="558"/>
                </a:lnTo>
                <a:lnTo>
                  <a:pt x="431" y="551"/>
                </a:lnTo>
                <a:lnTo>
                  <a:pt x="369" y="541"/>
                </a:lnTo>
                <a:lnTo>
                  <a:pt x="312" y="527"/>
                </a:lnTo>
                <a:lnTo>
                  <a:pt x="257" y="510"/>
                </a:lnTo>
                <a:lnTo>
                  <a:pt x="207" y="492"/>
                </a:lnTo>
                <a:lnTo>
                  <a:pt x="160" y="470"/>
                </a:lnTo>
                <a:lnTo>
                  <a:pt x="119" y="448"/>
                </a:lnTo>
                <a:lnTo>
                  <a:pt x="83" y="424"/>
                </a:lnTo>
                <a:lnTo>
                  <a:pt x="53" y="396"/>
                </a:lnTo>
                <a:lnTo>
                  <a:pt x="31" y="368"/>
                </a:lnTo>
                <a:lnTo>
                  <a:pt x="14" y="341"/>
                </a:lnTo>
                <a:lnTo>
                  <a:pt x="3" y="312"/>
                </a:lnTo>
                <a:lnTo>
                  <a:pt x="0" y="282"/>
                </a:lnTo>
                <a:close/>
              </a:path>
            </a:pathLst>
          </a:custGeom>
          <a:solidFill>
            <a:schemeClr val="folHlink">
              <a:alpha val="50000"/>
            </a:schemeClr>
          </a:solidFill>
          <a:ln>
            <a:noFill/>
          </a:ln>
          <a:extLst>
            <a:ext uri="{91240B29-F687-4f45-9708-019B960494DF}">
              <a14:hiddenLine xmlns:a14="http://schemas.microsoft.com/office/drawing/2010/main" w="8001">
                <a:solidFill>
                  <a:srgbClr val="000000"/>
                </a:solidFill>
                <a:prstDash val="solid"/>
                <a:round/>
                <a:headEnd/>
                <a:tailEnd/>
              </a14:hiddenLine>
            </a:ext>
          </a:extLst>
        </p:spPr>
        <p:txBody>
          <a:bodyPr/>
          <a:lstStyle/>
          <a:p>
            <a:endParaRPr lang="en-US" dirty="0"/>
          </a:p>
        </p:txBody>
      </p:sp>
      <p:sp>
        <p:nvSpPr>
          <p:cNvPr id="1026052" name="Rectangle 4"/>
          <p:cNvSpPr>
            <a:spLocks noChangeArrowheads="1"/>
          </p:cNvSpPr>
          <p:nvPr/>
        </p:nvSpPr>
        <p:spPr bwMode="auto">
          <a:xfrm>
            <a:off x="6667500" y="5818188"/>
            <a:ext cx="3667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eaLnBrk="0" hangingPunct="0"/>
            <a:r>
              <a:rPr lang="en-US" sz="1300" b="1" dirty="0">
                <a:solidFill>
                  <a:srgbClr val="000000"/>
                </a:solidFill>
                <a:latin typeface="Arial" charset="0"/>
              </a:rPr>
              <a:t>NOC</a:t>
            </a:r>
            <a:endParaRPr lang="en-US" sz="2400" dirty="0">
              <a:latin typeface="Arial" charset="0"/>
            </a:endParaRPr>
          </a:p>
        </p:txBody>
      </p:sp>
      <p:sp>
        <p:nvSpPr>
          <p:cNvPr id="1026053" name="Line 5"/>
          <p:cNvSpPr>
            <a:spLocks noChangeShapeType="1"/>
          </p:cNvSpPr>
          <p:nvPr/>
        </p:nvSpPr>
        <p:spPr bwMode="auto">
          <a:xfrm flipV="1">
            <a:off x="6324600" y="4965700"/>
            <a:ext cx="25400" cy="782638"/>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054" name="Line 6"/>
          <p:cNvSpPr>
            <a:spLocks noChangeShapeType="1"/>
          </p:cNvSpPr>
          <p:nvPr/>
        </p:nvSpPr>
        <p:spPr bwMode="auto">
          <a:xfrm>
            <a:off x="4656138" y="5686425"/>
            <a:ext cx="1514475" cy="100013"/>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grpSp>
        <p:nvGrpSpPr>
          <p:cNvPr id="1026055" name="Group 7"/>
          <p:cNvGrpSpPr>
            <a:grpSpLocks/>
          </p:cNvGrpSpPr>
          <p:nvPr/>
        </p:nvGrpSpPr>
        <p:grpSpPr bwMode="auto">
          <a:xfrm>
            <a:off x="6053138" y="5635625"/>
            <a:ext cx="512762" cy="287338"/>
            <a:chOff x="3813" y="3550"/>
            <a:chExt cx="323" cy="181"/>
          </a:xfrm>
        </p:grpSpPr>
        <p:sp>
          <p:nvSpPr>
            <p:cNvPr id="1026056" name="Oval 8"/>
            <p:cNvSpPr>
              <a:spLocks noChangeArrowheads="1"/>
            </p:cNvSpPr>
            <p:nvPr/>
          </p:nvSpPr>
          <p:spPr bwMode="auto">
            <a:xfrm>
              <a:off x="3814" y="3627"/>
              <a:ext cx="317" cy="104"/>
            </a:xfrm>
            <a:prstGeom prst="ellipse">
              <a:avLst/>
            </a:prstGeom>
            <a:solidFill>
              <a:srgbClr val="0078AA"/>
            </a:solidFill>
            <a:ln w="3175">
              <a:solidFill>
                <a:srgbClr val="AAE6FF"/>
              </a:solidFill>
              <a:round/>
              <a:headEnd/>
              <a:tailEnd/>
            </a:ln>
          </p:spPr>
          <p:txBody>
            <a:bodyPr/>
            <a:lstStyle/>
            <a:p>
              <a:endParaRPr lang="en-US" dirty="0"/>
            </a:p>
          </p:txBody>
        </p:sp>
        <p:sp>
          <p:nvSpPr>
            <p:cNvPr id="1026057" name="Rectangle 9"/>
            <p:cNvSpPr>
              <a:spLocks noChangeArrowheads="1"/>
            </p:cNvSpPr>
            <p:nvPr/>
          </p:nvSpPr>
          <p:spPr bwMode="auto">
            <a:xfrm>
              <a:off x="3813" y="3605"/>
              <a:ext cx="322" cy="77"/>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6058" name="Rectangle 10"/>
            <p:cNvSpPr>
              <a:spLocks noChangeArrowheads="1"/>
            </p:cNvSpPr>
            <p:nvPr/>
          </p:nvSpPr>
          <p:spPr bwMode="auto">
            <a:xfrm>
              <a:off x="3813" y="3605"/>
              <a:ext cx="322" cy="77"/>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6059" name="Oval 11"/>
            <p:cNvSpPr>
              <a:spLocks noChangeArrowheads="1"/>
            </p:cNvSpPr>
            <p:nvPr/>
          </p:nvSpPr>
          <p:spPr bwMode="auto">
            <a:xfrm>
              <a:off x="3814" y="3550"/>
              <a:ext cx="317" cy="104"/>
            </a:xfrm>
            <a:prstGeom prst="ellipse">
              <a:avLst/>
            </a:prstGeom>
            <a:solidFill>
              <a:srgbClr val="00B4FF"/>
            </a:solidFill>
            <a:ln w="3175">
              <a:solidFill>
                <a:srgbClr val="AAE6FF"/>
              </a:solidFill>
              <a:round/>
              <a:headEnd/>
              <a:tailEnd/>
            </a:ln>
          </p:spPr>
          <p:txBody>
            <a:bodyPr/>
            <a:lstStyle/>
            <a:p>
              <a:endParaRPr lang="en-US" dirty="0"/>
            </a:p>
          </p:txBody>
        </p:sp>
        <p:sp>
          <p:nvSpPr>
            <p:cNvPr id="1026060" name="Freeform 12"/>
            <p:cNvSpPr>
              <a:spLocks/>
            </p:cNvSpPr>
            <p:nvPr/>
          </p:nvSpPr>
          <p:spPr bwMode="auto">
            <a:xfrm>
              <a:off x="3978" y="3564"/>
              <a:ext cx="106" cy="35"/>
            </a:xfrm>
            <a:custGeom>
              <a:avLst/>
              <a:gdLst>
                <a:gd name="T0" fmla="*/ 0 w 106"/>
                <a:gd name="T1" fmla="*/ 28 h 35"/>
                <a:gd name="T2" fmla="*/ 23 w 106"/>
                <a:gd name="T3" fmla="*/ 35 h 35"/>
                <a:gd name="T4" fmla="*/ 80 w 106"/>
                <a:gd name="T5" fmla="*/ 12 h 35"/>
                <a:gd name="T6" fmla="*/ 106 w 106"/>
                <a:gd name="T7" fmla="*/ 20 h 35"/>
                <a:gd name="T8" fmla="*/ 92 w 106"/>
                <a:gd name="T9" fmla="*/ 0 h 35"/>
                <a:gd name="T10" fmla="*/ 25 w 106"/>
                <a:gd name="T11" fmla="*/ 0 h 35"/>
                <a:gd name="T12" fmla="*/ 52 w 106"/>
                <a:gd name="T13" fmla="*/ 6 h 35"/>
                <a:gd name="T14" fmla="*/ 0 w 106"/>
                <a:gd name="T15" fmla="*/ 2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8"/>
                  </a:moveTo>
                  <a:lnTo>
                    <a:pt x="23" y="35"/>
                  </a:lnTo>
                  <a:lnTo>
                    <a:pt x="80" y="12"/>
                  </a:lnTo>
                  <a:lnTo>
                    <a:pt x="106" y="20"/>
                  </a:lnTo>
                  <a:lnTo>
                    <a:pt x="92" y="0"/>
                  </a:lnTo>
                  <a:lnTo>
                    <a:pt x="25" y="0"/>
                  </a:lnTo>
                  <a:lnTo>
                    <a:pt x="52" y="6"/>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1" name="Freeform 13"/>
            <p:cNvSpPr>
              <a:spLocks/>
            </p:cNvSpPr>
            <p:nvPr/>
          </p:nvSpPr>
          <p:spPr bwMode="auto">
            <a:xfrm>
              <a:off x="3978" y="3564"/>
              <a:ext cx="106" cy="35"/>
            </a:xfrm>
            <a:custGeom>
              <a:avLst/>
              <a:gdLst>
                <a:gd name="T0" fmla="*/ 0 w 106"/>
                <a:gd name="T1" fmla="*/ 28 h 35"/>
                <a:gd name="T2" fmla="*/ 23 w 106"/>
                <a:gd name="T3" fmla="*/ 35 h 35"/>
                <a:gd name="T4" fmla="*/ 80 w 106"/>
                <a:gd name="T5" fmla="*/ 12 h 35"/>
                <a:gd name="T6" fmla="*/ 106 w 106"/>
                <a:gd name="T7" fmla="*/ 20 h 35"/>
                <a:gd name="T8" fmla="*/ 92 w 106"/>
                <a:gd name="T9" fmla="*/ 0 h 35"/>
                <a:gd name="T10" fmla="*/ 25 w 106"/>
                <a:gd name="T11" fmla="*/ 0 h 35"/>
                <a:gd name="T12" fmla="*/ 52 w 106"/>
                <a:gd name="T13" fmla="*/ 6 h 35"/>
                <a:gd name="T14" fmla="*/ 0 w 106"/>
                <a:gd name="T15" fmla="*/ 2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8"/>
                  </a:moveTo>
                  <a:lnTo>
                    <a:pt x="23" y="35"/>
                  </a:lnTo>
                  <a:lnTo>
                    <a:pt x="80" y="12"/>
                  </a:lnTo>
                  <a:lnTo>
                    <a:pt x="106" y="20"/>
                  </a:lnTo>
                  <a:lnTo>
                    <a:pt x="92" y="0"/>
                  </a:lnTo>
                  <a:lnTo>
                    <a:pt x="25" y="0"/>
                  </a:lnTo>
                  <a:lnTo>
                    <a:pt x="52" y="6"/>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2" name="Freeform 14"/>
            <p:cNvSpPr>
              <a:spLocks/>
            </p:cNvSpPr>
            <p:nvPr/>
          </p:nvSpPr>
          <p:spPr bwMode="auto">
            <a:xfrm>
              <a:off x="3862" y="3605"/>
              <a:ext cx="106" cy="37"/>
            </a:xfrm>
            <a:custGeom>
              <a:avLst/>
              <a:gdLst>
                <a:gd name="T0" fmla="*/ 106 w 106"/>
                <a:gd name="T1" fmla="*/ 8 h 37"/>
                <a:gd name="T2" fmla="*/ 83 w 106"/>
                <a:gd name="T3" fmla="*/ 0 h 37"/>
                <a:gd name="T4" fmla="*/ 28 w 106"/>
                <a:gd name="T5" fmla="*/ 23 h 37"/>
                <a:gd name="T6" fmla="*/ 0 w 106"/>
                <a:gd name="T7" fmla="*/ 16 h 37"/>
                <a:gd name="T8" fmla="*/ 14 w 106"/>
                <a:gd name="T9" fmla="*/ 37 h 37"/>
                <a:gd name="T10" fmla="*/ 83 w 106"/>
                <a:gd name="T11" fmla="*/ 37 h 37"/>
                <a:gd name="T12" fmla="*/ 53 w 106"/>
                <a:gd name="T13" fmla="*/ 29 h 37"/>
                <a:gd name="T14" fmla="*/ 106 w 10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7">
                  <a:moveTo>
                    <a:pt x="106" y="8"/>
                  </a:moveTo>
                  <a:lnTo>
                    <a:pt x="83" y="0"/>
                  </a:lnTo>
                  <a:lnTo>
                    <a:pt x="28" y="23"/>
                  </a:lnTo>
                  <a:lnTo>
                    <a:pt x="0" y="16"/>
                  </a:lnTo>
                  <a:lnTo>
                    <a:pt x="14" y="37"/>
                  </a:lnTo>
                  <a:lnTo>
                    <a:pt x="83" y="37"/>
                  </a:lnTo>
                  <a:lnTo>
                    <a:pt x="53" y="29"/>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3" name="Freeform 15"/>
            <p:cNvSpPr>
              <a:spLocks/>
            </p:cNvSpPr>
            <p:nvPr/>
          </p:nvSpPr>
          <p:spPr bwMode="auto">
            <a:xfrm>
              <a:off x="3862" y="3605"/>
              <a:ext cx="106" cy="37"/>
            </a:xfrm>
            <a:custGeom>
              <a:avLst/>
              <a:gdLst>
                <a:gd name="T0" fmla="*/ 106 w 106"/>
                <a:gd name="T1" fmla="*/ 8 h 37"/>
                <a:gd name="T2" fmla="*/ 83 w 106"/>
                <a:gd name="T3" fmla="*/ 0 h 37"/>
                <a:gd name="T4" fmla="*/ 28 w 106"/>
                <a:gd name="T5" fmla="*/ 23 h 37"/>
                <a:gd name="T6" fmla="*/ 0 w 106"/>
                <a:gd name="T7" fmla="*/ 16 h 37"/>
                <a:gd name="T8" fmla="*/ 14 w 106"/>
                <a:gd name="T9" fmla="*/ 37 h 37"/>
                <a:gd name="T10" fmla="*/ 83 w 106"/>
                <a:gd name="T11" fmla="*/ 37 h 37"/>
                <a:gd name="T12" fmla="*/ 53 w 106"/>
                <a:gd name="T13" fmla="*/ 29 h 37"/>
                <a:gd name="T14" fmla="*/ 106 w 10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7">
                  <a:moveTo>
                    <a:pt x="106" y="8"/>
                  </a:moveTo>
                  <a:lnTo>
                    <a:pt x="83" y="0"/>
                  </a:lnTo>
                  <a:lnTo>
                    <a:pt x="28" y="23"/>
                  </a:lnTo>
                  <a:lnTo>
                    <a:pt x="0" y="16"/>
                  </a:lnTo>
                  <a:lnTo>
                    <a:pt x="14" y="37"/>
                  </a:lnTo>
                  <a:lnTo>
                    <a:pt x="83" y="37"/>
                  </a:lnTo>
                  <a:lnTo>
                    <a:pt x="53" y="29"/>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4" name="Freeform 16"/>
            <p:cNvSpPr>
              <a:spLocks/>
            </p:cNvSpPr>
            <p:nvPr/>
          </p:nvSpPr>
          <p:spPr bwMode="auto">
            <a:xfrm>
              <a:off x="3868" y="3563"/>
              <a:ext cx="106" cy="34"/>
            </a:xfrm>
            <a:custGeom>
              <a:avLst/>
              <a:gdLst>
                <a:gd name="T0" fmla="*/ 0 w 106"/>
                <a:gd name="T1" fmla="*/ 7 h 34"/>
                <a:gd name="T2" fmla="*/ 23 w 106"/>
                <a:gd name="T3" fmla="*/ 0 h 34"/>
                <a:gd name="T4" fmla="*/ 80 w 106"/>
                <a:gd name="T5" fmla="*/ 21 h 34"/>
                <a:gd name="T6" fmla="*/ 106 w 106"/>
                <a:gd name="T7" fmla="*/ 15 h 34"/>
                <a:gd name="T8" fmla="*/ 92 w 106"/>
                <a:gd name="T9" fmla="*/ 34 h 34"/>
                <a:gd name="T10" fmla="*/ 25 w 106"/>
                <a:gd name="T11" fmla="*/ 34 h 34"/>
                <a:gd name="T12" fmla="*/ 53 w 106"/>
                <a:gd name="T13" fmla="*/ 29 h 34"/>
                <a:gd name="T14" fmla="*/ 0 w 106"/>
                <a:gd name="T15" fmla="*/ 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0" y="7"/>
                  </a:moveTo>
                  <a:lnTo>
                    <a:pt x="23" y="0"/>
                  </a:lnTo>
                  <a:lnTo>
                    <a:pt x="80" y="21"/>
                  </a:lnTo>
                  <a:lnTo>
                    <a:pt x="106" y="15"/>
                  </a:lnTo>
                  <a:lnTo>
                    <a:pt x="92" y="34"/>
                  </a:lnTo>
                  <a:lnTo>
                    <a:pt x="25" y="34"/>
                  </a:lnTo>
                  <a:lnTo>
                    <a:pt x="53" y="29"/>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5" name="Freeform 17"/>
            <p:cNvSpPr>
              <a:spLocks/>
            </p:cNvSpPr>
            <p:nvPr/>
          </p:nvSpPr>
          <p:spPr bwMode="auto">
            <a:xfrm>
              <a:off x="3868" y="3563"/>
              <a:ext cx="106" cy="34"/>
            </a:xfrm>
            <a:custGeom>
              <a:avLst/>
              <a:gdLst>
                <a:gd name="T0" fmla="*/ 0 w 106"/>
                <a:gd name="T1" fmla="*/ 7 h 34"/>
                <a:gd name="T2" fmla="*/ 23 w 106"/>
                <a:gd name="T3" fmla="*/ 0 h 34"/>
                <a:gd name="T4" fmla="*/ 80 w 106"/>
                <a:gd name="T5" fmla="*/ 21 h 34"/>
                <a:gd name="T6" fmla="*/ 106 w 106"/>
                <a:gd name="T7" fmla="*/ 15 h 34"/>
                <a:gd name="T8" fmla="*/ 92 w 106"/>
                <a:gd name="T9" fmla="*/ 34 h 34"/>
                <a:gd name="T10" fmla="*/ 25 w 106"/>
                <a:gd name="T11" fmla="*/ 34 h 34"/>
                <a:gd name="T12" fmla="*/ 53 w 106"/>
                <a:gd name="T13" fmla="*/ 29 h 34"/>
                <a:gd name="T14" fmla="*/ 0 w 106"/>
                <a:gd name="T15" fmla="*/ 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0" y="7"/>
                  </a:moveTo>
                  <a:lnTo>
                    <a:pt x="23" y="0"/>
                  </a:lnTo>
                  <a:lnTo>
                    <a:pt x="80" y="21"/>
                  </a:lnTo>
                  <a:lnTo>
                    <a:pt x="106" y="15"/>
                  </a:lnTo>
                  <a:lnTo>
                    <a:pt x="92" y="34"/>
                  </a:lnTo>
                  <a:lnTo>
                    <a:pt x="25" y="34"/>
                  </a:lnTo>
                  <a:lnTo>
                    <a:pt x="53" y="29"/>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6" name="Freeform 18"/>
            <p:cNvSpPr>
              <a:spLocks/>
            </p:cNvSpPr>
            <p:nvPr/>
          </p:nvSpPr>
          <p:spPr bwMode="auto">
            <a:xfrm>
              <a:off x="3974" y="3609"/>
              <a:ext cx="105" cy="34"/>
            </a:xfrm>
            <a:custGeom>
              <a:avLst/>
              <a:gdLst>
                <a:gd name="T0" fmla="*/ 105 w 105"/>
                <a:gd name="T1" fmla="*/ 27 h 34"/>
                <a:gd name="T2" fmla="*/ 82 w 105"/>
                <a:gd name="T3" fmla="*/ 34 h 34"/>
                <a:gd name="T4" fmla="*/ 27 w 105"/>
                <a:gd name="T5" fmla="*/ 12 h 34"/>
                <a:gd name="T6" fmla="*/ 0 w 105"/>
                <a:gd name="T7" fmla="*/ 19 h 34"/>
                <a:gd name="T8" fmla="*/ 14 w 105"/>
                <a:gd name="T9" fmla="*/ 0 h 34"/>
                <a:gd name="T10" fmla="*/ 82 w 105"/>
                <a:gd name="T11" fmla="*/ 0 h 34"/>
                <a:gd name="T12" fmla="*/ 53 w 105"/>
                <a:gd name="T13" fmla="*/ 5 h 34"/>
                <a:gd name="T14" fmla="*/ 105 w 105"/>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4">
                  <a:moveTo>
                    <a:pt x="105" y="27"/>
                  </a:moveTo>
                  <a:lnTo>
                    <a:pt x="82" y="34"/>
                  </a:lnTo>
                  <a:lnTo>
                    <a:pt x="27" y="12"/>
                  </a:lnTo>
                  <a:lnTo>
                    <a:pt x="0" y="19"/>
                  </a:lnTo>
                  <a:lnTo>
                    <a:pt x="14" y="0"/>
                  </a:lnTo>
                  <a:lnTo>
                    <a:pt x="82" y="0"/>
                  </a:lnTo>
                  <a:lnTo>
                    <a:pt x="53" y="5"/>
                  </a:lnTo>
                  <a:lnTo>
                    <a:pt x="10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7" name="Freeform 19"/>
            <p:cNvSpPr>
              <a:spLocks/>
            </p:cNvSpPr>
            <p:nvPr/>
          </p:nvSpPr>
          <p:spPr bwMode="auto">
            <a:xfrm>
              <a:off x="3974" y="3609"/>
              <a:ext cx="105" cy="34"/>
            </a:xfrm>
            <a:custGeom>
              <a:avLst/>
              <a:gdLst>
                <a:gd name="T0" fmla="*/ 105 w 105"/>
                <a:gd name="T1" fmla="*/ 27 h 34"/>
                <a:gd name="T2" fmla="*/ 82 w 105"/>
                <a:gd name="T3" fmla="*/ 34 h 34"/>
                <a:gd name="T4" fmla="*/ 27 w 105"/>
                <a:gd name="T5" fmla="*/ 12 h 34"/>
                <a:gd name="T6" fmla="*/ 0 w 105"/>
                <a:gd name="T7" fmla="*/ 19 h 34"/>
                <a:gd name="T8" fmla="*/ 14 w 105"/>
                <a:gd name="T9" fmla="*/ 0 h 34"/>
                <a:gd name="T10" fmla="*/ 82 w 105"/>
                <a:gd name="T11" fmla="*/ 0 h 34"/>
                <a:gd name="T12" fmla="*/ 53 w 105"/>
                <a:gd name="T13" fmla="*/ 5 h 34"/>
                <a:gd name="T14" fmla="*/ 105 w 105"/>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4">
                  <a:moveTo>
                    <a:pt x="105" y="27"/>
                  </a:moveTo>
                  <a:lnTo>
                    <a:pt x="82" y="34"/>
                  </a:lnTo>
                  <a:lnTo>
                    <a:pt x="27" y="12"/>
                  </a:lnTo>
                  <a:lnTo>
                    <a:pt x="0" y="19"/>
                  </a:lnTo>
                  <a:lnTo>
                    <a:pt x="14" y="0"/>
                  </a:lnTo>
                  <a:lnTo>
                    <a:pt x="82" y="0"/>
                  </a:lnTo>
                  <a:lnTo>
                    <a:pt x="53" y="5"/>
                  </a:lnTo>
                  <a:lnTo>
                    <a:pt x="10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8" name="Freeform 20"/>
            <p:cNvSpPr>
              <a:spLocks/>
            </p:cNvSpPr>
            <p:nvPr/>
          </p:nvSpPr>
          <p:spPr bwMode="auto">
            <a:xfrm>
              <a:off x="3980" y="3566"/>
              <a:ext cx="106" cy="35"/>
            </a:xfrm>
            <a:custGeom>
              <a:avLst/>
              <a:gdLst>
                <a:gd name="T0" fmla="*/ 0 w 106"/>
                <a:gd name="T1" fmla="*/ 27 h 35"/>
                <a:gd name="T2" fmla="*/ 23 w 106"/>
                <a:gd name="T3" fmla="*/ 35 h 35"/>
                <a:gd name="T4" fmla="*/ 80 w 106"/>
                <a:gd name="T5" fmla="*/ 12 h 35"/>
                <a:gd name="T6" fmla="*/ 106 w 106"/>
                <a:gd name="T7" fmla="*/ 19 h 35"/>
                <a:gd name="T8" fmla="*/ 92 w 106"/>
                <a:gd name="T9" fmla="*/ 0 h 35"/>
                <a:gd name="T10" fmla="*/ 25 w 106"/>
                <a:gd name="T11" fmla="*/ 0 h 35"/>
                <a:gd name="T12" fmla="*/ 53 w 106"/>
                <a:gd name="T13" fmla="*/ 6 h 35"/>
                <a:gd name="T14" fmla="*/ 0 w 106"/>
                <a:gd name="T15" fmla="*/ 27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7"/>
                  </a:moveTo>
                  <a:lnTo>
                    <a:pt x="23" y="35"/>
                  </a:lnTo>
                  <a:lnTo>
                    <a:pt x="80" y="12"/>
                  </a:lnTo>
                  <a:lnTo>
                    <a:pt x="106" y="19"/>
                  </a:lnTo>
                  <a:lnTo>
                    <a:pt x="92" y="0"/>
                  </a:lnTo>
                  <a:lnTo>
                    <a:pt x="25" y="0"/>
                  </a:lnTo>
                  <a:lnTo>
                    <a:pt x="53" y="6"/>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69" name="Freeform 21"/>
            <p:cNvSpPr>
              <a:spLocks/>
            </p:cNvSpPr>
            <p:nvPr/>
          </p:nvSpPr>
          <p:spPr bwMode="auto">
            <a:xfrm>
              <a:off x="3980" y="3566"/>
              <a:ext cx="106" cy="35"/>
            </a:xfrm>
            <a:custGeom>
              <a:avLst/>
              <a:gdLst>
                <a:gd name="T0" fmla="*/ 0 w 106"/>
                <a:gd name="T1" fmla="*/ 27 h 35"/>
                <a:gd name="T2" fmla="*/ 23 w 106"/>
                <a:gd name="T3" fmla="*/ 35 h 35"/>
                <a:gd name="T4" fmla="*/ 80 w 106"/>
                <a:gd name="T5" fmla="*/ 12 h 35"/>
                <a:gd name="T6" fmla="*/ 106 w 106"/>
                <a:gd name="T7" fmla="*/ 19 h 35"/>
                <a:gd name="T8" fmla="*/ 92 w 106"/>
                <a:gd name="T9" fmla="*/ 0 h 35"/>
                <a:gd name="T10" fmla="*/ 25 w 106"/>
                <a:gd name="T11" fmla="*/ 0 h 35"/>
                <a:gd name="T12" fmla="*/ 53 w 106"/>
                <a:gd name="T13" fmla="*/ 6 h 35"/>
                <a:gd name="T14" fmla="*/ 0 w 106"/>
                <a:gd name="T15" fmla="*/ 27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27"/>
                  </a:moveTo>
                  <a:lnTo>
                    <a:pt x="23" y="35"/>
                  </a:lnTo>
                  <a:lnTo>
                    <a:pt x="80" y="12"/>
                  </a:lnTo>
                  <a:lnTo>
                    <a:pt x="106" y="19"/>
                  </a:lnTo>
                  <a:lnTo>
                    <a:pt x="92" y="0"/>
                  </a:lnTo>
                  <a:lnTo>
                    <a:pt x="25" y="0"/>
                  </a:lnTo>
                  <a:lnTo>
                    <a:pt x="53" y="6"/>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0" name="Freeform 22"/>
            <p:cNvSpPr>
              <a:spLocks/>
            </p:cNvSpPr>
            <p:nvPr/>
          </p:nvSpPr>
          <p:spPr bwMode="auto">
            <a:xfrm>
              <a:off x="3864" y="3607"/>
              <a:ext cx="106" cy="36"/>
            </a:xfrm>
            <a:custGeom>
              <a:avLst/>
              <a:gdLst>
                <a:gd name="T0" fmla="*/ 106 w 106"/>
                <a:gd name="T1" fmla="*/ 7 h 36"/>
                <a:gd name="T2" fmla="*/ 83 w 106"/>
                <a:gd name="T3" fmla="*/ 0 h 36"/>
                <a:gd name="T4" fmla="*/ 27 w 106"/>
                <a:gd name="T5" fmla="*/ 23 h 36"/>
                <a:gd name="T6" fmla="*/ 0 w 106"/>
                <a:gd name="T7" fmla="*/ 15 h 36"/>
                <a:gd name="T8" fmla="*/ 14 w 106"/>
                <a:gd name="T9" fmla="*/ 36 h 36"/>
                <a:gd name="T10" fmla="*/ 83 w 106"/>
                <a:gd name="T11" fmla="*/ 36 h 36"/>
                <a:gd name="T12" fmla="*/ 53 w 106"/>
                <a:gd name="T13" fmla="*/ 29 h 36"/>
                <a:gd name="T14" fmla="*/ 106 w 106"/>
                <a:gd name="T15" fmla="*/ 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106" y="7"/>
                  </a:moveTo>
                  <a:lnTo>
                    <a:pt x="83" y="0"/>
                  </a:lnTo>
                  <a:lnTo>
                    <a:pt x="27" y="23"/>
                  </a:lnTo>
                  <a:lnTo>
                    <a:pt x="0" y="15"/>
                  </a:lnTo>
                  <a:lnTo>
                    <a:pt x="14" y="36"/>
                  </a:lnTo>
                  <a:lnTo>
                    <a:pt x="83" y="36"/>
                  </a:lnTo>
                  <a:lnTo>
                    <a:pt x="53" y="29"/>
                  </a:lnTo>
                  <a:lnTo>
                    <a:pt x="10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1" name="Freeform 23"/>
            <p:cNvSpPr>
              <a:spLocks/>
            </p:cNvSpPr>
            <p:nvPr/>
          </p:nvSpPr>
          <p:spPr bwMode="auto">
            <a:xfrm>
              <a:off x="3864" y="3607"/>
              <a:ext cx="106" cy="36"/>
            </a:xfrm>
            <a:custGeom>
              <a:avLst/>
              <a:gdLst>
                <a:gd name="T0" fmla="*/ 106 w 106"/>
                <a:gd name="T1" fmla="*/ 7 h 36"/>
                <a:gd name="T2" fmla="*/ 83 w 106"/>
                <a:gd name="T3" fmla="*/ 0 h 36"/>
                <a:gd name="T4" fmla="*/ 27 w 106"/>
                <a:gd name="T5" fmla="*/ 23 h 36"/>
                <a:gd name="T6" fmla="*/ 0 w 106"/>
                <a:gd name="T7" fmla="*/ 15 h 36"/>
                <a:gd name="T8" fmla="*/ 14 w 106"/>
                <a:gd name="T9" fmla="*/ 36 h 36"/>
                <a:gd name="T10" fmla="*/ 83 w 106"/>
                <a:gd name="T11" fmla="*/ 36 h 36"/>
                <a:gd name="T12" fmla="*/ 53 w 106"/>
                <a:gd name="T13" fmla="*/ 29 h 36"/>
                <a:gd name="T14" fmla="*/ 106 w 106"/>
                <a:gd name="T15" fmla="*/ 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106" y="7"/>
                  </a:moveTo>
                  <a:lnTo>
                    <a:pt x="83" y="0"/>
                  </a:lnTo>
                  <a:lnTo>
                    <a:pt x="27" y="23"/>
                  </a:lnTo>
                  <a:lnTo>
                    <a:pt x="0" y="15"/>
                  </a:lnTo>
                  <a:lnTo>
                    <a:pt x="14" y="36"/>
                  </a:lnTo>
                  <a:lnTo>
                    <a:pt x="83" y="36"/>
                  </a:lnTo>
                  <a:lnTo>
                    <a:pt x="53" y="29"/>
                  </a:lnTo>
                  <a:lnTo>
                    <a:pt x="10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2" name="Freeform 24"/>
            <p:cNvSpPr>
              <a:spLocks/>
            </p:cNvSpPr>
            <p:nvPr/>
          </p:nvSpPr>
          <p:spPr bwMode="auto">
            <a:xfrm>
              <a:off x="3870" y="3564"/>
              <a:ext cx="106" cy="35"/>
            </a:xfrm>
            <a:custGeom>
              <a:avLst/>
              <a:gdLst>
                <a:gd name="T0" fmla="*/ 0 w 106"/>
                <a:gd name="T1" fmla="*/ 8 h 35"/>
                <a:gd name="T2" fmla="*/ 23 w 106"/>
                <a:gd name="T3" fmla="*/ 0 h 35"/>
                <a:gd name="T4" fmla="*/ 80 w 106"/>
                <a:gd name="T5" fmla="*/ 21 h 35"/>
                <a:gd name="T6" fmla="*/ 106 w 106"/>
                <a:gd name="T7" fmla="*/ 16 h 35"/>
                <a:gd name="T8" fmla="*/ 92 w 106"/>
                <a:gd name="T9" fmla="*/ 35 h 35"/>
                <a:gd name="T10" fmla="*/ 26 w 106"/>
                <a:gd name="T11" fmla="*/ 35 h 35"/>
                <a:gd name="T12" fmla="*/ 53 w 106"/>
                <a:gd name="T13" fmla="*/ 29 h 35"/>
                <a:gd name="T14" fmla="*/ 0 w 106"/>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8"/>
                  </a:moveTo>
                  <a:lnTo>
                    <a:pt x="23" y="0"/>
                  </a:lnTo>
                  <a:lnTo>
                    <a:pt x="80" y="21"/>
                  </a:lnTo>
                  <a:lnTo>
                    <a:pt x="106" y="16"/>
                  </a:lnTo>
                  <a:lnTo>
                    <a:pt x="92" y="35"/>
                  </a:lnTo>
                  <a:lnTo>
                    <a:pt x="26" y="35"/>
                  </a:lnTo>
                  <a:lnTo>
                    <a:pt x="53" y="29"/>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3" name="Freeform 25"/>
            <p:cNvSpPr>
              <a:spLocks/>
            </p:cNvSpPr>
            <p:nvPr/>
          </p:nvSpPr>
          <p:spPr bwMode="auto">
            <a:xfrm>
              <a:off x="3870" y="3564"/>
              <a:ext cx="106" cy="35"/>
            </a:xfrm>
            <a:custGeom>
              <a:avLst/>
              <a:gdLst>
                <a:gd name="T0" fmla="*/ 0 w 106"/>
                <a:gd name="T1" fmla="*/ 8 h 35"/>
                <a:gd name="T2" fmla="*/ 23 w 106"/>
                <a:gd name="T3" fmla="*/ 0 h 35"/>
                <a:gd name="T4" fmla="*/ 80 w 106"/>
                <a:gd name="T5" fmla="*/ 21 h 35"/>
                <a:gd name="T6" fmla="*/ 106 w 106"/>
                <a:gd name="T7" fmla="*/ 16 h 35"/>
                <a:gd name="T8" fmla="*/ 92 w 106"/>
                <a:gd name="T9" fmla="*/ 35 h 35"/>
                <a:gd name="T10" fmla="*/ 26 w 106"/>
                <a:gd name="T11" fmla="*/ 35 h 35"/>
                <a:gd name="T12" fmla="*/ 53 w 106"/>
                <a:gd name="T13" fmla="*/ 29 h 35"/>
                <a:gd name="T14" fmla="*/ 0 w 106"/>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5">
                  <a:moveTo>
                    <a:pt x="0" y="8"/>
                  </a:moveTo>
                  <a:lnTo>
                    <a:pt x="23" y="0"/>
                  </a:lnTo>
                  <a:lnTo>
                    <a:pt x="80" y="21"/>
                  </a:lnTo>
                  <a:lnTo>
                    <a:pt x="106" y="16"/>
                  </a:lnTo>
                  <a:lnTo>
                    <a:pt x="92" y="35"/>
                  </a:lnTo>
                  <a:lnTo>
                    <a:pt x="26" y="35"/>
                  </a:lnTo>
                  <a:lnTo>
                    <a:pt x="53" y="29"/>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4" name="Freeform 26"/>
            <p:cNvSpPr>
              <a:spLocks/>
            </p:cNvSpPr>
            <p:nvPr/>
          </p:nvSpPr>
          <p:spPr bwMode="auto">
            <a:xfrm>
              <a:off x="3976" y="3611"/>
              <a:ext cx="106" cy="34"/>
            </a:xfrm>
            <a:custGeom>
              <a:avLst/>
              <a:gdLst>
                <a:gd name="T0" fmla="*/ 106 w 106"/>
                <a:gd name="T1" fmla="*/ 27 h 34"/>
                <a:gd name="T2" fmla="*/ 82 w 106"/>
                <a:gd name="T3" fmla="*/ 34 h 34"/>
                <a:gd name="T4" fmla="*/ 27 w 106"/>
                <a:gd name="T5" fmla="*/ 11 h 34"/>
                <a:gd name="T6" fmla="*/ 0 w 106"/>
                <a:gd name="T7" fmla="*/ 19 h 34"/>
                <a:gd name="T8" fmla="*/ 13 w 106"/>
                <a:gd name="T9" fmla="*/ 0 h 34"/>
                <a:gd name="T10" fmla="*/ 82 w 106"/>
                <a:gd name="T11" fmla="*/ 0 h 34"/>
                <a:gd name="T12" fmla="*/ 53 w 106"/>
                <a:gd name="T13" fmla="*/ 5 h 34"/>
                <a:gd name="T14" fmla="*/ 106 w 106"/>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106" y="27"/>
                  </a:moveTo>
                  <a:lnTo>
                    <a:pt x="82" y="34"/>
                  </a:lnTo>
                  <a:lnTo>
                    <a:pt x="27" y="11"/>
                  </a:lnTo>
                  <a:lnTo>
                    <a:pt x="0" y="19"/>
                  </a:lnTo>
                  <a:lnTo>
                    <a:pt x="13" y="0"/>
                  </a:lnTo>
                  <a:lnTo>
                    <a:pt x="82" y="0"/>
                  </a:lnTo>
                  <a:lnTo>
                    <a:pt x="53" y="5"/>
                  </a:lnTo>
                  <a:lnTo>
                    <a:pt x="106"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5" name="Freeform 27"/>
            <p:cNvSpPr>
              <a:spLocks/>
            </p:cNvSpPr>
            <p:nvPr/>
          </p:nvSpPr>
          <p:spPr bwMode="auto">
            <a:xfrm>
              <a:off x="3976" y="3611"/>
              <a:ext cx="106" cy="34"/>
            </a:xfrm>
            <a:custGeom>
              <a:avLst/>
              <a:gdLst>
                <a:gd name="T0" fmla="*/ 106 w 106"/>
                <a:gd name="T1" fmla="*/ 27 h 34"/>
                <a:gd name="T2" fmla="*/ 82 w 106"/>
                <a:gd name="T3" fmla="*/ 34 h 34"/>
                <a:gd name="T4" fmla="*/ 27 w 106"/>
                <a:gd name="T5" fmla="*/ 11 h 34"/>
                <a:gd name="T6" fmla="*/ 0 w 106"/>
                <a:gd name="T7" fmla="*/ 19 h 34"/>
                <a:gd name="T8" fmla="*/ 13 w 106"/>
                <a:gd name="T9" fmla="*/ 0 h 34"/>
                <a:gd name="T10" fmla="*/ 82 w 106"/>
                <a:gd name="T11" fmla="*/ 0 h 34"/>
                <a:gd name="T12" fmla="*/ 53 w 106"/>
                <a:gd name="T13" fmla="*/ 5 h 34"/>
                <a:gd name="T14" fmla="*/ 106 w 106"/>
                <a:gd name="T15" fmla="*/ 2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4">
                  <a:moveTo>
                    <a:pt x="106" y="27"/>
                  </a:moveTo>
                  <a:lnTo>
                    <a:pt x="82" y="34"/>
                  </a:lnTo>
                  <a:lnTo>
                    <a:pt x="27" y="11"/>
                  </a:lnTo>
                  <a:lnTo>
                    <a:pt x="0" y="19"/>
                  </a:lnTo>
                  <a:lnTo>
                    <a:pt x="13" y="0"/>
                  </a:lnTo>
                  <a:lnTo>
                    <a:pt x="82" y="0"/>
                  </a:lnTo>
                  <a:lnTo>
                    <a:pt x="53" y="5"/>
                  </a:lnTo>
                  <a:lnTo>
                    <a:pt x="106"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76" name="Line 28"/>
            <p:cNvSpPr>
              <a:spLocks noChangeShapeType="1"/>
            </p:cNvSpPr>
            <p:nvPr/>
          </p:nvSpPr>
          <p:spPr bwMode="auto">
            <a:xfrm>
              <a:off x="3813" y="3603"/>
              <a:ext cx="1" cy="77"/>
            </a:xfrm>
            <a:prstGeom prst="line">
              <a:avLst/>
            </a:prstGeom>
            <a:noFill/>
            <a:ln w="3175">
              <a:solidFill>
                <a:srgbClr val="AAE6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77" name="Line 29"/>
            <p:cNvSpPr>
              <a:spLocks noChangeShapeType="1"/>
            </p:cNvSpPr>
            <p:nvPr/>
          </p:nvSpPr>
          <p:spPr bwMode="auto">
            <a:xfrm>
              <a:off x="4135" y="3603"/>
              <a:ext cx="1" cy="77"/>
            </a:xfrm>
            <a:prstGeom prst="line">
              <a:avLst/>
            </a:prstGeom>
            <a:noFill/>
            <a:ln w="3175">
              <a:solidFill>
                <a:srgbClr val="AAE6FF"/>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026078" name="Group 30"/>
          <p:cNvGrpSpPr>
            <a:grpSpLocks/>
          </p:cNvGrpSpPr>
          <p:nvPr/>
        </p:nvGrpSpPr>
        <p:grpSpPr bwMode="auto">
          <a:xfrm>
            <a:off x="7097713" y="5403850"/>
            <a:ext cx="657225" cy="593725"/>
            <a:chOff x="4435" y="3404"/>
            <a:chExt cx="414" cy="374"/>
          </a:xfrm>
        </p:grpSpPr>
        <p:sp>
          <p:nvSpPr>
            <p:cNvPr id="1026079" name="Rectangle 31"/>
            <p:cNvSpPr>
              <a:spLocks noChangeArrowheads="1"/>
            </p:cNvSpPr>
            <p:nvPr/>
          </p:nvSpPr>
          <p:spPr bwMode="auto">
            <a:xfrm>
              <a:off x="4435" y="3654"/>
              <a:ext cx="374" cy="71"/>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6080" name="Rectangle 32"/>
            <p:cNvSpPr>
              <a:spLocks noChangeArrowheads="1"/>
            </p:cNvSpPr>
            <p:nvPr/>
          </p:nvSpPr>
          <p:spPr bwMode="auto">
            <a:xfrm>
              <a:off x="4436" y="3655"/>
              <a:ext cx="372" cy="69"/>
            </a:xfrm>
            <a:prstGeom prst="rect">
              <a:avLst/>
            </a:prstGeom>
            <a:solidFill>
              <a:srgbClr val="B7B79D"/>
            </a:solidFill>
            <a:ln w="4763">
              <a:solidFill>
                <a:srgbClr val="494936"/>
              </a:solidFill>
              <a:miter lim="800000"/>
              <a:headEnd/>
              <a:tailEnd/>
            </a:ln>
          </p:spPr>
          <p:txBody>
            <a:bodyPr/>
            <a:lstStyle/>
            <a:p>
              <a:endParaRPr lang="en-US" dirty="0"/>
            </a:p>
          </p:txBody>
        </p:sp>
        <p:sp>
          <p:nvSpPr>
            <p:cNvPr id="1026081" name="Freeform 33"/>
            <p:cNvSpPr>
              <a:spLocks/>
            </p:cNvSpPr>
            <p:nvPr/>
          </p:nvSpPr>
          <p:spPr bwMode="auto">
            <a:xfrm>
              <a:off x="4435" y="3618"/>
              <a:ext cx="414" cy="36"/>
            </a:xfrm>
            <a:custGeom>
              <a:avLst/>
              <a:gdLst>
                <a:gd name="T0" fmla="*/ 0 w 414"/>
                <a:gd name="T1" fmla="*/ 36 h 36"/>
                <a:gd name="T2" fmla="*/ 39 w 414"/>
                <a:gd name="T3" fmla="*/ 0 h 36"/>
                <a:gd name="T4" fmla="*/ 414 w 414"/>
                <a:gd name="T5" fmla="*/ 0 h 36"/>
                <a:gd name="T6" fmla="*/ 374 w 414"/>
                <a:gd name="T7" fmla="*/ 36 h 36"/>
                <a:gd name="T8" fmla="*/ 0 w 414"/>
                <a:gd name="T9" fmla="*/ 36 h 36"/>
              </a:gdLst>
              <a:ahLst/>
              <a:cxnLst>
                <a:cxn ang="0">
                  <a:pos x="T0" y="T1"/>
                </a:cxn>
                <a:cxn ang="0">
                  <a:pos x="T2" y="T3"/>
                </a:cxn>
                <a:cxn ang="0">
                  <a:pos x="T4" y="T5"/>
                </a:cxn>
                <a:cxn ang="0">
                  <a:pos x="T6" y="T7"/>
                </a:cxn>
                <a:cxn ang="0">
                  <a:pos x="T8" y="T9"/>
                </a:cxn>
              </a:cxnLst>
              <a:rect l="0" t="0" r="r" b="b"/>
              <a:pathLst>
                <a:path w="414" h="36">
                  <a:moveTo>
                    <a:pt x="0" y="36"/>
                  </a:moveTo>
                  <a:lnTo>
                    <a:pt x="39" y="0"/>
                  </a:lnTo>
                  <a:lnTo>
                    <a:pt x="414" y="0"/>
                  </a:lnTo>
                  <a:lnTo>
                    <a:pt x="374" y="36"/>
                  </a:lnTo>
                  <a:lnTo>
                    <a:pt x="0" y="3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82" name="Freeform 34"/>
            <p:cNvSpPr>
              <a:spLocks/>
            </p:cNvSpPr>
            <p:nvPr/>
          </p:nvSpPr>
          <p:spPr bwMode="auto">
            <a:xfrm>
              <a:off x="4435" y="3618"/>
              <a:ext cx="414" cy="36"/>
            </a:xfrm>
            <a:custGeom>
              <a:avLst/>
              <a:gdLst>
                <a:gd name="T0" fmla="*/ 0 w 414"/>
                <a:gd name="T1" fmla="*/ 36 h 36"/>
                <a:gd name="T2" fmla="*/ 39 w 414"/>
                <a:gd name="T3" fmla="*/ 0 h 36"/>
                <a:gd name="T4" fmla="*/ 414 w 414"/>
                <a:gd name="T5" fmla="*/ 0 h 36"/>
                <a:gd name="T6" fmla="*/ 374 w 414"/>
                <a:gd name="T7" fmla="*/ 36 h 36"/>
                <a:gd name="T8" fmla="*/ 0 w 414"/>
                <a:gd name="T9" fmla="*/ 36 h 36"/>
              </a:gdLst>
              <a:ahLst/>
              <a:cxnLst>
                <a:cxn ang="0">
                  <a:pos x="T0" y="T1"/>
                </a:cxn>
                <a:cxn ang="0">
                  <a:pos x="T2" y="T3"/>
                </a:cxn>
                <a:cxn ang="0">
                  <a:pos x="T4" y="T5"/>
                </a:cxn>
                <a:cxn ang="0">
                  <a:pos x="T6" y="T7"/>
                </a:cxn>
                <a:cxn ang="0">
                  <a:pos x="T8" y="T9"/>
                </a:cxn>
              </a:cxnLst>
              <a:rect l="0" t="0" r="r" b="b"/>
              <a:pathLst>
                <a:path w="414" h="36">
                  <a:moveTo>
                    <a:pt x="0" y="36"/>
                  </a:moveTo>
                  <a:lnTo>
                    <a:pt x="39" y="0"/>
                  </a:lnTo>
                  <a:lnTo>
                    <a:pt x="414" y="0"/>
                  </a:lnTo>
                  <a:lnTo>
                    <a:pt x="374" y="36"/>
                  </a:lnTo>
                  <a:lnTo>
                    <a:pt x="0" y="36"/>
                  </a:lnTo>
                  <a:close/>
                </a:path>
              </a:pathLst>
            </a:custGeom>
            <a:solidFill>
              <a:srgbClr val="C9C9B6"/>
            </a:solidFill>
            <a:ln w="4763">
              <a:solidFill>
                <a:srgbClr val="494936"/>
              </a:solidFill>
              <a:prstDash val="solid"/>
              <a:round/>
              <a:headEnd/>
              <a:tailEnd/>
            </a:ln>
          </p:spPr>
          <p:txBody>
            <a:bodyPr/>
            <a:lstStyle/>
            <a:p>
              <a:endParaRPr lang="en-US" dirty="0"/>
            </a:p>
          </p:txBody>
        </p:sp>
        <p:sp>
          <p:nvSpPr>
            <p:cNvPr id="1026083" name="Line 35"/>
            <p:cNvSpPr>
              <a:spLocks noChangeShapeType="1"/>
            </p:cNvSpPr>
            <p:nvPr/>
          </p:nvSpPr>
          <p:spPr bwMode="auto">
            <a:xfrm flipH="1">
              <a:off x="4614" y="3687"/>
              <a:ext cx="2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84" name="Freeform 36"/>
            <p:cNvSpPr>
              <a:spLocks/>
            </p:cNvSpPr>
            <p:nvPr/>
          </p:nvSpPr>
          <p:spPr bwMode="auto">
            <a:xfrm>
              <a:off x="4809" y="3618"/>
              <a:ext cx="40" cy="107"/>
            </a:xfrm>
            <a:custGeom>
              <a:avLst/>
              <a:gdLst>
                <a:gd name="T0" fmla="*/ 0 w 40"/>
                <a:gd name="T1" fmla="*/ 107 h 107"/>
                <a:gd name="T2" fmla="*/ 40 w 40"/>
                <a:gd name="T3" fmla="*/ 65 h 107"/>
                <a:gd name="T4" fmla="*/ 40 w 40"/>
                <a:gd name="T5" fmla="*/ 0 h 107"/>
                <a:gd name="T6" fmla="*/ 0 w 40"/>
                <a:gd name="T7" fmla="*/ 36 h 107"/>
                <a:gd name="T8" fmla="*/ 0 w 40"/>
                <a:gd name="T9" fmla="*/ 107 h 107"/>
              </a:gdLst>
              <a:ahLst/>
              <a:cxnLst>
                <a:cxn ang="0">
                  <a:pos x="T0" y="T1"/>
                </a:cxn>
                <a:cxn ang="0">
                  <a:pos x="T2" y="T3"/>
                </a:cxn>
                <a:cxn ang="0">
                  <a:pos x="T4" y="T5"/>
                </a:cxn>
                <a:cxn ang="0">
                  <a:pos x="T6" y="T7"/>
                </a:cxn>
                <a:cxn ang="0">
                  <a:pos x="T8" y="T9"/>
                </a:cxn>
              </a:cxnLst>
              <a:rect l="0" t="0" r="r" b="b"/>
              <a:pathLst>
                <a:path w="40" h="107">
                  <a:moveTo>
                    <a:pt x="0" y="107"/>
                  </a:moveTo>
                  <a:lnTo>
                    <a:pt x="40" y="65"/>
                  </a:lnTo>
                  <a:lnTo>
                    <a:pt x="40" y="0"/>
                  </a:lnTo>
                  <a:lnTo>
                    <a:pt x="0" y="36"/>
                  </a:lnTo>
                  <a:lnTo>
                    <a:pt x="0" y="107"/>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85" name="Freeform 37"/>
            <p:cNvSpPr>
              <a:spLocks/>
            </p:cNvSpPr>
            <p:nvPr/>
          </p:nvSpPr>
          <p:spPr bwMode="auto">
            <a:xfrm>
              <a:off x="4809" y="3618"/>
              <a:ext cx="40" cy="107"/>
            </a:xfrm>
            <a:custGeom>
              <a:avLst/>
              <a:gdLst>
                <a:gd name="T0" fmla="*/ 0 w 40"/>
                <a:gd name="T1" fmla="*/ 107 h 107"/>
                <a:gd name="T2" fmla="*/ 40 w 40"/>
                <a:gd name="T3" fmla="*/ 65 h 107"/>
                <a:gd name="T4" fmla="*/ 40 w 40"/>
                <a:gd name="T5" fmla="*/ 0 h 107"/>
                <a:gd name="T6" fmla="*/ 0 w 40"/>
                <a:gd name="T7" fmla="*/ 36 h 107"/>
                <a:gd name="T8" fmla="*/ 0 w 40"/>
                <a:gd name="T9" fmla="*/ 107 h 107"/>
              </a:gdLst>
              <a:ahLst/>
              <a:cxnLst>
                <a:cxn ang="0">
                  <a:pos x="T0" y="T1"/>
                </a:cxn>
                <a:cxn ang="0">
                  <a:pos x="T2" y="T3"/>
                </a:cxn>
                <a:cxn ang="0">
                  <a:pos x="T4" y="T5"/>
                </a:cxn>
                <a:cxn ang="0">
                  <a:pos x="T6" y="T7"/>
                </a:cxn>
                <a:cxn ang="0">
                  <a:pos x="T8" y="T9"/>
                </a:cxn>
              </a:cxnLst>
              <a:rect l="0" t="0" r="r" b="b"/>
              <a:pathLst>
                <a:path w="40" h="107">
                  <a:moveTo>
                    <a:pt x="0" y="107"/>
                  </a:moveTo>
                  <a:lnTo>
                    <a:pt x="40" y="65"/>
                  </a:lnTo>
                  <a:lnTo>
                    <a:pt x="40" y="0"/>
                  </a:lnTo>
                  <a:lnTo>
                    <a:pt x="0" y="36"/>
                  </a:lnTo>
                  <a:lnTo>
                    <a:pt x="0" y="107"/>
                  </a:lnTo>
                  <a:close/>
                </a:path>
              </a:pathLst>
            </a:custGeom>
            <a:solidFill>
              <a:srgbClr val="7A7A5A"/>
            </a:solidFill>
            <a:ln w="4763">
              <a:solidFill>
                <a:srgbClr val="494936"/>
              </a:solidFill>
              <a:prstDash val="solid"/>
              <a:round/>
              <a:headEnd/>
              <a:tailEnd/>
            </a:ln>
          </p:spPr>
          <p:txBody>
            <a:bodyPr/>
            <a:lstStyle/>
            <a:p>
              <a:endParaRPr lang="en-US" dirty="0"/>
            </a:p>
          </p:txBody>
        </p:sp>
        <p:sp>
          <p:nvSpPr>
            <p:cNvPr id="1026086" name="Freeform 38"/>
            <p:cNvSpPr>
              <a:spLocks/>
            </p:cNvSpPr>
            <p:nvPr/>
          </p:nvSpPr>
          <p:spPr bwMode="auto">
            <a:xfrm>
              <a:off x="4436" y="3716"/>
              <a:ext cx="332" cy="52"/>
            </a:xfrm>
            <a:custGeom>
              <a:avLst/>
              <a:gdLst>
                <a:gd name="T0" fmla="*/ 0 w 332"/>
                <a:gd name="T1" fmla="*/ 52 h 52"/>
                <a:gd name="T2" fmla="*/ 42 w 332"/>
                <a:gd name="T3" fmla="*/ 0 h 52"/>
                <a:gd name="T4" fmla="*/ 332 w 332"/>
                <a:gd name="T5" fmla="*/ 0 h 52"/>
                <a:gd name="T6" fmla="*/ 290 w 332"/>
                <a:gd name="T7" fmla="*/ 52 h 52"/>
                <a:gd name="T8" fmla="*/ 0 w 332"/>
                <a:gd name="T9" fmla="*/ 52 h 52"/>
              </a:gdLst>
              <a:ahLst/>
              <a:cxnLst>
                <a:cxn ang="0">
                  <a:pos x="T0" y="T1"/>
                </a:cxn>
                <a:cxn ang="0">
                  <a:pos x="T2" y="T3"/>
                </a:cxn>
                <a:cxn ang="0">
                  <a:pos x="T4" y="T5"/>
                </a:cxn>
                <a:cxn ang="0">
                  <a:pos x="T6" y="T7"/>
                </a:cxn>
                <a:cxn ang="0">
                  <a:pos x="T8" y="T9"/>
                </a:cxn>
              </a:cxnLst>
              <a:rect l="0" t="0" r="r" b="b"/>
              <a:pathLst>
                <a:path w="332" h="52">
                  <a:moveTo>
                    <a:pt x="0" y="52"/>
                  </a:moveTo>
                  <a:lnTo>
                    <a:pt x="42" y="0"/>
                  </a:lnTo>
                  <a:lnTo>
                    <a:pt x="332" y="0"/>
                  </a:lnTo>
                  <a:lnTo>
                    <a:pt x="290" y="52"/>
                  </a:lnTo>
                  <a:lnTo>
                    <a:pt x="0" y="52"/>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87" name="Freeform 39"/>
            <p:cNvSpPr>
              <a:spLocks/>
            </p:cNvSpPr>
            <p:nvPr/>
          </p:nvSpPr>
          <p:spPr bwMode="auto">
            <a:xfrm>
              <a:off x="4436" y="3716"/>
              <a:ext cx="332" cy="52"/>
            </a:xfrm>
            <a:custGeom>
              <a:avLst/>
              <a:gdLst>
                <a:gd name="T0" fmla="*/ 0 w 332"/>
                <a:gd name="T1" fmla="*/ 52 h 52"/>
                <a:gd name="T2" fmla="*/ 42 w 332"/>
                <a:gd name="T3" fmla="*/ 0 h 52"/>
                <a:gd name="T4" fmla="*/ 332 w 332"/>
                <a:gd name="T5" fmla="*/ 0 h 52"/>
                <a:gd name="T6" fmla="*/ 290 w 332"/>
                <a:gd name="T7" fmla="*/ 52 h 52"/>
                <a:gd name="T8" fmla="*/ 0 w 332"/>
                <a:gd name="T9" fmla="*/ 52 h 52"/>
              </a:gdLst>
              <a:ahLst/>
              <a:cxnLst>
                <a:cxn ang="0">
                  <a:pos x="T0" y="T1"/>
                </a:cxn>
                <a:cxn ang="0">
                  <a:pos x="T2" y="T3"/>
                </a:cxn>
                <a:cxn ang="0">
                  <a:pos x="T4" y="T5"/>
                </a:cxn>
                <a:cxn ang="0">
                  <a:pos x="T6" y="T7"/>
                </a:cxn>
                <a:cxn ang="0">
                  <a:pos x="T8" y="T9"/>
                </a:cxn>
              </a:cxnLst>
              <a:rect l="0" t="0" r="r" b="b"/>
              <a:pathLst>
                <a:path w="332" h="52">
                  <a:moveTo>
                    <a:pt x="0" y="52"/>
                  </a:moveTo>
                  <a:lnTo>
                    <a:pt x="42" y="0"/>
                  </a:lnTo>
                  <a:lnTo>
                    <a:pt x="332" y="0"/>
                  </a:lnTo>
                  <a:lnTo>
                    <a:pt x="290" y="52"/>
                  </a:lnTo>
                  <a:lnTo>
                    <a:pt x="0" y="52"/>
                  </a:lnTo>
                  <a:close/>
                </a:path>
              </a:pathLst>
            </a:custGeom>
            <a:solidFill>
              <a:srgbClr val="C9C9B6"/>
            </a:solidFill>
            <a:ln w="4763">
              <a:solidFill>
                <a:srgbClr val="494936"/>
              </a:solidFill>
              <a:prstDash val="solid"/>
              <a:round/>
              <a:headEnd/>
              <a:tailEnd/>
            </a:ln>
          </p:spPr>
          <p:txBody>
            <a:bodyPr/>
            <a:lstStyle/>
            <a:p>
              <a:endParaRPr lang="en-US" dirty="0"/>
            </a:p>
          </p:txBody>
        </p:sp>
        <p:sp>
          <p:nvSpPr>
            <p:cNvPr id="1026088" name="Freeform 40"/>
            <p:cNvSpPr>
              <a:spLocks/>
            </p:cNvSpPr>
            <p:nvPr/>
          </p:nvSpPr>
          <p:spPr bwMode="auto">
            <a:xfrm>
              <a:off x="4726" y="3716"/>
              <a:ext cx="42" cy="62"/>
            </a:xfrm>
            <a:custGeom>
              <a:avLst/>
              <a:gdLst>
                <a:gd name="T0" fmla="*/ 0 w 42"/>
                <a:gd name="T1" fmla="*/ 62 h 62"/>
                <a:gd name="T2" fmla="*/ 42 w 42"/>
                <a:gd name="T3" fmla="*/ 17 h 62"/>
                <a:gd name="T4" fmla="*/ 42 w 42"/>
                <a:gd name="T5" fmla="*/ 0 h 62"/>
                <a:gd name="T6" fmla="*/ 0 w 42"/>
                <a:gd name="T7" fmla="*/ 52 h 62"/>
                <a:gd name="T8" fmla="*/ 0 w 42"/>
                <a:gd name="T9" fmla="*/ 62 h 62"/>
              </a:gdLst>
              <a:ahLst/>
              <a:cxnLst>
                <a:cxn ang="0">
                  <a:pos x="T0" y="T1"/>
                </a:cxn>
                <a:cxn ang="0">
                  <a:pos x="T2" y="T3"/>
                </a:cxn>
                <a:cxn ang="0">
                  <a:pos x="T4" y="T5"/>
                </a:cxn>
                <a:cxn ang="0">
                  <a:pos x="T6" y="T7"/>
                </a:cxn>
                <a:cxn ang="0">
                  <a:pos x="T8" y="T9"/>
                </a:cxn>
              </a:cxnLst>
              <a:rect l="0" t="0" r="r" b="b"/>
              <a:pathLst>
                <a:path w="42" h="62">
                  <a:moveTo>
                    <a:pt x="0" y="62"/>
                  </a:moveTo>
                  <a:lnTo>
                    <a:pt x="42" y="17"/>
                  </a:lnTo>
                  <a:lnTo>
                    <a:pt x="42" y="0"/>
                  </a:lnTo>
                  <a:lnTo>
                    <a:pt x="0" y="52"/>
                  </a:lnTo>
                  <a:lnTo>
                    <a:pt x="0" y="62"/>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89" name="Freeform 41"/>
            <p:cNvSpPr>
              <a:spLocks/>
            </p:cNvSpPr>
            <p:nvPr/>
          </p:nvSpPr>
          <p:spPr bwMode="auto">
            <a:xfrm>
              <a:off x="4726" y="3716"/>
              <a:ext cx="42" cy="62"/>
            </a:xfrm>
            <a:custGeom>
              <a:avLst/>
              <a:gdLst>
                <a:gd name="T0" fmla="*/ 0 w 42"/>
                <a:gd name="T1" fmla="*/ 62 h 62"/>
                <a:gd name="T2" fmla="*/ 42 w 42"/>
                <a:gd name="T3" fmla="*/ 17 h 62"/>
                <a:gd name="T4" fmla="*/ 42 w 42"/>
                <a:gd name="T5" fmla="*/ 0 h 62"/>
                <a:gd name="T6" fmla="*/ 0 w 42"/>
                <a:gd name="T7" fmla="*/ 52 h 62"/>
                <a:gd name="T8" fmla="*/ 0 w 42"/>
                <a:gd name="T9" fmla="*/ 62 h 62"/>
              </a:gdLst>
              <a:ahLst/>
              <a:cxnLst>
                <a:cxn ang="0">
                  <a:pos x="T0" y="T1"/>
                </a:cxn>
                <a:cxn ang="0">
                  <a:pos x="T2" y="T3"/>
                </a:cxn>
                <a:cxn ang="0">
                  <a:pos x="T4" y="T5"/>
                </a:cxn>
                <a:cxn ang="0">
                  <a:pos x="T6" y="T7"/>
                </a:cxn>
                <a:cxn ang="0">
                  <a:pos x="T8" y="T9"/>
                </a:cxn>
              </a:cxnLst>
              <a:rect l="0" t="0" r="r" b="b"/>
              <a:pathLst>
                <a:path w="42" h="62">
                  <a:moveTo>
                    <a:pt x="0" y="62"/>
                  </a:moveTo>
                  <a:lnTo>
                    <a:pt x="42" y="17"/>
                  </a:lnTo>
                  <a:lnTo>
                    <a:pt x="42" y="0"/>
                  </a:lnTo>
                  <a:lnTo>
                    <a:pt x="0" y="52"/>
                  </a:lnTo>
                  <a:lnTo>
                    <a:pt x="0" y="62"/>
                  </a:lnTo>
                  <a:close/>
                </a:path>
              </a:pathLst>
            </a:custGeom>
            <a:solidFill>
              <a:srgbClr val="7A7A5A"/>
            </a:solidFill>
            <a:ln w="4763">
              <a:solidFill>
                <a:srgbClr val="494936"/>
              </a:solidFill>
              <a:prstDash val="solid"/>
              <a:round/>
              <a:headEnd/>
              <a:tailEnd/>
            </a:ln>
          </p:spPr>
          <p:txBody>
            <a:bodyPr/>
            <a:lstStyle/>
            <a:p>
              <a:endParaRPr lang="en-US" dirty="0"/>
            </a:p>
          </p:txBody>
        </p:sp>
        <p:sp>
          <p:nvSpPr>
            <p:cNvPr id="1026090" name="Rectangle 42"/>
            <p:cNvSpPr>
              <a:spLocks noChangeArrowheads="1"/>
            </p:cNvSpPr>
            <p:nvPr/>
          </p:nvSpPr>
          <p:spPr bwMode="auto">
            <a:xfrm>
              <a:off x="4436" y="3768"/>
              <a:ext cx="290" cy="10"/>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6091" name="Rectangle 43"/>
            <p:cNvSpPr>
              <a:spLocks noChangeArrowheads="1"/>
            </p:cNvSpPr>
            <p:nvPr/>
          </p:nvSpPr>
          <p:spPr bwMode="auto">
            <a:xfrm>
              <a:off x="4437" y="3769"/>
              <a:ext cx="288" cy="8"/>
            </a:xfrm>
            <a:prstGeom prst="rect">
              <a:avLst/>
            </a:prstGeom>
            <a:solidFill>
              <a:srgbClr val="B7B79D"/>
            </a:solidFill>
            <a:ln w="4763">
              <a:solidFill>
                <a:srgbClr val="494936"/>
              </a:solidFill>
              <a:miter lim="800000"/>
              <a:headEnd/>
              <a:tailEnd/>
            </a:ln>
          </p:spPr>
          <p:txBody>
            <a:bodyPr/>
            <a:lstStyle/>
            <a:p>
              <a:endParaRPr lang="en-US" dirty="0"/>
            </a:p>
          </p:txBody>
        </p:sp>
        <p:sp>
          <p:nvSpPr>
            <p:cNvPr id="1026092" name="Freeform 44"/>
            <p:cNvSpPr>
              <a:spLocks/>
            </p:cNvSpPr>
            <p:nvPr/>
          </p:nvSpPr>
          <p:spPr bwMode="auto">
            <a:xfrm>
              <a:off x="4490" y="3618"/>
              <a:ext cx="299" cy="27"/>
            </a:xfrm>
            <a:custGeom>
              <a:avLst/>
              <a:gdLst>
                <a:gd name="T0" fmla="*/ 0 w 299"/>
                <a:gd name="T1" fmla="*/ 27 h 27"/>
                <a:gd name="T2" fmla="*/ 33 w 299"/>
                <a:gd name="T3" fmla="*/ 0 h 27"/>
                <a:gd name="T4" fmla="*/ 299 w 299"/>
                <a:gd name="T5" fmla="*/ 0 h 27"/>
                <a:gd name="T6" fmla="*/ 269 w 299"/>
                <a:gd name="T7" fmla="*/ 27 h 27"/>
                <a:gd name="T8" fmla="*/ 0 w 299"/>
                <a:gd name="T9" fmla="*/ 27 h 27"/>
              </a:gdLst>
              <a:ahLst/>
              <a:cxnLst>
                <a:cxn ang="0">
                  <a:pos x="T0" y="T1"/>
                </a:cxn>
                <a:cxn ang="0">
                  <a:pos x="T2" y="T3"/>
                </a:cxn>
                <a:cxn ang="0">
                  <a:pos x="T4" y="T5"/>
                </a:cxn>
                <a:cxn ang="0">
                  <a:pos x="T6" y="T7"/>
                </a:cxn>
                <a:cxn ang="0">
                  <a:pos x="T8" y="T9"/>
                </a:cxn>
              </a:cxnLst>
              <a:rect l="0" t="0" r="r" b="b"/>
              <a:pathLst>
                <a:path w="299" h="27">
                  <a:moveTo>
                    <a:pt x="0" y="27"/>
                  </a:moveTo>
                  <a:lnTo>
                    <a:pt x="33" y="0"/>
                  </a:lnTo>
                  <a:lnTo>
                    <a:pt x="299" y="0"/>
                  </a:lnTo>
                  <a:lnTo>
                    <a:pt x="269"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93" name="Freeform 45"/>
            <p:cNvSpPr>
              <a:spLocks/>
            </p:cNvSpPr>
            <p:nvPr/>
          </p:nvSpPr>
          <p:spPr bwMode="auto">
            <a:xfrm>
              <a:off x="4490" y="3618"/>
              <a:ext cx="299" cy="27"/>
            </a:xfrm>
            <a:custGeom>
              <a:avLst/>
              <a:gdLst>
                <a:gd name="T0" fmla="*/ 0 w 299"/>
                <a:gd name="T1" fmla="*/ 27 h 27"/>
                <a:gd name="T2" fmla="*/ 33 w 299"/>
                <a:gd name="T3" fmla="*/ 0 h 27"/>
                <a:gd name="T4" fmla="*/ 299 w 299"/>
                <a:gd name="T5" fmla="*/ 0 h 27"/>
                <a:gd name="T6" fmla="*/ 269 w 299"/>
                <a:gd name="T7" fmla="*/ 27 h 27"/>
                <a:gd name="T8" fmla="*/ 0 w 299"/>
                <a:gd name="T9" fmla="*/ 27 h 27"/>
              </a:gdLst>
              <a:ahLst/>
              <a:cxnLst>
                <a:cxn ang="0">
                  <a:pos x="T0" y="T1"/>
                </a:cxn>
                <a:cxn ang="0">
                  <a:pos x="T2" y="T3"/>
                </a:cxn>
                <a:cxn ang="0">
                  <a:pos x="T4" y="T5"/>
                </a:cxn>
                <a:cxn ang="0">
                  <a:pos x="T6" y="T7"/>
                </a:cxn>
                <a:cxn ang="0">
                  <a:pos x="T8" y="T9"/>
                </a:cxn>
              </a:cxnLst>
              <a:rect l="0" t="0" r="r" b="b"/>
              <a:pathLst>
                <a:path w="299" h="27">
                  <a:moveTo>
                    <a:pt x="0" y="27"/>
                  </a:moveTo>
                  <a:lnTo>
                    <a:pt x="33" y="0"/>
                  </a:lnTo>
                  <a:lnTo>
                    <a:pt x="299" y="0"/>
                  </a:lnTo>
                  <a:lnTo>
                    <a:pt x="269" y="27"/>
                  </a:lnTo>
                  <a:lnTo>
                    <a:pt x="0" y="27"/>
                  </a:lnTo>
                  <a:close/>
                </a:path>
              </a:pathLst>
            </a:custGeom>
            <a:solidFill>
              <a:srgbClr val="000000"/>
            </a:solidFill>
            <a:ln w="4763">
              <a:solidFill>
                <a:srgbClr val="000000"/>
              </a:solidFill>
              <a:prstDash val="solid"/>
              <a:round/>
              <a:headEnd/>
              <a:tailEnd/>
            </a:ln>
          </p:spPr>
          <p:txBody>
            <a:bodyPr/>
            <a:lstStyle/>
            <a:p>
              <a:endParaRPr lang="en-US" dirty="0"/>
            </a:p>
          </p:txBody>
        </p:sp>
        <p:sp>
          <p:nvSpPr>
            <p:cNvPr id="1026094" name="Freeform 46"/>
            <p:cNvSpPr>
              <a:spLocks/>
            </p:cNvSpPr>
            <p:nvPr/>
          </p:nvSpPr>
          <p:spPr bwMode="auto">
            <a:xfrm>
              <a:off x="4488" y="3404"/>
              <a:ext cx="297" cy="28"/>
            </a:xfrm>
            <a:custGeom>
              <a:avLst/>
              <a:gdLst>
                <a:gd name="T0" fmla="*/ 0 w 297"/>
                <a:gd name="T1" fmla="*/ 28 h 28"/>
                <a:gd name="T2" fmla="*/ 30 w 297"/>
                <a:gd name="T3" fmla="*/ 0 h 28"/>
                <a:gd name="T4" fmla="*/ 297 w 297"/>
                <a:gd name="T5" fmla="*/ 0 h 28"/>
                <a:gd name="T6" fmla="*/ 268 w 297"/>
                <a:gd name="T7" fmla="*/ 28 h 28"/>
                <a:gd name="T8" fmla="*/ 0 w 297"/>
                <a:gd name="T9" fmla="*/ 28 h 28"/>
              </a:gdLst>
              <a:ahLst/>
              <a:cxnLst>
                <a:cxn ang="0">
                  <a:pos x="T0" y="T1"/>
                </a:cxn>
                <a:cxn ang="0">
                  <a:pos x="T2" y="T3"/>
                </a:cxn>
                <a:cxn ang="0">
                  <a:pos x="T4" y="T5"/>
                </a:cxn>
                <a:cxn ang="0">
                  <a:pos x="T6" y="T7"/>
                </a:cxn>
                <a:cxn ang="0">
                  <a:pos x="T8" y="T9"/>
                </a:cxn>
              </a:cxnLst>
              <a:rect l="0" t="0" r="r" b="b"/>
              <a:pathLst>
                <a:path w="297" h="28">
                  <a:moveTo>
                    <a:pt x="0" y="28"/>
                  </a:moveTo>
                  <a:lnTo>
                    <a:pt x="30" y="0"/>
                  </a:lnTo>
                  <a:lnTo>
                    <a:pt x="297" y="0"/>
                  </a:lnTo>
                  <a:lnTo>
                    <a:pt x="268" y="28"/>
                  </a:lnTo>
                  <a:lnTo>
                    <a:pt x="0" y="2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95" name="Freeform 47"/>
            <p:cNvSpPr>
              <a:spLocks/>
            </p:cNvSpPr>
            <p:nvPr/>
          </p:nvSpPr>
          <p:spPr bwMode="auto">
            <a:xfrm>
              <a:off x="4488" y="3404"/>
              <a:ext cx="297" cy="28"/>
            </a:xfrm>
            <a:custGeom>
              <a:avLst/>
              <a:gdLst>
                <a:gd name="T0" fmla="*/ 0 w 297"/>
                <a:gd name="T1" fmla="*/ 28 h 28"/>
                <a:gd name="T2" fmla="*/ 30 w 297"/>
                <a:gd name="T3" fmla="*/ 0 h 28"/>
                <a:gd name="T4" fmla="*/ 297 w 297"/>
                <a:gd name="T5" fmla="*/ 0 h 28"/>
                <a:gd name="T6" fmla="*/ 268 w 297"/>
                <a:gd name="T7" fmla="*/ 28 h 28"/>
                <a:gd name="T8" fmla="*/ 0 w 297"/>
                <a:gd name="T9" fmla="*/ 28 h 28"/>
              </a:gdLst>
              <a:ahLst/>
              <a:cxnLst>
                <a:cxn ang="0">
                  <a:pos x="T0" y="T1"/>
                </a:cxn>
                <a:cxn ang="0">
                  <a:pos x="T2" y="T3"/>
                </a:cxn>
                <a:cxn ang="0">
                  <a:pos x="T4" y="T5"/>
                </a:cxn>
                <a:cxn ang="0">
                  <a:pos x="T6" y="T7"/>
                </a:cxn>
                <a:cxn ang="0">
                  <a:pos x="T8" y="T9"/>
                </a:cxn>
              </a:cxnLst>
              <a:rect l="0" t="0" r="r" b="b"/>
              <a:pathLst>
                <a:path w="297" h="28">
                  <a:moveTo>
                    <a:pt x="0" y="28"/>
                  </a:moveTo>
                  <a:lnTo>
                    <a:pt x="30" y="0"/>
                  </a:lnTo>
                  <a:lnTo>
                    <a:pt x="297" y="0"/>
                  </a:lnTo>
                  <a:lnTo>
                    <a:pt x="268" y="28"/>
                  </a:lnTo>
                  <a:lnTo>
                    <a:pt x="0" y="28"/>
                  </a:lnTo>
                  <a:close/>
                </a:path>
              </a:pathLst>
            </a:custGeom>
            <a:solidFill>
              <a:srgbClr val="C9C9B6"/>
            </a:solidFill>
            <a:ln w="4763">
              <a:solidFill>
                <a:srgbClr val="494936"/>
              </a:solidFill>
              <a:prstDash val="solid"/>
              <a:round/>
              <a:headEnd/>
              <a:tailEnd/>
            </a:ln>
          </p:spPr>
          <p:txBody>
            <a:bodyPr/>
            <a:lstStyle/>
            <a:p>
              <a:endParaRPr lang="en-US" dirty="0"/>
            </a:p>
          </p:txBody>
        </p:sp>
        <p:sp>
          <p:nvSpPr>
            <p:cNvPr id="1026096" name="Rectangle 48"/>
            <p:cNvSpPr>
              <a:spLocks noChangeArrowheads="1"/>
            </p:cNvSpPr>
            <p:nvPr/>
          </p:nvSpPr>
          <p:spPr bwMode="auto">
            <a:xfrm>
              <a:off x="4489" y="3433"/>
              <a:ext cx="267" cy="208"/>
            </a:xfrm>
            <a:prstGeom prst="rect">
              <a:avLst/>
            </a:prstGeom>
            <a:solidFill>
              <a:srgbClr val="B7B79D"/>
            </a:solidFill>
            <a:ln w="4763">
              <a:solidFill>
                <a:srgbClr val="494936"/>
              </a:solidFill>
              <a:miter lim="800000"/>
              <a:headEnd/>
              <a:tailEnd/>
            </a:ln>
          </p:spPr>
          <p:txBody>
            <a:bodyPr/>
            <a:lstStyle/>
            <a:p>
              <a:endParaRPr lang="en-US" dirty="0"/>
            </a:p>
          </p:txBody>
        </p:sp>
        <p:sp>
          <p:nvSpPr>
            <p:cNvPr id="1026097" name="Freeform 49"/>
            <p:cNvSpPr>
              <a:spLocks/>
            </p:cNvSpPr>
            <p:nvPr/>
          </p:nvSpPr>
          <p:spPr bwMode="auto">
            <a:xfrm>
              <a:off x="4756" y="3404"/>
              <a:ext cx="29" cy="236"/>
            </a:xfrm>
            <a:custGeom>
              <a:avLst/>
              <a:gdLst>
                <a:gd name="T0" fmla="*/ 0 w 29"/>
                <a:gd name="T1" fmla="*/ 236 h 236"/>
                <a:gd name="T2" fmla="*/ 29 w 29"/>
                <a:gd name="T3" fmla="*/ 207 h 236"/>
                <a:gd name="T4" fmla="*/ 29 w 29"/>
                <a:gd name="T5" fmla="*/ 0 h 236"/>
                <a:gd name="T6" fmla="*/ 0 w 29"/>
                <a:gd name="T7" fmla="*/ 28 h 236"/>
                <a:gd name="T8" fmla="*/ 0 w 29"/>
                <a:gd name="T9" fmla="*/ 236 h 236"/>
              </a:gdLst>
              <a:ahLst/>
              <a:cxnLst>
                <a:cxn ang="0">
                  <a:pos x="T0" y="T1"/>
                </a:cxn>
                <a:cxn ang="0">
                  <a:pos x="T2" y="T3"/>
                </a:cxn>
                <a:cxn ang="0">
                  <a:pos x="T4" y="T5"/>
                </a:cxn>
                <a:cxn ang="0">
                  <a:pos x="T6" y="T7"/>
                </a:cxn>
                <a:cxn ang="0">
                  <a:pos x="T8" y="T9"/>
                </a:cxn>
              </a:cxnLst>
              <a:rect l="0" t="0" r="r" b="b"/>
              <a:pathLst>
                <a:path w="29" h="236">
                  <a:moveTo>
                    <a:pt x="0" y="236"/>
                  </a:moveTo>
                  <a:lnTo>
                    <a:pt x="29" y="207"/>
                  </a:lnTo>
                  <a:lnTo>
                    <a:pt x="29" y="0"/>
                  </a:lnTo>
                  <a:lnTo>
                    <a:pt x="0" y="28"/>
                  </a:lnTo>
                  <a:lnTo>
                    <a:pt x="0" y="236"/>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098" name="Freeform 50"/>
            <p:cNvSpPr>
              <a:spLocks/>
            </p:cNvSpPr>
            <p:nvPr/>
          </p:nvSpPr>
          <p:spPr bwMode="auto">
            <a:xfrm>
              <a:off x="4756" y="3404"/>
              <a:ext cx="29" cy="236"/>
            </a:xfrm>
            <a:custGeom>
              <a:avLst/>
              <a:gdLst>
                <a:gd name="T0" fmla="*/ 0 w 29"/>
                <a:gd name="T1" fmla="*/ 236 h 236"/>
                <a:gd name="T2" fmla="*/ 29 w 29"/>
                <a:gd name="T3" fmla="*/ 207 h 236"/>
                <a:gd name="T4" fmla="*/ 29 w 29"/>
                <a:gd name="T5" fmla="*/ 0 h 236"/>
                <a:gd name="T6" fmla="*/ 0 w 29"/>
                <a:gd name="T7" fmla="*/ 28 h 236"/>
                <a:gd name="T8" fmla="*/ 0 w 29"/>
                <a:gd name="T9" fmla="*/ 236 h 236"/>
              </a:gdLst>
              <a:ahLst/>
              <a:cxnLst>
                <a:cxn ang="0">
                  <a:pos x="T0" y="T1"/>
                </a:cxn>
                <a:cxn ang="0">
                  <a:pos x="T2" y="T3"/>
                </a:cxn>
                <a:cxn ang="0">
                  <a:pos x="T4" y="T5"/>
                </a:cxn>
                <a:cxn ang="0">
                  <a:pos x="T6" y="T7"/>
                </a:cxn>
                <a:cxn ang="0">
                  <a:pos x="T8" y="T9"/>
                </a:cxn>
              </a:cxnLst>
              <a:rect l="0" t="0" r="r" b="b"/>
              <a:pathLst>
                <a:path w="29" h="236">
                  <a:moveTo>
                    <a:pt x="0" y="236"/>
                  </a:moveTo>
                  <a:lnTo>
                    <a:pt x="29" y="207"/>
                  </a:lnTo>
                  <a:lnTo>
                    <a:pt x="29" y="0"/>
                  </a:lnTo>
                  <a:lnTo>
                    <a:pt x="0" y="28"/>
                  </a:lnTo>
                  <a:lnTo>
                    <a:pt x="0" y="236"/>
                  </a:lnTo>
                  <a:close/>
                </a:path>
              </a:pathLst>
            </a:custGeom>
            <a:solidFill>
              <a:srgbClr val="7A7A5A"/>
            </a:solidFill>
            <a:ln w="4763">
              <a:solidFill>
                <a:srgbClr val="494936"/>
              </a:solidFill>
              <a:prstDash val="solid"/>
              <a:round/>
              <a:headEnd/>
              <a:tailEnd/>
            </a:ln>
          </p:spPr>
          <p:txBody>
            <a:bodyPr/>
            <a:lstStyle/>
            <a:p>
              <a:endParaRPr lang="en-US" dirty="0"/>
            </a:p>
          </p:txBody>
        </p:sp>
        <p:sp>
          <p:nvSpPr>
            <p:cNvPr id="1026099" name="Rectangle 51"/>
            <p:cNvSpPr>
              <a:spLocks noChangeArrowheads="1"/>
            </p:cNvSpPr>
            <p:nvPr/>
          </p:nvSpPr>
          <p:spPr bwMode="auto">
            <a:xfrm>
              <a:off x="4495" y="3444"/>
              <a:ext cx="252" cy="179"/>
            </a:xfrm>
            <a:prstGeom prst="rect">
              <a:avLst/>
            </a:prstGeom>
            <a:solidFill>
              <a:srgbClr val="0096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6100" name="Rectangle 52"/>
            <p:cNvSpPr>
              <a:spLocks noChangeArrowheads="1"/>
            </p:cNvSpPr>
            <p:nvPr/>
          </p:nvSpPr>
          <p:spPr bwMode="auto">
            <a:xfrm>
              <a:off x="4496" y="3445"/>
              <a:ext cx="250" cy="177"/>
            </a:xfrm>
            <a:prstGeom prst="rect">
              <a:avLst/>
            </a:prstGeom>
            <a:solidFill>
              <a:srgbClr val="0096D5"/>
            </a:solidFill>
            <a:ln w="3175">
              <a:solidFill>
                <a:srgbClr val="AAE6FF"/>
              </a:solidFill>
              <a:miter lim="800000"/>
              <a:headEnd/>
              <a:tailEnd/>
            </a:ln>
          </p:spPr>
          <p:txBody>
            <a:bodyPr/>
            <a:lstStyle/>
            <a:p>
              <a:endParaRPr lang="en-US" dirty="0"/>
            </a:p>
          </p:txBody>
        </p:sp>
        <p:sp>
          <p:nvSpPr>
            <p:cNvPr id="1026101" name="Freeform 53"/>
            <p:cNvSpPr>
              <a:spLocks/>
            </p:cNvSpPr>
            <p:nvPr/>
          </p:nvSpPr>
          <p:spPr bwMode="auto">
            <a:xfrm>
              <a:off x="4568" y="3454"/>
              <a:ext cx="110" cy="157"/>
            </a:xfrm>
            <a:custGeom>
              <a:avLst/>
              <a:gdLst>
                <a:gd name="T0" fmla="*/ 110 w 110"/>
                <a:gd name="T1" fmla="*/ 79 h 157"/>
                <a:gd name="T2" fmla="*/ 108 w 110"/>
                <a:gd name="T3" fmla="*/ 102 h 157"/>
                <a:gd name="T4" fmla="*/ 101 w 110"/>
                <a:gd name="T5" fmla="*/ 121 h 157"/>
                <a:gd name="T6" fmla="*/ 91 w 110"/>
                <a:gd name="T7" fmla="*/ 138 h 157"/>
                <a:gd name="T8" fmla="*/ 77 w 110"/>
                <a:gd name="T9" fmla="*/ 150 h 157"/>
                <a:gd name="T10" fmla="*/ 62 w 110"/>
                <a:gd name="T11" fmla="*/ 157 h 157"/>
                <a:gd name="T12" fmla="*/ 46 w 110"/>
                <a:gd name="T13" fmla="*/ 157 h 157"/>
                <a:gd name="T14" fmla="*/ 31 w 110"/>
                <a:gd name="T15" fmla="*/ 150 h 157"/>
                <a:gd name="T16" fmla="*/ 19 w 110"/>
                <a:gd name="T17" fmla="*/ 138 h 157"/>
                <a:gd name="T18" fmla="*/ 8 w 110"/>
                <a:gd name="T19" fmla="*/ 121 h 157"/>
                <a:gd name="T20" fmla="*/ 1 w 110"/>
                <a:gd name="T21" fmla="*/ 102 h 157"/>
                <a:gd name="T22" fmla="*/ 0 w 110"/>
                <a:gd name="T23" fmla="*/ 79 h 157"/>
                <a:gd name="T24" fmla="*/ 1 w 110"/>
                <a:gd name="T25" fmla="*/ 57 h 157"/>
                <a:gd name="T26" fmla="*/ 8 w 110"/>
                <a:gd name="T27" fmla="*/ 36 h 157"/>
                <a:gd name="T28" fmla="*/ 19 w 110"/>
                <a:gd name="T29" fmla="*/ 19 h 157"/>
                <a:gd name="T30" fmla="*/ 31 w 110"/>
                <a:gd name="T31" fmla="*/ 7 h 157"/>
                <a:gd name="T32" fmla="*/ 46 w 110"/>
                <a:gd name="T33" fmla="*/ 0 h 157"/>
                <a:gd name="T34" fmla="*/ 62 w 110"/>
                <a:gd name="T35" fmla="*/ 0 h 157"/>
                <a:gd name="T36" fmla="*/ 77 w 110"/>
                <a:gd name="T37" fmla="*/ 7 h 157"/>
                <a:gd name="T38" fmla="*/ 91 w 110"/>
                <a:gd name="T39" fmla="*/ 19 h 157"/>
                <a:gd name="T40" fmla="*/ 101 w 110"/>
                <a:gd name="T41" fmla="*/ 36 h 157"/>
                <a:gd name="T42" fmla="*/ 108 w 110"/>
                <a:gd name="T43" fmla="*/ 57 h 157"/>
                <a:gd name="T44" fmla="*/ 110 w 110"/>
                <a:gd name="T4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57">
                  <a:moveTo>
                    <a:pt x="110" y="79"/>
                  </a:moveTo>
                  <a:lnTo>
                    <a:pt x="108" y="102"/>
                  </a:lnTo>
                  <a:lnTo>
                    <a:pt x="101" y="121"/>
                  </a:lnTo>
                  <a:lnTo>
                    <a:pt x="91" y="138"/>
                  </a:lnTo>
                  <a:lnTo>
                    <a:pt x="77" y="150"/>
                  </a:lnTo>
                  <a:lnTo>
                    <a:pt x="62" y="157"/>
                  </a:lnTo>
                  <a:lnTo>
                    <a:pt x="46" y="157"/>
                  </a:lnTo>
                  <a:lnTo>
                    <a:pt x="31" y="150"/>
                  </a:lnTo>
                  <a:lnTo>
                    <a:pt x="19" y="138"/>
                  </a:lnTo>
                  <a:lnTo>
                    <a:pt x="8" y="121"/>
                  </a:lnTo>
                  <a:lnTo>
                    <a:pt x="1" y="102"/>
                  </a:lnTo>
                  <a:lnTo>
                    <a:pt x="0" y="79"/>
                  </a:lnTo>
                  <a:lnTo>
                    <a:pt x="1" y="57"/>
                  </a:lnTo>
                  <a:lnTo>
                    <a:pt x="8" y="36"/>
                  </a:lnTo>
                  <a:lnTo>
                    <a:pt x="19" y="19"/>
                  </a:lnTo>
                  <a:lnTo>
                    <a:pt x="31" y="7"/>
                  </a:lnTo>
                  <a:lnTo>
                    <a:pt x="46" y="0"/>
                  </a:lnTo>
                  <a:lnTo>
                    <a:pt x="62" y="0"/>
                  </a:lnTo>
                  <a:lnTo>
                    <a:pt x="77" y="7"/>
                  </a:lnTo>
                  <a:lnTo>
                    <a:pt x="91" y="19"/>
                  </a:lnTo>
                  <a:lnTo>
                    <a:pt x="101" y="36"/>
                  </a:lnTo>
                  <a:lnTo>
                    <a:pt x="108" y="57"/>
                  </a:lnTo>
                  <a:lnTo>
                    <a:pt x="110" y="79"/>
                  </a:lnTo>
                </a:path>
              </a:pathLst>
            </a:custGeom>
            <a:noFill/>
            <a:ln w="3175">
              <a:solidFill>
                <a:srgbClr val="AAE6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6102" name="Freeform 54"/>
            <p:cNvSpPr>
              <a:spLocks/>
            </p:cNvSpPr>
            <p:nvPr/>
          </p:nvSpPr>
          <p:spPr bwMode="auto">
            <a:xfrm>
              <a:off x="4566" y="3452"/>
              <a:ext cx="110" cy="157"/>
            </a:xfrm>
            <a:custGeom>
              <a:avLst/>
              <a:gdLst>
                <a:gd name="T0" fmla="*/ 110 w 110"/>
                <a:gd name="T1" fmla="*/ 78 h 157"/>
                <a:gd name="T2" fmla="*/ 109 w 110"/>
                <a:gd name="T3" fmla="*/ 100 h 157"/>
                <a:gd name="T4" fmla="*/ 102 w 110"/>
                <a:gd name="T5" fmla="*/ 121 h 157"/>
                <a:gd name="T6" fmla="*/ 91 w 110"/>
                <a:gd name="T7" fmla="*/ 138 h 157"/>
                <a:gd name="T8" fmla="*/ 78 w 110"/>
                <a:gd name="T9" fmla="*/ 150 h 157"/>
                <a:gd name="T10" fmla="*/ 62 w 110"/>
                <a:gd name="T11" fmla="*/ 157 h 157"/>
                <a:gd name="T12" fmla="*/ 46 w 110"/>
                <a:gd name="T13" fmla="*/ 157 h 157"/>
                <a:gd name="T14" fmla="*/ 31 w 110"/>
                <a:gd name="T15" fmla="*/ 150 h 157"/>
                <a:gd name="T16" fmla="*/ 19 w 110"/>
                <a:gd name="T17" fmla="*/ 138 h 157"/>
                <a:gd name="T18" fmla="*/ 9 w 110"/>
                <a:gd name="T19" fmla="*/ 121 h 157"/>
                <a:gd name="T20" fmla="*/ 2 w 110"/>
                <a:gd name="T21" fmla="*/ 100 h 157"/>
                <a:gd name="T22" fmla="*/ 0 w 110"/>
                <a:gd name="T23" fmla="*/ 78 h 157"/>
                <a:gd name="T24" fmla="*/ 2 w 110"/>
                <a:gd name="T25" fmla="*/ 56 h 157"/>
                <a:gd name="T26" fmla="*/ 9 w 110"/>
                <a:gd name="T27" fmla="*/ 35 h 157"/>
                <a:gd name="T28" fmla="*/ 19 w 110"/>
                <a:gd name="T29" fmla="*/ 18 h 157"/>
                <a:gd name="T30" fmla="*/ 31 w 110"/>
                <a:gd name="T31" fmla="*/ 6 h 157"/>
                <a:gd name="T32" fmla="*/ 46 w 110"/>
                <a:gd name="T33" fmla="*/ 0 h 157"/>
                <a:gd name="T34" fmla="*/ 62 w 110"/>
                <a:gd name="T35" fmla="*/ 0 h 157"/>
                <a:gd name="T36" fmla="*/ 78 w 110"/>
                <a:gd name="T37" fmla="*/ 6 h 157"/>
                <a:gd name="T38" fmla="*/ 91 w 110"/>
                <a:gd name="T39" fmla="*/ 18 h 157"/>
                <a:gd name="T40" fmla="*/ 102 w 110"/>
                <a:gd name="T41" fmla="*/ 35 h 157"/>
                <a:gd name="T42" fmla="*/ 109 w 110"/>
                <a:gd name="T43" fmla="*/ 56 h 157"/>
                <a:gd name="T44" fmla="*/ 110 w 110"/>
                <a:gd name="T4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57">
                  <a:moveTo>
                    <a:pt x="110" y="78"/>
                  </a:moveTo>
                  <a:lnTo>
                    <a:pt x="109" y="100"/>
                  </a:lnTo>
                  <a:lnTo>
                    <a:pt x="102" y="121"/>
                  </a:lnTo>
                  <a:lnTo>
                    <a:pt x="91" y="138"/>
                  </a:lnTo>
                  <a:lnTo>
                    <a:pt x="78" y="150"/>
                  </a:lnTo>
                  <a:lnTo>
                    <a:pt x="62" y="157"/>
                  </a:lnTo>
                  <a:lnTo>
                    <a:pt x="46" y="157"/>
                  </a:lnTo>
                  <a:lnTo>
                    <a:pt x="31" y="150"/>
                  </a:lnTo>
                  <a:lnTo>
                    <a:pt x="19" y="138"/>
                  </a:lnTo>
                  <a:lnTo>
                    <a:pt x="9" y="121"/>
                  </a:lnTo>
                  <a:lnTo>
                    <a:pt x="2" y="100"/>
                  </a:lnTo>
                  <a:lnTo>
                    <a:pt x="0" y="78"/>
                  </a:lnTo>
                  <a:lnTo>
                    <a:pt x="2" y="56"/>
                  </a:lnTo>
                  <a:lnTo>
                    <a:pt x="9" y="35"/>
                  </a:lnTo>
                  <a:lnTo>
                    <a:pt x="19" y="18"/>
                  </a:lnTo>
                  <a:lnTo>
                    <a:pt x="31" y="6"/>
                  </a:lnTo>
                  <a:lnTo>
                    <a:pt x="46" y="0"/>
                  </a:lnTo>
                  <a:lnTo>
                    <a:pt x="62" y="0"/>
                  </a:lnTo>
                  <a:lnTo>
                    <a:pt x="78" y="6"/>
                  </a:lnTo>
                  <a:lnTo>
                    <a:pt x="91" y="18"/>
                  </a:lnTo>
                  <a:lnTo>
                    <a:pt x="102" y="35"/>
                  </a:lnTo>
                  <a:lnTo>
                    <a:pt x="109" y="56"/>
                  </a:lnTo>
                  <a:lnTo>
                    <a:pt x="110" y="78"/>
                  </a:lnTo>
                </a:path>
              </a:pathLst>
            </a:custGeom>
            <a:noFill/>
            <a:ln w="3175">
              <a:solidFill>
                <a:srgbClr val="AAE6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6103" name="Freeform 55"/>
            <p:cNvSpPr>
              <a:spLocks/>
            </p:cNvSpPr>
            <p:nvPr/>
          </p:nvSpPr>
          <p:spPr bwMode="auto">
            <a:xfrm>
              <a:off x="4519" y="3549"/>
              <a:ext cx="204" cy="45"/>
            </a:xfrm>
            <a:custGeom>
              <a:avLst/>
              <a:gdLst>
                <a:gd name="T0" fmla="*/ 204 w 204"/>
                <a:gd name="T1" fmla="*/ 14 h 45"/>
                <a:gd name="T2" fmla="*/ 204 w 204"/>
                <a:gd name="T3" fmla="*/ 31 h 45"/>
                <a:gd name="T4" fmla="*/ 18 w 204"/>
                <a:gd name="T5" fmla="*/ 31 h 45"/>
                <a:gd name="T6" fmla="*/ 18 w 204"/>
                <a:gd name="T7" fmla="*/ 45 h 45"/>
                <a:gd name="T8" fmla="*/ 0 w 204"/>
                <a:gd name="T9" fmla="*/ 21 h 45"/>
                <a:gd name="T10" fmla="*/ 18 w 204"/>
                <a:gd name="T11" fmla="*/ 0 h 45"/>
                <a:gd name="T12" fmla="*/ 18 w 204"/>
                <a:gd name="T13" fmla="*/ 14 h 45"/>
                <a:gd name="T14" fmla="*/ 204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204" y="14"/>
                  </a:moveTo>
                  <a:lnTo>
                    <a:pt x="204" y="31"/>
                  </a:lnTo>
                  <a:lnTo>
                    <a:pt x="18" y="31"/>
                  </a:lnTo>
                  <a:lnTo>
                    <a:pt x="18" y="45"/>
                  </a:lnTo>
                  <a:lnTo>
                    <a:pt x="0" y="21"/>
                  </a:lnTo>
                  <a:lnTo>
                    <a:pt x="18" y="0"/>
                  </a:lnTo>
                  <a:lnTo>
                    <a:pt x="18" y="14"/>
                  </a:lnTo>
                  <a:lnTo>
                    <a:pt x="20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04" name="Freeform 56"/>
            <p:cNvSpPr>
              <a:spLocks/>
            </p:cNvSpPr>
            <p:nvPr/>
          </p:nvSpPr>
          <p:spPr bwMode="auto">
            <a:xfrm>
              <a:off x="4519" y="3549"/>
              <a:ext cx="204" cy="45"/>
            </a:xfrm>
            <a:custGeom>
              <a:avLst/>
              <a:gdLst>
                <a:gd name="T0" fmla="*/ 204 w 204"/>
                <a:gd name="T1" fmla="*/ 14 h 45"/>
                <a:gd name="T2" fmla="*/ 204 w 204"/>
                <a:gd name="T3" fmla="*/ 31 h 45"/>
                <a:gd name="T4" fmla="*/ 18 w 204"/>
                <a:gd name="T5" fmla="*/ 31 h 45"/>
                <a:gd name="T6" fmla="*/ 18 w 204"/>
                <a:gd name="T7" fmla="*/ 45 h 45"/>
                <a:gd name="T8" fmla="*/ 0 w 204"/>
                <a:gd name="T9" fmla="*/ 21 h 45"/>
                <a:gd name="T10" fmla="*/ 18 w 204"/>
                <a:gd name="T11" fmla="*/ 0 h 45"/>
                <a:gd name="T12" fmla="*/ 18 w 204"/>
                <a:gd name="T13" fmla="*/ 14 h 45"/>
                <a:gd name="T14" fmla="*/ 204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204" y="14"/>
                  </a:moveTo>
                  <a:lnTo>
                    <a:pt x="204" y="31"/>
                  </a:lnTo>
                  <a:lnTo>
                    <a:pt x="18" y="31"/>
                  </a:lnTo>
                  <a:lnTo>
                    <a:pt x="18" y="45"/>
                  </a:lnTo>
                  <a:lnTo>
                    <a:pt x="0" y="21"/>
                  </a:lnTo>
                  <a:lnTo>
                    <a:pt x="18" y="0"/>
                  </a:lnTo>
                  <a:lnTo>
                    <a:pt x="18" y="14"/>
                  </a:lnTo>
                  <a:lnTo>
                    <a:pt x="20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05" name="Freeform 57"/>
            <p:cNvSpPr>
              <a:spLocks/>
            </p:cNvSpPr>
            <p:nvPr/>
          </p:nvSpPr>
          <p:spPr bwMode="auto">
            <a:xfrm>
              <a:off x="4519" y="3471"/>
              <a:ext cx="204" cy="45"/>
            </a:xfrm>
            <a:custGeom>
              <a:avLst/>
              <a:gdLst>
                <a:gd name="T0" fmla="*/ 0 w 204"/>
                <a:gd name="T1" fmla="*/ 14 h 45"/>
                <a:gd name="T2" fmla="*/ 0 w 204"/>
                <a:gd name="T3" fmla="*/ 31 h 45"/>
                <a:gd name="T4" fmla="*/ 190 w 204"/>
                <a:gd name="T5" fmla="*/ 31 h 45"/>
                <a:gd name="T6" fmla="*/ 190 w 204"/>
                <a:gd name="T7" fmla="*/ 45 h 45"/>
                <a:gd name="T8" fmla="*/ 204 w 204"/>
                <a:gd name="T9" fmla="*/ 21 h 45"/>
                <a:gd name="T10" fmla="*/ 190 w 204"/>
                <a:gd name="T11" fmla="*/ 0 h 45"/>
                <a:gd name="T12" fmla="*/ 190 w 204"/>
                <a:gd name="T13" fmla="*/ 14 h 45"/>
                <a:gd name="T14" fmla="*/ 0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0" y="14"/>
                  </a:moveTo>
                  <a:lnTo>
                    <a:pt x="0" y="31"/>
                  </a:lnTo>
                  <a:lnTo>
                    <a:pt x="190" y="31"/>
                  </a:lnTo>
                  <a:lnTo>
                    <a:pt x="190" y="45"/>
                  </a:lnTo>
                  <a:lnTo>
                    <a:pt x="204" y="21"/>
                  </a:lnTo>
                  <a:lnTo>
                    <a:pt x="190" y="0"/>
                  </a:lnTo>
                  <a:lnTo>
                    <a:pt x="190" y="1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06" name="Freeform 58"/>
            <p:cNvSpPr>
              <a:spLocks/>
            </p:cNvSpPr>
            <p:nvPr/>
          </p:nvSpPr>
          <p:spPr bwMode="auto">
            <a:xfrm>
              <a:off x="4519" y="3471"/>
              <a:ext cx="204" cy="45"/>
            </a:xfrm>
            <a:custGeom>
              <a:avLst/>
              <a:gdLst>
                <a:gd name="T0" fmla="*/ 0 w 204"/>
                <a:gd name="T1" fmla="*/ 14 h 45"/>
                <a:gd name="T2" fmla="*/ 0 w 204"/>
                <a:gd name="T3" fmla="*/ 31 h 45"/>
                <a:gd name="T4" fmla="*/ 190 w 204"/>
                <a:gd name="T5" fmla="*/ 31 h 45"/>
                <a:gd name="T6" fmla="*/ 190 w 204"/>
                <a:gd name="T7" fmla="*/ 45 h 45"/>
                <a:gd name="T8" fmla="*/ 204 w 204"/>
                <a:gd name="T9" fmla="*/ 21 h 45"/>
                <a:gd name="T10" fmla="*/ 190 w 204"/>
                <a:gd name="T11" fmla="*/ 0 h 45"/>
                <a:gd name="T12" fmla="*/ 190 w 204"/>
                <a:gd name="T13" fmla="*/ 14 h 45"/>
                <a:gd name="T14" fmla="*/ 0 w 204"/>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5">
                  <a:moveTo>
                    <a:pt x="0" y="14"/>
                  </a:moveTo>
                  <a:lnTo>
                    <a:pt x="0" y="31"/>
                  </a:lnTo>
                  <a:lnTo>
                    <a:pt x="190" y="31"/>
                  </a:lnTo>
                  <a:lnTo>
                    <a:pt x="190" y="45"/>
                  </a:lnTo>
                  <a:lnTo>
                    <a:pt x="204" y="21"/>
                  </a:lnTo>
                  <a:lnTo>
                    <a:pt x="190" y="0"/>
                  </a:lnTo>
                  <a:lnTo>
                    <a:pt x="190" y="1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07" name="Freeform 59"/>
            <p:cNvSpPr>
              <a:spLocks/>
            </p:cNvSpPr>
            <p:nvPr/>
          </p:nvSpPr>
          <p:spPr bwMode="auto">
            <a:xfrm>
              <a:off x="4521" y="3552"/>
              <a:ext cx="204" cy="43"/>
            </a:xfrm>
            <a:custGeom>
              <a:avLst/>
              <a:gdLst>
                <a:gd name="T0" fmla="*/ 204 w 204"/>
                <a:gd name="T1" fmla="*/ 12 h 43"/>
                <a:gd name="T2" fmla="*/ 204 w 204"/>
                <a:gd name="T3" fmla="*/ 31 h 43"/>
                <a:gd name="T4" fmla="*/ 17 w 204"/>
                <a:gd name="T5" fmla="*/ 31 h 43"/>
                <a:gd name="T6" fmla="*/ 17 w 204"/>
                <a:gd name="T7" fmla="*/ 43 h 43"/>
                <a:gd name="T8" fmla="*/ 0 w 204"/>
                <a:gd name="T9" fmla="*/ 21 h 43"/>
                <a:gd name="T10" fmla="*/ 17 w 204"/>
                <a:gd name="T11" fmla="*/ 0 h 43"/>
                <a:gd name="T12" fmla="*/ 17 w 204"/>
                <a:gd name="T13" fmla="*/ 12 h 43"/>
                <a:gd name="T14" fmla="*/ 204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204" y="12"/>
                  </a:moveTo>
                  <a:lnTo>
                    <a:pt x="204" y="31"/>
                  </a:lnTo>
                  <a:lnTo>
                    <a:pt x="17" y="31"/>
                  </a:lnTo>
                  <a:lnTo>
                    <a:pt x="17" y="43"/>
                  </a:lnTo>
                  <a:lnTo>
                    <a:pt x="0" y="21"/>
                  </a:lnTo>
                  <a:lnTo>
                    <a:pt x="17" y="0"/>
                  </a:lnTo>
                  <a:lnTo>
                    <a:pt x="17" y="12"/>
                  </a:lnTo>
                  <a:lnTo>
                    <a:pt x="20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08" name="Freeform 60"/>
            <p:cNvSpPr>
              <a:spLocks/>
            </p:cNvSpPr>
            <p:nvPr/>
          </p:nvSpPr>
          <p:spPr bwMode="auto">
            <a:xfrm>
              <a:off x="4521" y="3552"/>
              <a:ext cx="204" cy="43"/>
            </a:xfrm>
            <a:custGeom>
              <a:avLst/>
              <a:gdLst>
                <a:gd name="T0" fmla="*/ 204 w 204"/>
                <a:gd name="T1" fmla="*/ 12 h 43"/>
                <a:gd name="T2" fmla="*/ 204 w 204"/>
                <a:gd name="T3" fmla="*/ 31 h 43"/>
                <a:gd name="T4" fmla="*/ 17 w 204"/>
                <a:gd name="T5" fmla="*/ 31 h 43"/>
                <a:gd name="T6" fmla="*/ 17 w 204"/>
                <a:gd name="T7" fmla="*/ 43 h 43"/>
                <a:gd name="T8" fmla="*/ 0 w 204"/>
                <a:gd name="T9" fmla="*/ 21 h 43"/>
                <a:gd name="T10" fmla="*/ 17 w 204"/>
                <a:gd name="T11" fmla="*/ 0 h 43"/>
                <a:gd name="T12" fmla="*/ 17 w 204"/>
                <a:gd name="T13" fmla="*/ 12 h 43"/>
                <a:gd name="T14" fmla="*/ 204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204" y="12"/>
                  </a:moveTo>
                  <a:lnTo>
                    <a:pt x="204" y="31"/>
                  </a:lnTo>
                  <a:lnTo>
                    <a:pt x="17" y="31"/>
                  </a:lnTo>
                  <a:lnTo>
                    <a:pt x="17" y="43"/>
                  </a:lnTo>
                  <a:lnTo>
                    <a:pt x="0" y="21"/>
                  </a:lnTo>
                  <a:lnTo>
                    <a:pt x="17" y="0"/>
                  </a:lnTo>
                  <a:lnTo>
                    <a:pt x="17" y="12"/>
                  </a:lnTo>
                  <a:lnTo>
                    <a:pt x="20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09" name="Freeform 61"/>
            <p:cNvSpPr>
              <a:spLocks/>
            </p:cNvSpPr>
            <p:nvPr/>
          </p:nvSpPr>
          <p:spPr bwMode="auto">
            <a:xfrm>
              <a:off x="4521" y="3475"/>
              <a:ext cx="204" cy="43"/>
            </a:xfrm>
            <a:custGeom>
              <a:avLst/>
              <a:gdLst>
                <a:gd name="T0" fmla="*/ 0 w 204"/>
                <a:gd name="T1" fmla="*/ 12 h 43"/>
                <a:gd name="T2" fmla="*/ 0 w 204"/>
                <a:gd name="T3" fmla="*/ 31 h 43"/>
                <a:gd name="T4" fmla="*/ 190 w 204"/>
                <a:gd name="T5" fmla="*/ 31 h 43"/>
                <a:gd name="T6" fmla="*/ 190 w 204"/>
                <a:gd name="T7" fmla="*/ 43 h 43"/>
                <a:gd name="T8" fmla="*/ 204 w 204"/>
                <a:gd name="T9" fmla="*/ 21 h 43"/>
                <a:gd name="T10" fmla="*/ 190 w 204"/>
                <a:gd name="T11" fmla="*/ 0 h 43"/>
                <a:gd name="T12" fmla="*/ 190 w 204"/>
                <a:gd name="T13" fmla="*/ 12 h 43"/>
                <a:gd name="T14" fmla="*/ 0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0" y="12"/>
                  </a:moveTo>
                  <a:lnTo>
                    <a:pt x="0" y="31"/>
                  </a:lnTo>
                  <a:lnTo>
                    <a:pt x="190" y="31"/>
                  </a:lnTo>
                  <a:lnTo>
                    <a:pt x="190" y="43"/>
                  </a:lnTo>
                  <a:lnTo>
                    <a:pt x="204" y="21"/>
                  </a:lnTo>
                  <a:lnTo>
                    <a:pt x="190" y="0"/>
                  </a:lnTo>
                  <a:lnTo>
                    <a:pt x="19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6110" name="Freeform 62"/>
            <p:cNvSpPr>
              <a:spLocks/>
            </p:cNvSpPr>
            <p:nvPr/>
          </p:nvSpPr>
          <p:spPr bwMode="auto">
            <a:xfrm>
              <a:off x="4521" y="3475"/>
              <a:ext cx="204" cy="43"/>
            </a:xfrm>
            <a:custGeom>
              <a:avLst/>
              <a:gdLst>
                <a:gd name="T0" fmla="*/ 0 w 204"/>
                <a:gd name="T1" fmla="*/ 12 h 43"/>
                <a:gd name="T2" fmla="*/ 0 w 204"/>
                <a:gd name="T3" fmla="*/ 31 h 43"/>
                <a:gd name="T4" fmla="*/ 190 w 204"/>
                <a:gd name="T5" fmla="*/ 31 h 43"/>
                <a:gd name="T6" fmla="*/ 190 w 204"/>
                <a:gd name="T7" fmla="*/ 43 h 43"/>
                <a:gd name="T8" fmla="*/ 204 w 204"/>
                <a:gd name="T9" fmla="*/ 21 h 43"/>
                <a:gd name="T10" fmla="*/ 190 w 204"/>
                <a:gd name="T11" fmla="*/ 0 h 43"/>
                <a:gd name="T12" fmla="*/ 190 w 204"/>
                <a:gd name="T13" fmla="*/ 12 h 43"/>
                <a:gd name="T14" fmla="*/ 0 w 204"/>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43">
                  <a:moveTo>
                    <a:pt x="0" y="12"/>
                  </a:moveTo>
                  <a:lnTo>
                    <a:pt x="0" y="31"/>
                  </a:lnTo>
                  <a:lnTo>
                    <a:pt x="190" y="31"/>
                  </a:lnTo>
                  <a:lnTo>
                    <a:pt x="190" y="43"/>
                  </a:lnTo>
                  <a:lnTo>
                    <a:pt x="204" y="21"/>
                  </a:lnTo>
                  <a:lnTo>
                    <a:pt x="190" y="0"/>
                  </a:lnTo>
                  <a:lnTo>
                    <a:pt x="19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1026111" name="Line 63"/>
          <p:cNvSpPr>
            <a:spLocks noChangeShapeType="1"/>
          </p:cNvSpPr>
          <p:nvPr/>
        </p:nvSpPr>
        <p:spPr bwMode="auto">
          <a:xfrm>
            <a:off x="2322513" y="1927225"/>
            <a:ext cx="2336800" cy="447675"/>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12" name="Line 64"/>
          <p:cNvSpPr>
            <a:spLocks noChangeShapeType="1"/>
          </p:cNvSpPr>
          <p:nvPr/>
        </p:nvSpPr>
        <p:spPr bwMode="auto">
          <a:xfrm flipH="1" flipV="1">
            <a:off x="4783138" y="2374900"/>
            <a:ext cx="2795587" cy="71438"/>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13" name="Oval 65"/>
          <p:cNvSpPr>
            <a:spLocks noChangeArrowheads="1"/>
          </p:cNvSpPr>
          <p:nvPr/>
        </p:nvSpPr>
        <p:spPr bwMode="auto">
          <a:xfrm>
            <a:off x="4292600" y="2049463"/>
            <a:ext cx="977900" cy="49530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14" name="Line 66"/>
          <p:cNvSpPr>
            <a:spLocks noChangeShapeType="1"/>
          </p:cNvSpPr>
          <p:nvPr/>
        </p:nvSpPr>
        <p:spPr bwMode="auto">
          <a:xfrm flipV="1">
            <a:off x="2389188" y="1809750"/>
            <a:ext cx="2384425" cy="122238"/>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15" name="Line 67"/>
          <p:cNvSpPr>
            <a:spLocks noChangeShapeType="1"/>
          </p:cNvSpPr>
          <p:nvPr/>
        </p:nvSpPr>
        <p:spPr bwMode="auto">
          <a:xfrm flipH="1" flipV="1">
            <a:off x="4791075" y="1801813"/>
            <a:ext cx="2809875" cy="592137"/>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16" name="Oval 68"/>
          <p:cNvSpPr>
            <a:spLocks noChangeArrowheads="1"/>
          </p:cNvSpPr>
          <p:nvPr/>
        </p:nvSpPr>
        <p:spPr bwMode="auto">
          <a:xfrm>
            <a:off x="4273550" y="1512888"/>
            <a:ext cx="977900" cy="49530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17" name="Line 69"/>
          <p:cNvSpPr>
            <a:spLocks noChangeShapeType="1"/>
          </p:cNvSpPr>
          <p:nvPr/>
        </p:nvSpPr>
        <p:spPr bwMode="auto">
          <a:xfrm flipV="1">
            <a:off x="1473200" y="1939925"/>
            <a:ext cx="774700" cy="3746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18" name="Oval 70"/>
          <p:cNvSpPr>
            <a:spLocks noChangeArrowheads="1"/>
          </p:cNvSpPr>
          <p:nvPr/>
        </p:nvSpPr>
        <p:spPr bwMode="auto">
          <a:xfrm>
            <a:off x="2120900" y="5213350"/>
            <a:ext cx="1314450" cy="103505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19" name="Line 71"/>
          <p:cNvSpPr>
            <a:spLocks noChangeShapeType="1"/>
          </p:cNvSpPr>
          <p:nvPr/>
        </p:nvSpPr>
        <p:spPr bwMode="auto">
          <a:xfrm flipH="1" flipV="1">
            <a:off x="596900" y="3330575"/>
            <a:ext cx="628650" cy="27305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20" name="Line 72"/>
          <p:cNvSpPr>
            <a:spLocks noChangeShapeType="1"/>
          </p:cNvSpPr>
          <p:nvPr/>
        </p:nvSpPr>
        <p:spPr bwMode="auto">
          <a:xfrm flipH="1">
            <a:off x="622300" y="3597275"/>
            <a:ext cx="590550" cy="3492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1" name="Line 73"/>
          <p:cNvSpPr>
            <a:spLocks noChangeShapeType="1"/>
          </p:cNvSpPr>
          <p:nvPr/>
        </p:nvSpPr>
        <p:spPr bwMode="auto">
          <a:xfrm flipH="1" flipV="1">
            <a:off x="5638800" y="2898775"/>
            <a:ext cx="177800" cy="4953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2" name="Line 74"/>
          <p:cNvSpPr>
            <a:spLocks noChangeShapeType="1"/>
          </p:cNvSpPr>
          <p:nvPr/>
        </p:nvSpPr>
        <p:spPr bwMode="auto">
          <a:xfrm>
            <a:off x="7594600" y="4067175"/>
            <a:ext cx="920750" cy="25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3" name="Line 75"/>
          <p:cNvSpPr>
            <a:spLocks noChangeShapeType="1"/>
          </p:cNvSpPr>
          <p:nvPr/>
        </p:nvSpPr>
        <p:spPr bwMode="auto">
          <a:xfrm>
            <a:off x="7632700" y="2486025"/>
            <a:ext cx="241300" cy="5016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4" name="Line 76"/>
          <p:cNvSpPr>
            <a:spLocks noChangeShapeType="1"/>
          </p:cNvSpPr>
          <p:nvPr/>
        </p:nvSpPr>
        <p:spPr bwMode="auto">
          <a:xfrm>
            <a:off x="1600200" y="2352675"/>
            <a:ext cx="838200" cy="1066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5" name="Line 77"/>
          <p:cNvSpPr>
            <a:spLocks noChangeShapeType="1"/>
          </p:cNvSpPr>
          <p:nvPr/>
        </p:nvSpPr>
        <p:spPr bwMode="auto">
          <a:xfrm flipV="1">
            <a:off x="1371600" y="3495675"/>
            <a:ext cx="1066800" cy="152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6" name="Line 78"/>
          <p:cNvSpPr>
            <a:spLocks noChangeShapeType="1"/>
          </p:cNvSpPr>
          <p:nvPr/>
        </p:nvSpPr>
        <p:spPr bwMode="auto">
          <a:xfrm flipH="1">
            <a:off x="1219200" y="2352675"/>
            <a:ext cx="152400" cy="1219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7" name="Line 79"/>
          <p:cNvSpPr>
            <a:spLocks noChangeShapeType="1"/>
          </p:cNvSpPr>
          <p:nvPr/>
        </p:nvSpPr>
        <p:spPr bwMode="auto">
          <a:xfrm>
            <a:off x="1295400" y="3724275"/>
            <a:ext cx="152400" cy="6096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8" name="Line 80"/>
          <p:cNvSpPr>
            <a:spLocks noChangeShapeType="1"/>
          </p:cNvSpPr>
          <p:nvPr/>
        </p:nvSpPr>
        <p:spPr bwMode="auto">
          <a:xfrm>
            <a:off x="1600200" y="4410075"/>
            <a:ext cx="1295400" cy="685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29" name="Line 81"/>
          <p:cNvSpPr>
            <a:spLocks noChangeShapeType="1"/>
          </p:cNvSpPr>
          <p:nvPr/>
        </p:nvSpPr>
        <p:spPr bwMode="auto">
          <a:xfrm>
            <a:off x="2590800" y="3571875"/>
            <a:ext cx="838200" cy="304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0" name="Line 82"/>
          <p:cNvSpPr>
            <a:spLocks noChangeShapeType="1"/>
          </p:cNvSpPr>
          <p:nvPr/>
        </p:nvSpPr>
        <p:spPr bwMode="auto">
          <a:xfrm flipV="1">
            <a:off x="1447800" y="3571875"/>
            <a:ext cx="1066800" cy="838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1" name="Line 83"/>
          <p:cNvSpPr>
            <a:spLocks noChangeShapeType="1"/>
          </p:cNvSpPr>
          <p:nvPr/>
        </p:nvSpPr>
        <p:spPr bwMode="auto">
          <a:xfrm flipV="1">
            <a:off x="3124200" y="3800475"/>
            <a:ext cx="228600" cy="1219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2" name="Line 84"/>
          <p:cNvSpPr>
            <a:spLocks noChangeShapeType="1"/>
          </p:cNvSpPr>
          <p:nvPr/>
        </p:nvSpPr>
        <p:spPr bwMode="auto">
          <a:xfrm>
            <a:off x="3117850" y="5127625"/>
            <a:ext cx="1606550" cy="5016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3" name="Line 85"/>
          <p:cNvSpPr>
            <a:spLocks noChangeShapeType="1"/>
          </p:cNvSpPr>
          <p:nvPr/>
        </p:nvSpPr>
        <p:spPr bwMode="auto">
          <a:xfrm>
            <a:off x="3505200" y="3876675"/>
            <a:ext cx="1371600" cy="76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4" name="Line 86"/>
          <p:cNvSpPr>
            <a:spLocks noChangeShapeType="1"/>
          </p:cNvSpPr>
          <p:nvPr/>
        </p:nvSpPr>
        <p:spPr bwMode="auto">
          <a:xfrm>
            <a:off x="4572000" y="4562475"/>
            <a:ext cx="152400" cy="9906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5" name="Line 87"/>
          <p:cNvSpPr>
            <a:spLocks noChangeShapeType="1"/>
          </p:cNvSpPr>
          <p:nvPr/>
        </p:nvSpPr>
        <p:spPr bwMode="auto">
          <a:xfrm flipV="1">
            <a:off x="4572000" y="4105275"/>
            <a:ext cx="152400" cy="3810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6" name="Line 88"/>
          <p:cNvSpPr>
            <a:spLocks noChangeShapeType="1"/>
          </p:cNvSpPr>
          <p:nvPr/>
        </p:nvSpPr>
        <p:spPr bwMode="auto">
          <a:xfrm flipV="1">
            <a:off x="4724400" y="4943475"/>
            <a:ext cx="1752600" cy="6096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7" name="Line 89"/>
          <p:cNvSpPr>
            <a:spLocks noChangeShapeType="1"/>
          </p:cNvSpPr>
          <p:nvPr/>
        </p:nvSpPr>
        <p:spPr bwMode="auto">
          <a:xfrm>
            <a:off x="4724400" y="4486275"/>
            <a:ext cx="1676400" cy="304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8" name="Line 90"/>
          <p:cNvSpPr>
            <a:spLocks noChangeShapeType="1"/>
          </p:cNvSpPr>
          <p:nvPr/>
        </p:nvSpPr>
        <p:spPr bwMode="auto">
          <a:xfrm flipV="1">
            <a:off x="6477000" y="4486275"/>
            <a:ext cx="457200" cy="3810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39" name="Line 91"/>
          <p:cNvSpPr>
            <a:spLocks noChangeShapeType="1"/>
          </p:cNvSpPr>
          <p:nvPr/>
        </p:nvSpPr>
        <p:spPr bwMode="auto">
          <a:xfrm>
            <a:off x="4953000" y="3952875"/>
            <a:ext cx="2514600" cy="762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0" name="Line 92"/>
          <p:cNvSpPr>
            <a:spLocks noChangeShapeType="1"/>
          </p:cNvSpPr>
          <p:nvPr/>
        </p:nvSpPr>
        <p:spPr bwMode="auto">
          <a:xfrm flipV="1">
            <a:off x="7010400" y="4181475"/>
            <a:ext cx="381000" cy="304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1" name="Line 93"/>
          <p:cNvSpPr>
            <a:spLocks noChangeShapeType="1"/>
          </p:cNvSpPr>
          <p:nvPr/>
        </p:nvSpPr>
        <p:spPr bwMode="auto">
          <a:xfrm flipV="1">
            <a:off x="7696200" y="3724275"/>
            <a:ext cx="0" cy="3810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2" name="Line 94"/>
          <p:cNvSpPr>
            <a:spLocks noChangeShapeType="1"/>
          </p:cNvSpPr>
          <p:nvPr/>
        </p:nvSpPr>
        <p:spPr bwMode="auto">
          <a:xfrm flipV="1">
            <a:off x="4876800" y="3419475"/>
            <a:ext cx="838200" cy="533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3" name="Line 95"/>
          <p:cNvSpPr>
            <a:spLocks noChangeShapeType="1"/>
          </p:cNvSpPr>
          <p:nvPr/>
        </p:nvSpPr>
        <p:spPr bwMode="auto">
          <a:xfrm>
            <a:off x="5943600" y="3419475"/>
            <a:ext cx="457200" cy="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4" name="Line 96"/>
          <p:cNvSpPr>
            <a:spLocks noChangeShapeType="1"/>
          </p:cNvSpPr>
          <p:nvPr/>
        </p:nvSpPr>
        <p:spPr bwMode="auto">
          <a:xfrm>
            <a:off x="6553200" y="3495675"/>
            <a:ext cx="1066800" cy="152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5" name="Line 97"/>
          <p:cNvSpPr>
            <a:spLocks noChangeShapeType="1"/>
          </p:cNvSpPr>
          <p:nvPr/>
        </p:nvSpPr>
        <p:spPr bwMode="auto">
          <a:xfrm flipV="1">
            <a:off x="6553200" y="2962275"/>
            <a:ext cx="1295400" cy="533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46" name="Line 98"/>
          <p:cNvSpPr>
            <a:spLocks noChangeShapeType="1"/>
          </p:cNvSpPr>
          <p:nvPr/>
        </p:nvSpPr>
        <p:spPr bwMode="auto">
          <a:xfrm flipV="1">
            <a:off x="7620000" y="3114675"/>
            <a:ext cx="304800" cy="533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pic>
        <p:nvPicPr>
          <p:cNvPr id="1026147" name="Picture 9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002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48" name="Picture 10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95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49" name="Picture 1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3432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0" name="Picture 10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257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1" name="Picture 10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480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2" name="Picture 10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76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3" name="Picture 10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333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4" name="Picture 1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714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5" name="Picture 10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8860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6" name="Picture 1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3432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7" name="Picture 10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670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8" name="Picture 1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333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59" name="Picture 1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952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60" name="Picture 1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495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161" name="Oval 113"/>
          <p:cNvSpPr>
            <a:spLocks noChangeArrowheads="1"/>
          </p:cNvSpPr>
          <p:nvPr/>
        </p:nvSpPr>
        <p:spPr bwMode="auto">
          <a:xfrm>
            <a:off x="1781175" y="1670050"/>
            <a:ext cx="977900" cy="495300"/>
          </a:xfrm>
          <a:prstGeom prst="ellipse">
            <a:avLst/>
          </a:prstGeom>
          <a:solidFill>
            <a:srgbClr val="E8BD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62" name="Oval 114"/>
          <p:cNvSpPr>
            <a:spLocks noChangeArrowheads="1"/>
          </p:cNvSpPr>
          <p:nvPr/>
        </p:nvSpPr>
        <p:spPr bwMode="auto">
          <a:xfrm>
            <a:off x="7142163" y="2217738"/>
            <a:ext cx="977900" cy="495300"/>
          </a:xfrm>
          <a:prstGeom prst="ellipse">
            <a:avLst/>
          </a:prstGeom>
          <a:solidFill>
            <a:srgbClr val="E8BD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63" name="Oval 115"/>
          <p:cNvSpPr>
            <a:spLocks noChangeArrowheads="1"/>
          </p:cNvSpPr>
          <p:nvPr/>
        </p:nvSpPr>
        <p:spPr bwMode="auto">
          <a:xfrm>
            <a:off x="95250" y="3067050"/>
            <a:ext cx="977900" cy="4953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64" name="Oval 116"/>
          <p:cNvSpPr>
            <a:spLocks noChangeArrowheads="1"/>
          </p:cNvSpPr>
          <p:nvPr/>
        </p:nvSpPr>
        <p:spPr bwMode="auto">
          <a:xfrm>
            <a:off x="5130800" y="2641600"/>
            <a:ext cx="977900" cy="4953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65" name="Oval 117"/>
          <p:cNvSpPr>
            <a:spLocks noChangeArrowheads="1"/>
          </p:cNvSpPr>
          <p:nvPr/>
        </p:nvSpPr>
        <p:spPr bwMode="auto">
          <a:xfrm>
            <a:off x="95250" y="3765550"/>
            <a:ext cx="977900" cy="495300"/>
          </a:xfrm>
          <a:prstGeom prst="ellipse">
            <a:avLst/>
          </a:prstGeom>
          <a:solidFill>
            <a:srgbClr val="5F13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66" name="Oval 118"/>
          <p:cNvSpPr>
            <a:spLocks noChangeArrowheads="1"/>
          </p:cNvSpPr>
          <p:nvPr/>
        </p:nvSpPr>
        <p:spPr bwMode="auto">
          <a:xfrm>
            <a:off x="7975600" y="3867150"/>
            <a:ext cx="977900" cy="495300"/>
          </a:xfrm>
          <a:prstGeom prst="ellipse">
            <a:avLst/>
          </a:prstGeom>
          <a:solidFill>
            <a:srgbClr val="5F13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67" name="Line 119"/>
          <p:cNvSpPr>
            <a:spLocks noChangeShapeType="1"/>
          </p:cNvSpPr>
          <p:nvPr/>
        </p:nvSpPr>
        <p:spPr bwMode="auto">
          <a:xfrm>
            <a:off x="3035300" y="5413375"/>
            <a:ext cx="0" cy="558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68" name="Line 120"/>
          <p:cNvSpPr>
            <a:spLocks noChangeShapeType="1"/>
          </p:cNvSpPr>
          <p:nvPr/>
        </p:nvSpPr>
        <p:spPr bwMode="auto">
          <a:xfrm>
            <a:off x="2495550" y="5426075"/>
            <a:ext cx="0" cy="5588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69" name="Line 121"/>
          <p:cNvSpPr>
            <a:spLocks noChangeShapeType="1"/>
          </p:cNvSpPr>
          <p:nvPr/>
        </p:nvSpPr>
        <p:spPr bwMode="auto">
          <a:xfrm flipH="1">
            <a:off x="2520950" y="5457825"/>
            <a:ext cx="514350" cy="1905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70" name="Line 122"/>
          <p:cNvSpPr>
            <a:spLocks noChangeShapeType="1"/>
          </p:cNvSpPr>
          <p:nvPr/>
        </p:nvSpPr>
        <p:spPr bwMode="auto">
          <a:xfrm flipH="1" flipV="1">
            <a:off x="2489200" y="5451475"/>
            <a:ext cx="539750" cy="2159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71" name="Line 123"/>
          <p:cNvSpPr>
            <a:spLocks noChangeShapeType="1"/>
          </p:cNvSpPr>
          <p:nvPr/>
        </p:nvSpPr>
        <p:spPr bwMode="auto">
          <a:xfrm flipH="1" flipV="1">
            <a:off x="2495550" y="5686425"/>
            <a:ext cx="539750" cy="2159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72" name="Line 124"/>
          <p:cNvSpPr>
            <a:spLocks noChangeShapeType="1"/>
          </p:cNvSpPr>
          <p:nvPr/>
        </p:nvSpPr>
        <p:spPr bwMode="auto">
          <a:xfrm flipH="1">
            <a:off x="2476500" y="5730875"/>
            <a:ext cx="514350" cy="1905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73" name="Line 125"/>
          <p:cNvSpPr>
            <a:spLocks noChangeShapeType="1"/>
          </p:cNvSpPr>
          <p:nvPr/>
        </p:nvSpPr>
        <p:spPr bwMode="auto">
          <a:xfrm flipH="1" flipV="1">
            <a:off x="3048000" y="5419725"/>
            <a:ext cx="1682750" cy="18415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74" name="Line 126"/>
          <p:cNvSpPr>
            <a:spLocks noChangeShapeType="1"/>
          </p:cNvSpPr>
          <p:nvPr/>
        </p:nvSpPr>
        <p:spPr bwMode="auto">
          <a:xfrm flipH="1">
            <a:off x="2482850" y="5184775"/>
            <a:ext cx="552450" cy="279400"/>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pic>
        <p:nvPicPr>
          <p:cNvPr id="1026175" name="Picture 1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925" y="534987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pic>
        <p:nvPicPr>
          <p:cNvPr id="1026176" name="Picture 12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5597525"/>
            <a:ext cx="341312"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77" name="Picture 12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200" y="5597525"/>
            <a:ext cx="341313"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78"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325" y="585152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pic>
        <p:nvPicPr>
          <p:cNvPr id="1026179" name="Picture 13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4768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180" name="Line 132"/>
          <p:cNvSpPr>
            <a:spLocks noChangeShapeType="1"/>
          </p:cNvSpPr>
          <p:nvPr/>
        </p:nvSpPr>
        <p:spPr bwMode="auto">
          <a:xfrm flipH="1">
            <a:off x="3028950" y="5146675"/>
            <a:ext cx="50800" cy="28575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pic>
        <p:nvPicPr>
          <p:cNvPr id="1026181" name="Picture 1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019675"/>
            <a:ext cx="49847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182"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025" y="534987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sp>
        <p:nvSpPr>
          <p:cNvPr id="1026183" name="Rectangle 135"/>
          <p:cNvSpPr>
            <a:spLocks noChangeArrowheads="1"/>
          </p:cNvSpPr>
          <p:nvPr/>
        </p:nvSpPr>
        <p:spPr bwMode="auto">
          <a:xfrm>
            <a:off x="1054100" y="2114550"/>
            <a:ext cx="1190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A</a:t>
            </a:r>
            <a:endParaRPr lang="en-US" sz="2400" dirty="0">
              <a:latin typeface="Arial" charset="0"/>
            </a:endParaRPr>
          </a:p>
        </p:txBody>
      </p:sp>
      <p:sp>
        <p:nvSpPr>
          <p:cNvPr id="1026184" name="Rectangle 136"/>
          <p:cNvSpPr>
            <a:spLocks noChangeArrowheads="1"/>
          </p:cNvSpPr>
          <p:nvPr/>
        </p:nvSpPr>
        <p:spPr bwMode="auto">
          <a:xfrm>
            <a:off x="1404938" y="3276600"/>
            <a:ext cx="1190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B</a:t>
            </a:r>
            <a:endParaRPr lang="en-US" sz="2400" dirty="0">
              <a:latin typeface="Arial" charset="0"/>
            </a:endParaRPr>
          </a:p>
        </p:txBody>
      </p:sp>
      <p:sp>
        <p:nvSpPr>
          <p:cNvPr id="1026185" name="Rectangle 137"/>
          <p:cNvSpPr>
            <a:spLocks noChangeArrowheads="1"/>
          </p:cNvSpPr>
          <p:nvPr/>
        </p:nvSpPr>
        <p:spPr bwMode="auto">
          <a:xfrm>
            <a:off x="5222875" y="3368675"/>
            <a:ext cx="1190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C</a:t>
            </a:r>
            <a:endParaRPr lang="en-US" sz="2400" dirty="0">
              <a:latin typeface="Arial" charset="0"/>
            </a:endParaRPr>
          </a:p>
        </p:txBody>
      </p:sp>
      <p:sp>
        <p:nvSpPr>
          <p:cNvPr id="1026186" name="Rectangle 138"/>
          <p:cNvSpPr>
            <a:spLocks noChangeArrowheads="1"/>
          </p:cNvSpPr>
          <p:nvPr/>
        </p:nvSpPr>
        <p:spPr bwMode="auto">
          <a:xfrm>
            <a:off x="8186738" y="2862263"/>
            <a:ext cx="1190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D</a:t>
            </a:r>
            <a:endParaRPr lang="en-US" sz="2400" dirty="0">
              <a:latin typeface="Arial" charset="0"/>
            </a:endParaRPr>
          </a:p>
        </p:txBody>
      </p:sp>
      <p:sp>
        <p:nvSpPr>
          <p:cNvPr id="1026187" name="Rectangle 139"/>
          <p:cNvSpPr>
            <a:spLocks noChangeArrowheads="1"/>
          </p:cNvSpPr>
          <p:nvPr/>
        </p:nvSpPr>
        <p:spPr bwMode="auto">
          <a:xfrm>
            <a:off x="7539038" y="4222750"/>
            <a:ext cx="1095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E</a:t>
            </a:r>
            <a:endParaRPr lang="en-US" sz="2400" dirty="0">
              <a:latin typeface="Arial" charset="0"/>
            </a:endParaRPr>
          </a:p>
        </p:txBody>
      </p:sp>
      <p:sp>
        <p:nvSpPr>
          <p:cNvPr id="1026188" name="Rectangle 140"/>
          <p:cNvSpPr>
            <a:spLocks noChangeArrowheads="1"/>
          </p:cNvSpPr>
          <p:nvPr/>
        </p:nvSpPr>
        <p:spPr bwMode="auto">
          <a:xfrm>
            <a:off x="2413000" y="60531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F</a:t>
            </a:r>
            <a:endParaRPr lang="en-US" sz="2400" dirty="0">
              <a:latin typeface="Arial" charset="0"/>
            </a:endParaRPr>
          </a:p>
        </p:txBody>
      </p:sp>
      <p:sp>
        <p:nvSpPr>
          <p:cNvPr id="1026189" name="Rectangle 141"/>
          <p:cNvSpPr>
            <a:spLocks noChangeArrowheads="1"/>
          </p:cNvSpPr>
          <p:nvPr/>
        </p:nvSpPr>
        <p:spPr bwMode="auto">
          <a:xfrm>
            <a:off x="6261100" y="5932488"/>
            <a:ext cx="1285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dirty="0">
                <a:solidFill>
                  <a:srgbClr val="000000"/>
                </a:solidFill>
                <a:latin typeface="Arial" charset="0"/>
              </a:rPr>
              <a:t>G</a:t>
            </a:r>
            <a:endParaRPr lang="en-US" sz="2400" dirty="0">
              <a:latin typeface="Arial" charset="0"/>
            </a:endParaRPr>
          </a:p>
        </p:txBody>
      </p:sp>
      <p:sp>
        <p:nvSpPr>
          <p:cNvPr id="1026190" name="Oval 142"/>
          <p:cNvSpPr>
            <a:spLocks noChangeArrowheads="1"/>
          </p:cNvSpPr>
          <p:nvPr/>
        </p:nvSpPr>
        <p:spPr bwMode="auto">
          <a:xfrm>
            <a:off x="885825" y="5029200"/>
            <a:ext cx="833438" cy="7921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3025" tIns="36512" rIns="73025" bIns="36512" anchor="ctr"/>
          <a:lstStyle/>
          <a:p>
            <a:endParaRPr lang="en-US" dirty="0"/>
          </a:p>
        </p:txBody>
      </p:sp>
      <p:sp>
        <p:nvSpPr>
          <p:cNvPr id="1026191" name="Line 143"/>
          <p:cNvSpPr>
            <a:spLocks noChangeShapeType="1"/>
          </p:cNvSpPr>
          <p:nvPr/>
        </p:nvSpPr>
        <p:spPr bwMode="auto">
          <a:xfrm flipH="1" flipV="1">
            <a:off x="1295400" y="5410200"/>
            <a:ext cx="1162050" cy="530225"/>
          </a:xfrm>
          <a:prstGeom prst="line">
            <a:avLst/>
          </a:prstGeom>
          <a:noFill/>
          <a:ln w="28575">
            <a:solidFill>
              <a:schemeClr val="accent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lIns="73025" tIns="36512" rIns="73025" bIns="36512" anchor="ctr"/>
          <a:lstStyle/>
          <a:p>
            <a:endParaRPr lang="en-US" dirty="0"/>
          </a:p>
        </p:txBody>
      </p:sp>
      <p:sp>
        <p:nvSpPr>
          <p:cNvPr id="1026192" name="Text Box 144"/>
          <p:cNvSpPr txBox="1">
            <a:spLocks noChangeArrowheads="1"/>
          </p:cNvSpPr>
          <p:nvPr/>
        </p:nvSpPr>
        <p:spPr bwMode="auto">
          <a:xfrm>
            <a:off x="971550" y="5068888"/>
            <a:ext cx="61595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sz="1200" b="1" dirty="0">
                <a:solidFill>
                  <a:schemeClr val="tx2"/>
                </a:solidFill>
                <a:latin typeface="Arial" charset="0"/>
              </a:rPr>
              <a:t>Target</a:t>
            </a:r>
          </a:p>
        </p:txBody>
      </p:sp>
      <p:pic>
        <p:nvPicPr>
          <p:cNvPr id="1026193" name="Picture 14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534987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194" name="Text Box 146"/>
          <p:cNvSpPr txBox="1">
            <a:spLocks noChangeArrowheads="1"/>
          </p:cNvSpPr>
          <p:nvPr/>
        </p:nvSpPr>
        <p:spPr bwMode="auto">
          <a:xfrm>
            <a:off x="4356100" y="2116138"/>
            <a:ext cx="91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Peer B</a:t>
            </a:r>
          </a:p>
        </p:txBody>
      </p:sp>
      <p:sp>
        <p:nvSpPr>
          <p:cNvPr id="1026195" name="Text Box 147"/>
          <p:cNvSpPr txBox="1">
            <a:spLocks noChangeArrowheads="1"/>
          </p:cNvSpPr>
          <p:nvPr/>
        </p:nvSpPr>
        <p:spPr bwMode="auto">
          <a:xfrm>
            <a:off x="4337050" y="1579563"/>
            <a:ext cx="91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Peer A</a:t>
            </a:r>
          </a:p>
        </p:txBody>
      </p:sp>
      <p:sp>
        <p:nvSpPr>
          <p:cNvPr id="1026196" name="Text Box 148"/>
          <p:cNvSpPr txBox="1">
            <a:spLocks noChangeArrowheads="1"/>
          </p:cNvSpPr>
          <p:nvPr/>
        </p:nvSpPr>
        <p:spPr bwMode="auto">
          <a:xfrm>
            <a:off x="1844675" y="1736725"/>
            <a:ext cx="91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b="1" dirty="0">
                <a:latin typeface="Arial" charset="0"/>
              </a:rPr>
              <a:t>IXP-W</a:t>
            </a:r>
          </a:p>
        </p:txBody>
      </p:sp>
      <p:sp>
        <p:nvSpPr>
          <p:cNvPr id="1026197" name="Text Box 149"/>
          <p:cNvSpPr txBox="1">
            <a:spLocks noChangeArrowheads="1"/>
          </p:cNvSpPr>
          <p:nvPr/>
        </p:nvSpPr>
        <p:spPr bwMode="auto">
          <a:xfrm>
            <a:off x="7265988" y="2303066"/>
            <a:ext cx="725487" cy="30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nchor="ctr" anchorCtr="1">
            <a:spAutoFit/>
          </a:bodyPr>
          <a:lstStyle/>
          <a:p>
            <a:pPr algn="ctr" eaLnBrk="0" hangingPunct="0">
              <a:spcBef>
                <a:spcPct val="50000"/>
              </a:spcBef>
            </a:pPr>
            <a:r>
              <a:rPr lang="en-US" sz="1600" b="1" dirty="0">
                <a:latin typeface="Arial" charset="0"/>
              </a:rPr>
              <a:t>IXP-E</a:t>
            </a:r>
          </a:p>
        </p:txBody>
      </p:sp>
      <p:sp>
        <p:nvSpPr>
          <p:cNvPr id="1026198" name="Text Box 150"/>
          <p:cNvSpPr txBox="1">
            <a:spLocks noChangeArrowheads="1"/>
          </p:cNvSpPr>
          <p:nvPr/>
        </p:nvSpPr>
        <p:spPr bwMode="auto">
          <a:xfrm>
            <a:off x="101600" y="3111137"/>
            <a:ext cx="990600" cy="47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algn="ctr" eaLnBrk="0" hangingPunct="0">
              <a:spcBef>
                <a:spcPct val="50000"/>
              </a:spcBef>
            </a:pPr>
            <a:r>
              <a:rPr lang="en-US" sz="1400" b="1" dirty="0">
                <a:solidFill>
                  <a:schemeClr val="tx2"/>
                </a:solidFill>
                <a:latin typeface="Arial" charset="0"/>
              </a:rPr>
              <a:t>Upstream A</a:t>
            </a:r>
          </a:p>
        </p:txBody>
      </p:sp>
      <p:sp>
        <p:nvSpPr>
          <p:cNvPr id="1026199" name="Text Box 151"/>
          <p:cNvSpPr txBox="1">
            <a:spLocks noChangeArrowheads="1"/>
          </p:cNvSpPr>
          <p:nvPr/>
        </p:nvSpPr>
        <p:spPr bwMode="auto">
          <a:xfrm>
            <a:off x="101600" y="3809637"/>
            <a:ext cx="990600" cy="476976"/>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3025" tIns="36512" rIns="73025" bIns="36512" anchor="ctr" anchorCtr="1">
            <a:spAutoFit/>
          </a:bodyPr>
          <a:lstStyle/>
          <a:p>
            <a:pPr algn="ctr" eaLnBrk="0" hangingPunct="0">
              <a:spcBef>
                <a:spcPct val="50000"/>
              </a:spcBef>
            </a:pPr>
            <a:r>
              <a:rPr lang="en-US" sz="1400" b="1" dirty="0">
                <a:solidFill>
                  <a:srgbClr val="FFFFFF"/>
                </a:solidFill>
                <a:latin typeface="Arial" charset="0"/>
              </a:rPr>
              <a:t>Upstream B</a:t>
            </a:r>
          </a:p>
        </p:txBody>
      </p:sp>
      <p:sp>
        <p:nvSpPr>
          <p:cNvPr id="1026200" name="Text Box 152"/>
          <p:cNvSpPr txBox="1">
            <a:spLocks noChangeArrowheads="1"/>
          </p:cNvSpPr>
          <p:nvPr/>
        </p:nvSpPr>
        <p:spPr bwMode="auto">
          <a:xfrm>
            <a:off x="7994650" y="3911237"/>
            <a:ext cx="990600" cy="476976"/>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3025" tIns="36512" rIns="73025" bIns="36512" anchor="ctr" anchorCtr="1">
            <a:spAutoFit/>
          </a:bodyPr>
          <a:lstStyle/>
          <a:p>
            <a:pPr algn="ctr" eaLnBrk="0" hangingPunct="0">
              <a:spcBef>
                <a:spcPct val="50000"/>
              </a:spcBef>
            </a:pPr>
            <a:r>
              <a:rPr lang="en-US" sz="1400" b="1" dirty="0">
                <a:solidFill>
                  <a:srgbClr val="FFFFFF"/>
                </a:solidFill>
                <a:latin typeface="Arial" charset="0"/>
              </a:rPr>
              <a:t>Upstream B</a:t>
            </a:r>
          </a:p>
        </p:txBody>
      </p:sp>
      <p:sp>
        <p:nvSpPr>
          <p:cNvPr id="1026201" name="Text Box 153"/>
          <p:cNvSpPr txBox="1">
            <a:spLocks noChangeArrowheads="1"/>
          </p:cNvSpPr>
          <p:nvPr/>
        </p:nvSpPr>
        <p:spPr bwMode="auto">
          <a:xfrm>
            <a:off x="2501900" y="6000750"/>
            <a:ext cx="6858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sz="1400" b="1" dirty="0">
                <a:latin typeface="Arial" charset="0"/>
              </a:rPr>
              <a:t>POP</a:t>
            </a:r>
          </a:p>
        </p:txBody>
      </p:sp>
      <p:sp>
        <p:nvSpPr>
          <p:cNvPr id="1026202" name="Text Box 154"/>
          <p:cNvSpPr txBox="1">
            <a:spLocks noChangeArrowheads="1"/>
          </p:cNvSpPr>
          <p:nvPr/>
        </p:nvSpPr>
        <p:spPr bwMode="auto">
          <a:xfrm>
            <a:off x="5099050" y="2674938"/>
            <a:ext cx="11366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sz="1400" b="1" dirty="0">
                <a:solidFill>
                  <a:schemeClr val="tx2"/>
                </a:solidFill>
                <a:latin typeface="Arial" charset="0"/>
              </a:rPr>
              <a:t>Upstream A</a:t>
            </a:r>
            <a:endParaRPr lang="en-US" sz="3200" b="1" dirty="0">
              <a:solidFill>
                <a:schemeClr val="tx2"/>
              </a:solidFill>
              <a:latin typeface="Arial" charset="0"/>
            </a:endParaRPr>
          </a:p>
        </p:txBody>
      </p:sp>
      <p:sp>
        <p:nvSpPr>
          <p:cNvPr id="1026203" name="Freeform 155"/>
          <p:cNvSpPr>
            <a:spLocks/>
          </p:cNvSpPr>
          <p:nvPr/>
        </p:nvSpPr>
        <p:spPr bwMode="auto">
          <a:xfrm>
            <a:off x="1377950" y="1576388"/>
            <a:ext cx="2001838" cy="4373562"/>
          </a:xfrm>
          <a:custGeom>
            <a:avLst/>
            <a:gdLst>
              <a:gd name="T0" fmla="*/ 952 w 1261"/>
              <a:gd name="T1" fmla="*/ 0 h 2755"/>
              <a:gd name="T2" fmla="*/ 84 w 1261"/>
              <a:gd name="T3" fmla="*/ 443 h 2755"/>
              <a:gd name="T4" fmla="*/ 668 w 1261"/>
              <a:gd name="T5" fmla="*/ 1194 h 2755"/>
              <a:gd name="T6" fmla="*/ 1261 w 1261"/>
              <a:gd name="T7" fmla="*/ 1378 h 2755"/>
              <a:gd name="T8" fmla="*/ 1085 w 1261"/>
              <a:gd name="T9" fmla="*/ 2229 h 2755"/>
              <a:gd name="T10" fmla="*/ 701 w 1261"/>
              <a:gd name="T11" fmla="*/ 2430 h 2755"/>
              <a:gd name="T12" fmla="*/ 701 w 1261"/>
              <a:gd name="T13" fmla="*/ 2755 h 2755"/>
              <a:gd name="T14" fmla="*/ 0 w 1261"/>
              <a:gd name="T15" fmla="*/ 2455 h 2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1" h="2755">
                <a:moveTo>
                  <a:pt x="952" y="0"/>
                </a:moveTo>
                <a:lnTo>
                  <a:pt x="84" y="443"/>
                </a:lnTo>
                <a:lnTo>
                  <a:pt x="668" y="1194"/>
                </a:lnTo>
                <a:lnTo>
                  <a:pt x="1261" y="1378"/>
                </a:lnTo>
                <a:lnTo>
                  <a:pt x="1085" y="2229"/>
                </a:lnTo>
                <a:lnTo>
                  <a:pt x="701" y="2430"/>
                </a:lnTo>
                <a:lnTo>
                  <a:pt x="701" y="2755"/>
                </a:lnTo>
                <a:lnTo>
                  <a:pt x="0" y="2455"/>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6204" name="Freeform 156"/>
          <p:cNvSpPr>
            <a:spLocks/>
          </p:cNvSpPr>
          <p:nvPr/>
        </p:nvSpPr>
        <p:spPr bwMode="auto">
          <a:xfrm>
            <a:off x="1471613" y="3975100"/>
            <a:ext cx="7407275" cy="1947863"/>
          </a:xfrm>
          <a:custGeom>
            <a:avLst/>
            <a:gdLst>
              <a:gd name="T0" fmla="*/ 4666 w 4666"/>
              <a:gd name="T1" fmla="*/ 84 h 1227"/>
              <a:gd name="T2" fmla="*/ 4624 w 4666"/>
              <a:gd name="T3" fmla="*/ 59 h 1227"/>
              <a:gd name="T4" fmla="*/ 3831 w 4666"/>
              <a:gd name="T5" fmla="*/ 34 h 1227"/>
              <a:gd name="T6" fmla="*/ 2145 w 4666"/>
              <a:gd name="T7" fmla="*/ 0 h 1227"/>
              <a:gd name="T8" fmla="*/ 2020 w 4666"/>
              <a:gd name="T9" fmla="*/ 318 h 1227"/>
              <a:gd name="T10" fmla="*/ 2120 w 4666"/>
              <a:gd name="T11" fmla="*/ 1027 h 1227"/>
              <a:gd name="T12" fmla="*/ 1010 w 4666"/>
              <a:gd name="T13" fmla="*/ 919 h 1227"/>
              <a:gd name="T14" fmla="*/ 634 w 4666"/>
              <a:gd name="T15" fmla="*/ 1227 h 1227"/>
              <a:gd name="T16" fmla="*/ 0 w 4666"/>
              <a:gd name="T17" fmla="*/ 944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6" h="1227">
                <a:moveTo>
                  <a:pt x="4666" y="84"/>
                </a:moveTo>
                <a:cubicBezTo>
                  <a:pt x="4636" y="63"/>
                  <a:pt x="4650" y="71"/>
                  <a:pt x="4624" y="59"/>
                </a:cubicBezTo>
                <a:lnTo>
                  <a:pt x="3831" y="34"/>
                </a:lnTo>
                <a:lnTo>
                  <a:pt x="2145" y="0"/>
                </a:lnTo>
                <a:lnTo>
                  <a:pt x="2020" y="318"/>
                </a:lnTo>
                <a:lnTo>
                  <a:pt x="2120" y="1027"/>
                </a:lnTo>
                <a:lnTo>
                  <a:pt x="1010" y="919"/>
                </a:lnTo>
                <a:lnTo>
                  <a:pt x="634" y="1227"/>
                </a:lnTo>
                <a:lnTo>
                  <a:pt x="0" y="944"/>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6205" name="Freeform 157"/>
          <p:cNvSpPr>
            <a:spLocks/>
          </p:cNvSpPr>
          <p:nvPr/>
        </p:nvSpPr>
        <p:spPr bwMode="auto">
          <a:xfrm>
            <a:off x="1431925" y="1895475"/>
            <a:ext cx="6453188" cy="4002088"/>
          </a:xfrm>
          <a:custGeom>
            <a:avLst/>
            <a:gdLst>
              <a:gd name="T0" fmla="*/ 3522 w 4065"/>
              <a:gd name="T1" fmla="*/ 0 h 2521"/>
              <a:gd name="T2" fmla="*/ 4065 w 4065"/>
              <a:gd name="T3" fmla="*/ 676 h 2521"/>
              <a:gd name="T4" fmla="*/ 3823 w 4065"/>
              <a:gd name="T5" fmla="*/ 1077 h 2521"/>
              <a:gd name="T6" fmla="*/ 3806 w 4065"/>
              <a:gd name="T7" fmla="*/ 1352 h 2521"/>
              <a:gd name="T8" fmla="*/ 2137 w 4065"/>
              <a:gd name="T9" fmla="*/ 1310 h 2521"/>
              <a:gd name="T10" fmla="*/ 2028 w 4065"/>
              <a:gd name="T11" fmla="*/ 1636 h 2521"/>
              <a:gd name="T12" fmla="*/ 2137 w 4065"/>
              <a:gd name="T13" fmla="*/ 2345 h 2521"/>
              <a:gd name="T14" fmla="*/ 1035 w 4065"/>
              <a:gd name="T15" fmla="*/ 2204 h 2521"/>
              <a:gd name="T16" fmla="*/ 659 w 4065"/>
              <a:gd name="T17" fmla="*/ 2521 h 2521"/>
              <a:gd name="T18" fmla="*/ 0 w 4065"/>
              <a:gd name="T19" fmla="*/ 2204 h 2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5" h="2521">
                <a:moveTo>
                  <a:pt x="3522" y="0"/>
                </a:moveTo>
                <a:lnTo>
                  <a:pt x="4065" y="676"/>
                </a:lnTo>
                <a:lnTo>
                  <a:pt x="3823" y="1077"/>
                </a:lnTo>
                <a:lnTo>
                  <a:pt x="3806" y="1352"/>
                </a:lnTo>
                <a:lnTo>
                  <a:pt x="2137" y="1310"/>
                </a:lnTo>
                <a:lnTo>
                  <a:pt x="2028" y="1636"/>
                </a:lnTo>
                <a:lnTo>
                  <a:pt x="2137" y="2345"/>
                </a:lnTo>
                <a:lnTo>
                  <a:pt x="1035" y="2204"/>
                </a:lnTo>
                <a:lnTo>
                  <a:pt x="659" y="2521"/>
                </a:lnTo>
                <a:lnTo>
                  <a:pt x="0" y="2204"/>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6206" name="Freeform 158"/>
          <p:cNvSpPr>
            <a:spLocks/>
          </p:cNvSpPr>
          <p:nvPr/>
        </p:nvSpPr>
        <p:spPr bwMode="auto">
          <a:xfrm>
            <a:off x="1431925" y="2663825"/>
            <a:ext cx="4425950" cy="3259138"/>
          </a:xfrm>
          <a:custGeom>
            <a:avLst/>
            <a:gdLst>
              <a:gd name="T0" fmla="*/ 2537 w 2788"/>
              <a:gd name="T1" fmla="*/ 0 h 2053"/>
              <a:gd name="T2" fmla="*/ 2788 w 2788"/>
              <a:gd name="T3" fmla="*/ 434 h 2053"/>
              <a:gd name="T4" fmla="*/ 2187 w 2788"/>
              <a:gd name="T5" fmla="*/ 818 h 2053"/>
              <a:gd name="T6" fmla="*/ 2053 w 2788"/>
              <a:gd name="T7" fmla="*/ 1127 h 2053"/>
              <a:gd name="T8" fmla="*/ 2178 w 2788"/>
              <a:gd name="T9" fmla="*/ 1845 h 2053"/>
              <a:gd name="T10" fmla="*/ 1018 w 2788"/>
              <a:gd name="T11" fmla="*/ 1736 h 2053"/>
              <a:gd name="T12" fmla="*/ 667 w 2788"/>
              <a:gd name="T13" fmla="*/ 2053 h 2053"/>
              <a:gd name="T14" fmla="*/ 0 w 2788"/>
              <a:gd name="T15" fmla="*/ 1736 h 20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8" h="2053">
                <a:moveTo>
                  <a:pt x="2537" y="0"/>
                </a:moveTo>
                <a:lnTo>
                  <a:pt x="2788" y="434"/>
                </a:lnTo>
                <a:lnTo>
                  <a:pt x="2187" y="818"/>
                </a:lnTo>
                <a:lnTo>
                  <a:pt x="2053" y="1127"/>
                </a:lnTo>
                <a:lnTo>
                  <a:pt x="2178" y="1845"/>
                </a:lnTo>
                <a:lnTo>
                  <a:pt x="1018" y="1736"/>
                </a:lnTo>
                <a:lnTo>
                  <a:pt x="667" y="2053"/>
                </a:lnTo>
                <a:lnTo>
                  <a:pt x="0" y="1736"/>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sp>
        <p:nvSpPr>
          <p:cNvPr id="1026207" name="Rectangle 159"/>
          <p:cNvSpPr>
            <a:spLocks noGrp="1" noChangeArrowheads="1"/>
          </p:cNvSpPr>
          <p:nvPr>
            <p:ph type="title"/>
          </p:nvPr>
        </p:nvSpPr>
        <p:spPr/>
        <p:txBody>
          <a:bodyPr/>
          <a:lstStyle/>
          <a:p>
            <a:r>
              <a:rPr lang="en-US" sz="3200" dirty="0" smtClean="0"/>
              <a:t>… Extend beyond the perceived “Battle Space.”</a:t>
            </a:r>
            <a:endParaRPr lang="en-US" sz="3200" dirty="0"/>
          </a:p>
        </p:txBody>
      </p:sp>
      <p:sp>
        <p:nvSpPr>
          <p:cNvPr id="1026208" name="Text Box 160"/>
          <p:cNvSpPr txBox="1">
            <a:spLocks noChangeArrowheads="1"/>
          </p:cNvSpPr>
          <p:nvPr/>
        </p:nvSpPr>
        <p:spPr bwMode="auto">
          <a:xfrm>
            <a:off x="0" y="5354638"/>
            <a:ext cx="1039813"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lIns="73025" tIns="36512" rIns="73025" bIns="36512" anchor="ctr" anchorCtr="1">
            <a:spAutoFit/>
          </a:bodyPr>
          <a:lstStyle/>
          <a:p>
            <a:pPr eaLnBrk="0" hangingPunct="0">
              <a:spcBef>
                <a:spcPct val="50000"/>
              </a:spcBef>
            </a:pPr>
            <a:r>
              <a:rPr lang="en-US" sz="1200" b="1" dirty="0">
                <a:solidFill>
                  <a:schemeClr val="tx2"/>
                </a:solidFill>
                <a:latin typeface="Arial" charset="0"/>
              </a:rPr>
              <a:t>Customers</a:t>
            </a:r>
          </a:p>
        </p:txBody>
      </p:sp>
      <p:sp>
        <p:nvSpPr>
          <p:cNvPr id="1026209" name="Line 161"/>
          <p:cNvSpPr>
            <a:spLocks noChangeShapeType="1"/>
          </p:cNvSpPr>
          <p:nvPr/>
        </p:nvSpPr>
        <p:spPr bwMode="auto">
          <a:xfrm>
            <a:off x="609600" y="5711825"/>
            <a:ext cx="1789113" cy="225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lstStyle/>
          <a:p>
            <a:endParaRPr lang="en-US" dirty="0"/>
          </a:p>
        </p:txBody>
      </p:sp>
      <p:sp>
        <p:nvSpPr>
          <p:cNvPr id="1026210" name="Line 162"/>
          <p:cNvSpPr>
            <a:spLocks noChangeShapeType="1"/>
          </p:cNvSpPr>
          <p:nvPr/>
        </p:nvSpPr>
        <p:spPr bwMode="auto">
          <a:xfrm>
            <a:off x="762000" y="5864225"/>
            <a:ext cx="1684338" cy="79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lstStyle/>
          <a:p>
            <a:endParaRPr lang="en-US" dirty="0"/>
          </a:p>
        </p:txBody>
      </p:sp>
      <p:sp>
        <p:nvSpPr>
          <p:cNvPr id="1026211" name="Line 163"/>
          <p:cNvSpPr>
            <a:spLocks noChangeShapeType="1"/>
          </p:cNvSpPr>
          <p:nvPr/>
        </p:nvSpPr>
        <p:spPr bwMode="auto">
          <a:xfrm flipV="1">
            <a:off x="914400" y="5949950"/>
            <a:ext cx="1538288"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lstStyle/>
          <a:p>
            <a:endParaRPr lang="en-US" dirty="0"/>
          </a:p>
        </p:txBody>
      </p:sp>
      <p:sp>
        <p:nvSpPr>
          <p:cNvPr id="1026212" name="Line 164"/>
          <p:cNvSpPr>
            <a:spLocks noChangeShapeType="1"/>
          </p:cNvSpPr>
          <p:nvPr/>
        </p:nvSpPr>
        <p:spPr bwMode="auto">
          <a:xfrm flipV="1">
            <a:off x="1066800" y="5957888"/>
            <a:ext cx="1350963" cy="211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lstStyle/>
          <a:p>
            <a:endParaRPr lang="en-US" dirty="0"/>
          </a:p>
        </p:txBody>
      </p:sp>
      <p:sp>
        <p:nvSpPr>
          <p:cNvPr id="1026213" name="Line 165"/>
          <p:cNvSpPr>
            <a:spLocks noChangeShapeType="1"/>
          </p:cNvSpPr>
          <p:nvPr/>
        </p:nvSpPr>
        <p:spPr bwMode="auto">
          <a:xfrm flipV="1">
            <a:off x="1219200" y="6003925"/>
            <a:ext cx="1246188" cy="317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lstStyle/>
          <a:p>
            <a:endParaRPr lang="en-US" dirty="0"/>
          </a:p>
        </p:txBody>
      </p:sp>
      <p:sp>
        <p:nvSpPr>
          <p:cNvPr id="1026214" name="Line 166"/>
          <p:cNvSpPr>
            <a:spLocks noChangeShapeType="1"/>
          </p:cNvSpPr>
          <p:nvPr/>
        </p:nvSpPr>
        <p:spPr bwMode="auto">
          <a:xfrm flipV="1">
            <a:off x="1371600" y="5997575"/>
            <a:ext cx="1073150" cy="476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3025" tIns="36512" rIns="73025" bIns="36512"/>
          <a:lstStyle/>
          <a:p>
            <a:endParaRPr lang="en-US" dirty="0"/>
          </a:p>
        </p:txBody>
      </p:sp>
      <p:pic>
        <p:nvPicPr>
          <p:cNvPr id="1026215" name="Picture 16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564832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216" name="Picture 16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580072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217" name="Picture 16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595312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218" name="Picture 17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610552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219" name="Picture 17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625792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220" name="Picture 17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6410325"/>
            <a:ext cx="403225"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221" name="Freeform 173"/>
          <p:cNvSpPr>
            <a:spLocks/>
          </p:cNvSpPr>
          <p:nvPr/>
        </p:nvSpPr>
        <p:spPr bwMode="auto">
          <a:xfrm>
            <a:off x="119063" y="3630613"/>
            <a:ext cx="2876550" cy="2333625"/>
          </a:xfrm>
          <a:custGeom>
            <a:avLst/>
            <a:gdLst>
              <a:gd name="T0" fmla="*/ 0 w 1812"/>
              <a:gd name="T1" fmla="*/ 0 h 1470"/>
              <a:gd name="T2" fmla="*/ 718 w 1812"/>
              <a:gd name="T3" fmla="*/ 0 h 1470"/>
              <a:gd name="T4" fmla="*/ 827 w 1812"/>
              <a:gd name="T5" fmla="*/ 459 h 1470"/>
              <a:gd name="T6" fmla="*/ 1812 w 1812"/>
              <a:gd name="T7" fmla="*/ 969 h 1470"/>
              <a:gd name="T8" fmla="*/ 1469 w 1812"/>
              <a:gd name="T9" fmla="*/ 1136 h 1470"/>
              <a:gd name="T10" fmla="*/ 1494 w 1812"/>
              <a:gd name="T11" fmla="*/ 1470 h 1470"/>
              <a:gd name="T12" fmla="*/ 718 w 1812"/>
              <a:gd name="T13" fmla="*/ 1144 h 1470"/>
            </a:gdLst>
            <a:ahLst/>
            <a:cxnLst>
              <a:cxn ang="0">
                <a:pos x="T0" y="T1"/>
              </a:cxn>
              <a:cxn ang="0">
                <a:pos x="T2" y="T3"/>
              </a:cxn>
              <a:cxn ang="0">
                <a:pos x="T4" y="T5"/>
              </a:cxn>
              <a:cxn ang="0">
                <a:pos x="T6" y="T7"/>
              </a:cxn>
              <a:cxn ang="0">
                <a:pos x="T8" y="T9"/>
              </a:cxn>
              <a:cxn ang="0">
                <a:pos x="T10" y="T11"/>
              </a:cxn>
              <a:cxn ang="0">
                <a:pos x="T12" y="T13"/>
              </a:cxn>
            </a:cxnLst>
            <a:rect l="0" t="0" r="r" b="b"/>
            <a:pathLst>
              <a:path w="1812" h="1470">
                <a:moveTo>
                  <a:pt x="0" y="0"/>
                </a:moveTo>
                <a:lnTo>
                  <a:pt x="718" y="0"/>
                </a:lnTo>
                <a:lnTo>
                  <a:pt x="827" y="459"/>
                </a:lnTo>
                <a:lnTo>
                  <a:pt x="1812" y="969"/>
                </a:lnTo>
                <a:lnTo>
                  <a:pt x="1469" y="1136"/>
                </a:lnTo>
                <a:lnTo>
                  <a:pt x="1494" y="1470"/>
                </a:lnTo>
                <a:lnTo>
                  <a:pt x="718" y="1144"/>
                </a:lnTo>
              </a:path>
            </a:pathLst>
          </a:custGeom>
          <a:noFill/>
          <a:ln w="38100" cap="flat" cmpd="sng">
            <a:solidFill>
              <a:srgbClr val="66FF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dirty="0"/>
          </a:p>
        </p:txBody>
      </p:sp>
      <p:pic>
        <p:nvPicPr>
          <p:cNvPr id="1026222"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225" y="5851525"/>
            <a:ext cx="34925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sp>
        <p:nvSpPr>
          <p:cNvPr id="1026223" name="AutoShape 175"/>
          <p:cNvSpPr>
            <a:spLocks noChangeArrowheads="1"/>
          </p:cNvSpPr>
          <p:nvPr/>
        </p:nvSpPr>
        <p:spPr bwMode="auto">
          <a:xfrm>
            <a:off x="2371725" y="583565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24" name="AutoShape 176"/>
          <p:cNvSpPr>
            <a:spLocks noChangeArrowheads="1"/>
          </p:cNvSpPr>
          <p:nvPr/>
        </p:nvSpPr>
        <p:spPr bwMode="auto">
          <a:xfrm>
            <a:off x="504825" y="56134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25" name="AutoShape 177"/>
          <p:cNvSpPr>
            <a:spLocks noChangeArrowheads="1"/>
          </p:cNvSpPr>
          <p:nvPr/>
        </p:nvSpPr>
        <p:spPr bwMode="auto">
          <a:xfrm>
            <a:off x="657225" y="57658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26" name="AutoShape 178"/>
          <p:cNvSpPr>
            <a:spLocks noChangeArrowheads="1"/>
          </p:cNvSpPr>
          <p:nvPr/>
        </p:nvSpPr>
        <p:spPr bwMode="auto">
          <a:xfrm>
            <a:off x="809625" y="59182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27" name="AutoShape 179"/>
          <p:cNvSpPr>
            <a:spLocks noChangeArrowheads="1"/>
          </p:cNvSpPr>
          <p:nvPr/>
        </p:nvSpPr>
        <p:spPr bwMode="auto">
          <a:xfrm>
            <a:off x="962025" y="60706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28" name="AutoShape 180"/>
          <p:cNvSpPr>
            <a:spLocks noChangeArrowheads="1"/>
          </p:cNvSpPr>
          <p:nvPr/>
        </p:nvSpPr>
        <p:spPr bwMode="auto">
          <a:xfrm>
            <a:off x="1114425" y="62230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29" name="AutoShape 181"/>
          <p:cNvSpPr>
            <a:spLocks noChangeArrowheads="1"/>
          </p:cNvSpPr>
          <p:nvPr/>
        </p:nvSpPr>
        <p:spPr bwMode="auto">
          <a:xfrm>
            <a:off x="1266825" y="63754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0" name="AutoShape 182"/>
          <p:cNvSpPr>
            <a:spLocks noChangeArrowheads="1"/>
          </p:cNvSpPr>
          <p:nvPr/>
        </p:nvSpPr>
        <p:spPr bwMode="auto">
          <a:xfrm>
            <a:off x="2378075" y="534035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1" name="AutoShape 183"/>
          <p:cNvSpPr>
            <a:spLocks noChangeArrowheads="1"/>
          </p:cNvSpPr>
          <p:nvPr/>
        </p:nvSpPr>
        <p:spPr bwMode="auto">
          <a:xfrm>
            <a:off x="2924175" y="532765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2" name="AutoShape 184"/>
          <p:cNvSpPr>
            <a:spLocks noChangeArrowheads="1"/>
          </p:cNvSpPr>
          <p:nvPr/>
        </p:nvSpPr>
        <p:spPr bwMode="auto">
          <a:xfrm>
            <a:off x="2289175" y="475615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3" name="AutoShape 185"/>
          <p:cNvSpPr>
            <a:spLocks noChangeArrowheads="1"/>
          </p:cNvSpPr>
          <p:nvPr/>
        </p:nvSpPr>
        <p:spPr bwMode="auto">
          <a:xfrm>
            <a:off x="3082925" y="457835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4" name="AutoShape 186"/>
          <p:cNvSpPr>
            <a:spLocks noChangeArrowheads="1"/>
          </p:cNvSpPr>
          <p:nvPr/>
        </p:nvSpPr>
        <p:spPr bwMode="auto">
          <a:xfrm>
            <a:off x="3425825" y="513715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5" name="AutoShape 187"/>
          <p:cNvSpPr>
            <a:spLocks noChangeArrowheads="1"/>
          </p:cNvSpPr>
          <p:nvPr/>
        </p:nvSpPr>
        <p:spPr bwMode="auto">
          <a:xfrm>
            <a:off x="3552825" y="5384800"/>
            <a:ext cx="266700" cy="241300"/>
          </a:xfrm>
          <a:prstGeom prst="irregularSeal2">
            <a:avLst/>
          </a:prstGeom>
          <a:solidFill>
            <a:srgbClr val="DB4D14"/>
          </a:solidFill>
          <a:ln w="9525">
            <a:solidFill>
              <a:srgbClr val="FAFD00"/>
            </a:solidFill>
            <a:miter lim="800000"/>
            <a:headEnd/>
            <a:tailEnd/>
          </a:ln>
          <a:effectLst/>
        </p:spPr>
        <p:txBody>
          <a:bodyPr wrap="none" lIns="73025" tIns="36512" rIns="73025" bIns="36512" anchor="ctr"/>
          <a:lstStyle/>
          <a:p>
            <a:endParaRPr lang="en-US" dirty="0"/>
          </a:p>
        </p:txBody>
      </p:sp>
      <p:sp>
        <p:nvSpPr>
          <p:cNvPr id="1026236" name="AutoShape 188"/>
          <p:cNvSpPr>
            <a:spLocks noChangeArrowheads="1"/>
          </p:cNvSpPr>
          <p:nvPr/>
        </p:nvSpPr>
        <p:spPr bwMode="auto">
          <a:xfrm>
            <a:off x="3592513" y="5865813"/>
            <a:ext cx="2066925" cy="992187"/>
          </a:xfrm>
          <a:prstGeom prst="wedgeRoundRectCallout">
            <a:avLst>
              <a:gd name="adj1" fmla="val -70815"/>
              <a:gd name="adj2" fmla="val -55278"/>
              <a:gd name="adj3" fmla="val 16667"/>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sz="1800" b="1" dirty="0">
                <a:solidFill>
                  <a:srgbClr val="000000"/>
                </a:solidFill>
                <a:latin typeface="Arial" charset="0"/>
              </a:rPr>
              <a:t>Attack causes Collateral Damage</a:t>
            </a:r>
            <a:endParaRPr lang="en-US" sz="1800" b="1" i="1" dirty="0">
              <a:solidFill>
                <a:srgbClr val="000000"/>
              </a:solidFill>
              <a:latin typeface="Arial" charset="0"/>
            </a:endParaRPr>
          </a:p>
        </p:txBody>
      </p:sp>
    </p:spTree>
    <p:extLst>
      <p:ext uri="{BB962C8B-B14F-4D97-AF65-F5344CB8AC3E}">
        <p14:creationId xmlns:p14="http://schemas.microsoft.com/office/powerpoint/2010/main" val="342236897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622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2622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02622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026226"/>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02622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026227"/>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026229"/>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026230"/>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026231"/>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026232"/>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026233"/>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1026234"/>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026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23" grpId="0" animBg="1"/>
      <p:bldP spid="1026224" grpId="0" animBg="1"/>
      <p:bldP spid="1026225" grpId="0" animBg="1"/>
      <p:bldP spid="1026226" grpId="0" animBg="1"/>
      <p:bldP spid="1026227" grpId="0" animBg="1"/>
      <p:bldP spid="1026228" grpId="0" animBg="1"/>
      <p:bldP spid="1026229" grpId="0" animBg="1"/>
      <p:bldP spid="1026230" grpId="0" animBg="1"/>
      <p:bldP spid="1026231" grpId="0" animBg="1"/>
      <p:bldP spid="1026232" grpId="0" animBg="1"/>
      <p:bldP spid="1026233" grpId="0" animBg="1"/>
      <p:bldP spid="1026234" grpId="0" animBg="1"/>
      <p:bldP spid="10262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Cyber Warfare’s Reality </a:t>
            </a:r>
            <a:endParaRPr lang="en-US" dirty="0"/>
          </a:p>
        </p:txBody>
      </p:sp>
      <p:sp>
        <p:nvSpPr>
          <p:cNvPr id="4" name="Content Placeholder 3"/>
          <p:cNvSpPr>
            <a:spLocks noGrp="1"/>
          </p:cNvSpPr>
          <p:nvPr>
            <p:ph idx="1"/>
          </p:nvPr>
        </p:nvSpPr>
        <p:spPr/>
        <p:txBody>
          <a:bodyPr/>
          <a:lstStyle/>
          <a:p>
            <a:r>
              <a:rPr lang="en-US" dirty="0" smtClean="0"/>
              <a:t>Cyber Warfare is a threat to business, but not the threat to spend hours and money to protect. </a:t>
            </a:r>
          </a:p>
          <a:p>
            <a:r>
              <a:rPr lang="en-US" dirty="0" smtClean="0"/>
              <a:t>Protecting against Cyber-Crime and the P3 threat will mitigate many of the cyber warfare threats. </a:t>
            </a:r>
            <a:endParaRPr lang="en-US" dirty="0"/>
          </a:p>
        </p:txBody>
      </p:sp>
    </p:spTree>
    <p:extLst>
      <p:ext uri="{BB962C8B-B14F-4D97-AF65-F5344CB8AC3E}">
        <p14:creationId xmlns:p14="http://schemas.microsoft.com/office/powerpoint/2010/main" val="1690398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723466" y="3954962"/>
            <a:ext cx="2743200" cy="867670"/>
          </a:xfrm>
          <a:prstGeom prst="rect">
            <a:avLst/>
          </a:prstGeom>
        </p:spPr>
      </p:pic>
      <p:pic>
        <p:nvPicPr>
          <p:cNvPr id="6" name="Picture 5"/>
          <p:cNvPicPr>
            <a:picLocks noChangeAspect="1"/>
          </p:cNvPicPr>
          <p:nvPr/>
        </p:nvPicPr>
        <p:blipFill>
          <a:blip r:embed="rId3"/>
          <a:stretch>
            <a:fillRect/>
          </a:stretch>
        </p:blipFill>
        <p:spPr>
          <a:xfrm>
            <a:off x="6688666" y="4666808"/>
            <a:ext cx="1439333" cy="1386857"/>
          </a:xfrm>
          <a:prstGeom prst="rect">
            <a:avLst/>
          </a:prstGeom>
        </p:spPr>
      </p:pic>
      <p:sp>
        <p:nvSpPr>
          <p:cNvPr id="139266" name="Title 1"/>
          <p:cNvSpPr>
            <a:spLocks noGrp="1"/>
          </p:cNvSpPr>
          <p:nvPr>
            <p:ph type="title"/>
          </p:nvPr>
        </p:nvSpPr>
        <p:spPr/>
        <p:txBody>
          <a:bodyPr/>
          <a:lstStyle/>
          <a:p>
            <a:r>
              <a:rPr lang="en-US" dirty="0">
                <a:latin typeface="Verdana" charset="0"/>
                <a:ea typeface="ＭＳ Ｐゴシック" charset="0"/>
                <a:cs typeface="ＭＳ Ｐゴシック" charset="0"/>
              </a:rPr>
              <a:t>P3 </a:t>
            </a:r>
            <a:r>
              <a:rPr lang="en-US" dirty="0" smtClean="0">
                <a:latin typeface="Verdana" charset="0"/>
                <a:ea typeface="ＭＳ Ｐゴシック" charset="0"/>
                <a:cs typeface="ＭＳ Ｐゴシック" charset="0"/>
              </a:rPr>
              <a:t>Threat – the Big Change</a:t>
            </a:r>
            <a:endParaRPr lang="en-US" dirty="0">
              <a:latin typeface="Verdana" charset="0"/>
              <a:ea typeface="ＭＳ Ｐゴシック" charset="0"/>
              <a:cs typeface="ＭＳ Ｐゴシック" charset="0"/>
            </a:endParaRPr>
          </a:p>
        </p:txBody>
      </p:sp>
      <p:sp>
        <p:nvSpPr>
          <p:cNvPr id="139267"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The Dramatic Change over the past year has been the increasing security threat from individuals and groups that are not “constrained.”</a:t>
            </a:r>
          </a:p>
          <a:p>
            <a:r>
              <a:rPr lang="en-US" dirty="0" smtClean="0">
                <a:latin typeface="Verdana" charset="0"/>
                <a:ea typeface="ＭＳ Ｐゴシック" charset="0"/>
                <a:cs typeface="ＭＳ Ｐゴシック" charset="0"/>
              </a:rPr>
              <a:t>These groups are driven by motivations that are not “money driven.” They are not given “orders.” They do it based on self motivation. </a:t>
            </a:r>
            <a:endParaRPr lang="en-US" dirty="0">
              <a:latin typeface="Verdana" charset="0"/>
              <a:ea typeface="ＭＳ Ｐゴシック" charset="0"/>
              <a:cs typeface="ＭＳ Ｐゴシック" charset="0"/>
            </a:endParaRPr>
          </a:p>
          <a:p>
            <a:endParaRPr lang="en-US" dirty="0">
              <a:latin typeface="Verdana" charset="0"/>
              <a:ea typeface="ＭＳ Ｐゴシック" charset="0"/>
              <a:cs typeface="ＭＳ Ｐゴシック" charset="0"/>
            </a:endParaRPr>
          </a:p>
        </p:txBody>
      </p:sp>
      <p:sp>
        <p:nvSpPr>
          <p:cNvPr id="4" name="Content Placeholder 2"/>
          <p:cNvSpPr txBox="1">
            <a:spLocks/>
          </p:cNvSpPr>
          <p:nvPr/>
        </p:nvSpPr>
        <p:spPr bwMode="auto">
          <a:xfrm>
            <a:off x="694267" y="3945468"/>
            <a:ext cx="4893734" cy="2286000"/>
          </a:xfrm>
          <a:prstGeom prst="rect">
            <a:avLst/>
          </a:prstGeom>
          <a:solidFill>
            <a:schemeClr val="accent5">
              <a:lumMod val="90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1600" b="1" dirty="0" smtClean="0">
                <a:latin typeface="Verdana" charset="0"/>
                <a:ea typeface="ＭＳ Ｐゴシック" charset="0"/>
                <a:cs typeface="ＭＳ Ｐゴシック" charset="0"/>
              </a:rPr>
              <a:t>Patriotic</a:t>
            </a:r>
            <a:r>
              <a:rPr lang="en-US" sz="1600" dirty="0" smtClean="0">
                <a:latin typeface="Verdana" charset="0"/>
                <a:ea typeface="ＭＳ Ｐゴシック" charset="0"/>
                <a:cs typeface="ＭＳ Ｐゴシック" charset="0"/>
              </a:rPr>
              <a:t> – They believe they have a right to stand up for their country, cause, or crusade.</a:t>
            </a:r>
          </a:p>
          <a:p>
            <a:r>
              <a:rPr lang="en-US" sz="1600" b="1" dirty="0" smtClean="0">
                <a:latin typeface="Verdana" charset="0"/>
                <a:ea typeface="ＭＳ Ｐゴシック" charset="0"/>
                <a:cs typeface="ＭＳ Ｐゴシック" charset="0"/>
              </a:rPr>
              <a:t>Passionate</a:t>
            </a:r>
            <a:r>
              <a:rPr lang="en-US" sz="1600" dirty="0" smtClean="0">
                <a:latin typeface="Verdana" charset="0"/>
                <a:ea typeface="ＭＳ Ｐゴシック" charset="0"/>
                <a:cs typeface="ＭＳ Ｐゴシック" charset="0"/>
              </a:rPr>
              <a:t> – They attach to a cause and will work long hours to further that cause.</a:t>
            </a:r>
          </a:p>
          <a:p>
            <a:r>
              <a:rPr lang="en-US" sz="1600" dirty="0" smtClean="0">
                <a:latin typeface="Verdana" charset="0"/>
                <a:ea typeface="ＭＳ Ｐゴシック" charset="0"/>
                <a:cs typeface="ＭＳ Ｐゴシック" charset="0"/>
              </a:rPr>
              <a:t>“</a:t>
            </a:r>
            <a:r>
              <a:rPr lang="en-US" sz="1600" b="1" dirty="0" smtClean="0">
                <a:latin typeface="Verdana" charset="0"/>
                <a:ea typeface="ＭＳ Ｐゴシック" charset="0"/>
                <a:cs typeface="ＭＳ Ｐゴシック" charset="0"/>
              </a:rPr>
              <a:t>Principled</a:t>
            </a:r>
            <a:r>
              <a:rPr lang="en-US" sz="1600" dirty="0" smtClean="0">
                <a:latin typeface="Verdana" charset="0"/>
                <a:ea typeface="ＭＳ Ｐゴシック" charset="0"/>
                <a:cs typeface="ＭＳ Ｐゴシック" charset="0"/>
              </a:rPr>
              <a:t>” – The base their actions on principles they passionately believe and will perform actions that they feel is within their “Internet Rights.” </a:t>
            </a:r>
          </a:p>
          <a:p>
            <a:endParaRPr lang="en-US" sz="1600" dirty="0" smtClean="0">
              <a:latin typeface="Verdana" charset="0"/>
              <a:ea typeface="ＭＳ Ｐゴシック" charset="0"/>
              <a:cs typeface="ＭＳ Ｐゴシック" charset="0"/>
            </a:endParaRPr>
          </a:p>
          <a:p>
            <a:endParaRPr lang="en-US" sz="1600" dirty="0">
              <a:latin typeface="Verdana"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5658051" y="5469468"/>
            <a:ext cx="1403148" cy="1388532"/>
          </a:xfrm>
          <a:prstGeom prst="rect">
            <a:avLst/>
          </a:prstGeom>
        </p:spPr>
      </p:pic>
      <p:pic>
        <p:nvPicPr>
          <p:cNvPr id="3" name="Picture 2"/>
          <p:cNvPicPr>
            <a:picLocks noChangeAspect="1"/>
          </p:cNvPicPr>
          <p:nvPr/>
        </p:nvPicPr>
        <p:blipFill>
          <a:blip r:embed="rId5"/>
          <a:stretch>
            <a:fillRect/>
          </a:stretch>
        </p:blipFill>
        <p:spPr>
          <a:xfrm>
            <a:off x="7569200" y="3759201"/>
            <a:ext cx="1333500" cy="998838"/>
          </a:xfrm>
          <a:prstGeom prst="rect">
            <a:avLst/>
          </a:prstGeom>
        </p:spPr>
      </p:pic>
      <p:pic>
        <p:nvPicPr>
          <p:cNvPr id="5" name="Picture 4"/>
          <p:cNvPicPr>
            <a:picLocks noChangeAspect="1"/>
          </p:cNvPicPr>
          <p:nvPr/>
        </p:nvPicPr>
        <p:blipFill>
          <a:blip r:embed="rId6"/>
          <a:stretch>
            <a:fillRect/>
          </a:stretch>
        </p:blipFill>
        <p:spPr>
          <a:xfrm>
            <a:off x="7823200" y="5076811"/>
            <a:ext cx="635000" cy="773655"/>
          </a:xfrm>
          <a:prstGeom prst="rect">
            <a:avLst/>
          </a:prstGeom>
          <a:solidFill>
            <a:srgbClr val="FFFFFF"/>
          </a:solidFill>
          <a:ln>
            <a:noFill/>
          </a:ln>
        </p:spPr>
      </p:pic>
      <p:pic>
        <p:nvPicPr>
          <p:cNvPr id="7" name="Picture 6"/>
          <p:cNvPicPr>
            <a:picLocks noChangeAspect="1"/>
          </p:cNvPicPr>
          <p:nvPr/>
        </p:nvPicPr>
        <p:blipFill>
          <a:blip r:embed="rId7"/>
          <a:stretch>
            <a:fillRect/>
          </a:stretch>
        </p:blipFill>
        <p:spPr>
          <a:xfrm>
            <a:off x="8509000" y="5655733"/>
            <a:ext cx="635000" cy="635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sz="2800" dirty="0">
                <a:solidFill>
                  <a:srgbClr val="000000"/>
                </a:solidFill>
                <a:latin typeface="Verdana" charset="0"/>
                <a:ea typeface="ＭＳ Ｐゴシック" charset="0"/>
                <a:cs typeface="ＭＳ Ｐゴシック" charset="0"/>
              </a:rPr>
              <a:t>Patriotic, Passion, &amp; Principle Drivers</a:t>
            </a:r>
          </a:p>
        </p:txBody>
      </p:sp>
      <p:sp>
        <p:nvSpPr>
          <p:cNvPr id="3" name="TextBox 2"/>
          <p:cNvSpPr txBox="1"/>
          <p:nvPr/>
        </p:nvSpPr>
        <p:spPr>
          <a:xfrm>
            <a:off x="4633913" y="1187450"/>
            <a:ext cx="4152900" cy="2671763"/>
          </a:xfrm>
          <a:prstGeom prst="rect">
            <a:avLst/>
          </a:prstGeom>
          <a:solidFill>
            <a:schemeClr val="accent3">
              <a:lumMod val="20000"/>
              <a:lumOff val="80000"/>
            </a:schemeClr>
          </a:solidFill>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i="1" dirty="0">
                <a:solidFill>
                  <a:srgbClr val="000000"/>
                </a:solidFill>
              </a:rPr>
              <a:t>“The post-90 generation teens that run 2009.90admin. com, wrote on their website, “We are not Internet attackers, we are just a group of computer fans; we are not mentally handicapped kids, we are the real patriotic youth. We’ll target anti-China websites across the nation and send it as a birthday gift to our country.”</a:t>
            </a:r>
          </a:p>
          <a:p>
            <a:pPr eaLnBrk="1" hangingPunct="1"/>
            <a:endParaRPr lang="en-US" sz="1800" dirty="0">
              <a:solidFill>
                <a:srgbClr val="000000"/>
              </a:solidFill>
            </a:endParaRPr>
          </a:p>
        </p:txBody>
      </p:sp>
      <p:pic>
        <p:nvPicPr>
          <p:cNvPr id="140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150938"/>
            <a:ext cx="42164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Box 4"/>
          <p:cNvSpPr txBox="1">
            <a:spLocks noChangeArrowheads="1"/>
          </p:cNvSpPr>
          <p:nvPr/>
        </p:nvSpPr>
        <p:spPr bwMode="auto">
          <a:xfrm>
            <a:off x="504825" y="4079875"/>
            <a:ext cx="8154988"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400" b="1" dirty="0">
                <a:solidFill>
                  <a:srgbClr val="000000"/>
                </a:solidFill>
              </a:rPr>
              <a:t>“The 500-word statement appeared over a red and black background decorated with a flying national flag. Zhang Yiwu, a professor at Peking University and a literary critic, said although many believe young people are not as patriotic as previous generations, there are exceptions.</a:t>
            </a:r>
          </a:p>
          <a:p>
            <a:pPr eaLnBrk="1" hangingPunct="1"/>
            <a:r>
              <a:rPr lang="en-US" sz="1400" b="1" dirty="0">
                <a:solidFill>
                  <a:srgbClr val="000000"/>
                </a:solidFill>
              </a:rPr>
              <a:t>"The post-90s generation is undoubtedly passionate and patriotic, but their lifestyle and attitude is varied. The campaign of attacking anti-China websites shows their unstable and immature nature," Zhang said. "Although their behavior is not worthy of praise, the unfair reports about China coming from many foreign media will encourage the youngsters to fight back.“”</a:t>
            </a:r>
          </a:p>
          <a:p>
            <a:pPr eaLnBrk="1" hangingPunct="1"/>
            <a:r>
              <a:rPr lang="en-US" sz="1400" dirty="0">
                <a:solidFill>
                  <a:srgbClr val="000000"/>
                </a:solidFill>
              </a:rPr>
              <a:t>- </a:t>
            </a:r>
            <a:r>
              <a:rPr lang="en-US" sz="1100" dirty="0">
                <a:solidFill>
                  <a:srgbClr val="000000"/>
                </a:solidFill>
              </a:rPr>
              <a:t>http://news.alibaba.com/article/detail/technology/100168523-1-teen-hackers-vow-prove-patriotism.html</a:t>
            </a:r>
            <a:endParaRPr lang="en-US" sz="1400" dirty="0">
              <a:solidFill>
                <a:srgbClr val="000000"/>
              </a:solidFill>
            </a:endParaRPr>
          </a:p>
          <a:p>
            <a:pPr eaLnBrk="1" hangingPunct="1"/>
            <a:endParaRPr lang="en-US" sz="1400" dirty="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dirty="0" smtClean="0">
                <a:latin typeface="Verdana" charset="0"/>
                <a:ea typeface="ＭＳ Ｐゴシック" charset="0"/>
                <a:cs typeface="ＭＳ Ｐゴシック" charset="0"/>
              </a:rPr>
              <a:t>Touch Point</a:t>
            </a:r>
            <a:endParaRPr lang="en-US" dirty="0">
              <a:latin typeface="Verdana" charset="0"/>
              <a:ea typeface="ＭＳ Ｐゴシック" charset="0"/>
              <a:cs typeface="ＭＳ Ｐゴシック" charset="0"/>
            </a:endParaRPr>
          </a:p>
        </p:txBody>
      </p:sp>
      <p:sp>
        <p:nvSpPr>
          <p:cNvPr id="108547"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Do you use “behavior” as a tool to help you evaluate risk?</a:t>
            </a:r>
          </a:p>
          <a:p>
            <a:endParaRPr lang="en-US" dirty="0">
              <a:latin typeface="Verdana" charset="0"/>
              <a:ea typeface="ＭＳ Ｐゴシック" charset="0"/>
              <a:cs typeface="ＭＳ Ｐゴシック" charset="0"/>
            </a:endParaRPr>
          </a:p>
        </p:txBody>
      </p:sp>
      <p:pic>
        <p:nvPicPr>
          <p:cNvPr id="4" name="Picture 9" descr="MED000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463" y="0"/>
            <a:ext cx="1506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05939561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Placeholder 6"/>
          <p:cNvSpPr>
            <a:spLocks noGrp="1"/>
          </p:cNvSpPr>
          <p:nvPr>
            <p:ph type="body" idx="1"/>
          </p:nvPr>
        </p:nvSpPr>
        <p:spPr/>
        <p:txBody>
          <a:bodyPr/>
          <a:lstStyle/>
          <a:p>
            <a:r>
              <a:rPr lang="en-US" sz="4800" dirty="0">
                <a:latin typeface="Verdana" charset="0"/>
                <a:ea typeface="ＭＳ Ｐゴシック" charset="0"/>
                <a:cs typeface="ＭＳ Ｐゴシック" charset="0"/>
              </a:rPr>
              <a:t>Now What?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2"/>
          <p:cNvSpPr>
            <a:spLocks noGrp="1"/>
          </p:cNvSpPr>
          <p:nvPr>
            <p:ph type="title"/>
          </p:nvPr>
        </p:nvSpPr>
        <p:spPr/>
        <p:txBody>
          <a:bodyPr/>
          <a:lstStyle/>
          <a:p>
            <a:r>
              <a:rPr lang="en-US" dirty="0">
                <a:latin typeface="Verdana" charset="0"/>
                <a:ea typeface="ＭＳ Ｐゴシック" charset="0"/>
                <a:cs typeface="ＭＳ Ｐゴシック" charset="0"/>
              </a:rPr>
              <a:t>What can you do?</a:t>
            </a:r>
          </a:p>
        </p:txBody>
      </p:sp>
      <p:sp>
        <p:nvSpPr>
          <p:cNvPr id="4" name="Content Placeholder 3"/>
          <p:cNvSpPr>
            <a:spLocks noGrp="1"/>
          </p:cNvSpPr>
          <p:nvPr>
            <p:ph idx="1"/>
          </p:nvPr>
        </p:nvSpPr>
        <p:spPr/>
        <p:txBody>
          <a:bodyPr/>
          <a:lstStyle/>
          <a:p>
            <a:pPr marL="457200" indent="-457200">
              <a:buFont typeface="Verdana" charset="0"/>
              <a:buAutoNum type="arabicPeriod"/>
            </a:pPr>
            <a:r>
              <a:rPr lang="en-US" dirty="0">
                <a:latin typeface="Verdana" charset="0"/>
                <a:ea typeface="ＭＳ Ｐゴシック" charset="0"/>
                <a:cs typeface="ＭＳ Ｐゴシック" charset="0"/>
              </a:rPr>
              <a:t>This security problem is happening now – with IPv4. Gain control over it now. </a:t>
            </a:r>
          </a:p>
          <a:p>
            <a:pPr marL="857250" lvl="1" indent="-457200"/>
            <a:r>
              <a:rPr lang="en-US" dirty="0">
                <a:latin typeface="Verdana" charset="0"/>
                <a:ea typeface="ＭＳ Ｐゴシック" charset="0"/>
              </a:rPr>
              <a:t>Use the IPv4 knowledge to map what you really need for dual stack.</a:t>
            </a:r>
          </a:p>
          <a:p>
            <a:pPr marL="857250" lvl="1" indent="-457200"/>
            <a:r>
              <a:rPr lang="en-US" dirty="0">
                <a:latin typeface="Verdana" charset="0"/>
                <a:ea typeface="ＭＳ Ｐゴシック" charset="0"/>
              </a:rPr>
              <a:t>Use Open Source Security tools (Bothunter, Netflow Tools, IDP/IDS tools, etc). Open source gives you experience before the big capital investment.</a:t>
            </a:r>
          </a:p>
          <a:p>
            <a:pPr marL="457200" indent="-457200">
              <a:buFont typeface="Verdana" charset="0"/>
              <a:buAutoNum type="arabicPeriod"/>
            </a:pPr>
            <a:r>
              <a:rPr lang="en-US" dirty="0">
                <a:latin typeface="Verdana" charset="0"/>
                <a:ea typeface="ＭＳ Ｐゴシック" charset="0"/>
                <a:cs typeface="ＭＳ Ｐゴシック" charset="0"/>
              </a:rPr>
              <a:t>Understand that you might have a IPv6 “security problems” right now.</a:t>
            </a:r>
          </a:p>
          <a:p>
            <a:pPr marL="857250" lvl="1" indent="-457200"/>
            <a:r>
              <a:rPr lang="en-US" dirty="0">
                <a:latin typeface="Verdana" charset="0"/>
                <a:ea typeface="ＭＳ Ｐゴシック" charset="0"/>
              </a:rPr>
              <a:t>Security people inside a organization need to be pushing for strategic IPv6 deployment to gain situational awareness of the IPv6 in their network.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accel="50000" decel="5000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a:latin typeface="Verdana" charset="0"/>
                <a:ea typeface="ＭＳ Ｐゴシック" charset="0"/>
                <a:cs typeface="ＭＳ Ｐゴシック" charset="0"/>
              </a:rPr>
              <a:t>What can you do?</a:t>
            </a:r>
          </a:p>
        </p:txBody>
      </p:sp>
      <p:sp>
        <p:nvSpPr>
          <p:cNvPr id="3" name="Content Placeholder 2"/>
          <p:cNvSpPr>
            <a:spLocks noGrp="1"/>
          </p:cNvSpPr>
          <p:nvPr>
            <p:ph idx="1"/>
          </p:nvPr>
        </p:nvSpPr>
        <p:spPr/>
        <p:txBody>
          <a:bodyPr/>
          <a:lstStyle/>
          <a:p>
            <a:pPr marL="457200" indent="-457200">
              <a:buFont typeface="Verdana" charset="0"/>
              <a:buAutoNum type="arabicPeriod" startAt="3"/>
            </a:pPr>
            <a:r>
              <a:rPr lang="en-US" dirty="0">
                <a:latin typeface="Verdana" charset="0"/>
                <a:ea typeface="ＭＳ Ｐゴシック" charset="0"/>
                <a:cs typeface="ＭＳ Ｐゴシック" charset="0"/>
              </a:rPr>
              <a:t>An IPv6 VISIBILITY plan is needed as part of your IPv6 deployment.</a:t>
            </a:r>
          </a:p>
          <a:p>
            <a:pPr marL="857250" lvl="1" indent="-457200"/>
            <a:r>
              <a:rPr lang="en-US" dirty="0">
                <a:latin typeface="Verdana" charset="0"/>
                <a:ea typeface="ＭＳ Ｐゴシック" charset="0"/>
              </a:rPr>
              <a:t>Given the criminal economic incentives behind the threat, all organizations need to have visibility tools as an integral part of their IPv6 plan.</a:t>
            </a:r>
          </a:p>
          <a:p>
            <a:pPr marL="857250" lvl="1" indent="-457200"/>
            <a:r>
              <a:rPr lang="en-US" dirty="0">
                <a:latin typeface="Verdana" charset="0"/>
                <a:ea typeface="ＭＳ Ｐゴシック" charset="0"/>
              </a:rPr>
              <a:t>Passive DNS, Open Source Netflow, IPv6 Sinkholes, Network management, logging (compatible with IPv6). </a:t>
            </a:r>
          </a:p>
          <a:p>
            <a:pPr marL="457200" indent="-457200">
              <a:buFont typeface="Verdana" charset="0"/>
              <a:buAutoNum type="arabicPeriod" startAt="4"/>
            </a:pPr>
            <a:r>
              <a:rPr lang="en-US" dirty="0">
                <a:latin typeface="Verdana" charset="0"/>
                <a:ea typeface="ＭＳ Ｐゴシック" charset="0"/>
                <a:cs typeface="ＭＳ Ｐゴシック" charset="0"/>
              </a:rPr>
              <a:t>Yes, you will need a IPv6 Security Plan. </a:t>
            </a:r>
          </a:p>
          <a:p>
            <a:pPr marL="857250" lvl="1" indent="-457200"/>
            <a:r>
              <a:rPr lang="en-US" dirty="0">
                <a:latin typeface="Verdana" charset="0"/>
                <a:ea typeface="ＭＳ Ｐゴシック" charset="0"/>
              </a:rPr>
              <a:t>Know how you security team is going to cope with IPv6.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dirty="0">
                <a:latin typeface="Verdana" charset="0"/>
                <a:ea typeface="ＭＳ Ｐゴシック" charset="0"/>
                <a:cs typeface="ＭＳ Ｐゴシック" charset="0"/>
              </a:rPr>
              <a:t>No Excuses!</a:t>
            </a:r>
          </a:p>
        </p:txBody>
      </p:sp>
      <p:sp>
        <p:nvSpPr>
          <p:cNvPr id="145411" name="Content Placeholder 2"/>
          <p:cNvSpPr>
            <a:spLocks noGrp="1"/>
          </p:cNvSpPr>
          <p:nvPr>
            <p:ph idx="1"/>
          </p:nvPr>
        </p:nvSpPr>
        <p:spPr/>
        <p:txBody>
          <a:bodyPr/>
          <a:lstStyle/>
          <a:p>
            <a:r>
              <a:rPr lang="en-US" dirty="0">
                <a:latin typeface="Verdana" charset="0"/>
                <a:ea typeface="ＭＳ Ｐゴシック" charset="0"/>
                <a:cs typeface="ＭＳ Ｐゴシック" charset="0"/>
              </a:rPr>
              <a:t>An organization cannot use the dynamics &amp; threat of the cyber criminal ecosystem to not deploy IPv6. </a:t>
            </a:r>
          </a:p>
          <a:p>
            <a:r>
              <a:rPr lang="en-US" dirty="0">
                <a:latin typeface="Verdana" charset="0"/>
                <a:ea typeface="ＭＳ Ｐゴシック" charset="0"/>
                <a:cs typeface="ＭＳ Ｐゴシック" charset="0"/>
              </a:rPr>
              <a:t>The pace if IPv6 migration is not in the control of the end-user. Moving from “zero” to “100” is a crowd dynamic.</a:t>
            </a:r>
          </a:p>
          <a:p>
            <a:r>
              <a:rPr lang="en-US" dirty="0">
                <a:latin typeface="Verdana" charset="0"/>
                <a:ea typeface="ＭＳ Ｐゴシック" charset="0"/>
                <a:cs typeface="ＭＳ Ｐゴシック" charset="0"/>
              </a:rPr>
              <a:t>That “crowd” can move the industry faster than anyone expects.</a:t>
            </a:r>
          </a:p>
          <a:p>
            <a:r>
              <a:rPr lang="en-US" dirty="0">
                <a:latin typeface="Verdana" charset="0"/>
                <a:ea typeface="ＭＳ Ｐゴシック" charset="0"/>
                <a:cs typeface="ＭＳ Ｐゴシック" charset="0"/>
              </a:rPr>
              <a:t>The criminals will follow the crowd – following their potential markets. </a:t>
            </a:r>
          </a:p>
        </p:txBody>
      </p:sp>
      <p:grpSp>
        <p:nvGrpSpPr>
          <p:cNvPr id="145412" name="Group 20"/>
          <p:cNvGrpSpPr>
            <a:grpSpLocks noChangeAspect="1"/>
          </p:cNvGrpSpPr>
          <p:nvPr/>
        </p:nvGrpSpPr>
        <p:grpSpPr bwMode="auto">
          <a:xfrm>
            <a:off x="7740650" y="0"/>
            <a:ext cx="1141413" cy="1157288"/>
            <a:chOff x="1392" y="1746"/>
            <a:chExt cx="2400" cy="2433"/>
          </a:xfrm>
        </p:grpSpPr>
        <p:pic>
          <p:nvPicPr>
            <p:cNvPr id="145413" name="Picture 21"/>
            <p:cNvPicPr>
              <a:picLocks noChangeAspect="1" noChangeArrowheads="1"/>
            </p:cNvPicPr>
            <p:nvPr/>
          </p:nvPicPr>
          <p:blipFill>
            <a:blip r:embed="rId2">
              <a:extLst>
                <a:ext uri="{28A0092B-C50C-407E-A947-70E740481C1C}">
                  <a14:useLocalDpi xmlns:a14="http://schemas.microsoft.com/office/drawing/2010/main" val="0"/>
                </a:ext>
              </a:extLst>
            </a:blip>
            <a:srcRect l="6682" t="62903" r="71655" b="10437"/>
            <a:stretch>
              <a:fillRect/>
            </a:stretch>
          </p:blipFill>
          <p:spPr bwMode="auto">
            <a:xfrm>
              <a:off x="1392" y="1964"/>
              <a:ext cx="2400" cy="221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5414" name="Line 26"/>
            <p:cNvSpPr>
              <a:spLocks noChangeShapeType="1"/>
            </p:cNvSpPr>
            <p:nvPr/>
          </p:nvSpPr>
          <p:spPr bwMode="auto">
            <a:xfrm flipH="1">
              <a:off x="3408" y="1746"/>
              <a:ext cx="240" cy="24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gr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Placeholder 6"/>
          <p:cNvSpPr>
            <a:spLocks noGrp="1"/>
          </p:cNvSpPr>
          <p:nvPr>
            <p:ph type="body" idx="1"/>
          </p:nvPr>
        </p:nvSpPr>
        <p:spPr/>
        <p:txBody>
          <a:bodyPr/>
          <a:lstStyle/>
          <a:p>
            <a:r>
              <a:rPr lang="en-US" sz="4800" dirty="0">
                <a:latin typeface="Verdana" charset="0"/>
                <a:ea typeface="ＭＳ Ｐゴシック" charset="0"/>
                <a:cs typeface="ＭＳ Ｐゴシック" charset="0"/>
              </a:rPr>
              <a:t>Cyber Criminal Toolkit that is the foundation for the </a:t>
            </a:r>
            <a:r>
              <a:rPr lang="en-US" sz="4800" i="1" dirty="0">
                <a:latin typeface="Verdana" charset="0"/>
                <a:ea typeface="ＭＳ Ｐゴシック" charset="0"/>
                <a:cs typeface="ＭＳ Ｐゴシック" charset="0"/>
              </a:rPr>
              <a:t>Criminal Cloud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a:latin typeface="Verdana" charset="0"/>
                <a:ea typeface="ＭＳ Ｐゴシック" charset="0"/>
                <a:cs typeface="ＭＳ Ｐゴシック" charset="0"/>
              </a:rPr>
              <a:t>Plug into the Operational Security Community</a:t>
            </a:r>
          </a:p>
        </p:txBody>
      </p:sp>
      <p:sp>
        <p:nvSpPr>
          <p:cNvPr id="146435" name="Content Placeholder 2"/>
          <p:cNvSpPr>
            <a:spLocks noGrp="1"/>
          </p:cNvSpPr>
          <p:nvPr>
            <p:ph idx="1"/>
          </p:nvPr>
        </p:nvSpPr>
        <p:spPr/>
        <p:txBody>
          <a:bodyPr/>
          <a:lstStyle/>
          <a:p>
            <a:r>
              <a:rPr lang="en-US" sz="2000" dirty="0">
                <a:latin typeface="Verdana" charset="0"/>
                <a:ea typeface="ＭＳ Ｐゴシック" charset="0"/>
                <a:cs typeface="ＭＳ Ｐゴシック" charset="0"/>
              </a:rPr>
              <a:t>Step 1: Get the Operational and Security Contacts for each of your peering and transit networks.</a:t>
            </a:r>
          </a:p>
          <a:p>
            <a:pPr lvl="1"/>
            <a:r>
              <a:rPr lang="en-US" sz="1800" dirty="0">
                <a:latin typeface="Verdana" charset="0"/>
                <a:ea typeface="ＭＳ Ｐゴシック" charset="0"/>
              </a:rPr>
              <a:t>Get their phone numbers, Chat IDs, and E-mails.</a:t>
            </a:r>
          </a:p>
          <a:p>
            <a:pPr lvl="1"/>
            <a:r>
              <a:rPr lang="en-US" sz="1800" dirty="0">
                <a:latin typeface="Verdana" charset="0"/>
                <a:ea typeface="ＭＳ Ｐゴシック" charset="0"/>
              </a:rPr>
              <a:t>Find out what tools they have deployed to help you “work an attack” and “work a criminal investigation.”</a:t>
            </a:r>
          </a:p>
          <a:p>
            <a:pPr lvl="1"/>
            <a:r>
              <a:rPr lang="en-US" sz="1800" dirty="0">
                <a:latin typeface="Verdana" charset="0"/>
                <a:ea typeface="ＭＳ Ｐゴシック" charset="0"/>
              </a:rPr>
              <a:t>Find out what other </a:t>
            </a:r>
            <a:r>
              <a:rPr lang="en-US" sz="1800" dirty="0">
                <a:solidFill>
                  <a:schemeClr val="tx2"/>
                </a:solidFill>
                <a:latin typeface="Verdana" charset="0"/>
                <a:ea typeface="ＭＳ Ｐゴシック" charset="0"/>
              </a:rPr>
              <a:t>civic self-defense</a:t>
            </a:r>
            <a:r>
              <a:rPr lang="en-US" sz="1800" dirty="0">
                <a:latin typeface="Verdana" charset="0"/>
                <a:ea typeface="ＭＳ Ｐゴシック" charset="0"/>
              </a:rPr>
              <a:t> groups they belong to.</a:t>
            </a:r>
          </a:p>
          <a:p>
            <a:r>
              <a:rPr lang="en-US" sz="2000" dirty="0">
                <a:latin typeface="Verdana" charset="0"/>
                <a:ea typeface="ＭＳ Ｐゴシック" charset="0"/>
                <a:cs typeface="ＭＳ Ｐゴシック" charset="0"/>
              </a:rPr>
              <a:t>Step 2: Join open “security communities” which allow you to work with others to defend each other.</a:t>
            </a:r>
          </a:p>
          <a:p>
            <a:pPr lvl="1"/>
            <a:r>
              <a:rPr lang="en-US" sz="1800" dirty="0">
                <a:latin typeface="Verdana" charset="0"/>
                <a:ea typeface="ＭＳ Ｐゴシック" charset="0"/>
              </a:rPr>
              <a:t>CERTs</a:t>
            </a:r>
          </a:p>
          <a:p>
            <a:pPr lvl="1"/>
            <a:r>
              <a:rPr lang="en-US" sz="1800" dirty="0">
                <a:latin typeface="Verdana" charset="0"/>
                <a:ea typeface="ＭＳ Ｐゴシック" charset="0"/>
              </a:rPr>
              <a:t>ISACs</a:t>
            </a:r>
          </a:p>
          <a:p>
            <a:pPr lvl="1"/>
            <a:r>
              <a:rPr lang="en-US" sz="1800" dirty="0">
                <a:latin typeface="Verdana" charset="0"/>
                <a:ea typeface="ＭＳ Ｐゴシック" charset="0"/>
              </a:rPr>
              <a:t>Others.</a:t>
            </a:r>
          </a:p>
          <a:p>
            <a:r>
              <a:rPr lang="en-US" sz="2000" dirty="0">
                <a:latin typeface="Verdana" charset="0"/>
                <a:ea typeface="ＭＳ Ｐゴシック" charset="0"/>
                <a:cs typeface="ＭＳ Ｐゴシック" charset="0"/>
              </a:rPr>
              <a:t>Step 3: Act! Do Something! Fight Back!</a:t>
            </a:r>
          </a:p>
          <a:p>
            <a:pPr lvl="1"/>
            <a:r>
              <a:rPr lang="en-US" sz="1600" dirty="0">
                <a:latin typeface="Verdana" charset="0"/>
                <a:ea typeface="ＭＳ Ｐゴシック" charset="0"/>
              </a:rPr>
              <a:t>Investigate – pursue – take legal action</a:t>
            </a:r>
          </a:p>
          <a:p>
            <a:pPr lvl="1"/>
            <a:r>
              <a:rPr lang="en-US" sz="1600" dirty="0">
                <a:latin typeface="Verdana" charset="0"/>
                <a:ea typeface="ＭＳ Ｐゴシック" charset="0"/>
              </a:rPr>
              <a:t>Call Law Enforcement – pull in the police – file a case</a:t>
            </a:r>
          </a:p>
          <a:p>
            <a:pPr lvl="1"/>
            <a:r>
              <a:rPr lang="en-US" sz="1600" dirty="0">
                <a:latin typeface="Verdana" charset="0"/>
                <a:ea typeface="ＭＳ Ｐゴシック" charset="0"/>
              </a:rPr>
              <a:t>International Laws only change through action</a:t>
            </a:r>
          </a:p>
          <a:p>
            <a:endParaRPr lang="en-US" sz="2000" dirty="0">
              <a:latin typeface="Verdana" charset="0"/>
              <a:ea typeface="ＭＳ Ｐゴシック" charset="0"/>
              <a:cs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dirty="0">
                <a:latin typeface="Verdana" charset="0"/>
                <a:ea typeface="ＭＳ Ｐゴシック" charset="0"/>
                <a:cs typeface="ＭＳ Ｐゴシック" charset="0"/>
              </a:rPr>
              <a:t>What can you do?</a:t>
            </a:r>
          </a:p>
        </p:txBody>
      </p:sp>
      <p:sp>
        <p:nvSpPr>
          <p:cNvPr id="147459" name="Content Placeholder 2"/>
          <p:cNvSpPr>
            <a:spLocks noGrp="1"/>
          </p:cNvSpPr>
          <p:nvPr>
            <p:ph idx="1"/>
          </p:nvPr>
        </p:nvSpPr>
        <p:spPr>
          <a:xfrm>
            <a:off x="457200" y="1270164"/>
            <a:ext cx="8229600" cy="4856000"/>
          </a:xfrm>
        </p:spPr>
        <p:txBody>
          <a:bodyPr/>
          <a:lstStyle/>
          <a:p>
            <a:r>
              <a:rPr lang="en-US" sz="2000" dirty="0">
                <a:latin typeface="Verdana" charset="0"/>
                <a:ea typeface="ＭＳ Ｐゴシック" charset="0"/>
                <a:cs typeface="ＭＳ Ｐゴシック" charset="0"/>
              </a:rPr>
              <a:t>Join the Security Information Exchange Forum (SIE@ISC</a:t>
            </a:r>
            <a:r>
              <a:rPr lang="en-US" sz="2000" dirty="0" smtClean="0">
                <a:latin typeface="Verdana" charset="0"/>
                <a:ea typeface="ＭＳ Ｐゴシック" charset="0"/>
                <a:cs typeface="ＭＳ Ｐゴシック" charset="0"/>
              </a:rPr>
              <a:t>).</a:t>
            </a:r>
            <a:endParaRPr lang="en-US" sz="2000" dirty="0">
              <a:latin typeface="Verdana" charset="0"/>
              <a:ea typeface="ＭＳ Ｐゴシック" charset="0"/>
              <a:cs typeface="ＭＳ Ｐゴシック" charset="0"/>
            </a:endParaRPr>
          </a:p>
          <a:p>
            <a:pPr lvl="1"/>
            <a:r>
              <a:rPr lang="en-US" sz="1800" dirty="0" smtClean="0">
                <a:latin typeface="Verdana" charset="0"/>
                <a:ea typeface="ＭＳ Ｐゴシック" charset="0"/>
                <a:cs typeface="ＭＳ Ｐゴシック" charset="0"/>
              </a:rPr>
              <a:t>Forum only briefings on the threat and tools used to change the battle against the threat.</a:t>
            </a:r>
          </a:p>
          <a:p>
            <a:pPr lvl="1"/>
            <a:r>
              <a:rPr lang="en-US" sz="1800" dirty="0" smtClean="0">
                <a:latin typeface="Verdana" charset="0"/>
                <a:ea typeface="ＭＳ Ｐゴシック" charset="0"/>
                <a:cs typeface="ＭＳ Ｐゴシック" charset="0"/>
              </a:rPr>
              <a:t>Connect you and your organizations to the most appropriate operational security communities – building the sphere of trust with peers</a:t>
            </a:r>
          </a:p>
          <a:p>
            <a:pPr lvl="1"/>
            <a:r>
              <a:rPr lang="en-US" sz="1800" dirty="0" smtClean="0">
                <a:latin typeface="Verdana" charset="0"/>
                <a:ea typeface="ＭＳ Ｐゴシック" charset="0"/>
                <a:cs typeface="ＭＳ Ｐゴシック" charset="0"/>
              </a:rPr>
              <a:t>Funding the tools the Operational Security Community need to track the threats, disrupt the threat, and put the community into a position to arrest the threat. </a:t>
            </a:r>
          </a:p>
          <a:p>
            <a:pPr lvl="1"/>
            <a:r>
              <a:rPr lang="en-US" sz="1800" dirty="0" smtClean="0">
                <a:latin typeface="Verdana" charset="0"/>
                <a:ea typeface="ＭＳ Ｐゴシック" charset="0"/>
                <a:cs typeface="ＭＳ Ｐゴシック" charset="0"/>
              </a:rPr>
              <a:t>Gain insight into how “collective defense” protects everyone. everyone.</a:t>
            </a:r>
            <a:endParaRPr lang="en-US" sz="1800" dirty="0">
              <a:latin typeface="Verdana" charset="0"/>
              <a:ea typeface="ＭＳ Ｐゴシック" charset="0"/>
              <a:cs typeface="ＭＳ Ｐゴシック" charset="0"/>
            </a:endParaRPr>
          </a:p>
        </p:txBody>
      </p:sp>
      <p:pic>
        <p:nvPicPr>
          <p:cNvPr id="147460" name="Picture 3"/>
          <p:cNvPicPr>
            <a:picLocks noChangeAspect="1"/>
          </p:cNvPicPr>
          <p:nvPr/>
        </p:nvPicPr>
        <p:blipFill rotWithShape="1">
          <a:blip r:embed="rId2">
            <a:extLst>
              <a:ext uri="{28A0092B-C50C-407E-A947-70E740481C1C}">
                <a14:useLocalDpi xmlns:a14="http://schemas.microsoft.com/office/drawing/2010/main" val="0"/>
              </a:ext>
            </a:extLst>
          </a:blip>
          <a:srcRect l="4493" t="23211" r="5763" b="31000"/>
          <a:stretch/>
        </p:blipFill>
        <p:spPr bwMode="auto">
          <a:xfrm>
            <a:off x="1063975" y="4772368"/>
            <a:ext cx="7399867" cy="129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77846" y="6268496"/>
            <a:ext cx="4094429" cy="353174"/>
          </a:xfrm>
          <a:prstGeom prst="rect">
            <a:avLst/>
          </a:prstGeom>
          <a:noFill/>
        </p:spPr>
        <p:txBody>
          <a:bodyPr wrap="square" rtlCol="0">
            <a:spAutoFit/>
          </a:bodyPr>
          <a:lstStyle/>
          <a:p>
            <a:pPr algn="ctr"/>
            <a:r>
              <a:rPr lang="en-US" dirty="0" smtClean="0">
                <a:solidFill>
                  <a:srgbClr val="000000"/>
                </a:solidFill>
              </a:rPr>
              <a:t>Send E-mail to info@sie.isc.org</a:t>
            </a:r>
            <a:endParaRPr lang="en-US" dirty="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Placeholder 6"/>
          <p:cNvSpPr>
            <a:spLocks noGrp="1"/>
          </p:cNvSpPr>
          <p:nvPr>
            <p:ph type="body" idx="1"/>
          </p:nvPr>
        </p:nvSpPr>
        <p:spPr/>
        <p:txBody>
          <a:bodyPr/>
          <a:lstStyle/>
          <a:p>
            <a:r>
              <a:rPr lang="en-US" sz="4800" dirty="0">
                <a:latin typeface="Verdana" charset="0"/>
                <a:ea typeface="ＭＳ Ｐゴシック" charset="0"/>
                <a:cs typeface="ＭＳ Ｐゴシック" charset="0"/>
              </a:rPr>
              <a:t>Summary and Questions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Placeholder 1"/>
          <p:cNvSpPr>
            <a:spLocks noGrp="1"/>
          </p:cNvSpPr>
          <p:nvPr>
            <p:ph type="body" idx="1"/>
          </p:nvPr>
        </p:nvSpPr>
        <p:spPr/>
        <p:txBody>
          <a:bodyPr/>
          <a:lstStyle/>
          <a:p>
            <a:r>
              <a:rPr lang="en-US" dirty="0">
                <a:latin typeface="Verdana" charset="0"/>
                <a:ea typeface="ＭＳ Ｐゴシック" charset="0"/>
                <a:cs typeface="ＭＳ Ｐゴシック" charset="0"/>
              </a:rPr>
              <a:t>Internet Systems Consortium (ISC)</a:t>
            </a:r>
          </a:p>
          <a:p>
            <a:endParaRPr lang="en-US" dirty="0">
              <a:latin typeface="Verdana" charset="0"/>
              <a:ea typeface="ＭＳ Ｐゴシック" charset="0"/>
              <a:cs typeface="ＭＳ Ｐゴシック" charset="0"/>
            </a:endParaRPr>
          </a:p>
          <a:p>
            <a:r>
              <a:rPr lang="en-US" dirty="0">
                <a:latin typeface="Verdana" charset="0"/>
                <a:ea typeface="ＭＳ Ｐゴシック" charset="0"/>
                <a:cs typeface="ＭＳ Ｐゴシック" charset="0"/>
              </a:rPr>
              <a:t>How we can help your IPv6 Journey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dirty="0">
                <a:latin typeface="Verdana" charset="0"/>
                <a:ea typeface="ＭＳ Ｐゴシック" charset="0"/>
                <a:cs typeface="ＭＳ Ｐゴシック" charset="0"/>
              </a:rPr>
              <a:t>Who Builds the Cogs?</a:t>
            </a:r>
          </a:p>
        </p:txBody>
      </p:sp>
      <p:sp>
        <p:nvSpPr>
          <p:cNvPr id="151555" name="Content Placeholder 2"/>
          <p:cNvSpPr>
            <a:spLocks noGrp="1"/>
          </p:cNvSpPr>
          <p:nvPr>
            <p:ph idx="1"/>
          </p:nvPr>
        </p:nvSpPr>
        <p:spPr>
          <a:xfrm>
            <a:off x="414338" y="1162050"/>
            <a:ext cx="8229600" cy="4678363"/>
          </a:xfrm>
        </p:spPr>
        <p:txBody>
          <a:bodyPr/>
          <a:lstStyle/>
          <a:p>
            <a:r>
              <a:rPr lang="en-US" dirty="0">
                <a:latin typeface="Verdana" charset="0"/>
                <a:ea typeface="ＭＳ Ｐゴシック" charset="0"/>
                <a:cs typeface="ＭＳ Ｐゴシック" charset="0"/>
              </a:rPr>
              <a:t>The Internet’s “Guts” require someone to build the cogs which keep the Internet moving. </a:t>
            </a:r>
          </a:p>
          <a:p>
            <a:r>
              <a:rPr lang="en-US" dirty="0">
                <a:latin typeface="Verdana" charset="0"/>
                <a:ea typeface="ＭＳ Ｐゴシック" charset="0"/>
                <a:cs typeface="ＭＳ Ｐゴシック" charset="0"/>
              </a:rPr>
              <a:t>These “cogs” need to be open and accessible to anyone who wants to connect to the Internet.</a:t>
            </a:r>
          </a:p>
          <a:p>
            <a:r>
              <a:rPr lang="en-US" dirty="0">
                <a:latin typeface="Verdana" charset="0"/>
                <a:ea typeface="ＭＳ Ｐゴシック" charset="0"/>
                <a:cs typeface="ＭＳ Ｐゴシック" charset="0"/>
              </a:rPr>
              <a:t>Standards need to be open so that anyone can build.</a:t>
            </a:r>
          </a:p>
          <a:p>
            <a:r>
              <a:rPr lang="en-US" dirty="0">
                <a:latin typeface="Verdana" charset="0"/>
                <a:ea typeface="ＭＳ Ｐゴシック" charset="0"/>
                <a:cs typeface="ＭＳ Ｐゴシック" charset="0"/>
              </a:rPr>
              <a:t>Enter the Internet Systems Consortium (ISC)</a:t>
            </a:r>
          </a:p>
          <a:p>
            <a:pPr>
              <a:buFontTx/>
              <a:buNone/>
            </a:pPr>
            <a:endParaRPr lang="en-US" dirty="0">
              <a:latin typeface="Verdana" charset="0"/>
              <a:ea typeface="ＭＳ Ｐゴシック" charset="0"/>
              <a:cs typeface="ＭＳ Ｐゴシック" charset="0"/>
            </a:endParaRPr>
          </a:p>
        </p:txBody>
      </p:sp>
      <p:pic>
        <p:nvPicPr>
          <p:cNvPr id="151556" name="Picture 3"/>
          <p:cNvPicPr>
            <a:picLocks noChangeAspect="1"/>
          </p:cNvPicPr>
          <p:nvPr/>
        </p:nvPicPr>
        <p:blipFill>
          <a:blip r:embed="rId2">
            <a:extLst>
              <a:ext uri="{28A0092B-C50C-407E-A947-70E740481C1C}">
                <a14:useLocalDpi xmlns:a14="http://schemas.microsoft.com/office/drawing/2010/main" val="0"/>
              </a:ext>
            </a:extLst>
          </a:blip>
          <a:srcRect r="30264"/>
          <a:stretch>
            <a:fillRect/>
          </a:stretch>
        </p:blipFill>
        <p:spPr bwMode="auto">
          <a:xfrm>
            <a:off x="2420938" y="4318000"/>
            <a:ext cx="45434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387350" y="531813"/>
            <a:ext cx="8496300" cy="1143000"/>
          </a:xfrm>
        </p:spPr>
        <p:txBody>
          <a:bodyPr/>
          <a:lstStyle/>
          <a:p>
            <a:r>
              <a:rPr lang="en-US" sz="3200" dirty="0">
                <a:latin typeface="Verdana" charset="0"/>
                <a:ea typeface="ＭＳ Ｐゴシック" charset="0"/>
                <a:cs typeface="ＭＳ Ｐゴシック" charset="0"/>
              </a:rPr>
              <a:t>Technology Leadership for the Common Good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6847614"/>
              </p:ext>
            </p:extLst>
          </p:nvPr>
        </p:nvGraphicFramePr>
        <p:xfrm>
          <a:off x="457200" y="1600200"/>
          <a:ext cx="8483600" cy="4737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257175" y="274638"/>
            <a:ext cx="8548688" cy="868362"/>
          </a:xfrm>
        </p:spPr>
        <p:txBody>
          <a:bodyPr/>
          <a:lstStyle/>
          <a:p>
            <a:r>
              <a:rPr lang="en-US" dirty="0">
                <a:latin typeface="Verdana" charset="0"/>
                <a:ea typeface="ＭＳ Ｐゴシック" charset="0"/>
                <a:cs typeface="ＭＳ Ｐゴシック" charset="0"/>
              </a:rPr>
              <a:t>More “Common Good” Activities</a:t>
            </a:r>
          </a:p>
        </p:txBody>
      </p:sp>
      <p:grpSp>
        <p:nvGrpSpPr>
          <p:cNvPr id="153603" name="Group 26"/>
          <p:cNvGrpSpPr>
            <a:grpSpLocks/>
          </p:cNvGrpSpPr>
          <p:nvPr/>
        </p:nvGrpSpPr>
        <p:grpSpPr bwMode="auto">
          <a:xfrm>
            <a:off x="2921000" y="2201863"/>
            <a:ext cx="2455863" cy="1778000"/>
            <a:chOff x="3026834" y="2677583"/>
            <a:chExt cx="2455333" cy="1778000"/>
          </a:xfrm>
        </p:grpSpPr>
        <p:sp>
          <p:nvSpPr>
            <p:cNvPr id="26" name="Regular Pentagon 25"/>
            <p:cNvSpPr/>
            <p:nvPr/>
          </p:nvSpPr>
          <p:spPr>
            <a:xfrm>
              <a:off x="3026834" y="2677583"/>
              <a:ext cx="2455333" cy="1778000"/>
            </a:xfrm>
            <a:prstGeom prst="pent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3617" name="TextBox 25"/>
            <p:cNvSpPr txBox="1">
              <a:spLocks noChangeArrowheads="1"/>
            </p:cNvSpPr>
            <p:nvPr/>
          </p:nvSpPr>
          <p:spPr bwMode="auto">
            <a:xfrm>
              <a:off x="3148077" y="3193521"/>
              <a:ext cx="216376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800" dirty="0">
                  <a:solidFill>
                    <a:srgbClr val="000000"/>
                  </a:solidFill>
                </a:rPr>
                <a:t>DNS Everywhere</a:t>
              </a:r>
            </a:p>
            <a:p>
              <a:pPr algn="ctr" eaLnBrk="1" hangingPunct="1"/>
              <a:r>
                <a:rPr lang="en-US" sz="1800" dirty="0">
                  <a:solidFill>
                    <a:srgbClr val="000000"/>
                  </a:solidFill>
                </a:rPr>
                <a:t>IPv6</a:t>
              </a:r>
            </a:p>
            <a:p>
              <a:pPr algn="ctr" eaLnBrk="1" hangingPunct="1"/>
              <a:r>
                <a:rPr lang="en-US" sz="1800" dirty="0">
                  <a:solidFill>
                    <a:srgbClr val="000000"/>
                  </a:solidFill>
                </a:rPr>
                <a:t>DNSSEC</a:t>
              </a:r>
            </a:p>
            <a:p>
              <a:pPr algn="ctr" eaLnBrk="1" hangingPunct="1"/>
              <a:r>
                <a:rPr lang="en-US" sz="1800" dirty="0">
                  <a:solidFill>
                    <a:srgbClr val="000000"/>
                  </a:solidFill>
                </a:rPr>
                <a:t>OPS-SEC</a:t>
              </a:r>
            </a:p>
          </p:txBody>
        </p:sp>
      </p:grpSp>
      <p:grpSp>
        <p:nvGrpSpPr>
          <p:cNvPr id="153604" name="Group 22"/>
          <p:cNvGrpSpPr>
            <a:grpSpLocks/>
          </p:cNvGrpSpPr>
          <p:nvPr/>
        </p:nvGrpSpPr>
        <p:grpSpPr bwMode="auto">
          <a:xfrm>
            <a:off x="5684838" y="1476375"/>
            <a:ext cx="3048000" cy="2657475"/>
            <a:chOff x="2697652" y="1366667"/>
            <a:chExt cx="3048000" cy="2656766"/>
          </a:xfrm>
        </p:grpSpPr>
        <p:pic>
          <p:nvPicPr>
            <p:cNvPr id="153614" name="Imagen 1" descr="Screen shot 2011-01-28 at 15.36.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7652" y="1366667"/>
              <a:ext cx="30480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5" name="TextBox 25"/>
            <p:cNvSpPr txBox="1">
              <a:spLocks noChangeArrowheads="1"/>
            </p:cNvSpPr>
            <p:nvPr/>
          </p:nvSpPr>
          <p:spPr bwMode="auto">
            <a:xfrm>
              <a:off x="3261215" y="3671008"/>
              <a:ext cx="1920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800" dirty="0">
                  <a:solidFill>
                    <a:srgbClr val="000000"/>
                  </a:solidFill>
                </a:rPr>
                <a:t>DNS F-Root</a:t>
              </a:r>
            </a:p>
          </p:txBody>
        </p:sp>
      </p:grpSp>
      <p:grpSp>
        <p:nvGrpSpPr>
          <p:cNvPr id="153605" name="Group 2"/>
          <p:cNvGrpSpPr>
            <a:grpSpLocks/>
          </p:cNvGrpSpPr>
          <p:nvPr/>
        </p:nvGrpSpPr>
        <p:grpSpPr bwMode="auto">
          <a:xfrm>
            <a:off x="396875" y="4530725"/>
            <a:ext cx="4591050" cy="1871663"/>
            <a:chOff x="3553535" y="4729774"/>
            <a:chExt cx="4592195" cy="1873126"/>
          </a:xfrm>
        </p:grpSpPr>
        <p:grpSp>
          <p:nvGrpSpPr>
            <p:cNvPr id="23" name="Group 21"/>
            <p:cNvGrpSpPr/>
            <p:nvPr/>
          </p:nvGrpSpPr>
          <p:grpSpPr>
            <a:xfrm>
              <a:off x="3553535" y="5082696"/>
              <a:ext cx="4592195" cy="1520204"/>
              <a:chOff x="222250" y="998538"/>
              <a:chExt cx="8655050" cy="3425825"/>
            </a:xfrm>
            <a:solidFill>
              <a:schemeClr val="bg1"/>
            </a:solidFill>
          </p:grpSpPr>
          <p:pic>
            <p:nvPicPr>
              <p:cNvPr id="4" name="Picture 4"/>
              <p:cNvPicPr>
                <a:picLocks noChangeAspect="1"/>
              </p:cNvPicPr>
              <p:nvPr/>
            </p:nvPicPr>
            <p:blipFill>
              <a:blip r:embed="rId3"/>
              <a:srcRect/>
              <a:stretch>
                <a:fillRect/>
              </a:stretch>
            </p:blipFill>
            <p:spPr bwMode="auto">
              <a:xfrm>
                <a:off x="7058025" y="3101975"/>
                <a:ext cx="1628775" cy="1322388"/>
              </a:xfrm>
              <a:prstGeom prst="rect">
                <a:avLst/>
              </a:prstGeom>
              <a:grpFill/>
              <a:ln w="9525">
                <a:noFill/>
                <a:miter lim="800000"/>
                <a:headEnd/>
                <a:tailEnd/>
              </a:ln>
            </p:spPr>
          </p:pic>
          <p:pic>
            <p:nvPicPr>
              <p:cNvPr id="5" name="Picture 3"/>
              <p:cNvPicPr>
                <a:picLocks noChangeAspect="1"/>
              </p:cNvPicPr>
              <p:nvPr/>
            </p:nvPicPr>
            <p:blipFill>
              <a:blip r:embed="rId4"/>
              <a:srcRect/>
              <a:stretch>
                <a:fillRect/>
              </a:stretch>
            </p:blipFill>
            <p:spPr bwMode="auto">
              <a:xfrm>
                <a:off x="3900488" y="1095375"/>
                <a:ext cx="1163637" cy="920750"/>
              </a:xfrm>
              <a:prstGeom prst="rect">
                <a:avLst/>
              </a:prstGeom>
              <a:grpFill/>
              <a:ln w="9525">
                <a:noFill/>
                <a:miter lim="800000"/>
                <a:headEnd/>
                <a:tailEnd/>
              </a:ln>
            </p:spPr>
          </p:pic>
          <p:pic>
            <p:nvPicPr>
              <p:cNvPr id="6" name="Picture 5"/>
              <p:cNvPicPr>
                <a:picLocks noChangeAspect="1"/>
              </p:cNvPicPr>
              <p:nvPr/>
            </p:nvPicPr>
            <p:blipFill>
              <a:blip r:embed="rId5"/>
              <a:srcRect/>
              <a:stretch>
                <a:fillRect/>
              </a:stretch>
            </p:blipFill>
            <p:spPr bwMode="auto">
              <a:xfrm>
                <a:off x="222250" y="3271838"/>
                <a:ext cx="1841500" cy="696912"/>
              </a:xfrm>
              <a:prstGeom prst="rect">
                <a:avLst/>
              </a:prstGeom>
              <a:grpFill/>
              <a:ln w="9525">
                <a:noFill/>
                <a:miter lim="800000"/>
                <a:headEnd/>
                <a:tailEnd/>
              </a:ln>
            </p:spPr>
          </p:pic>
          <p:pic>
            <p:nvPicPr>
              <p:cNvPr id="7" name="Picture 6"/>
              <p:cNvPicPr>
                <a:picLocks noChangeAspect="1"/>
              </p:cNvPicPr>
              <p:nvPr/>
            </p:nvPicPr>
            <p:blipFill>
              <a:blip r:embed="rId6"/>
              <a:srcRect/>
              <a:stretch>
                <a:fillRect/>
              </a:stretch>
            </p:blipFill>
            <p:spPr bwMode="auto">
              <a:xfrm>
                <a:off x="3117850" y="2492375"/>
                <a:ext cx="1057275" cy="361950"/>
              </a:xfrm>
              <a:prstGeom prst="rect">
                <a:avLst/>
              </a:prstGeom>
              <a:grpFill/>
              <a:ln w="9525">
                <a:noFill/>
                <a:miter lim="800000"/>
                <a:headEnd/>
                <a:tailEnd/>
              </a:ln>
            </p:spPr>
          </p:pic>
          <p:pic>
            <p:nvPicPr>
              <p:cNvPr id="8" name="Picture 7"/>
              <p:cNvPicPr>
                <a:picLocks noChangeAspect="1"/>
              </p:cNvPicPr>
              <p:nvPr/>
            </p:nvPicPr>
            <p:blipFill>
              <a:blip r:embed="rId7"/>
              <a:srcRect/>
              <a:stretch>
                <a:fillRect/>
              </a:stretch>
            </p:blipFill>
            <p:spPr bwMode="auto">
              <a:xfrm>
                <a:off x="4581525" y="2362200"/>
                <a:ext cx="965200" cy="506413"/>
              </a:xfrm>
              <a:prstGeom prst="rect">
                <a:avLst/>
              </a:prstGeom>
              <a:grpFill/>
              <a:ln w="9525">
                <a:noFill/>
                <a:miter lim="800000"/>
                <a:headEnd/>
                <a:tailEnd/>
              </a:ln>
            </p:spPr>
          </p:pic>
          <p:pic>
            <p:nvPicPr>
              <p:cNvPr id="9" name="Picture 8"/>
              <p:cNvPicPr>
                <a:picLocks noChangeAspect="1"/>
              </p:cNvPicPr>
              <p:nvPr/>
            </p:nvPicPr>
            <p:blipFill>
              <a:blip r:embed="rId8"/>
              <a:srcRect/>
              <a:stretch>
                <a:fillRect/>
              </a:stretch>
            </p:blipFill>
            <p:spPr bwMode="auto">
              <a:xfrm>
                <a:off x="1247775" y="998538"/>
                <a:ext cx="1089025" cy="1196975"/>
              </a:xfrm>
              <a:prstGeom prst="rect">
                <a:avLst/>
              </a:prstGeom>
              <a:grpFill/>
              <a:ln w="9525">
                <a:noFill/>
                <a:miter lim="800000"/>
                <a:headEnd/>
                <a:tailEnd/>
              </a:ln>
            </p:spPr>
          </p:pic>
          <p:pic>
            <p:nvPicPr>
              <p:cNvPr id="10" name="Picture 9"/>
              <p:cNvPicPr>
                <a:picLocks noChangeAspect="1"/>
              </p:cNvPicPr>
              <p:nvPr/>
            </p:nvPicPr>
            <p:blipFill>
              <a:blip r:embed="rId9"/>
              <a:srcRect/>
              <a:stretch>
                <a:fillRect/>
              </a:stretch>
            </p:blipFill>
            <p:spPr bwMode="auto">
              <a:xfrm>
                <a:off x="222250" y="998538"/>
                <a:ext cx="788988" cy="1157287"/>
              </a:xfrm>
              <a:prstGeom prst="rect">
                <a:avLst/>
              </a:prstGeom>
              <a:grpFill/>
              <a:ln w="9525">
                <a:noFill/>
                <a:miter lim="800000"/>
                <a:headEnd/>
                <a:tailEnd/>
              </a:ln>
            </p:spPr>
          </p:pic>
          <p:pic>
            <p:nvPicPr>
              <p:cNvPr id="11" name="Picture 10"/>
              <p:cNvPicPr>
                <a:picLocks noChangeAspect="1"/>
              </p:cNvPicPr>
              <p:nvPr/>
            </p:nvPicPr>
            <p:blipFill>
              <a:blip r:embed="rId10"/>
              <a:srcRect/>
              <a:stretch>
                <a:fillRect/>
              </a:stretch>
            </p:blipFill>
            <p:spPr bwMode="auto">
              <a:xfrm>
                <a:off x="222250" y="2492375"/>
                <a:ext cx="1025525" cy="512763"/>
              </a:xfrm>
              <a:prstGeom prst="rect">
                <a:avLst/>
              </a:prstGeom>
              <a:grpFill/>
              <a:ln w="9525">
                <a:noFill/>
                <a:miter lim="800000"/>
                <a:headEnd/>
                <a:tailEnd/>
              </a:ln>
            </p:spPr>
          </p:pic>
          <p:pic>
            <p:nvPicPr>
              <p:cNvPr id="12" name="Picture 14"/>
              <p:cNvPicPr>
                <a:picLocks noChangeAspect="1"/>
              </p:cNvPicPr>
              <p:nvPr/>
            </p:nvPicPr>
            <p:blipFill>
              <a:blip r:embed="rId11"/>
              <a:srcRect/>
              <a:stretch>
                <a:fillRect/>
              </a:stretch>
            </p:blipFill>
            <p:spPr bwMode="auto">
              <a:xfrm>
                <a:off x="1443038" y="2506663"/>
                <a:ext cx="1489075" cy="361950"/>
              </a:xfrm>
              <a:prstGeom prst="rect">
                <a:avLst/>
              </a:prstGeom>
              <a:grpFill/>
              <a:ln w="9525">
                <a:noFill/>
                <a:miter lim="800000"/>
                <a:headEnd/>
                <a:tailEnd/>
              </a:ln>
            </p:spPr>
          </p:pic>
          <p:pic>
            <p:nvPicPr>
              <p:cNvPr id="13" name="Picture 15"/>
              <p:cNvPicPr>
                <a:picLocks noChangeAspect="1"/>
              </p:cNvPicPr>
              <p:nvPr/>
            </p:nvPicPr>
            <p:blipFill>
              <a:blip r:embed="rId12"/>
              <a:srcRect/>
              <a:stretch>
                <a:fillRect/>
              </a:stretch>
            </p:blipFill>
            <p:spPr bwMode="auto">
              <a:xfrm>
                <a:off x="2330450" y="3005138"/>
                <a:ext cx="1204913" cy="1212850"/>
              </a:xfrm>
              <a:prstGeom prst="rect">
                <a:avLst/>
              </a:prstGeom>
              <a:grpFill/>
              <a:ln w="9525">
                <a:noFill/>
                <a:miter lim="800000"/>
                <a:headEnd/>
                <a:tailEnd/>
              </a:ln>
            </p:spPr>
          </p:pic>
          <p:pic>
            <p:nvPicPr>
              <p:cNvPr id="14" name="Picture 16"/>
              <p:cNvPicPr>
                <a:picLocks noChangeAspect="1"/>
              </p:cNvPicPr>
              <p:nvPr/>
            </p:nvPicPr>
            <p:blipFill>
              <a:blip r:embed="rId13"/>
              <a:srcRect/>
              <a:stretch>
                <a:fillRect/>
              </a:stretch>
            </p:blipFill>
            <p:spPr bwMode="auto">
              <a:xfrm>
                <a:off x="3535363" y="3449638"/>
                <a:ext cx="2462212" cy="519112"/>
              </a:xfrm>
              <a:prstGeom prst="rect">
                <a:avLst/>
              </a:prstGeom>
              <a:grpFill/>
              <a:ln w="9525">
                <a:noFill/>
                <a:miter lim="800000"/>
                <a:headEnd/>
                <a:tailEnd/>
              </a:ln>
            </p:spPr>
          </p:pic>
          <p:pic>
            <p:nvPicPr>
              <p:cNvPr id="15" name="Picture 17"/>
              <p:cNvPicPr>
                <a:picLocks noChangeAspect="1"/>
              </p:cNvPicPr>
              <p:nvPr/>
            </p:nvPicPr>
            <p:blipFill>
              <a:blip r:embed="rId14"/>
              <a:srcRect/>
              <a:stretch>
                <a:fillRect/>
              </a:stretch>
            </p:blipFill>
            <p:spPr bwMode="auto">
              <a:xfrm>
                <a:off x="7831138" y="2016125"/>
                <a:ext cx="1046162" cy="1046163"/>
              </a:xfrm>
              <a:prstGeom prst="rect">
                <a:avLst/>
              </a:prstGeom>
              <a:grpFill/>
              <a:ln w="9525">
                <a:noFill/>
                <a:miter lim="800000"/>
                <a:headEnd/>
                <a:tailEnd/>
              </a:ln>
            </p:spPr>
          </p:pic>
          <p:pic>
            <p:nvPicPr>
              <p:cNvPr id="16" name="Picture 18"/>
              <p:cNvPicPr>
                <a:picLocks noChangeAspect="1"/>
              </p:cNvPicPr>
              <p:nvPr/>
            </p:nvPicPr>
            <p:blipFill>
              <a:blip r:embed="rId15"/>
              <a:srcRect/>
              <a:stretch>
                <a:fillRect/>
              </a:stretch>
            </p:blipFill>
            <p:spPr bwMode="auto">
              <a:xfrm>
                <a:off x="6146800" y="3176588"/>
                <a:ext cx="1270000" cy="1041400"/>
              </a:xfrm>
              <a:prstGeom prst="rect">
                <a:avLst/>
              </a:prstGeom>
              <a:grpFill/>
              <a:ln w="9525">
                <a:noFill/>
                <a:miter lim="800000"/>
                <a:headEnd/>
                <a:tailEnd/>
              </a:ln>
            </p:spPr>
          </p:pic>
          <p:pic>
            <p:nvPicPr>
              <p:cNvPr id="17" name="Picture 19"/>
              <p:cNvPicPr>
                <a:picLocks noChangeAspect="1"/>
              </p:cNvPicPr>
              <p:nvPr/>
            </p:nvPicPr>
            <p:blipFill>
              <a:blip r:embed="rId16"/>
              <a:srcRect/>
              <a:stretch>
                <a:fillRect/>
              </a:stretch>
            </p:blipFill>
            <p:spPr bwMode="auto">
              <a:xfrm>
                <a:off x="2336800" y="1276350"/>
                <a:ext cx="1512888" cy="595313"/>
              </a:xfrm>
              <a:prstGeom prst="rect">
                <a:avLst/>
              </a:prstGeom>
              <a:grpFill/>
              <a:ln w="9525">
                <a:noFill/>
                <a:miter lim="800000"/>
                <a:headEnd/>
                <a:tailEnd/>
              </a:ln>
            </p:spPr>
          </p:pic>
          <p:pic>
            <p:nvPicPr>
              <p:cNvPr id="18" name="Picture 20"/>
              <p:cNvPicPr>
                <a:picLocks noChangeAspect="1"/>
              </p:cNvPicPr>
              <p:nvPr/>
            </p:nvPicPr>
            <p:blipFill>
              <a:blip r:embed="rId17"/>
              <a:srcRect/>
              <a:stretch>
                <a:fillRect/>
              </a:stretch>
            </p:blipFill>
            <p:spPr bwMode="auto">
              <a:xfrm>
                <a:off x="5064125" y="1096963"/>
                <a:ext cx="1143000" cy="919162"/>
              </a:xfrm>
              <a:prstGeom prst="rect">
                <a:avLst/>
              </a:prstGeom>
              <a:grpFill/>
              <a:ln w="9525">
                <a:noFill/>
                <a:miter lim="800000"/>
                <a:headEnd/>
                <a:tailEnd/>
              </a:ln>
            </p:spPr>
          </p:pic>
          <p:pic>
            <p:nvPicPr>
              <p:cNvPr id="19" name="Picture 21"/>
              <p:cNvPicPr>
                <a:picLocks noChangeAspect="1"/>
              </p:cNvPicPr>
              <p:nvPr/>
            </p:nvPicPr>
            <p:blipFill>
              <a:blip r:embed="rId18"/>
              <a:srcRect/>
              <a:stretch>
                <a:fillRect/>
              </a:stretch>
            </p:blipFill>
            <p:spPr bwMode="auto">
              <a:xfrm>
                <a:off x="6207125" y="1096963"/>
                <a:ext cx="1014413" cy="1014412"/>
              </a:xfrm>
              <a:prstGeom prst="rect">
                <a:avLst/>
              </a:prstGeom>
              <a:grpFill/>
              <a:ln w="9525">
                <a:noFill/>
                <a:miter lim="800000"/>
                <a:headEnd/>
                <a:tailEnd/>
              </a:ln>
            </p:spPr>
          </p:pic>
          <p:pic>
            <p:nvPicPr>
              <p:cNvPr id="20" name="Picture 22"/>
              <p:cNvPicPr>
                <a:picLocks noChangeAspect="1"/>
              </p:cNvPicPr>
              <p:nvPr/>
            </p:nvPicPr>
            <p:blipFill>
              <a:blip r:embed="rId19"/>
              <a:srcRect/>
              <a:stretch>
                <a:fillRect/>
              </a:stretch>
            </p:blipFill>
            <p:spPr bwMode="auto">
              <a:xfrm>
                <a:off x="7218363" y="1249363"/>
                <a:ext cx="1658937" cy="622300"/>
              </a:xfrm>
              <a:prstGeom prst="rect">
                <a:avLst/>
              </a:prstGeom>
              <a:grpFill/>
              <a:ln w="9525">
                <a:noFill/>
                <a:miter lim="800000"/>
                <a:headEnd/>
                <a:tailEnd/>
              </a:ln>
            </p:spPr>
          </p:pic>
          <p:pic>
            <p:nvPicPr>
              <p:cNvPr id="21" name="Picture 24"/>
              <p:cNvPicPr>
                <a:picLocks noChangeAspect="1"/>
              </p:cNvPicPr>
              <p:nvPr/>
            </p:nvPicPr>
            <p:blipFill>
              <a:blip r:embed="rId20"/>
              <a:srcRect/>
              <a:stretch>
                <a:fillRect/>
              </a:stretch>
            </p:blipFill>
            <p:spPr bwMode="auto">
              <a:xfrm>
                <a:off x="6022975" y="2243138"/>
                <a:ext cx="1393825" cy="625475"/>
              </a:xfrm>
              <a:prstGeom prst="rect">
                <a:avLst/>
              </a:prstGeom>
              <a:grpFill/>
              <a:ln w="9525">
                <a:noFill/>
                <a:miter lim="800000"/>
                <a:headEnd/>
                <a:tailEnd/>
              </a:ln>
            </p:spPr>
          </p:pic>
        </p:grpSp>
        <p:sp>
          <p:nvSpPr>
            <p:cNvPr id="153613" name="TextBox 26"/>
            <p:cNvSpPr txBox="1">
              <a:spLocks noChangeArrowheads="1"/>
            </p:cNvSpPr>
            <p:nvPr/>
          </p:nvSpPr>
          <p:spPr bwMode="auto">
            <a:xfrm>
              <a:off x="3686673" y="4729774"/>
              <a:ext cx="432591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400" dirty="0">
                  <a:solidFill>
                    <a:srgbClr val="000000"/>
                  </a:solidFill>
                </a:rPr>
                <a:t>Hosted @ w/ Open Source Community and Others</a:t>
              </a:r>
            </a:p>
          </p:txBody>
        </p:sp>
      </p:grpSp>
      <p:grpSp>
        <p:nvGrpSpPr>
          <p:cNvPr id="153606" name="Group 21"/>
          <p:cNvGrpSpPr>
            <a:grpSpLocks/>
          </p:cNvGrpSpPr>
          <p:nvPr/>
        </p:nvGrpSpPr>
        <p:grpSpPr bwMode="auto">
          <a:xfrm>
            <a:off x="265113" y="1192213"/>
            <a:ext cx="2508250" cy="2930525"/>
            <a:chOff x="6283746" y="1453339"/>
            <a:chExt cx="2508250" cy="2929772"/>
          </a:xfrm>
        </p:grpSpPr>
        <p:pic>
          <p:nvPicPr>
            <p:cNvPr id="25" name="Picture 2"/>
            <p:cNvPicPr>
              <a:picLocks noChangeAspect="1" noChangeArrowheads="1"/>
            </p:cNvPicPr>
            <p:nvPr/>
          </p:nvPicPr>
          <p:blipFill>
            <a:blip r:embed="rId21"/>
            <a:srcRect b="5073"/>
            <a:stretch>
              <a:fillRect/>
            </a:stretch>
          </p:blipFill>
          <p:spPr bwMode="auto">
            <a:xfrm>
              <a:off x="6283746" y="1453339"/>
              <a:ext cx="2508250" cy="2234626"/>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153611" name="TextBox 27"/>
            <p:cNvSpPr txBox="1">
              <a:spLocks noChangeArrowheads="1"/>
            </p:cNvSpPr>
            <p:nvPr/>
          </p:nvSpPr>
          <p:spPr bwMode="auto">
            <a:xfrm>
              <a:off x="6556784" y="3771923"/>
              <a:ext cx="19208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800" dirty="0">
                  <a:solidFill>
                    <a:srgbClr val="000000"/>
                  </a:solidFill>
                </a:rPr>
                <a:t>Secondary DNS Services</a:t>
              </a:r>
            </a:p>
          </p:txBody>
        </p:sp>
      </p:grpSp>
      <p:grpSp>
        <p:nvGrpSpPr>
          <p:cNvPr id="153607" name="Group 23"/>
          <p:cNvGrpSpPr>
            <a:grpSpLocks/>
          </p:cNvGrpSpPr>
          <p:nvPr/>
        </p:nvGrpSpPr>
        <p:grpSpPr bwMode="auto">
          <a:xfrm>
            <a:off x="5622925" y="4108450"/>
            <a:ext cx="2679700" cy="2476500"/>
            <a:chOff x="149139" y="3427742"/>
            <a:chExt cx="2679700" cy="2476524"/>
          </a:xfrm>
        </p:grpSpPr>
        <p:pic>
          <p:nvPicPr>
            <p:cNvPr id="153608"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9139" y="3427742"/>
              <a:ext cx="26797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9" name="TextBox 28"/>
            <p:cNvSpPr txBox="1">
              <a:spLocks noChangeArrowheads="1"/>
            </p:cNvSpPr>
            <p:nvPr/>
          </p:nvSpPr>
          <p:spPr bwMode="auto">
            <a:xfrm>
              <a:off x="528552" y="5609057"/>
              <a:ext cx="1920875" cy="2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r>
                <a:rPr lang="en-US" sz="1400" dirty="0">
                  <a:solidFill>
                    <a:srgbClr val="000000"/>
                  </a:solidFill>
                </a:rPr>
                <a:t>Security Data Peering</a:t>
              </a:r>
            </a:p>
          </p:txBody>
        </p:sp>
      </p:gr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457200" y="398463"/>
            <a:ext cx="8229600" cy="868362"/>
          </a:xfrm>
        </p:spPr>
        <p:txBody>
          <a:bodyPr/>
          <a:lstStyle/>
          <a:p>
            <a:r>
              <a:rPr lang="en-US" dirty="0">
                <a:latin typeface="Verdana" charset="0"/>
                <a:ea typeface="ＭＳ Ｐゴシック" charset="0"/>
                <a:cs typeface="ＭＳ Ｐゴシック" charset="0"/>
              </a:rPr>
              <a:t>Sustainability while Serving Community</a:t>
            </a:r>
          </a:p>
        </p:txBody>
      </p:sp>
      <p:sp>
        <p:nvSpPr>
          <p:cNvPr id="154627" name="Content Placeholder 2"/>
          <p:cNvSpPr>
            <a:spLocks noGrp="1"/>
          </p:cNvSpPr>
          <p:nvPr>
            <p:ph idx="1"/>
          </p:nvPr>
        </p:nvSpPr>
        <p:spPr>
          <a:xfrm>
            <a:off x="457200" y="1765300"/>
            <a:ext cx="8229600" cy="4360863"/>
          </a:xfrm>
        </p:spPr>
        <p:txBody>
          <a:bodyPr/>
          <a:lstStyle/>
          <a:p>
            <a:r>
              <a:rPr lang="en-US" dirty="0">
                <a:latin typeface="Verdana" charset="0"/>
                <a:ea typeface="ＭＳ Ｐゴシック" charset="0"/>
                <a:cs typeface="ＭＳ Ｐゴシック" charset="0"/>
              </a:rPr>
              <a:t>Professional Services</a:t>
            </a:r>
          </a:p>
          <a:p>
            <a:pPr lvl="1"/>
            <a:r>
              <a:rPr lang="en-US" dirty="0">
                <a:latin typeface="Verdana" charset="0"/>
                <a:ea typeface="ＭＳ Ｐゴシック" charset="0"/>
              </a:rPr>
              <a:t>Software Support</a:t>
            </a:r>
          </a:p>
          <a:p>
            <a:pPr lvl="1"/>
            <a:r>
              <a:rPr lang="en-US" dirty="0">
                <a:latin typeface="Verdana" charset="0"/>
                <a:ea typeface="ＭＳ Ｐゴシック" charset="0"/>
              </a:rPr>
              <a:t>Training</a:t>
            </a:r>
          </a:p>
          <a:p>
            <a:pPr lvl="1"/>
            <a:r>
              <a:rPr lang="en-US" dirty="0">
                <a:latin typeface="Verdana" charset="0"/>
                <a:ea typeface="ＭＳ Ｐゴシック" charset="0"/>
              </a:rPr>
              <a:t>Consulting</a:t>
            </a:r>
          </a:p>
          <a:p>
            <a:r>
              <a:rPr lang="en-US" dirty="0">
                <a:latin typeface="Verdana" charset="0"/>
                <a:ea typeface="ＭＳ Ｐゴシック" charset="0"/>
                <a:cs typeface="ＭＳ Ｐゴシック" charset="0"/>
              </a:rPr>
              <a:t>Custom Software Development </a:t>
            </a:r>
          </a:p>
          <a:p>
            <a:pPr lvl="1"/>
            <a:r>
              <a:rPr lang="en-US" dirty="0">
                <a:latin typeface="Verdana" charset="0"/>
                <a:ea typeface="ＭＳ Ｐゴシック" charset="0"/>
              </a:rPr>
              <a:t>Usability features </a:t>
            </a:r>
          </a:p>
          <a:p>
            <a:pPr lvl="1"/>
            <a:r>
              <a:rPr lang="en-US" dirty="0">
                <a:latin typeface="Verdana" charset="0"/>
                <a:ea typeface="ＭＳ Ｐゴシック" charset="0"/>
              </a:rPr>
              <a:t>Operation Improvements</a:t>
            </a:r>
          </a:p>
          <a:p>
            <a:pPr lvl="1"/>
            <a:r>
              <a:rPr lang="en-US" dirty="0">
                <a:latin typeface="Verdana" charset="0"/>
                <a:ea typeface="ＭＳ Ｐゴシック" charset="0"/>
              </a:rPr>
              <a:t>Private branches</a:t>
            </a:r>
          </a:p>
          <a:p>
            <a:pPr lvl="1"/>
            <a:r>
              <a:rPr lang="en-US" dirty="0">
                <a:latin typeface="Verdana" charset="0"/>
                <a:ea typeface="ＭＳ Ｐゴシック" charset="0"/>
              </a:rPr>
              <a:t>Proto types</a:t>
            </a:r>
          </a:p>
          <a:p>
            <a:pPr lvl="1"/>
            <a:r>
              <a:rPr lang="en-US" dirty="0">
                <a:latin typeface="Verdana" charset="0"/>
                <a:ea typeface="ＭＳ Ｐゴシック" charset="0"/>
              </a:rPr>
              <a:t>Integration/APIs</a:t>
            </a:r>
          </a:p>
          <a:p>
            <a:pPr lvl="1"/>
            <a:endParaRPr lang="en-US" dirty="0">
              <a:latin typeface="Verdana" charset="0"/>
              <a:ea typeface="ＭＳ Ｐゴシック" charset="0"/>
            </a:endParaRPr>
          </a:p>
          <a:p>
            <a:pPr lvl="1"/>
            <a:endParaRPr lang="en-US" dirty="0">
              <a:latin typeface="Verdana" charset="0"/>
              <a:ea typeface="ＭＳ Ｐゴシック" charset="0"/>
            </a:endParaRPr>
          </a:p>
          <a:p>
            <a:pPr lvl="1"/>
            <a:endParaRPr lang="en-US" dirty="0">
              <a:latin typeface="Verdana"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dirty="0">
                <a:latin typeface="Verdana" charset="0"/>
                <a:ea typeface="ＭＳ Ｐゴシック" charset="0"/>
                <a:cs typeface="ＭＳ Ｐゴシック" charset="0"/>
              </a:rPr>
              <a:t>New from ISC</a:t>
            </a:r>
          </a:p>
        </p:txBody>
      </p:sp>
      <p:pic>
        <p:nvPicPr>
          <p:cNvPr id="1556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238250"/>
            <a:ext cx="8497888"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3"/>
          <p:cNvPicPr>
            <a:picLocks noChangeAspect="1"/>
          </p:cNvPicPr>
          <p:nvPr/>
        </p:nvPicPr>
        <p:blipFill>
          <a:blip r:embed="rId3">
            <a:extLst>
              <a:ext uri="{28A0092B-C50C-407E-A947-70E740481C1C}">
                <a14:useLocalDpi xmlns:a14="http://schemas.microsoft.com/office/drawing/2010/main" val="0"/>
              </a:ext>
            </a:extLst>
          </a:blip>
          <a:srcRect t="20448" b="27451"/>
          <a:stretch>
            <a:fillRect/>
          </a:stretch>
        </p:blipFill>
        <p:spPr bwMode="auto">
          <a:xfrm>
            <a:off x="406400" y="4095750"/>
            <a:ext cx="82454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505200"/>
            <a:ext cx="9144000" cy="335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6675" name="Rectangle 3"/>
          <p:cNvSpPr>
            <a:spLocks noGrp="1" noChangeArrowheads="1"/>
          </p:cNvSpPr>
          <p:nvPr>
            <p:ph type="title"/>
          </p:nvPr>
        </p:nvSpPr>
        <p:spPr/>
        <p:txBody>
          <a:bodyPr/>
          <a:lstStyle/>
          <a:p>
            <a:r>
              <a:rPr lang="en-US" dirty="0">
                <a:latin typeface="Verdana" charset="0"/>
                <a:ea typeface="ＭＳ Ｐゴシック" charset="0"/>
                <a:cs typeface="ＭＳ Ｐゴシック" charset="0"/>
              </a:rPr>
              <a:t>ISC In a Nutshell</a:t>
            </a:r>
          </a:p>
        </p:txBody>
      </p:sp>
      <p:grpSp>
        <p:nvGrpSpPr>
          <p:cNvPr id="2" name="Group 15"/>
          <p:cNvGrpSpPr>
            <a:grpSpLocks/>
          </p:cNvGrpSpPr>
          <p:nvPr/>
        </p:nvGrpSpPr>
        <p:grpSpPr bwMode="auto">
          <a:xfrm>
            <a:off x="293688" y="4124325"/>
            <a:ext cx="8596312" cy="2576513"/>
            <a:chOff x="251" y="2609"/>
            <a:chExt cx="5257" cy="1623"/>
          </a:xfrm>
        </p:grpSpPr>
        <p:pic>
          <p:nvPicPr>
            <p:cNvPr id="15669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51" y="2609"/>
              <a:ext cx="5257"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gray">
            <a:xfrm>
              <a:off x="424" y="2712"/>
              <a:ext cx="4879" cy="358"/>
            </a:xfrm>
            <a:prstGeom prst="rect">
              <a:avLst/>
            </a:prstGeom>
            <a:gradFill rotWithShape="1">
              <a:gsLst>
                <a:gs pos="0">
                  <a:srgbClr val="660066"/>
                </a:gs>
                <a:gs pos="100000">
                  <a:srgbClr val="660066">
                    <a:gamma/>
                    <a:shade val="76078"/>
                    <a:invGamma/>
                  </a:srgbClr>
                </a:gs>
              </a:gsLst>
              <a:lin ang="5400000" scaled="1"/>
            </a:gradFill>
            <a:ln w="9525">
              <a:noFill/>
              <a:miter lim="800000"/>
              <a:headEnd/>
              <a:tailEnd/>
            </a:ln>
            <a:effectLst>
              <a:outerShdw dist="23000" dir="5400000" rotWithShape="0">
                <a:srgbClr val="808080">
                  <a:alpha val="34999"/>
                </a:srgbClr>
              </a:outerShdw>
            </a:effectLst>
          </p:spPr>
          <p:txBody>
            <a:bodyPr lIns="0" tIns="0" rIns="0" bIns="0" anchor="ctr"/>
            <a:lstStyle/>
            <a:p>
              <a:pPr algn="ctr">
                <a:lnSpc>
                  <a:spcPct val="90000"/>
                </a:lnSpc>
                <a:defRPr/>
              </a:pPr>
              <a:r>
                <a:rPr lang="en-US" sz="1600" b="1" dirty="0">
                  <a:solidFill>
                    <a:srgbClr val="FFFFFF"/>
                  </a:solidFill>
                  <a:ea typeface="ＭＳ Ｐゴシック" pitchFamily="38" charset="-128"/>
                  <a:cs typeface="ＭＳ Ｐゴシック" pitchFamily="-108" charset="-128"/>
                </a:rPr>
                <a:t>Empowerment</a:t>
              </a:r>
            </a:p>
          </p:txBody>
        </p:sp>
        <p:sp>
          <p:nvSpPr>
            <p:cNvPr id="156692" name="TextBox 19"/>
            <p:cNvSpPr txBox="1">
              <a:spLocks noChangeArrowheads="1"/>
            </p:cNvSpPr>
            <p:nvPr/>
          </p:nvSpPr>
          <p:spPr bwMode="gray">
            <a:xfrm>
              <a:off x="499" y="3130"/>
              <a:ext cx="4777"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3513" indent="-163513"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ts val="800"/>
                </a:spcBef>
                <a:buClr>
                  <a:srgbClr val="E66400"/>
                </a:buClr>
                <a:buSzPct val="115000"/>
                <a:buFontTx/>
                <a:buChar char="•"/>
              </a:pPr>
              <a:r>
                <a:rPr lang="en-US" sz="1300" dirty="0">
                  <a:solidFill>
                    <a:srgbClr val="161616"/>
                  </a:solidFill>
                </a:rPr>
                <a:t>Standards drivers – with first implementation of standards based code.</a:t>
              </a:r>
            </a:p>
            <a:p>
              <a:pPr eaLnBrk="1" hangingPunct="1">
                <a:lnSpc>
                  <a:spcPct val="90000"/>
                </a:lnSpc>
                <a:spcBef>
                  <a:spcPts val="800"/>
                </a:spcBef>
                <a:buClr>
                  <a:srgbClr val="E66400"/>
                </a:buClr>
                <a:buSzPct val="115000"/>
                <a:buFontTx/>
                <a:buChar char="•"/>
              </a:pPr>
              <a:r>
                <a:rPr lang="en-US" sz="1300" dirty="0">
                  <a:solidFill>
                    <a:srgbClr val="161616"/>
                  </a:solidFill>
                </a:rPr>
                <a:t>Policy Meetings – Empowering Spheres of Influence </a:t>
              </a:r>
            </a:p>
            <a:p>
              <a:pPr eaLnBrk="1" hangingPunct="1">
                <a:lnSpc>
                  <a:spcPct val="90000"/>
                </a:lnSpc>
                <a:spcBef>
                  <a:spcPts val="800"/>
                </a:spcBef>
                <a:buClr>
                  <a:srgbClr val="E66400"/>
                </a:buClr>
                <a:buSzPct val="115000"/>
                <a:buFontTx/>
                <a:buChar char="•"/>
              </a:pPr>
              <a:r>
                <a:rPr lang="en-US" sz="1300" dirty="0">
                  <a:solidFill>
                    <a:srgbClr val="161616"/>
                  </a:solidFill>
                </a:rPr>
                <a:t>Operational Security – Pioneering new approaches to safe guard the Internet (OPSEC-Trust).</a:t>
              </a:r>
            </a:p>
            <a:p>
              <a:pPr eaLnBrk="1" hangingPunct="1">
                <a:lnSpc>
                  <a:spcPct val="90000"/>
                </a:lnSpc>
                <a:spcBef>
                  <a:spcPts val="800"/>
                </a:spcBef>
                <a:buClr>
                  <a:srgbClr val="E66400"/>
                </a:buClr>
                <a:buSzPct val="115000"/>
                <a:buFontTx/>
                <a:buChar char="•"/>
              </a:pPr>
              <a:r>
                <a:rPr lang="en-US" sz="1300" dirty="0">
                  <a:solidFill>
                    <a:srgbClr val="161616"/>
                  </a:solidFill>
                </a:rPr>
                <a:t>Operations Meeting Empowerment (APRICOT, AFNOG, NANOG, etc)</a:t>
              </a:r>
            </a:p>
            <a:p>
              <a:pPr eaLnBrk="1" hangingPunct="1">
                <a:lnSpc>
                  <a:spcPct val="90000"/>
                </a:lnSpc>
                <a:spcBef>
                  <a:spcPts val="800"/>
                </a:spcBef>
                <a:buClr>
                  <a:srgbClr val="E66400"/>
                </a:buClr>
                <a:buSzPct val="115000"/>
                <a:buFontTx/>
                <a:buChar char="•"/>
              </a:pPr>
              <a:r>
                <a:rPr lang="en-US" sz="1300" dirty="0">
                  <a:solidFill>
                    <a:srgbClr val="161616"/>
                  </a:solidFill>
                </a:rPr>
                <a:t>Research (DNS OARC)</a:t>
              </a:r>
            </a:p>
            <a:p>
              <a:pPr eaLnBrk="1" hangingPunct="1">
                <a:lnSpc>
                  <a:spcPct val="90000"/>
                </a:lnSpc>
                <a:spcBef>
                  <a:spcPts val="800"/>
                </a:spcBef>
                <a:buClr>
                  <a:srgbClr val="E66400"/>
                </a:buClr>
                <a:buSzPct val="115000"/>
                <a:buFontTx/>
                <a:buChar char="•"/>
              </a:pPr>
              <a:endParaRPr lang="en-US" sz="1300" dirty="0">
                <a:solidFill>
                  <a:srgbClr val="161616"/>
                </a:solidFill>
              </a:endParaRPr>
            </a:p>
          </p:txBody>
        </p:sp>
      </p:grpSp>
      <p:grpSp>
        <p:nvGrpSpPr>
          <p:cNvPr id="156677" name="Group 9"/>
          <p:cNvGrpSpPr>
            <a:grpSpLocks/>
          </p:cNvGrpSpPr>
          <p:nvPr/>
        </p:nvGrpSpPr>
        <p:grpSpPr bwMode="auto">
          <a:xfrm>
            <a:off x="265113" y="1087438"/>
            <a:ext cx="8578850" cy="3225800"/>
            <a:chOff x="293688" y="1316038"/>
            <a:chExt cx="8578850" cy="3225800"/>
          </a:xfrm>
        </p:grpSpPr>
        <p:grpSp>
          <p:nvGrpSpPr>
            <p:cNvPr id="156678" name="Group 7"/>
            <p:cNvGrpSpPr>
              <a:grpSpLocks/>
            </p:cNvGrpSpPr>
            <p:nvPr/>
          </p:nvGrpSpPr>
          <p:grpSpPr bwMode="auto">
            <a:xfrm>
              <a:off x="6116638" y="1316038"/>
              <a:ext cx="2755900" cy="3025775"/>
              <a:chOff x="158" y="741"/>
              <a:chExt cx="1736" cy="2105"/>
            </a:xfrm>
          </p:grpSpPr>
          <p:pic>
            <p:nvPicPr>
              <p:cNvPr id="15668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58" y="741"/>
                <a:ext cx="1736"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gray">
              <a:xfrm>
                <a:off x="255" y="870"/>
                <a:ext cx="1506" cy="358"/>
              </a:xfrm>
              <a:prstGeom prst="rect">
                <a:avLst/>
              </a:prstGeom>
              <a:solidFill>
                <a:srgbClr val="23651E"/>
              </a:solidFill>
              <a:ln w="9525">
                <a:noFill/>
                <a:miter lim="800000"/>
                <a:headEnd/>
                <a:tailEnd/>
              </a:ln>
              <a:effectLst>
                <a:outerShdw dist="23000" dir="5400000" rotWithShape="0">
                  <a:srgbClr val="808080">
                    <a:alpha val="34999"/>
                  </a:srgbClr>
                </a:outerShdw>
              </a:effectLst>
            </p:spPr>
            <p:txBody>
              <a:bodyPr lIns="0" tIns="0" rIns="0" bIns="0" anchor="ctr"/>
              <a:lstStyle/>
              <a:p>
                <a:pPr algn="ctr">
                  <a:lnSpc>
                    <a:spcPct val="90000"/>
                  </a:lnSpc>
                  <a:defRPr/>
                </a:pPr>
                <a:r>
                  <a:rPr lang="en-US" sz="1600" b="1" dirty="0">
                    <a:solidFill>
                      <a:srgbClr val="FFFFFF"/>
                    </a:solidFill>
                    <a:ea typeface="ＭＳ Ｐゴシック" pitchFamily="38" charset="-128"/>
                    <a:cs typeface="ＭＳ Ｐゴシック" pitchFamily="-108" charset="-128"/>
                  </a:rPr>
                  <a:t>Public Benefit Services</a:t>
                </a:r>
              </a:p>
            </p:txBody>
          </p:sp>
          <p:sp>
            <p:nvSpPr>
              <p:cNvPr id="156689" name="TextBox 19"/>
              <p:cNvSpPr txBox="1">
                <a:spLocks noChangeArrowheads="1"/>
              </p:cNvSpPr>
              <p:nvPr/>
            </p:nvSpPr>
            <p:spPr bwMode="gray">
              <a:xfrm>
                <a:off x="251" y="1343"/>
                <a:ext cx="1510" cy="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3513" indent="-163513"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ts val="300"/>
                  </a:spcBef>
                  <a:buClr>
                    <a:srgbClr val="E66400"/>
                  </a:buClr>
                  <a:buSzPct val="115000"/>
                  <a:buFontTx/>
                  <a:buChar char="•"/>
                </a:pPr>
                <a:r>
                  <a:rPr lang="en-US" sz="1300" dirty="0">
                    <a:solidFill>
                      <a:srgbClr val="161616"/>
                    </a:solidFill>
                  </a:rPr>
                  <a:t>DNS “F-ROOT”</a:t>
                </a:r>
              </a:p>
              <a:p>
                <a:pPr eaLnBrk="1" hangingPunct="1">
                  <a:lnSpc>
                    <a:spcPct val="90000"/>
                  </a:lnSpc>
                  <a:spcBef>
                    <a:spcPts val="300"/>
                  </a:spcBef>
                  <a:buClr>
                    <a:srgbClr val="E66400"/>
                  </a:buClr>
                  <a:buSzPct val="115000"/>
                  <a:buFontTx/>
                  <a:buChar char="•"/>
                </a:pPr>
                <a:r>
                  <a:rPr lang="en-US" sz="1300" dirty="0">
                    <a:solidFill>
                      <a:srgbClr val="161616"/>
                    </a:solidFill>
                  </a:rPr>
                  <a:t>DNS Secondary Server Resiliency (SNS) PB</a:t>
                </a:r>
              </a:p>
              <a:p>
                <a:pPr eaLnBrk="1" hangingPunct="1">
                  <a:lnSpc>
                    <a:spcPct val="90000"/>
                  </a:lnSpc>
                  <a:spcBef>
                    <a:spcPts val="300"/>
                  </a:spcBef>
                  <a:buClr>
                    <a:srgbClr val="E66400"/>
                  </a:buClr>
                  <a:buSzPct val="115000"/>
                  <a:buFontTx/>
                  <a:buChar char="•"/>
                </a:pPr>
                <a:r>
                  <a:rPr lang="en-US" sz="1300" dirty="0">
                    <a:solidFill>
                      <a:srgbClr val="161616"/>
                    </a:solidFill>
                  </a:rPr>
                  <a:t>Hosted@ - hosting a range of open source code)</a:t>
                </a:r>
              </a:p>
              <a:p>
                <a:pPr eaLnBrk="1" hangingPunct="1">
                  <a:lnSpc>
                    <a:spcPct val="90000"/>
                  </a:lnSpc>
                  <a:spcBef>
                    <a:spcPts val="300"/>
                  </a:spcBef>
                  <a:buClr>
                    <a:srgbClr val="E66400"/>
                  </a:buClr>
                  <a:buSzPct val="115000"/>
                  <a:buFontTx/>
                  <a:buChar char="•"/>
                </a:pPr>
                <a:r>
                  <a:rPr lang="en-US" sz="1300" dirty="0">
                    <a:solidFill>
                      <a:srgbClr val="161616"/>
                    </a:solidFill>
                  </a:rPr>
                  <a:t>Free Domain Survey Report</a:t>
                </a:r>
              </a:p>
              <a:p>
                <a:pPr eaLnBrk="1" hangingPunct="1">
                  <a:lnSpc>
                    <a:spcPct val="90000"/>
                  </a:lnSpc>
                  <a:spcBef>
                    <a:spcPts val="300"/>
                  </a:spcBef>
                  <a:buClr>
                    <a:srgbClr val="E66400"/>
                  </a:buClr>
                  <a:buSzPct val="115000"/>
                  <a:buFontTx/>
                  <a:buChar char="•"/>
                </a:pPr>
                <a:r>
                  <a:rPr lang="en-US" sz="1300" dirty="0">
                    <a:solidFill>
                      <a:srgbClr val="161616"/>
                    </a:solidFill>
                  </a:rPr>
                  <a:t>ISC assistance at IETF, ICANN, ARIN, ISOC RIPE WG, UKNOF, etc</a:t>
                </a:r>
              </a:p>
            </p:txBody>
          </p:sp>
        </p:grpSp>
        <p:grpSp>
          <p:nvGrpSpPr>
            <p:cNvPr id="156679" name="Group 11"/>
            <p:cNvGrpSpPr>
              <a:grpSpLocks/>
            </p:cNvGrpSpPr>
            <p:nvPr/>
          </p:nvGrpSpPr>
          <p:grpSpPr bwMode="auto">
            <a:xfrm>
              <a:off x="3068638" y="1316038"/>
              <a:ext cx="3092450" cy="3025775"/>
              <a:chOff x="1894" y="741"/>
              <a:chExt cx="1948" cy="2105"/>
            </a:xfrm>
          </p:grpSpPr>
          <p:pic>
            <p:nvPicPr>
              <p:cNvPr id="15668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894" y="741"/>
                <a:ext cx="1948"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gray">
              <a:xfrm>
                <a:off x="1984" y="879"/>
                <a:ext cx="1740" cy="358"/>
              </a:xfrm>
              <a:prstGeom prst="rect">
                <a:avLst/>
              </a:prstGeom>
              <a:gradFill rotWithShape="1">
                <a:gsLst>
                  <a:gs pos="0">
                    <a:srgbClr val="FF9400"/>
                  </a:gs>
                  <a:gs pos="20000">
                    <a:srgbClr val="FF9300"/>
                  </a:gs>
                  <a:gs pos="100000">
                    <a:srgbClr val="D77000"/>
                  </a:gs>
                </a:gsLst>
                <a:lin ang="5400000"/>
              </a:gradFill>
              <a:ln w="9525">
                <a:noFill/>
                <a:miter lim="800000"/>
                <a:headEnd/>
                <a:tailEnd/>
              </a:ln>
              <a:effectLst>
                <a:outerShdw dist="23000" dir="5400000" rotWithShape="0">
                  <a:srgbClr val="808080">
                    <a:alpha val="34999"/>
                  </a:srgbClr>
                </a:outerShdw>
              </a:effectLst>
            </p:spPr>
            <p:txBody>
              <a:bodyPr lIns="0" tIns="0" rIns="0" bIns="0" anchor="ctr"/>
              <a:lstStyle/>
              <a:p>
                <a:pPr algn="ctr">
                  <a:lnSpc>
                    <a:spcPct val="90000"/>
                  </a:lnSpc>
                  <a:defRPr/>
                </a:pPr>
                <a:r>
                  <a:rPr lang="en-US" sz="1600" b="1" dirty="0">
                    <a:solidFill>
                      <a:srgbClr val="FFFFFF"/>
                    </a:solidFill>
                    <a:ea typeface="ＭＳ Ｐゴシック" charset="-128"/>
                    <a:cs typeface="ＭＳ Ｐゴシック" charset="-128"/>
                  </a:rPr>
                  <a:t>Professional Services</a:t>
                </a:r>
              </a:p>
            </p:txBody>
          </p:sp>
          <p:sp>
            <p:nvSpPr>
              <p:cNvPr id="156686" name="TextBox 19"/>
              <p:cNvSpPr txBox="1">
                <a:spLocks noChangeArrowheads="1"/>
              </p:cNvSpPr>
              <p:nvPr/>
            </p:nvSpPr>
            <p:spPr bwMode="gray">
              <a:xfrm>
                <a:off x="1984" y="1352"/>
                <a:ext cx="1740"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3513" indent="-163513"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ts val="300"/>
                  </a:spcBef>
                  <a:buClr>
                    <a:srgbClr val="E66400"/>
                  </a:buClr>
                  <a:buSzPct val="115000"/>
                  <a:buFontTx/>
                  <a:buChar char="•"/>
                </a:pPr>
                <a:r>
                  <a:rPr lang="en-US" sz="1300" dirty="0">
                    <a:solidFill>
                      <a:srgbClr val="161616"/>
                    </a:solidFill>
                  </a:rPr>
                  <a:t>Consulting</a:t>
                </a:r>
              </a:p>
              <a:p>
                <a:pPr eaLnBrk="1" hangingPunct="1">
                  <a:lnSpc>
                    <a:spcPct val="90000"/>
                  </a:lnSpc>
                  <a:spcBef>
                    <a:spcPts val="300"/>
                  </a:spcBef>
                  <a:buClr>
                    <a:srgbClr val="E66400"/>
                  </a:buClr>
                  <a:buSzPct val="115000"/>
                  <a:buFontTx/>
                  <a:buChar char="•"/>
                </a:pPr>
                <a:r>
                  <a:rPr lang="en-US" sz="1300" dirty="0">
                    <a:solidFill>
                      <a:srgbClr val="161616"/>
                    </a:solidFill>
                  </a:rPr>
                  <a:t>Training</a:t>
                </a:r>
              </a:p>
              <a:p>
                <a:pPr eaLnBrk="1" hangingPunct="1">
                  <a:lnSpc>
                    <a:spcPct val="90000"/>
                  </a:lnSpc>
                  <a:spcBef>
                    <a:spcPts val="300"/>
                  </a:spcBef>
                  <a:buClr>
                    <a:srgbClr val="E66400"/>
                  </a:buClr>
                  <a:buSzPct val="115000"/>
                  <a:buFontTx/>
                  <a:buChar char="•"/>
                </a:pPr>
                <a:r>
                  <a:rPr lang="en-US" sz="1300" dirty="0">
                    <a:solidFill>
                      <a:srgbClr val="161616"/>
                    </a:solidFill>
                  </a:rPr>
                  <a:t>Software Support Services</a:t>
                </a:r>
              </a:p>
              <a:p>
                <a:pPr eaLnBrk="1" hangingPunct="1">
                  <a:lnSpc>
                    <a:spcPct val="90000"/>
                  </a:lnSpc>
                  <a:spcBef>
                    <a:spcPts val="300"/>
                  </a:spcBef>
                  <a:buClr>
                    <a:srgbClr val="E66400"/>
                  </a:buClr>
                  <a:buSzPct val="115000"/>
                  <a:buFontTx/>
                  <a:buChar char="•"/>
                </a:pPr>
                <a:r>
                  <a:rPr lang="en-US" sz="1300" dirty="0">
                    <a:solidFill>
                      <a:srgbClr val="161616"/>
                    </a:solidFill>
                  </a:rPr>
                  <a:t>Custom Software Development</a:t>
                </a:r>
              </a:p>
              <a:p>
                <a:pPr eaLnBrk="1" hangingPunct="1">
                  <a:lnSpc>
                    <a:spcPct val="90000"/>
                  </a:lnSpc>
                  <a:spcBef>
                    <a:spcPts val="300"/>
                  </a:spcBef>
                  <a:buClr>
                    <a:srgbClr val="E66400"/>
                  </a:buClr>
                  <a:buSzPct val="115000"/>
                  <a:buFontTx/>
                  <a:buChar char="•"/>
                </a:pPr>
                <a:r>
                  <a:rPr lang="en-US" sz="1300" dirty="0">
                    <a:solidFill>
                      <a:srgbClr val="161616"/>
                    </a:solidFill>
                  </a:rPr>
                  <a:t>F-root Corporate Node</a:t>
                </a:r>
              </a:p>
              <a:p>
                <a:pPr eaLnBrk="1" hangingPunct="1">
                  <a:lnSpc>
                    <a:spcPct val="90000"/>
                  </a:lnSpc>
                  <a:spcBef>
                    <a:spcPts val="300"/>
                  </a:spcBef>
                  <a:buClr>
                    <a:srgbClr val="E66400"/>
                  </a:buClr>
                  <a:buSzPct val="115000"/>
                  <a:buFontTx/>
                  <a:buChar char="•"/>
                </a:pPr>
                <a:r>
                  <a:rPr lang="en-US" sz="1300" dirty="0">
                    <a:solidFill>
                      <a:srgbClr val="161616"/>
                    </a:solidFill>
                  </a:rPr>
                  <a:t>DNS SNS-Com</a:t>
                </a:r>
              </a:p>
              <a:p>
                <a:pPr eaLnBrk="1" hangingPunct="1">
                  <a:lnSpc>
                    <a:spcPct val="90000"/>
                  </a:lnSpc>
                  <a:spcBef>
                    <a:spcPts val="300"/>
                  </a:spcBef>
                  <a:buClr>
                    <a:srgbClr val="E66400"/>
                  </a:buClr>
                  <a:buSzPct val="115000"/>
                  <a:buFontTx/>
                  <a:buChar char="•"/>
                </a:pPr>
                <a:r>
                  <a:rPr lang="en-US" sz="1300" dirty="0">
                    <a:solidFill>
                      <a:srgbClr val="161616"/>
                    </a:solidFill>
                  </a:rPr>
                  <a:t>Full version The Domain Survey</a:t>
                </a:r>
              </a:p>
            </p:txBody>
          </p:sp>
        </p:grpSp>
        <p:grpSp>
          <p:nvGrpSpPr>
            <p:cNvPr id="156680" name="Group 19"/>
            <p:cNvGrpSpPr>
              <a:grpSpLocks/>
            </p:cNvGrpSpPr>
            <p:nvPr/>
          </p:nvGrpSpPr>
          <p:grpSpPr bwMode="auto">
            <a:xfrm>
              <a:off x="293688" y="1341438"/>
              <a:ext cx="2755900" cy="3200400"/>
              <a:chOff x="3842" y="741"/>
              <a:chExt cx="1736" cy="2227"/>
            </a:xfrm>
          </p:grpSpPr>
          <p:pic>
            <p:nvPicPr>
              <p:cNvPr id="15668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842" y="741"/>
                <a:ext cx="1736"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gray">
              <a:xfrm>
                <a:off x="3921" y="879"/>
                <a:ext cx="1556" cy="358"/>
              </a:xfrm>
              <a:prstGeom prst="rect">
                <a:avLst/>
              </a:prstGeom>
              <a:solidFill>
                <a:schemeClr val="accent2"/>
              </a:solidFill>
              <a:ln w="9525">
                <a:solidFill>
                  <a:schemeClr val="accent2"/>
                </a:solidFill>
                <a:miter lim="800000"/>
                <a:headEnd/>
                <a:tailEnd/>
              </a:ln>
              <a:effectLst>
                <a:outerShdw dist="23000" dir="5400000" rotWithShape="0">
                  <a:srgbClr val="808080">
                    <a:alpha val="34999"/>
                  </a:srgbClr>
                </a:outerShdw>
              </a:effectLst>
            </p:spPr>
            <p:txBody>
              <a:bodyPr lIns="0" tIns="0" rIns="0" bIns="0" anchor="ctr"/>
              <a:lstStyle/>
              <a:p>
                <a:pPr algn="ctr">
                  <a:lnSpc>
                    <a:spcPct val="90000"/>
                  </a:lnSpc>
                  <a:defRPr/>
                </a:pPr>
                <a:r>
                  <a:rPr lang="en-US" sz="1600" b="1" dirty="0">
                    <a:solidFill>
                      <a:srgbClr val="FFFFFF"/>
                    </a:solidFill>
                    <a:ea typeface="ＭＳ Ｐゴシック" pitchFamily="38" charset="-128"/>
                    <a:cs typeface="ＭＳ Ｐゴシック" pitchFamily="-108" charset="-128"/>
                  </a:rPr>
                  <a:t>Forum</a:t>
                </a:r>
              </a:p>
            </p:txBody>
          </p:sp>
          <p:sp>
            <p:nvSpPr>
              <p:cNvPr id="156683" name="TextBox 19"/>
              <p:cNvSpPr txBox="1">
                <a:spLocks noChangeArrowheads="1"/>
              </p:cNvSpPr>
              <p:nvPr/>
            </p:nvSpPr>
            <p:spPr bwMode="gray">
              <a:xfrm>
                <a:off x="3928" y="1347"/>
                <a:ext cx="155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3513" indent="-163513"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lnSpc>
                    <a:spcPct val="90000"/>
                  </a:lnSpc>
                  <a:spcBef>
                    <a:spcPts val="300"/>
                  </a:spcBef>
                  <a:buClr>
                    <a:srgbClr val="E66400"/>
                  </a:buClr>
                  <a:buSzPct val="115000"/>
                  <a:buFontTx/>
                  <a:buChar char="•"/>
                </a:pPr>
                <a:r>
                  <a:rPr lang="en-US" sz="1300" dirty="0">
                    <a:solidFill>
                      <a:srgbClr val="161616"/>
                    </a:solidFill>
                  </a:rPr>
                  <a:t>BIND </a:t>
                </a:r>
              </a:p>
              <a:p>
                <a:pPr eaLnBrk="1" hangingPunct="1">
                  <a:lnSpc>
                    <a:spcPct val="90000"/>
                  </a:lnSpc>
                  <a:spcBef>
                    <a:spcPts val="300"/>
                  </a:spcBef>
                  <a:buClr>
                    <a:srgbClr val="E66400"/>
                  </a:buClr>
                  <a:buSzPct val="115000"/>
                  <a:buFontTx/>
                  <a:buChar char="•"/>
                </a:pPr>
                <a:r>
                  <a:rPr lang="en-US" sz="1300" dirty="0">
                    <a:solidFill>
                      <a:srgbClr val="161616"/>
                    </a:solidFill>
                  </a:rPr>
                  <a:t>BIND 10 Working Group</a:t>
                </a:r>
              </a:p>
              <a:p>
                <a:pPr eaLnBrk="1" hangingPunct="1">
                  <a:lnSpc>
                    <a:spcPct val="90000"/>
                  </a:lnSpc>
                  <a:spcBef>
                    <a:spcPts val="300"/>
                  </a:spcBef>
                  <a:buClr>
                    <a:srgbClr val="E66400"/>
                  </a:buClr>
                  <a:buSzPct val="115000"/>
                  <a:buFontTx/>
                  <a:buChar char="•"/>
                </a:pPr>
                <a:r>
                  <a:rPr lang="en-US" sz="1300" dirty="0">
                    <a:solidFill>
                      <a:srgbClr val="161616"/>
                    </a:solidFill>
                  </a:rPr>
                  <a:t>DHCP</a:t>
                </a:r>
              </a:p>
              <a:p>
                <a:pPr eaLnBrk="1" hangingPunct="1">
                  <a:lnSpc>
                    <a:spcPct val="90000"/>
                  </a:lnSpc>
                  <a:spcBef>
                    <a:spcPts val="300"/>
                  </a:spcBef>
                  <a:buClr>
                    <a:srgbClr val="E66400"/>
                  </a:buClr>
                  <a:buSzPct val="115000"/>
                  <a:buFontTx/>
                  <a:buChar char="•"/>
                </a:pPr>
                <a:r>
                  <a:rPr lang="en-US" sz="1300" dirty="0">
                    <a:solidFill>
                      <a:schemeClr val="accent2"/>
                    </a:solidFill>
                  </a:rPr>
                  <a:t>AFTR/PCP</a:t>
                </a:r>
              </a:p>
              <a:p>
                <a:pPr eaLnBrk="1" hangingPunct="1">
                  <a:lnSpc>
                    <a:spcPct val="90000"/>
                  </a:lnSpc>
                  <a:spcBef>
                    <a:spcPts val="300"/>
                  </a:spcBef>
                  <a:buClr>
                    <a:srgbClr val="E66400"/>
                  </a:buClr>
                  <a:buSzPct val="115000"/>
                  <a:buFontTx/>
                  <a:buChar char="•"/>
                </a:pPr>
                <a:r>
                  <a:rPr lang="en-US" sz="1300" dirty="0">
                    <a:solidFill>
                      <a:schemeClr val="accent2"/>
                    </a:solidFill>
                  </a:rPr>
                  <a:t>SIE</a:t>
                </a:r>
              </a:p>
              <a:p>
                <a:pPr eaLnBrk="1" hangingPunct="1">
                  <a:lnSpc>
                    <a:spcPct val="90000"/>
                  </a:lnSpc>
                  <a:spcBef>
                    <a:spcPts val="300"/>
                  </a:spcBef>
                  <a:buClr>
                    <a:srgbClr val="E66400"/>
                  </a:buClr>
                  <a:buSzPct val="115000"/>
                  <a:buFontTx/>
                  <a:buChar char="•"/>
                </a:pPr>
                <a:r>
                  <a:rPr lang="en-US" sz="1300" dirty="0">
                    <a:solidFill>
                      <a:schemeClr val="accent2"/>
                    </a:solidFill>
                  </a:rPr>
                  <a:t>Open Source Routing </a:t>
                </a:r>
              </a:p>
              <a:p>
                <a:pPr eaLnBrk="1" hangingPunct="1">
                  <a:lnSpc>
                    <a:spcPct val="90000"/>
                  </a:lnSpc>
                  <a:spcBef>
                    <a:spcPts val="300"/>
                  </a:spcBef>
                  <a:buClr>
                    <a:srgbClr val="E66400"/>
                  </a:buClr>
                  <a:buSzPct val="115000"/>
                </a:pPr>
                <a:endParaRPr lang="en-US" sz="1300" dirty="0">
                  <a:solidFill>
                    <a:srgbClr val="161616"/>
                  </a:solidFill>
                </a:endParaRPr>
              </a:p>
              <a:p>
                <a:pPr eaLnBrk="1" hangingPunct="1">
                  <a:lnSpc>
                    <a:spcPct val="90000"/>
                  </a:lnSpc>
                  <a:spcBef>
                    <a:spcPts val="300"/>
                  </a:spcBef>
                  <a:buClr>
                    <a:srgbClr val="E66400"/>
                  </a:buClr>
                  <a:buSzPct val="115000"/>
                </a:pPr>
                <a:r>
                  <a:rPr lang="en-US" sz="1300" dirty="0">
                    <a:solidFill>
                      <a:srgbClr val="161616"/>
                    </a:solidFill>
                  </a:rPr>
                  <a:t>RPKI (Securing BGP) and more to come … first reference, standards based code.</a:t>
                </a:r>
              </a:p>
              <a:p>
                <a:pPr eaLnBrk="1" hangingPunct="1">
                  <a:lnSpc>
                    <a:spcPct val="90000"/>
                  </a:lnSpc>
                  <a:spcBef>
                    <a:spcPts val="300"/>
                  </a:spcBef>
                  <a:buClr>
                    <a:srgbClr val="E66400"/>
                  </a:buClr>
                  <a:buSzPct val="115000"/>
                  <a:buFontTx/>
                  <a:buChar char="•"/>
                </a:pPr>
                <a:endParaRPr lang="en-US" sz="1300" dirty="0">
                  <a:solidFill>
                    <a:srgbClr val="161616"/>
                  </a:solidFill>
                </a:endParaRPr>
              </a:p>
            </p:txBody>
          </p:sp>
        </p:grpSp>
      </p:gr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a:solidFill>
                  <a:srgbClr val="000000"/>
                </a:solidFill>
                <a:latin typeface="Verdana" charset="0"/>
                <a:ea typeface="ＭＳ Ｐゴシック" charset="0"/>
                <a:cs typeface="ＭＳ Ｐゴシック" charset="0"/>
              </a:rPr>
              <a:t>Components of the Criminal Cloud</a:t>
            </a:r>
          </a:p>
        </p:txBody>
      </p:sp>
      <p:sp>
        <p:nvSpPr>
          <p:cNvPr id="88067" name="Text Box 5"/>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Drive-By</a:t>
            </a:r>
          </a:p>
        </p:txBody>
      </p:sp>
      <p:sp>
        <p:nvSpPr>
          <p:cNvPr id="88068" name="Text Box 7"/>
          <p:cNvSpPr txBox="1">
            <a:spLocks noChangeArrowheads="1"/>
          </p:cNvSpPr>
          <p:nvPr/>
        </p:nvSpPr>
        <p:spPr bwMode="auto">
          <a:xfrm>
            <a:off x="3551238" y="2270125"/>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Secondary Malware</a:t>
            </a:r>
          </a:p>
        </p:txBody>
      </p:sp>
      <p:pic>
        <p:nvPicPr>
          <p:cNvPr id="88069"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23"/>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Controller</a:t>
            </a:r>
          </a:p>
        </p:txBody>
      </p:sp>
      <p:sp>
        <p:nvSpPr>
          <p:cNvPr id="88071" name="Text Box 25"/>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Proxy</a:t>
            </a:r>
          </a:p>
        </p:txBody>
      </p:sp>
      <p:sp>
        <p:nvSpPr>
          <p:cNvPr id="88073" name="Text Box 27"/>
          <p:cNvSpPr txBox="1">
            <a:spLocks noChangeArrowheads="1"/>
          </p:cNvSpPr>
          <p:nvPr/>
        </p:nvSpPr>
        <p:spPr bwMode="auto">
          <a:xfrm>
            <a:off x="7916863" y="3973513"/>
            <a:ext cx="9810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a:r>
              <a:rPr lang="en-GB" sz="2000" b="1" dirty="0">
                <a:solidFill>
                  <a:srgbClr val="000000"/>
                </a:solidFill>
              </a:rPr>
              <a:t>BOT</a:t>
            </a:r>
          </a:p>
          <a:p>
            <a:pPr algn="ctr"/>
            <a:r>
              <a:rPr lang="en-GB" sz="2000" b="1" dirty="0">
                <a:solidFill>
                  <a:srgbClr val="000000"/>
                </a:solidFill>
              </a:rPr>
              <a:t>Herder</a:t>
            </a:r>
          </a:p>
        </p:txBody>
      </p:sp>
      <p:grpSp>
        <p:nvGrpSpPr>
          <p:cNvPr id="88074" name="Group 28"/>
          <p:cNvGrpSpPr>
            <a:grpSpLocks/>
          </p:cNvGrpSpPr>
          <p:nvPr/>
        </p:nvGrpSpPr>
        <p:grpSpPr bwMode="auto">
          <a:xfrm>
            <a:off x="8096250" y="3398838"/>
            <a:ext cx="585788" cy="584200"/>
            <a:chOff x="5105" y="3520"/>
            <a:chExt cx="369" cy="368"/>
          </a:xfrm>
        </p:grpSpPr>
        <p:sp>
          <p:nvSpPr>
            <p:cNvPr id="88098" name="Freeform 29"/>
            <p:cNvSpPr>
              <a:spLocks/>
            </p:cNvSpPr>
            <p:nvPr/>
          </p:nvSpPr>
          <p:spPr bwMode="auto">
            <a:xfrm>
              <a:off x="5401" y="3714"/>
              <a:ext cx="19" cy="19"/>
            </a:xfrm>
            <a:custGeom>
              <a:avLst/>
              <a:gdLst>
                <a:gd name="T0" fmla="*/ 0 w 17"/>
                <a:gd name="T1" fmla="*/ 0 h 17"/>
                <a:gd name="T2" fmla="*/ 85 w 17"/>
                <a:gd name="T3" fmla="*/ 0 h 17"/>
                <a:gd name="T4" fmla="*/ 85 w 17"/>
                <a:gd name="T5" fmla="*/ 85 h 17"/>
                <a:gd name="T6" fmla="*/ 0 w 17"/>
                <a:gd name="T7" fmla="*/ 85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CECEC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ctr"/>
              <a:endParaRPr lang="en-US" dirty="0">
                <a:solidFill>
                  <a:srgbClr val="000000"/>
                </a:solidFill>
              </a:endParaRPr>
            </a:p>
          </p:txBody>
        </p:sp>
        <p:sp>
          <p:nvSpPr>
            <p:cNvPr id="88099" name="Freeform 30"/>
            <p:cNvSpPr>
              <a:spLocks/>
            </p:cNvSpPr>
            <p:nvPr/>
          </p:nvSpPr>
          <p:spPr bwMode="auto">
            <a:xfrm>
              <a:off x="5105" y="3714"/>
              <a:ext cx="369" cy="137"/>
            </a:xfrm>
            <a:custGeom>
              <a:avLst/>
              <a:gdLst>
                <a:gd name="T0" fmla="*/ 0 w 328"/>
                <a:gd name="T1" fmla="*/ 245 h 122"/>
                <a:gd name="T2" fmla="*/ 469 w 328"/>
                <a:gd name="T3" fmla="*/ 695 h 122"/>
                <a:gd name="T4" fmla="*/ 1916 w 328"/>
                <a:gd name="T5" fmla="*/ 347 h 122"/>
                <a:gd name="T6" fmla="*/ 1404 w 328"/>
                <a:gd name="T7" fmla="*/ 0 h 122"/>
                <a:gd name="T8" fmla="*/ 0 w 328"/>
                <a:gd name="T9" fmla="*/ 245 h 122"/>
                <a:gd name="T10" fmla="*/ 0 60000 65536"/>
                <a:gd name="T11" fmla="*/ 0 60000 65536"/>
                <a:gd name="T12" fmla="*/ 0 60000 65536"/>
                <a:gd name="T13" fmla="*/ 0 60000 65536"/>
                <a:gd name="T14" fmla="*/ 0 60000 65536"/>
                <a:gd name="T15" fmla="*/ 0 w 328"/>
                <a:gd name="T16" fmla="*/ 0 h 122"/>
                <a:gd name="T17" fmla="*/ 328 w 328"/>
                <a:gd name="T18" fmla="*/ 122 h 122"/>
              </a:gdLst>
              <a:ahLst/>
              <a:cxnLst>
                <a:cxn ang="T10">
                  <a:pos x="T0" y="T1"/>
                </a:cxn>
                <a:cxn ang="T11">
                  <a:pos x="T2" y="T3"/>
                </a:cxn>
                <a:cxn ang="T12">
                  <a:pos x="T4" y="T5"/>
                </a:cxn>
                <a:cxn ang="T13">
                  <a:pos x="T6" y="T7"/>
                </a:cxn>
                <a:cxn ang="T14">
                  <a:pos x="T8" y="T9"/>
                </a:cxn>
              </a:cxnLst>
              <a:rect l="T15" t="T16" r="T17" b="T18"/>
              <a:pathLst>
                <a:path w="328" h="122">
                  <a:moveTo>
                    <a:pt x="0" y="43"/>
                  </a:moveTo>
                  <a:lnTo>
                    <a:pt x="80" y="121"/>
                  </a:lnTo>
                  <a:lnTo>
                    <a:pt x="327" y="61"/>
                  </a:lnTo>
                  <a:lnTo>
                    <a:pt x="239" y="0"/>
                  </a:lnTo>
                  <a:lnTo>
                    <a:pt x="0" y="43"/>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8100" name="Freeform 31"/>
            <p:cNvSpPr>
              <a:spLocks/>
            </p:cNvSpPr>
            <p:nvPr/>
          </p:nvSpPr>
          <p:spPr bwMode="auto">
            <a:xfrm>
              <a:off x="5143" y="3520"/>
              <a:ext cx="278" cy="292"/>
            </a:xfrm>
            <a:custGeom>
              <a:avLst/>
              <a:gdLst>
                <a:gd name="T0" fmla="*/ 0 w 247"/>
                <a:gd name="T1" fmla="*/ 157 h 259"/>
                <a:gd name="T2" fmla="*/ 1169 w 247"/>
                <a:gd name="T3" fmla="*/ 0 h 259"/>
                <a:gd name="T4" fmla="*/ 1454 w 247"/>
                <a:gd name="T5" fmla="*/ 157 h 259"/>
                <a:gd name="T6" fmla="*/ 1454 w 247"/>
                <a:gd name="T7" fmla="*/ 1304 h 259"/>
                <a:gd name="T8" fmla="*/ 321 w 247"/>
                <a:gd name="T9" fmla="*/ 1560 h 259"/>
                <a:gd name="T10" fmla="*/ 0 w 247"/>
                <a:gd name="T11" fmla="*/ 1254 h 259"/>
                <a:gd name="T12" fmla="*/ 0 w 247"/>
                <a:gd name="T13" fmla="*/ 157 h 259"/>
                <a:gd name="T14" fmla="*/ 0 60000 65536"/>
                <a:gd name="T15" fmla="*/ 0 60000 65536"/>
                <a:gd name="T16" fmla="*/ 0 60000 65536"/>
                <a:gd name="T17" fmla="*/ 0 60000 65536"/>
                <a:gd name="T18" fmla="*/ 0 60000 65536"/>
                <a:gd name="T19" fmla="*/ 0 60000 65536"/>
                <a:gd name="T20" fmla="*/ 0 60000 65536"/>
                <a:gd name="T21" fmla="*/ 0 w 247"/>
                <a:gd name="T22" fmla="*/ 0 h 259"/>
                <a:gd name="T23" fmla="*/ 247 w 247"/>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59">
                  <a:moveTo>
                    <a:pt x="0" y="25"/>
                  </a:moveTo>
                  <a:lnTo>
                    <a:pt x="198" y="0"/>
                  </a:lnTo>
                  <a:lnTo>
                    <a:pt x="246" y="25"/>
                  </a:lnTo>
                  <a:lnTo>
                    <a:pt x="246" y="216"/>
                  </a:lnTo>
                  <a:lnTo>
                    <a:pt x="53" y="258"/>
                  </a:lnTo>
                  <a:lnTo>
                    <a:pt x="0" y="207"/>
                  </a:lnTo>
                  <a:lnTo>
                    <a:pt x="0" y="25"/>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8101" name="Freeform 32"/>
            <p:cNvSpPr>
              <a:spLocks/>
            </p:cNvSpPr>
            <p:nvPr/>
          </p:nvSpPr>
          <p:spPr bwMode="auto">
            <a:xfrm>
              <a:off x="5203" y="3547"/>
              <a:ext cx="218" cy="265"/>
            </a:xfrm>
            <a:custGeom>
              <a:avLst/>
              <a:gdLst>
                <a:gd name="T0" fmla="*/ 1111 w 194"/>
                <a:gd name="T1" fmla="*/ 0 h 235"/>
                <a:gd name="T2" fmla="*/ 0 w 194"/>
                <a:gd name="T3" fmla="*/ 159 h 235"/>
                <a:gd name="T4" fmla="*/ 0 w 194"/>
                <a:gd name="T5" fmla="*/ 1419 h 235"/>
                <a:gd name="T6" fmla="*/ 0 60000 65536"/>
                <a:gd name="T7" fmla="*/ 0 60000 65536"/>
                <a:gd name="T8" fmla="*/ 0 60000 65536"/>
                <a:gd name="T9" fmla="*/ 0 w 194"/>
                <a:gd name="T10" fmla="*/ 0 h 235"/>
                <a:gd name="T11" fmla="*/ 194 w 194"/>
                <a:gd name="T12" fmla="*/ 235 h 235"/>
              </a:gdLst>
              <a:ahLst/>
              <a:cxnLst>
                <a:cxn ang="T6">
                  <a:pos x="T0" y="T1"/>
                </a:cxn>
                <a:cxn ang="T7">
                  <a:pos x="T2" y="T3"/>
                </a:cxn>
                <a:cxn ang="T8">
                  <a:pos x="T4" y="T5"/>
                </a:cxn>
              </a:cxnLst>
              <a:rect l="T9" t="T10" r="T11" b="T12"/>
              <a:pathLst>
                <a:path w="194" h="235">
                  <a:moveTo>
                    <a:pt x="193" y="0"/>
                  </a:moveTo>
                  <a:lnTo>
                    <a:pt x="0" y="26"/>
                  </a:lnTo>
                  <a:lnTo>
                    <a:pt x="0" y="234"/>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8102" name="Freeform 33"/>
            <p:cNvSpPr>
              <a:spLocks/>
            </p:cNvSpPr>
            <p:nvPr/>
          </p:nvSpPr>
          <p:spPr bwMode="auto">
            <a:xfrm>
              <a:off x="5143" y="3547"/>
              <a:ext cx="61" cy="32"/>
            </a:xfrm>
            <a:custGeom>
              <a:avLst/>
              <a:gdLst>
                <a:gd name="T0" fmla="*/ 0 w 54"/>
                <a:gd name="T1" fmla="*/ 0 h 28"/>
                <a:gd name="T2" fmla="*/ 331 w 54"/>
                <a:gd name="T3" fmla="*/ 202 h 28"/>
                <a:gd name="T4" fmla="*/ 0 60000 65536"/>
                <a:gd name="T5" fmla="*/ 0 60000 65536"/>
                <a:gd name="T6" fmla="*/ 0 w 54"/>
                <a:gd name="T7" fmla="*/ 0 h 28"/>
                <a:gd name="T8" fmla="*/ 54 w 54"/>
                <a:gd name="T9" fmla="*/ 28 h 28"/>
              </a:gdLst>
              <a:ahLst/>
              <a:cxnLst>
                <a:cxn ang="T4">
                  <a:pos x="T0" y="T1"/>
                </a:cxn>
                <a:cxn ang="T5">
                  <a:pos x="T2" y="T3"/>
                </a:cxn>
              </a:cxnLst>
              <a:rect l="T6" t="T7" r="T8" b="T9"/>
              <a:pathLst>
                <a:path w="54" h="28">
                  <a:moveTo>
                    <a:pt x="0" y="0"/>
                  </a:moveTo>
                  <a:lnTo>
                    <a:pt x="53"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8103" name="Freeform 34"/>
            <p:cNvSpPr>
              <a:spLocks/>
            </p:cNvSpPr>
            <p:nvPr/>
          </p:nvSpPr>
          <p:spPr bwMode="auto">
            <a:xfrm>
              <a:off x="5269" y="3626"/>
              <a:ext cx="160" cy="128"/>
            </a:xfrm>
            <a:custGeom>
              <a:avLst/>
              <a:gdLst>
                <a:gd name="T0" fmla="*/ 0 w 142"/>
                <a:gd name="T1" fmla="*/ 89 h 114"/>
                <a:gd name="T2" fmla="*/ 597 w 142"/>
                <a:gd name="T3" fmla="*/ 0 h 114"/>
                <a:gd name="T4" fmla="*/ 850 w 142"/>
                <a:gd name="T5" fmla="*/ 243 h 114"/>
                <a:gd name="T6" fmla="*/ 850 w 142"/>
                <a:gd name="T7" fmla="*/ 492 h 114"/>
                <a:gd name="T8" fmla="*/ 192 w 142"/>
                <a:gd name="T9" fmla="*/ 646 h 114"/>
                <a:gd name="T10" fmla="*/ 0 w 142"/>
                <a:gd name="T11" fmla="*/ 646 h 114"/>
                <a:gd name="T12" fmla="*/ 0 w 142"/>
                <a:gd name="T13" fmla="*/ 89 h 114"/>
                <a:gd name="T14" fmla="*/ 0 60000 65536"/>
                <a:gd name="T15" fmla="*/ 0 60000 65536"/>
                <a:gd name="T16" fmla="*/ 0 60000 65536"/>
                <a:gd name="T17" fmla="*/ 0 60000 65536"/>
                <a:gd name="T18" fmla="*/ 0 60000 65536"/>
                <a:gd name="T19" fmla="*/ 0 60000 65536"/>
                <a:gd name="T20" fmla="*/ 0 60000 65536"/>
                <a:gd name="T21" fmla="*/ 0 w 142"/>
                <a:gd name="T22" fmla="*/ 0 h 114"/>
                <a:gd name="T23" fmla="*/ 142 w 14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14">
                  <a:moveTo>
                    <a:pt x="0" y="16"/>
                  </a:moveTo>
                  <a:lnTo>
                    <a:pt x="99" y="0"/>
                  </a:lnTo>
                  <a:lnTo>
                    <a:pt x="141" y="43"/>
                  </a:lnTo>
                  <a:lnTo>
                    <a:pt x="141" y="86"/>
                  </a:lnTo>
                  <a:lnTo>
                    <a:pt x="32" y="113"/>
                  </a:lnTo>
                  <a:lnTo>
                    <a:pt x="0" y="113"/>
                  </a:lnTo>
                  <a:lnTo>
                    <a:pt x="0" y="16"/>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8104" name="Freeform 35"/>
            <p:cNvSpPr>
              <a:spLocks/>
            </p:cNvSpPr>
            <p:nvPr/>
          </p:nvSpPr>
          <p:spPr bwMode="auto">
            <a:xfrm>
              <a:off x="5269" y="3644"/>
              <a:ext cx="160" cy="62"/>
            </a:xfrm>
            <a:custGeom>
              <a:avLst/>
              <a:gdLst>
                <a:gd name="T0" fmla="*/ 0 w 142"/>
                <a:gd name="T1" fmla="*/ 0 h 55"/>
                <a:gd name="T2" fmla="*/ 243 w 142"/>
                <a:gd name="T3" fmla="*/ 328 h 55"/>
                <a:gd name="T4" fmla="*/ 850 w 142"/>
                <a:gd name="T5" fmla="*/ 160 h 55"/>
                <a:gd name="T6" fmla="*/ 0 60000 65536"/>
                <a:gd name="T7" fmla="*/ 0 60000 65536"/>
                <a:gd name="T8" fmla="*/ 0 60000 65536"/>
                <a:gd name="T9" fmla="*/ 0 w 142"/>
                <a:gd name="T10" fmla="*/ 0 h 55"/>
                <a:gd name="T11" fmla="*/ 142 w 142"/>
                <a:gd name="T12" fmla="*/ 55 h 55"/>
              </a:gdLst>
              <a:ahLst/>
              <a:cxnLst>
                <a:cxn ang="T6">
                  <a:pos x="T0" y="T1"/>
                </a:cxn>
                <a:cxn ang="T7">
                  <a:pos x="T2" y="T3"/>
                </a:cxn>
                <a:cxn ang="T8">
                  <a:pos x="T4" y="T5"/>
                </a:cxn>
              </a:cxnLst>
              <a:rect l="T9" t="T10" r="T11" b="T12"/>
              <a:pathLst>
                <a:path w="142" h="55">
                  <a:moveTo>
                    <a:pt x="0" y="0"/>
                  </a:moveTo>
                  <a:lnTo>
                    <a:pt x="41" y="54"/>
                  </a:lnTo>
                  <a:lnTo>
                    <a:pt x="141"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8105" name="Freeform 36"/>
            <p:cNvSpPr>
              <a:spLocks/>
            </p:cNvSpPr>
            <p:nvPr/>
          </p:nvSpPr>
          <p:spPr bwMode="auto">
            <a:xfrm>
              <a:off x="5105" y="3762"/>
              <a:ext cx="369" cy="126"/>
            </a:xfrm>
            <a:custGeom>
              <a:avLst/>
              <a:gdLst>
                <a:gd name="T0" fmla="*/ 0 w 328"/>
                <a:gd name="T1" fmla="*/ 0 h 112"/>
                <a:gd name="T2" fmla="*/ 0 w 328"/>
                <a:gd name="T3" fmla="*/ 200 h 112"/>
                <a:gd name="T4" fmla="*/ 469 w 328"/>
                <a:gd name="T5" fmla="*/ 651 h 112"/>
                <a:gd name="T6" fmla="*/ 1916 w 328"/>
                <a:gd name="T7" fmla="*/ 342 h 112"/>
                <a:gd name="T8" fmla="*/ 1916 w 328"/>
                <a:gd name="T9" fmla="*/ 98 h 112"/>
                <a:gd name="T10" fmla="*/ 469 w 328"/>
                <a:gd name="T11" fmla="*/ 457 h 112"/>
                <a:gd name="T12" fmla="*/ 0 w 328"/>
                <a:gd name="T13" fmla="*/ 0 h 112"/>
                <a:gd name="T14" fmla="*/ 0 60000 65536"/>
                <a:gd name="T15" fmla="*/ 0 60000 65536"/>
                <a:gd name="T16" fmla="*/ 0 60000 65536"/>
                <a:gd name="T17" fmla="*/ 0 60000 65536"/>
                <a:gd name="T18" fmla="*/ 0 60000 65536"/>
                <a:gd name="T19" fmla="*/ 0 60000 65536"/>
                <a:gd name="T20" fmla="*/ 0 60000 65536"/>
                <a:gd name="T21" fmla="*/ 0 w 328"/>
                <a:gd name="T22" fmla="*/ 0 h 112"/>
                <a:gd name="T23" fmla="*/ 328 w 328"/>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112">
                  <a:moveTo>
                    <a:pt x="0" y="0"/>
                  </a:moveTo>
                  <a:lnTo>
                    <a:pt x="0" y="33"/>
                  </a:lnTo>
                  <a:lnTo>
                    <a:pt x="80" y="111"/>
                  </a:lnTo>
                  <a:lnTo>
                    <a:pt x="327" y="58"/>
                  </a:lnTo>
                  <a:lnTo>
                    <a:pt x="327" y="16"/>
                  </a:lnTo>
                  <a:lnTo>
                    <a:pt x="80" y="77"/>
                  </a:lnTo>
                  <a:lnTo>
                    <a:pt x="0" y="0"/>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grpSp>
      <p:sp>
        <p:nvSpPr>
          <p:cNvPr id="88075" name="Text Box 38"/>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Packer</a:t>
            </a:r>
          </a:p>
        </p:txBody>
      </p:sp>
      <p:sp>
        <p:nvSpPr>
          <p:cNvPr id="88076" name="Text Box 40"/>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Malware</a:t>
            </a:r>
          </a:p>
        </p:txBody>
      </p:sp>
      <p:sp>
        <p:nvSpPr>
          <p:cNvPr id="88077" name="Text Box 48"/>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400" dirty="0">
                <a:solidFill>
                  <a:srgbClr val="000000"/>
                </a:solidFill>
              </a:rPr>
              <a:t>Victim of Crime</a:t>
            </a:r>
          </a:p>
        </p:txBody>
      </p:sp>
      <p:pic>
        <p:nvPicPr>
          <p:cNvPr id="88078" name="Picture 51" descr="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24" descr="Spyware-G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3178175"/>
            <a:ext cx="350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Text Box 39"/>
          <p:cNvSpPr txBox="1">
            <a:spLocks noChangeArrowheads="1"/>
          </p:cNvSpPr>
          <p:nvPr/>
        </p:nvSpPr>
        <p:spPr bwMode="auto">
          <a:xfrm>
            <a:off x="7848600" y="5727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88081"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88082"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4"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4" name="Picture 5"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6" name="Picture 7"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04177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8"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4610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238" y="4995863"/>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0" name="Picture 9" descr="Cloud-fluff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8" y="1674813"/>
            <a:ext cx="17208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1" name="Text Box 13"/>
          <p:cNvSpPr txBox="1">
            <a:spLocks noChangeArrowheads="1"/>
          </p:cNvSpPr>
          <p:nvPr/>
        </p:nvSpPr>
        <p:spPr bwMode="auto">
          <a:xfrm>
            <a:off x="581025" y="1874838"/>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88092" name="Picture 22" descr="Generic-CP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5925" y="2238375"/>
            <a:ext cx="3159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3" name="Text Box 25"/>
          <p:cNvSpPr txBox="1">
            <a:spLocks noChangeArrowheads="1"/>
          </p:cNvSpPr>
          <p:nvPr/>
        </p:nvSpPr>
        <p:spPr bwMode="auto">
          <a:xfrm>
            <a:off x="7559675" y="1803400"/>
            <a:ext cx="9556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Payment Processors</a:t>
            </a:r>
          </a:p>
        </p:txBody>
      </p:sp>
      <p:pic>
        <p:nvPicPr>
          <p:cNvPr id="88094"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11033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5" name="Text Box 25"/>
          <p:cNvSpPr txBox="1">
            <a:spLocks noChangeArrowheads="1"/>
          </p:cNvSpPr>
          <p:nvPr/>
        </p:nvSpPr>
        <p:spPr bwMode="auto">
          <a:xfrm>
            <a:off x="7540625" y="2854325"/>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Mule Operations</a:t>
            </a:r>
          </a:p>
        </p:txBody>
      </p:sp>
      <p:pic>
        <p:nvPicPr>
          <p:cNvPr id="88096"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450" y="2155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2035175" y="3124200"/>
            <a:ext cx="4273550" cy="1641475"/>
          </a:xfrm>
          <a:prstGeom prst="rect">
            <a:avLst/>
          </a:prstGeom>
          <a:solidFill>
            <a:schemeClr val="accent5"/>
          </a:solidFill>
        </p:spPr>
        <p:txBody>
          <a:bodyPr>
            <a:spAutoFit/>
          </a:bodyPr>
          <a:lstStyle/>
          <a:p>
            <a:pPr marL="180975" indent="-180975">
              <a:buFont typeface="Wingdings" charset="2"/>
              <a:buChar char="ü"/>
              <a:defRPr/>
            </a:pPr>
            <a:r>
              <a:rPr lang="en-US" b="1" dirty="0">
                <a:solidFill>
                  <a:srgbClr val="000000"/>
                </a:solidFill>
                <a:ea typeface="+mn-ea"/>
                <a:cs typeface="+mn-cs"/>
              </a:rPr>
              <a:t>Avalanche: SPAM Cloud that you can lease time</a:t>
            </a:r>
          </a:p>
          <a:p>
            <a:pPr marL="180975" indent="-180975">
              <a:buFont typeface="Wingdings" charset="2"/>
              <a:buChar char="ü"/>
              <a:defRPr/>
            </a:pPr>
            <a:r>
              <a:rPr lang="en-US" b="1" dirty="0">
                <a:solidFill>
                  <a:srgbClr val="000000"/>
                </a:solidFill>
                <a:ea typeface="+mn-ea"/>
                <a:cs typeface="+mn-cs"/>
              </a:rPr>
              <a:t>Zeus: IPv6 Compliant “Build your Own Criminal Cloud.</a:t>
            </a:r>
          </a:p>
          <a:p>
            <a:pPr marL="180975" indent="-180975">
              <a:buFont typeface="Wingdings" charset="2"/>
              <a:buChar char="ü"/>
              <a:defRPr/>
            </a:pPr>
            <a:r>
              <a:rPr lang="en-US" b="1" dirty="0">
                <a:solidFill>
                  <a:srgbClr val="000000"/>
                </a:solidFill>
                <a:ea typeface="+mn-ea"/>
                <a:cs typeface="+mn-cs"/>
              </a:rPr>
              <a:t>BlackHole: Metasploit Cloud you can lease</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2"/>
          <p:cNvSpPr>
            <a:spLocks noGrp="1"/>
          </p:cNvSpPr>
          <p:nvPr>
            <p:ph type="title"/>
          </p:nvPr>
        </p:nvSpPr>
        <p:spPr/>
        <p:txBody>
          <a:bodyPr/>
          <a:lstStyle/>
          <a:p>
            <a:r>
              <a:rPr lang="en-US" dirty="0">
                <a:latin typeface="Verdana" charset="0"/>
                <a:ea typeface="ＭＳ Ｐゴシック" charset="0"/>
                <a:cs typeface="ＭＳ Ｐゴシック" charset="0"/>
              </a:rPr>
              <a:t>How can ISC Help?</a:t>
            </a:r>
            <a:br>
              <a:rPr lang="en-US" dirty="0">
                <a:latin typeface="Verdana" charset="0"/>
                <a:ea typeface="ＭＳ Ｐゴシック" charset="0"/>
                <a:cs typeface="ＭＳ Ｐゴシック" charset="0"/>
              </a:rPr>
            </a:br>
            <a:r>
              <a:rPr lang="en-US" sz="1800" dirty="0">
                <a:latin typeface="Verdana" charset="0"/>
                <a:ea typeface="ＭＳ Ｐゴシック" charset="0"/>
                <a:cs typeface="ＭＳ Ｐゴシック" charset="0"/>
              </a:rPr>
              <a:t>(Keeping it Simple)</a:t>
            </a:r>
            <a:endParaRPr lang="en-US" dirty="0">
              <a:latin typeface="Verdana" charset="0"/>
              <a:ea typeface="ＭＳ Ｐゴシック" charset="0"/>
              <a:cs typeface="ＭＳ Ｐゴシック" charset="0"/>
            </a:endParaRPr>
          </a:p>
        </p:txBody>
      </p:sp>
      <p:sp>
        <p:nvSpPr>
          <p:cNvPr id="4" name="Content Placeholder 3"/>
          <p:cNvSpPr>
            <a:spLocks noGrp="1"/>
          </p:cNvSpPr>
          <p:nvPr>
            <p:ph idx="1"/>
          </p:nvPr>
        </p:nvSpPr>
        <p:spPr/>
        <p:txBody>
          <a:bodyPr/>
          <a:lstStyle/>
          <a:p>
            <a:pPr marL="457200" indent="-457200">
              <a:buFont typeface="+mj-lt"/>
              <a:buAutoNum type="arabicPeriod"/>
              <a:defRPr/>
            </a:pPr>
            <a:r>
              <a:rPr lang="en-US" sz="2000" dirty="0" smtClean="0"/>
              <a:t>Check your Ipv6 Health @</a:t>
            </a:r>
            <a:r>
              <a:rPr lang="en-US" sz="1200" dirty="0" smtClean="0"/>
              <a:t> </a:t>
            </a:r>
            <a:r>
              <a:rPr lang="en-US" sz="2000" dirty="0" smtClean="0">
                <a:hlinkClick r:id="rId2"/>
              </a:rPr>
              <a:t>http://usgv6-deploymon.antd.nist.gov/</a:t>
            </a:r>
            <a:endParaRPr lang="en-US" sz="2000" dirty="0" smtClean="0"/>
          </a:p>
          <a:p>
            <a:pPr marL="457200" indent="-457200">
              <a:buFont typeface="+mj-lt"/>
              <a:buAutoNum type="arabicPeriod"/>
              <a:defRPr/>
            </a:pPr>
            <a:endParaRPr lang="en-US" sz="2000" dirty="0" smtClean="0"/>
          </a:p>
          <a:p>
            <a:pPr marL="457200" indent="-457200">
              <a:buFont typeface="+mj-lt"/>
              <a:buAutoNum type="arabicPeriod"/>
              <a:defRPr/>
            </a:pPr>
            <a:endParaRPr lang="en-US" sz="1200" dirty="0" smtClean="0"/>
          </a:p>
          <a:p>
            <a:pPr>
              <a:defRPr/>
            </a:pPr>
            <a:endParaRPr lang="en-US" sz="2000" dirty="0" smtClean="0"/>
          </a:p>
          <a:p>
            <a:pPr>
              <a:defRPr/>
            </a:pPr>
            <a:endParaRPr lang="en-US" sz="2000" dirty="0" smtClean="0"/>
          </a:p>
          <a:p>
            <a:pPr>
              <a:defRPr/>
            </a:pPr>
            <a:endParaRPr lang="en-US" sz="2000" dirty="0" smtClean="0"/>
          </a:p>
          <a:p>
            <a:pPr>
              <a:defRPr/>
            </a:pPr>
            <a:endParaRPr lang="en-US" sz="2000" dirty="0" smtClean="0"/>
          </a:p>
          <a:p>
            <a:pPr>
              <a:defRPr/>
            </a:pPr>
            <a:endParaRPr lang="en-US" sz="2000" dirty="0" smtClean="0"/>
          </a:p>
          <a:p>
            <a:pPr>
              <a:buFontTx/>
              <a:buNone/>
              <a:defRPr/>
            </a:pPr>
            <a:endParaRPr lang="en-US" sz="2000" dirty="0" smtClean="0"/>
          </a:p>
          <a:p>
            <a:pPr marL="457200" indent="-457200">
              <a:buFont typeface="+mj-lt"/>
              <a:buAutoNum type="arabicPeriod"/>
              <a:defRPr/>
            </a:pPr>
            <a:r>
              <a:rPr lang="en-US" sz="2000" dirty="0" smtClean="0"/>
              <a:t>If your DNS or DNSSEC is </a:t>
            </a:r>
            <a:r>
              <a:rPr lang="en-US" sz="2000" dirty="0" smtClean="0">
                <a:solidFill>
                  <a:srgbClr val="FF0000"/>
                </a:solidFill>
              </a:rPr>
              <a:t>RED</a:t>
            </a:r>
            <a:r>
              <a:rPr lang="en-US" sz="2000" dirty="0" smtClean="0"/>
              <a:t> (i.e. not IPv6 dual stack), contact ISC for help. Everyone needs to be </a:t>
            </a:r>
            <a:r>
              <a:rPr lang="en-US" sz="2000" dirty="0" smtClean="0">
                <a:solidFill>
                  <a:srgbClr val="42B13A"/>
                </a:solidFill>
              </a:rPr>
              <a:t>GREEN</a:t>
            </a:r>
            <a:r>
              <a:rPr lang="en-US" sz="2000" dirty="0" smtClean="0"/>
              <a:t>. </a:t>
            </a:r>
          </a:p>
          <a:p>
            <a:pPr marL="457200" indent="-457200">
              <a:buFont typeface="+mj-lt"/>
              <a:buAutoNum type="arabicPeriod"/>
              <a:defRPr/>
            </a:pPr>
            <a:r>
              <a:rPr lang="en-US" sz="2000" dirty="0" smtClean="0"/>
              <a:t>Send an E-mail to </a:t>
            </a:r>
            <a:r>
              <a:rPr lang="en-US" sz="2000" dirty="0" smtClean="0">
                <a:hlinkClick r:id="rId3"/>
              </a:rPr>
              <a:t>info@isc.org</a:t>
            </a:r>
            <a:r>
              <a:rPr lang="en-US" sz="2000" dirty="0" smtClean="0"/>
              <a:t> to start the conversation.</a:t>
            </a:r>
          </a:p>
        </p:txBody>
      </p:sp>
      <p:pic>
        <p:nvPicPr>
          <p:cNvPr id="158724" name="Picture 4" descr="usgv6-deploymon.antd.nist.gov - 2011-04-27 - 11h-40m-07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38375"/>
            <a:ext cx="91440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3"/>
          <p:cNvSpPr>
            <a:spLocks noGrp="1"/>
          </p:cNvSpPr>
          <p:nvPr>
            <p:ph type="ctrTitle"/>
          </p:nvPr>
        </p:nvSpPr>
        <p:spPr/>
        <p:txBody>
          <a:bodyPr/>
          <a:lstStyle/>
          <a:p>
            <a:endParaRPr lang="en-US" dirty="0">
              <a:latin typeface="Verdana" charset="0"/>
              <a:ea typeface="ＭＳ Ｐゴシック" charset="0"/>
              <a:cs typeface="ＭＳ Ｐゴシック" charset="0"/>
            </a:endParaRPr>
          </a:p>
        </p:txBody>
      </p:sp>
      <p:sp>
        <p:nvSpPr>
          <p:cNvPr id="159747" name="Subtitle 4"/>
          <p:cNvSpPr>
            <a:spLocks noGrp="1"/>
          </p:cNvSpPr>
          <p:nvPr>
            <p:ph type="subTitle" idx="1"/>
          </p:nvPr>
        </p:nvSpPr>
        <p:spPr/>
        <p:txBody>
          <a:bodyPr/>
          <a:lstStyle/>
          <a:p>
            <a:endParaRPr lang="en-US" dirty="0">
              <a:latin typeface="Verdana" charset="0"/>
              <a:ea typeface="ＭＳ Ｐゴシック" charset="0"/>
              <a:cs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z="2800" dirty="0" smtClean="0">
                <a:solidFill>
                  <a:srgbClr val="000000"/>
                </a:solidFill>
                <a:latin typeface="Verdana" charset="0"/>
                <a:ea typeface="ＭＳ Ｐゴシック" charset="0"/>
                <a:cs typeface="ＭＳ Ｐゴシック" charset="0"/>
              </a:rPr>
              <a:t>Why not use a IPv6 Criminal Cloud?</a:t>
            </a:r>
            <a:endParaRPr lang="en-US" sz="2800" dirty="0">
              <a:solidFill>
                <a:srgbClr val="000000"/>
              </a:solidFill>
              <a:latin typeface="Verdana" charset="0"/>
              <a:ea typeface="ＭＳ Ｐゴシック" charset="0"/>
              <a:cs typeface="ＭＳ Ｐゴシック" charset="0"/>
            </a:endParaRPr>
          </a:p>
        </p:txBody>
      </p:sp>
      <p:sp>
        <p:nvSpPr>
          <p:cNvPr id="88067" name="Text Box 5"/>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Drive-By</a:t>
            </a:r>
          </a:p>
        </p:txBody>
      </p:sp>
      <p:sp>
        <p:nvSpPr>
          <p:cNvPr id="88068" name="Text Box 7"/>
          <p:cNvSpPr txBox="1">
            <a:spLocks noChangeArrowheads="1"/>
          </p:cNvSpPr>
          <p:nvPr/>
        </p:nvSpPr>
        <p:spPr bwMode="auto">
          <a:xfrm>
            <a:off x="3551238" y="2270125"/>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Secondary Malware</a:t>
            </a:r>
          </a:p>
        </p:txBody>
      </p:sp>
      <p:pic>
        <p:nvPicPr>
          <p:cNvPr id="88069"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23"/>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Controller</a:t>
            </a:r>
          </a:p>
        </p:txBody>
      </p:sp>
      <p:sp>
        <p:nvSpPr>
          <p:cNvPr id="88071" name="Text Box 25"/>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Proxy</a:t>
            </a:r>
          </a:p>
        </p:txBody>
      </p:sp>
      <p:sp>
        <p:nvSpPr>
          <p:cNvPr id="88073" name="Text Box 27"/>
          <p:cNvSpPr txBox="1">
            <a:spLocks noChangeArrowheads="1"/>
          </p:cNvSpPr>
          <p:nvPr/>
        </p:nvSpPr>
        <p:spPr bwMode="auto">
          <a:xfrm>
            <a:off x="7916863" y="3973513"/>
            <a:ext cx="9810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a:r>
              <a:rPr lang="en-GB" sz="2000" b="1" dirty="0">
                <a:solidFill>
                  <a:srgbClr val="000000"/>
                </a:solidFill>
              </a:rPr>
              <a:t>BOT</a:t>
            </a:r>
          </a:p>
          <a:p>
            <a:pPr algn="ctr"/>
            <a:r>
              <a:rPr lang="en-GB" sz="2000" b="1" dirty="0">
                <a:solidFill>
                  <a:srgbClr val="000000"/>
                </a:solidFill>
              </a:rPr>
              <a:t>Herder</a:t>
            </a:r>
          </a:p>
        </p:txBody>
      </p:sp>
      <p:grpSp>
        <p:nvGrpSpPr>
          <p:cNvPr id="88074" name="Group 28"/>
          <p:cNvGrpSpPr>
            <a:grpSpLocks/>
          </p:cNvGrpSpPr>
          <p:nvPr/>
        </p:nvGrpSpPr>
        <p:grpSpPr bwMode="auto">
          <a:xfrm>
            <a:off x="8096250" y="3398838"/>
            <a:ext cx="585788" cy="584200"/>
            <a:chOff x="5105" y="3520"/>
            <a:chExt cx="369" cy="368"/>
          </a:xfrm>
        </p:grpSpPr>
        <p:sp>
          <p:nvSpPr>
            <p:cNvPr id="88098" name="Freeform 29"/>
            <p:cNvSpPr>
              <a:spLocks/>
            </p:cNvSpPr>
            <p:nvPr/>
          </p:nvSpPr>
          <p:spPr bwMode="auto">
            <a:xfrm>
              <a:off x="5401" y="3714"/>
              <a:ext cx="19" cy="19"/>
            </a:xfrm>
            <a:custGeom>
              <a:avLst/>
              <a:gdLst>
                <a:gd name="T0" fmla="*/ 0 w 17"/>
                <a:gd name="T1" fmla="*/ 0 h 17"/>
                <a:gd name="T2" fmla="*/ 85 w 17"/>
                <a:gd name="T3" fmla="*/ 0 h 17"/>
                <a:gd name="T4" fmla="*/ 85 w 17"/>
                <a:gd name="T5" fmla="*/ 85 h 17"/>
                <a:gd name="T6" fmla="*/ 0 w 17"/>
                <a:gd name="T7" fmla="*/ 85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CECEC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ctr"/>
              <a:endParaRPr lang="en-US" dirty="0">
                <a:solidFill>
                  <a:srgbClr val="000000"/>
                </a:solidFill>
              </a:endParaRPr>
            </a:p>
          </p:txBody>
        </p:sp>
        <p:sp>
          <p:nvSpPr>
            <p:cNvPr id="88099" name="Freeform 30"/>
            <p:cNvSpPr>
              <a:spLocks/>
            </p:cNvSpPr>
            <p:nvPr/>
          </p:nvSpPr>
          <p:spPr bwMode="auto">
            <a:xfrm>
              <a:off x="5105" y="3714"/>
              <a:ext cx="369" cy="137"/>
            </a:xfrm>
            <a:custGeom>
              <a:avLst/>
              <a:gdLst>
                <a:gd name="T0" fmla="*/ 0 w 328"/>
                <a:gd name="T1" fmla="*/ 245 h 122"/>
                <a:gd name="T2" fmla="*/ 469 w 328"/>
                <a:gd name="T3" fmla="*/ 695 h 122"/>
                <a:gd name="T4" fmla="*/ 1916 w 328"/>
                <a:gd name="T5" fmla="*/ 347 h 122"/>
                <a:gd name="T6" fmla="*/ 1404 w 328"/>
                <a:gd name="T7" fmla="*/ 0 h 122"/>
                <a:gd name="T8" fmla="*/ 0 w 328"/>
                <a:gd name="T9" fmla="*/ 245 h 122"/>
                <a:gd name="T10" fmla="*/ 0 60000 65536"/>
                <a:gd name="T11" fmla="*/ 0 60000 65536"/>
                <a:gd name="T12" fmla="*/ 0 60000 65536"/>
                <a:gd name="T13" fmla="*/ 0 60000 65536"/>
                <a:gd name="T14" fmla="*/ 0 60000 65536"/>
                <a:gd name="T15" fmla="*/ 0 w 328"/>
                <a:gd name="T16" fmla="*/ 0 h 122"/>
                <a:gd name="T17" fmla="*/ 328 w 328"/>
                <a:gd name="T18" fmla="*/ 122 h 122"/>
              </a:gdLst>
              <a:ahLst/>
              <a:cxnLst>
                <a:cxn ang="T10">
                  <a:pos x="T0" y="T1"/>
                </a:cxn>
                <a:cxn ang="T11">
                  <a:pos x="T2" y="T3"/>
                </a:cxn>
                <a:cxn ang="T12">
                  <a:pos x="T4" y="T5"/>
                </a:cxn>
                <a:cxn ang="T13">
                  <a:pos x="T6" y="T7"/>
                </a:cxn>
                <a:cxn ang="T14">
                  <a:pos x="T8" y="T9"/>
                </a:cxn>
              </a:cxnLst>
              <a:rect l="T15" t="T16" r="T17" b="T18"/>
              <a:pathLst>
                <a:path w="328" h="122">
                  <a:moveTo>
                    <a:pt x="0" y="43"/>
                  </a:moveTo>
                  <a:lnTo>
                    <a:pt x="80" y="121"/>
                  </a:lnTo>
                  <a:lnTo>
                    <a:pt x="327" y="61"/>
                  </a:lnTo>
                  <a:lnTo>
                    <a:pt x="239" y="0"/>
                  </a:lnTo>
                  <a:lnTo>
                    <a:pt x="0" y="43"/>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8100" name="Freeform 31"/>
            <p:cNvSpPr>
              <a:spLocks/>
            </p:cNvSpPr>
            <p:nvPr/>
          </p:nvSpPr>
          <p:spPr bwMode="auto">
            <a:xfrm>
              <a:off x="5143" y="3520"/>
              <a:ext cx="278" cy="292"/>
            </a:xfrm>
            <a:custGeom>
              <a:avLst/>
              <a:gdLst>
                <a:gd name="T0" fmla="*/ 0 w 247"/>
                <a:gd name="T1" fmla="*/ 157 h 259"/>
                <a:gd name="T2" fmla="*/ 1169 w 247"/>
                <a:gd name="T3" fmla="*/ 0 h 259"/>
                <a:gd name="T4" fmla="*/ 1454 w 247"/>
                <a:gd name="T5" fmla="*/ 157 h 259"/>
                <a:gd name="T6" fmla="*/ 1454 w 247"/>
                <a:gd name="T7" fmla="*/ 1304 h 259"/>
                <a:gd name="T8" fmla="*/ 321 w 247"/>
                <a:gd name="T9" fmla="*/ 1560 h 259"/>
                <a:gd name="T10" fmla="*/ 0 w 247"/>
                <a:gd name="T11" fmla="*/ 1254 h 259"/>
                <a:gd name="T12" fmla="*/ 0 w 247"/>
                <a:gd name="T13" fmla="*/ 157 h 259"/>
                <a:gd name="T14" fmla="*/ 0 60000 65536"/>
                <a:gd name="T15" fmla="*/ 0 60000 65536"/>
                <a:gd name="T16" fmla="*/ 0 60000 65536"/>
                <a:gd name="T17" fmla="*/ 0 60000 65536"/>
                <a:gd name="T18" fmla="*/ 0 60000 65536"/>
                <a:gd name="T19" fmla="*/ 0 60000 65536"/>
                <a:gd name="T20" fmla="*/ 0 60000 65536"/>
                <a:gd name="T21" fmla="*/ 0 w 247"/>
                <a:gd name="T22" fmla="*/ 0 h 259"/>
                <a:gd name="T23" fmla="*/ 247 w 247"/>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59">
                  <a:moveTo>
                    <a:pt x="0" y="25"/>
                  </a:moveTo>
                  <a:lnTo>
                    <a:pt x="198" y="0"/>
                  </a:lnTo>
                  <a:lnTo>
                    <a:pt x="246" y="25"/>
                  </a:lnTo>
                  <a:lnTo>
                    <a:pt x="246" y="216"/>
                  </a:lnTo>
                  <a:lnTo>
                    <a:pt x="53" y="258"/>
                  </a:lnTo>
                  <a:lnTo>
                    <a:pt x="0" y="207"/>
                  </a:lnTo>
                  <a:lnTo>
                    <a:pt x="0" y="25"/>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8101" name="Freeform 32"/>
            <p:cNvSpPr>
              <a:spLocks/>
            </p:cNvSpPr>
            <p:nvPr/>
          </p:nvSpPr>
          <p:spPr bwMode="auto">
            <a:xfrm>
              <a:off x="5203" y="3547"/>
              <a:ext cx="218" cy="265"/>
            </a:xfrm>
            <a:custGeom>
              <a:avLst/>
              <a:gdLst>
                <a:gd name="T0" fmla="*/ 1111 w 194"/>
                <a:gd name="T1" fmla="*/ 0 h 235"/>
                <a:gd name="T2" fmla="*/ 0 w 194"/>
                <a:gd name="T3" fmla="*/ 159 h 235"/>
                <a:gd name="T4" fmla="*/ 0 w 194"/>
                <a:gd name="T5" fmla="*/ 1419 h 235"/>
                <a:gd name="T6" fmla="*/ 0 60000 65536"/>
                <a:gd name="T7" fmla="*/ 0 60000 65536"/>
                <a:gd name="T8" fmla="*/ 0 60000 65536"/>
                <a:gd name="T9" fmla="*/ 0 w 194"/>
                <a:gd name="T10" fmla="*/ 0 h 235"/>
                <a:gd name="T11" fmla="*/ 194 w 194"/>
                <a:gd name="T12" fmla="*/ 235 h 235"/>
              </a:gdLst>
              <a:ahLst/>
              <a:cxnLst>
                <a:cxn ang="T6">
                  <a:pos x="T0" y="T1"/>
                </a:cxn>
                <a:cxn ang="T7">
                  <a:pos x="T2" y="T3"/>
                </a:cxn>
                <a:cxn ang="T8">
                  <a:pos x="T4" y="T5"/>
                </a:cxn>
              </a:cxnLst>
              <a:rect l="T9" t="T10" r="T11" b="T12"/>
              <a:pathLst>
                <a:path w="194" h="235">
                  <a:moveTo>
                    <a:pt x="193" y="0"/>
                  </a:moveTo>
                  <a:lnTo>
                    <a:pt x="0" y="26"/>
                  </a:lnTo>
                  <a:lnTo>
                    <a:pt x="0" y="234"/>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8102" name="Freeform 33"/>
            <p:cNvSpPr>
              <a:spLocks/>
            </p:cNvSpPr>
            <p:nvPr/>
          </p:nvSpPr>
          <p:spPr bwMode="auto">
            <a:xfrm>
              <a:off x="5143" y="3547"/>
              <a:ext cx="61" cy="32"/>
            </a:xfrm>
            <a:custGeom>
              <a:avLst/>
              <a:gdLst>
                <a:gd name="T0" fmla="*/ 0 w 54"/>
                <a:gd name="T1" fmla="*/ 0 h 28"/>
                <a:gd name="T2" fmla="*/ 331 w 54"/>
                <a:gd name="T3" fmla="*/ 202 h 28"/>
                <a:gd name="T4" fmla="*/ 0 60000 65536"/>
                <a:gd name="T5" fmla="*/ 0 60000 65536"/>
                <a:gd name="T6" fmla="*/ 0 w 54"/>
                <a:gd name="T7" fmla="*/ 0 h 28"/>
                <a:gd name="T8" fmla="*/ 54 w 54"/>
                <a:gd name="T9" fmla="*/ 28 h 28"/>
              </a:gdLst>
              <a:ahLst/>
              <a:cxnLst>
                <a:cxn ang="T4">
                  <a:pos x="T0" y="T1"/>
                </a:cxn>
                <a:cxn ang="T5">
                  <a:pos x="T2" y="T3"/>
                </a:cxn>
              </a:cxnLst>
              <a:rect l="T6" t="T7" r="T8" b="T9"/>
              <a:pathLst>
                <a:path w="54" h="28">
                  <a:moveTo>
                    <a:pt x="0" y="0"/>
                  </a:moveTo>
                  <a:lnTo>
                    <a:pt x="53"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8103" name="Freeform 34"/>
            <p:cNvSpPr>
              <a:spLocks/>
            </p:cNvSpPr>
            <p:nvPr/>
          </p:nvSpPr>
          <p:spPr bwMode="auto">
            <a:xfrm>
              <a:off x="5269" y="3626"/>
              <a:ext cx="160" cy="128"/>
            </a:xfrm>
            <a:custGeom>
              <a:avLst/>
              <a:gdLst>
                <a:gd name="T0" fmla="*/ 0 w 142"/>
                <a:gd name="T1" fmla="*/ 89 h 114"/>
                <a:gd name="T2" fmla="*/ 597 w 142"/>
                <a:gd name="T3" fmla="*/ 0 h 114"/>
                <a:gd name="T4" fmla="*/ 850 w 142"/>
                <a:gd name="T5" fmla="*/ 243 h 114"/>
                <a:gd name="T6" fmla="*/ 850 w 142"/>
                <a:gd name="T7" fmla="*/ 492 h 114"/>
                <a:gd name="T8" fmla="*/ 192 w 142"/>
                <a:gd name="T9" fmla="*/ 646 h 114"/>
                <a:gd name="T10" fmla="*/ 0 w 142"/>
                <a:gd name="T11" fmla="*/ 646 h 114"/>
                <a:gd name="T12" fmla="*/ 0 w 142"/>
                <a:gd name="T13" fmla="*/ 89 h 114"/>
                <a:gd name="T14" fmla="*/ 0 60000 65536"/>
                <a:gd name="T15" fmla="*/ 0 60000 65536"/>
                <a:gd name="T16" fmla="*/ 0 60000 65536"/>
                <a:gd name="T17" fmla="*/ 0 60000 65536"/>
                <a:gd name="T18" fmla="*/ 0 60000 65536"/>
                <a:gd name="T19" fmla="*/ 0 60000 65536"/>
                <a:gd name="T20" fmla="*/ 0 60000 65536"/>
                <a:gd name="T21" fmla="*/ 0 w 142"/>
                <a:gd name="T22" fmla="*/ 0 h 114"/>
                <a:gd name="T23" fmla="*/ 142 w 14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14">
                  <a:moveTo>
                    <a:pt x="0" y="16"/>
                  </a:moveTo>
                  <a:lnTo>
                    <a:pt x="99" y="0"/>
                  </a:lnTo>
                  <a:lnTo>
                    <a:pt x="141" y="43"/>
                  </a:lnTo>
                  <a:lnTo>
                    <a:pt x="141" y="86"/>
                  </a:lnTo>
                  <a:lnTo>
                    <a:pt x="32" y="113"/>
                  </a:lnTo>
                  <a:lnTo>
                    <a:pt x="0" y="113"/>
                  </a:lnTo>
                  <a:lnTo>
                    <a:pt x="0" y="16"/>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8104" name="Freeform 35"/>
            <p:cNvSpPr>
              <a:spLocks/>
            </p:cNvSpPr>
            <p:nvPr/>
          </p:nvSpPr>
          <p:spPr bwMode="auto">
            <a:xfrm>
              <a:off x="5269" y="3644"/>
              <a:ext cx="160" cy="62"/>
            </a:xfrm>
            <a:custGeom>
              <a:avLst/>
              <a:gdLst>
                <a:gd name="T0" fmla="*/ 0 w 142"/>
                <a:gd name="T1" fmla="*/ 0 h 55"/>
                <a:gd name="T2" fmla="*/ 243 w 142"/>
                <a:gd name="T3" fmla="*/ 328 h 55"/>
                <a:gd name="T4" fmla="*/ 850 w 142"/>
                <a:gd name="T5" fmla="*/ 160 h 55"/>
                <a:gd name="T6" fmla="*/ 0 60000 65536"/>
                <a:gd name="T7" fmla="*/ 0 60000 65536"/>
                <a:gd name="T8" fmla="*/ 0 60000 65536"/>
                <a:gd name="T9" fmla="*/ 0 w 142"/>
                <a:gd name="T10" fmla="*/ 0 h 55"/>
                <a:gd name="T11" fmla="*/ 142 w 142"/>
                <a:gd name="T12" fmla="*/ 55 h 55"/>
              </a:gdLst>
              <a:ahLst/>
              <a:cxnLst>
                <a:cxn ang="T6">
                  <a:pos x="T0" y="T1"/>
                </a:cxn>
                <a:cxn ang="T7">
                  <a:pos x="T2" y="T3"/>
                </a:cxn>
                <a:cxn ang="T8">
                  <a:pos x="T4" y="T5"/>
                </a:cxn>
              </a:cxnLst>
              <a:rect l="T9" t="T10" r="T11" b="T12"/>
              <a:pathLst>
                <a:path w="142" h="55">
                  <a:moveTo>
                    <a:pt x="0" y="0"/>
                  </a:moveTo>
                  <a:lnTo>
                    <a:pt x="41" y="54"/>
                  </a:lnTo>
                  <a:lnTo>
                    <a:pt x="141"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8105" name="Freeform 36"/>
            <p:cNvSpPr>
              <a:spLocks/>
            </p:cNvSpPr>
            <p:nvPr/>
          </p:nvSpPr>
          <p:spPr bwMode="auto">
            <a:xfrm>
              <a:off x="5105" y="3762"/>
              <a:ext cx="369" cy="126"/>
            </a:xfrm>
            <a:custGeom>
              <a:avLst/>
              <a:gdLst>
                <a:gd name="T0" fmla="*/ 0 w 328"/>
                <a:gd name="T1" fmla="*/ 0 h 112"/>
                <a:gd name="T2" fmla="*/ 0 w 328"/>
                <a:gd name="T3" fmla="*/ 200 h 112"/>
                <a:gd name="T4" fmla="*/ 469 w 328"/>
                <a:gd name="T5" fmla="*/ 651 h 112"/>
                <a:gd name="T6" fmla="*/ 1916 w 328"/>
                <a:gd name="T7" fmla="*/ 342 h 112"/>
                <a:gd name="T8" fmla="*/ 1916 w 328"/>
                <a:gd name="T9" fmla="*/ 98 h 112"/>
                <a:gd name="T10" fmla="*/ 469 w 328"/>
                <a:gd name="T11" fmla="*/ 457 h 112"/>
                <a:gd name="T12" fmla="*/ 0 w 328"/>
                <a:gd name="T13" fmla="*/ 0 h 112"/>
                <a:gd name="T14" fmla="*/ 0 60000 65536"/>
                <a:gd name="T15" fmla="*/ 0 60000 65536"/>
                <a:gd name="T16" fmla="*/ 0 60000 65536"/>
                <a:gd name="T17" fmla="*/ 0 60000 65536"/>
                <a:gd name="T18" fmla="*/ 0 60000 65536"/>
                <a:gd name="T19" fmla="*/ 0 60000 65536"/>
                <a:gd name="T20" fmla="*/ 0 60000 65536"/>
                <a:gd name="T21" fmla="*/ 0 w 328"/>
                <a:gd name="T22" fmla="*/ 0 h 112"/>
                <a:gd name="T23" fmla="*/ 328 w 328"/>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112">
                  <a:moveTo>
                    <a:pt x="0" y="0"/>
                  </a:moveTo>
                  <a:lnTo>
                    <a:pt x="0" y="33"/>
                  </a:lnTo>
                  <a:lnTo>
                    <a:pt x="80" y="111"/>
                  </a:lnTo>
                  <a:lnTo>
                    <a:pt x="327" y="58"/>
                  </a:lnTo>
                  <a:lnTo>
                    <a:pt x="327" y="16"/>
                  </a:lnTo>
                  <a:lnTo>
                    <a:pt x="80" y="77"/>
                  </a:lnTo>
                  <a:lnTo>
                    <a:pt x="0" y="0"/>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grpSp>
      <p:sp>
        <p:nvSpPr>
          <p:cNvPr id="88075" name="Text Box 38"/>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Packer</a:t>
            </a:r>
          </a:p>
        </p:txBody>
      </p:sp>
      <p:sp>
        <p:nvSpPr>
          <p:cNvPr id="88076" name="Text Box 40"/>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Malware</a:t>
            </a:r>
          </a:p>
        </p:txBody>
      </p:sp>
      <p:sp>
        <p:nvSpPr>
          <p:cNvPr id="88077" name="Text Box 48"/>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400" dirty="0">
                <a:solidFill>
                  <a:srgbClr val="000000"/>
                </a:solidFill>
              </a:rPr>
              <a:t>Victim of Crime</a:t>
            </a:r>
          </a:p>
        </p:txBody>
      </p:sp>
      <p:pic>
        <p:nvPicPr>
          <p:cNvPr id="88078" name="Picture 51" descr="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24" descr="Spyware-G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3178175"/>
            <a:ext cx="350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Text Box 39"/>
          <p:cNvSpPr txBox="1">
            <a:spLocks noChangeArrowheads="1"/>
          </p:cNvSpPr>
          <p:nvPr/>
        </p:nvSpPr>
        <p:spPr bwMode="auto">
          <a:xfrm>
            <a:off x="7848600" y="5727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88081"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88082"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4"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4" name="Picture 5"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6" name="Picture 7"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04177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8"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4610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238" y="4995863"/>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0" name="Picture 9" descr="Cloud-fluff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8" y="1674813"/>
            <a:ext cx="17208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1" name="Text Box 13"/>
          <p:cNvSpPr txBox="1">
            <a:spLocks noChangeArrowheads="1"/>
          </p:cNvSpPr>
          <p:nvPr/>
        </p:nvSpPr>
        <p:spPr bwMode="auto">
          <a:xfrm>
            <a:off x="581025" y="1874838"/>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88092" name="Picture 22" descr="Generic-CP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5925" y="2238375"/>
            <a:ext cx="3159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3" name="Text Box 25"/>
          <p:cNvSpPr txBox="1">
            <a:spLocks noChangeArrowheads="1"/>
          </p:cNvSpPr>
          <p:nvPr/>
        </p:nvSpPr>
        <p:spPr bwMode="auto">
          <a:xfrm>
            <a:off x="7559675" y="1803400"/>
            <a:ext cx="9556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Payment Processors</a:t>
            </a:r>
          </a:p>
        </p:txBody>
      </p:sp>
      <p:pic>
        <p:nvPicPr>
          <p:cNvPr id="88094"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11033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5" name="Text Box 25"/>
          <p:cNvSpPr txBox="1">
            <a:spLocks noChangeArrowheads="1"/>
          </p:cNvSpPr>
          <p:nvPr/>
        </p:nvSpPr>
        <p:spPr bwMode="auto">
          <a:xfrm>
            <a:off x="7540625" y="2854325"/>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Mule Operations</a:t>
            </a:r>
          </a:p>
        </p:txBody>
      </p:sp>
      <p:pic>
        <p:nvPicPr>
          <p:cNvPr id="88096"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450" y="215582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1571541" y="2758297"/>
            <a:ext cx="4886846" cy="2156437"/>
          </a:xfrm>
          <a:prstGeom prst="rect">
            <a:avLst/>
          </a:prstGeom>
          <a:solidFill>
            <a:srgbClr val="FF0000"/>
          </a:solidFill>
          <a:ln>
            <a:noFill/>
          </a:ln>
        </p:spPr>
        <p:txBody>
          <a:bodyPr wrap="square">
            <a:spAutoFit/>
          </a:bodyPr>
          <a:lstStyle/>
          <a:p>
            <a:pPr>
              <a:buClrTx/>
              <a:defRPr/>
            </a:pPr>
            <a:endParaRPr lang="en-US" b="1" dirty="0" smtClean="0">
              <a:ea typeface="+mn-ea"/>
              <a:cs typeface="+mn-cs"/>
            </a:endParaRPr>
          </a:p>
          <a:p>
            <a:pPr marL="180975" indent="-180975">
              <a:buClrTx/>
              <a:buFont typeface="Wingdings" charset="2"/>
              <a:buChar char="ü"/>
              <a:defRPr/>
            </a:pPr>
            <a:r>
              <a:rPr lang="en-US" b="1" dirty="0" smtClean="0">
                <a:ea typeface="+mn-ea"/>
                <a:cs typeface="+mn-cs"/>
              </a:rPr>
              <a:t>Most Security tools do not detect IPv6.</a:t>
            </a:r>
          </a:p>
          <a:p>
            <a:pPr marL="180975" indent="-180975">
              <a:buClrTx/>
              <a:buFont typeface="Wingdings" charset="2"/>
              <a:buChar char="ü"/>
              <a:defRPr/>
            </a:pPr>
            <a:r>
              <a:rPr lang="en-US" b="1" dirty="0" smtClean="0">
                <a:ea typeface="+mn-ea"/>
                <a:cs typeface="+mn-cs"/>
              </a:rPr>
              <a:t>Firewalls, IPSs, Anti-SPAM, and the whole toolkit we use to manage and run networks are built on IPv4 – no IPv6. </a:t>
            </a:r>
          </a:p>
          <a:p>
            <a:pPr marL="180975" indent="-180975">
              <a:buClrTx/>
              <a:buFont typeface="Wingdings" charset="2"/>
              <a:buChar char="ü"/>
              <a:defRPr/>
            </a:pPr>
            <a:r>
              <a:rPr lang="en-US" b="1" dirty="0" smtClean="0">
                <a:ea typeface="+mn-ea"/>
                <a:cs typeface="+mn-cs"/>
              </a:rPr>
              <a:t>IPv6 is a way for criminals to go under the radar – cause the “radar is IPv4”</a:t>
            </a:r>
          </a:p>
          <a:p>
            <a:pPr marL="180975" indent="-180975">
              <a:buClrTx/>
              <a:buFont typeface="Wingdings" charset="2"/>
              <a:buChar char="ü"/>
              <a:defRPr/>
            </a:pPr>
            <a:endParaRPr lang="en-US" b="1" dirty="0">
              <a:ea typeface="+mn-ea"/>
              <a:cs typeface="+mn-cs"/>
            </a:endParaRPr>
          </a:p>
        </p:txBody>
      </p:sp>
    </p:spTree>
    <p:extLst>
      <p:ext uri="{BB962C8B-B14F-4D97-AF65-F5344CB8AC3E}">
        <p14:creationId xmlns:p14="http://schemas.microsoft.com/office/powerpoint/2010/main" val="30814636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dirty="0">
                <a:solidFill>
                  <a:srgbClr val="000000"/>
                </a:solidFill>
                <a:latin typeface="Verdana" charset="0"/>
                <a:ea typeface="ＭＳ Ｐゴシック" charset="0"/>
                <a:cs typeface="ＭＳ Ｐゴシック" charset="0"/>
              </a:rPr>
              <a:t>Stage Domain Name</a:t>
            </a:r>
          </a:p>
        </p:txBody>
      </p:sp>
      <p:sp>
        <p:nvSpPr>
          <p:cNvPr id="89091" name="Text Box 5"/>
          <p:cNvSpPr txBox="1">
            <a:spLocks noChangeArrowheads="1"/>
          </p:cNvSpPr>
          <p:nvPr/>
        </p:nvSpPr>
        <p:spPr bwMode="auto">
          <a:xfrm>
            <a:off x="2441575" y="2309813"/>
            <a:ext cx="784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Drive-By</a:t>
            </a:r>
          </a:p>
        </p:txBody>
      </p:sp>
      <p:sp>
        <p:nvSpPr>
          <p:cNvPr id="89092" name="Text Box 7"/>
          <p:cNvSpPr txBox="1">
            <a:spLocks noChangeArrowheads="1"/>
          </p:cNvSpPr>
          <p:nvPr/>
        </p:nvSpPr>
        <p:spPr bwMode="auto">
          <a:xfrm>
            <a:off x="3551238" y="2270125"/>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Secondary Malware</a:t>
            </a:r>
          </a:p>
        </p:txBody>
      </p:sp>
      <p:pic>
        <p:nvPicPr>
          <p:cNvPr id="89093"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132388"/>
            <a:ext cx="600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23"/>
          <p:cNvSpPr txBox="1">
            <a:spLocks noChangeArrowheads="1"/>
          </p:cNvSpPr>
          <p:nvPr/>
        </p:nvSpPr>
        <p:spPr bwMode="auto">
          <a:xfrm>
            <a:off x="4751388" y="2286000"/>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Controller</a:t>
            </a:r>
          </a:p>
        </p:txBody>
      </p:sp>
      <p:sp>
        <p:nvSpPr>
          <p:cNvPr id="89095" name="Text Box 25"/>
          <p:cNvSpPr txBox="1">
            <a:spLocks noChangeArrowheads="1"/>
          </p:cNvSpPr>
          <p:nvPr/>
        </p:nvSpPr>
        <p:spPr bwMode="auto">
          <a:xfrm>
            <a:off x="6454775" y="2344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Proxy</a:t>
            </a:r>
          </a:p>
        </p:txBody>
      </p:sp>
      <p:sp>
        <p:nvSpPr>
          <p:cNvPr id="89097" name="Text Box 27"/>
          <p:cNvSpPr txBox="1">
            <a:spLocks noChangeArrowheads="1"/>
          </p:cNvSpPr>
          <p:nvPr/>
        </p:nvSpPr>
        <p:spPr bwMode="auto">
          <a:xfrm>
            <a:off x="7916863" y="3973513"/>
            <a:ext cx="9810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a:r>
              <a:rPr lang="en-GB" sz="2000" b="1" dirty="0">
                <a:solidFill>
                  <a:srgbClr val="000000"/>
                </a:solidFill>
              </a:rPr>
              <a:t>BOT</a:t>
            </a:r>
          </a:p>
          <a:p>
            <a:pPr algn="ctr"/>
            <a:r>
              <a:rPr lang="en-GB" sz="2000" b="1" dirty="0">
                <a:solidFill>
                  <a:srgbClr val="000000"/>
                </a:solidFill>
              </a:rPr>
              <a:t>Herder</a:t>
            </a:r>
          </a:p>
        </p:txBody>
      </p:sp>
      <p:grpSp>
        <p:nvGrpSpPr>
          <p:cNvPr id="89098" name="Group 28"/>
          <p:cNvGrpSpPr>
            <a:grpSpLocks/>
          </p:cNvGrpSpPr>
          <p:nvPr/>
        </p:nvGrpSpPr>
        <p:grpSpPr bwMode="auto">
          <a:xfrm>
            <a:off x="8096250" y="3398838"/>
            <a:ext cx="585788" cy="584200"/>
            <a:chOff x="5105" y="3520"/>
            <a:chExt cx="369" cy="368"/>
          </a:xfrm>
        </p:grpSpPr>
        <p:sp>
          <p:nvSpPr>
            <p:cNvPr id="89122" name="Freeform 29"/>
            <p:cNvSpPr>
              <a:spLocks/>
            </p:cNvSpPr>
            <p:nvPr/>
          </p:nvSpPr>
          <p:spPr bwMode="auto">
            <a:xfrm>
              <a:off x="5401" y="3714"/>
              <a:ext cx="19" cy="19"/>
            </a:xfrm>
            <a:custGeom>
              <a:avLst/>
              <a:gdLst>
                <a:gd name="T0" fmla="*/ 0 w 17"/>
                <a:gd name="T1" fmla="*/ 0 h 17"/>
                <a:gd name="T2" fmla="*/ 85 w 17"/>
                <a:gd name="T3" fmla="*/ 0 h 17"/>
                <a:gd name="T4" fmla="*/ 85 w 17"/>
                <a:gd name="T5" fmla="*/ 85 h 17"/>
                <a:gd name="T6" fmla="*/ 0 w 17"/>
                <a:gd name="T7" fmla="*/ 85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CECEC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ctr"/>
              <a:endParaRPr lang="en-US" dirty="0">
                <a:solidFill>
                  <a:srgbClr val="000000"/>
                </a:solidFill>
              </a:endParaRPr>
            </a:p>
          </p:txBody>
        </p:sp>
        <p:sp>
          <p:nvSpPr>
            <p:cNvPr id="89123" name="Freeform 30"/>
            <p:cNvSpPr>
              <a:spLocks/>
            </p:cNvSpPr>
            <p:nvPr/>
          </p:nvSpPr>
          <p:spPr bwMode="auto">
            <a:xfrm>
              <a:off x="5105" y="3714"/>
              <a:ext cx="369" cy="137"/>
            </a:xfrm>
            <a:custGeom>
              <a:avLst/>
              <a:gdLst>
                <a:gd name="T0" fmla="*/ 0 w 328"/>
                <a:gd name="T1" fmla="*/ 245 h 122"/>
                <a:gd name="T2" fmla="*/ 469 w 328"/>
                <a:gd name="T3" fmla="*/ 695 h 122"/>
                <a:gd name="T4" fmla="*/ 1916 w 328"/>
                <a:gd name="T5" fmla="*/ 347 h 122"/>
                <a:gd name="T6" fmla="*/ 1404 w 328"/>
                <a:gd name="T7" fmla="*/ 0 h 122"/>
                <a:gd name="T8" fmla="*/ 0 w 328"/>
                <a:gd name="T9" fmla="*/ 245 h 122"/>
                <a:gd name="T10" fmla="*/ 0 60000 65536"/>
                <a:gd name="T11" fmla="*/ 0 60000 65536"/>
                <a:gd name="T12" fmla="*/ 0 60000 65536"/>
                <a:gd name="T13" fmla="*/ 0 60000 65536"/>
                <a:gd name="T14" fmla="*/ 0 60000 65536"/>
                <a:gd name="T15" fmla="*/ 0 w 328"/>
                <a:gd name="T16" fmla="*/ 0 h 122"/>
                <a:gd name="T17" fmla="*/ 328 w 328"/>
                <a:gd name="T18" fmla="*/ 122 h 122"/>
              </a:gdLst>
              <a:ahLst/>
              <a:cxnLst>
                <a:cxn ang="T10">
                  <a:pos x="T0" y="T1"/>
                </a:cxn>
                <a:cxn ang="T11">
                  <a:pos x="T2" y="T3"/>
                </a:cxn>
                <a:cxn ang="T12">
                  <a:pos x="T4" y="T5"/>
                </a:cxn>
                <a:cxn ang="T13">
                  <a:pos x="T6" y="T7"/>
                </a:cxn>
                <a:cxn ang="T14">
                  <a:pos x="T8" y="T9"/>
                </a:cxn>
              </a:cxnLst>
              <a:rect l="T15" t="T16" r="T17" b="T18"/>
              <a:pathLst>
                <a:path w="328" h="122">
                  <a:moveTo>
                    <a:pt x="0" y="43"/>
                  </a:moveTo>
                  <a:lnTo>
                    <a:pt x="80" y="121"/>
                  </a:lnTo>
                  <a:lnTo>
                    <a:pt x="327" y="61"/>
                  </a:lnTo>
                  <a:lnTo>
                    <a:pt x="239" y="0"/>
                  </a:lnTo>
                  <a:lnTo>
                    <a:pt x="0" y="43"/>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9124" name="Freeform 31"/>
            <p:cNvSpPr>
              <a:spLocks/>
            </p:cNvSpPr>
            <p:nvPr/>
          </p:nvSpPr>
          <p:spPr bwMode="auto">
            <a:xfrm>
              <a:off x="5143" y="3520"/>
              <a:ext cx="278" cy="292"/>
            </a:xfrm>
            <a:custGeom>
              <a:avLst/>
              <a:gdLst>
                <a:gd name="T0" fmla="*/ 0 w 247"/>
                <a:gd name="T1" fmla="*/ 157 h 259"/>
                <a:gd name="T2" fmla="*/ 1169 w 247"/>
                <a:gd name="T3" fmla="*/ 0 h 259"/>
                <a:gd name="T4" fmla="*/ 1454 w 247"/>
                <a:gd name="T5" fmla="*/ 157 h 259"/>
                <a:gd name="T6" fmla="*/ 1454 w 247"/>
                <a:gd name="T7" fmla="*/ 1304 h 259"/>
                <a:gd name="T8" fmla="*/ 321 w 247"/>
                <a:gd name="T9" fmla="*/ 1560 h 259"/>
                <a:gd name="T10" fmla="*/ 0 w 247"/>
                <a:gd name="T11" fmla="*/ 1254 h 259"/>
                <a:gd name="T12" fmla="*/ 0 w 247"/>
                <a:gd name="T13" fmla="*/ 157 h 259"/>
                <a:gd name="T14" fmla="*/ 0 60000 65536"/>
                <a:gd name="T15" fmla="*/ 0 60000 65536"/>
                <a:gd name="T16" fmla="*/ 0 60000 65536"/>
                <a:gd name="T17" fmla="*/ 0 60000 65536"/>
                <a:gd name="T18" fmla="*/ 0 60000 65536"/>
                <a:gd name="T19" fmla="*/ 0 60000 65536"/>
                <a:gd name="T20" fmla="*/ 0 60000 65536"/>
                <a:gd name="T21" fmla="*/ 0 w 247"/>
                <a:gd name="T22" fmla="*/ 0 h 259"/>
                <a:gd name="T23" fmla="*/ 247 w 247"/>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59">
                  <a:moveTo>
                    <a:pt x="0" y="25"/>
                  </a:moveTo>
                  <a:lnTo>
                    <a:pt x="198" y="0"/>
                  </a:lnTo>
                  <a:lnTo>
                    <a:pt x="246" y="25"/>
                  </a:lnTo>
                  <a:lnTo>
                    <a:pt x="246" y="216"/>
                  </a:lnTo>
                  <a:lnTo>
                    <a:pt x="53" y="258"/>
                  </a:lnTo>
                  <a:lnTo>
                    <a:pt x="0" y="207"/>
                  </a:lnTo>
                  <a:lnTo>
                    <a:pt x="0" y="25"/>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9125" name="Freeform 32"/>
            <p:cNvSpPr>
              <a:spLocks/>
            </p:cNvSpPr>
            <p:nvPr/>
          </p:nvSpPr>
          <p:spPr bwMode="auto">
            <a:xfrm>
              <a:off x="5203" y="3547"/>
              <a:ext cx="218" cy="265"/>
            </a:xfrm>
            <a:custGeom>
              <a:avLst/>
              <a:gdLst>
                <a:gd name="T0" fmla="*/ 1111 w 194"/>
                <a:gd name="T1" fmla="*/ 0 h 235"/>
                <a:gd name="T2" fmla="*/ 0 w 194"/>
                <a:gd name="T3" fmla="*/ 159 h 235"/>
                <a:gd name="T4" fmla="*/ 0 w 194"/>
                <a:gd name="T5" fmla="*/ 1419 h 235"/>
                <a:gd name="T6" fmla="*/ 0 60000 65536"/>
                <a:gd name="T7" fmla="*/ 0 60000 65536"/>
                <a:gd name="T8" fmla="*/ 0 60000 65536"/>
                <a:gd name="T9" fmla="*/ 0 w 194"/>
                <a:gd name="T10" fmla="*/ 0 h 235"/>
                <a:gd name="T11" fmla="*/ 194 w 194"/>
                <a:gd name="T12" fmla="*/ 235 h 235"/>
              </a:gdLst>
              <a:ahLst/>
              <a:cxnLst>
                <a:cxn ang="T6">
                  <a:pos x="T0" y="T1"/>
                </a:cxn>
                <a:cxn ang="T7">
                  <a:pos x="T2" y="T3"/>
                </a:cxn>
                <a:cxn ang="T8">
                  <a:pos x="T4" y="T5"/>
                </a:cxn>
              </a:cxnLst>
              <a:rect l="T9" t="T10" r="T11" b="T12"/>
              <a:pathLst>
                <a:path w="194" h="235">
                  <a:moveTo>
                    <a:pt x="193" y="0"/>
                  </a:moveTo>
                  <a:lnTo>
                    <a:pt x="0" y="26"/>
                  </a:lnTo>
                  <a:lnTo>
                    <a:pt x="0" y="234"/>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9126" name="Freeform 33"/>
            <p:cNvSpPr>
              <a:spLocks/>
            </p:cNvSpPr>
            <p:nvPr/>
          </p:nvSpPr>
          <p:spPr bwMode="auto">
            <a:xfrm>
              <a:off x="5143" y="3547"/>
              <a:ext cx="61" cy="32"/>
            </a:xfrm>
            <a:custGeom>
              <a:avLst/>
              <a:gdLst>
                <a:gd name="T0" fmla="*/ 0 w 54"/>
                <a:gd name="T1" fmla="*/ 0 h 28"/>
                <a:gd name="T2" fmla="*/ 331 w 54"/>
                <a:gd name="T3" fmla="*/ 202 h 28"/>
                <a:gd name="T4" fmla="*/ 0 60000 65536"/>
                <a:gd name="T5" fmla="*/ 0 60000 65536"/>
                <a:gd name="T6" fmla="*/ 0 w 54"/>
                <a:gd name="T7" fmla="*/ 0 h 28"/>
                <a:gd name="T8" fmla="*/ 54 w 54"/>
                <a:gd name="T9" fmla="*/ 28 h 28"/>
              </a:gdLst>
              <a:ahLst/>
              <a:cxnLst>
                <a:cxn ang="T4">
                  <a:pos x="T0" y="T1"/>
                </a:cxn>
                <a:cxn ang="T5">
                  <a:pos x="T2" y="T3"/>
                </a:cxn>
              </a:cxnLst>
              <a:rect l="T6" t="T7" r="T8" b="T9"/>
              <a:pathLst>
                <a:path w="54" h="28">
                  <a:moveTo>
                    <a:pt x="0" y="0"/>
                  </a:moveTo>
                  <a:lnTo>
                    <a:pt x="53"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9127" name="Freeform 34"/>
            <p:cNvSpPr>
              <a:spLocks/>
            </p:cNvSpPr>
            <p:nvPr/>
          </p:nvSpPr>
          <p:spPr bwMode="auto">
            <a:xfrm>
              <a:off x="5269" y="3626"/>
              <a:ext cx="160" cy="128"/>
            </a:xfrm>
            <a:custGeom>
              <a:avLst/>
              <a:gdLst>
                <a:gd name="T0" fmla="*/ 0 w 142"/>
                <a:gd name="T1" fmla="*/ 89 h 114"/>
                <a:gd name="T2" fmla="*/ 597 w 142"/>
                <a:gd name="T3" fmla="*/ 0 h 114"/>
                <a:gd name="T4" fmla="*/ 850 w 142"/>
                <a:gd name="T5" fmla="*/ 243 h 114"/>
                <a:gd name="T6" fmla="*/ 850 w 142"/>
                <a:gd name="T7" fmla="*/ 492 h 114"/>
                <a:gd name="T8" fmla="*/ 192 w 142"/>
                <a:gd name="T9" fmla="*/ 646 h 114"/>
                <a:gd name="T10" fmla="*/ 0 w 142"/>
                <a:gd name="T11" fmla="*/ 646 h 114"/>
                <a:gd name="T12" fmla="*/ 0 w 142"/>
                <a:gd name="T13" fmla="*/ 89 h 114"/>
                <a:gd name="T14" fmla="*/ 0 60000 65536"/>
                <a:gd name="T15" fmla="*/ 0 60000 65536"/>
                <a:gd name="T16" fmla="*/ 0 60000 65536"/>
                <a:gd name="T17" fmla="*/ 0 60000 65536"/>
                <a:gd name="T18" fmla="*/ 0 60000 65536"/>
                <a:gd name="T19" fmla="*/ 0 60000 65536"/>
                <a:gd name="T20" fmla="*/ 0 60000 65536"/>
                <a:gd name="T21" fmla="*/ 0 w 142"/>
                <a:gd name="T22" fmla="*/ 0 h 114"/>
                <a:gd name="T23" fmla="*/ 142 w 14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14">
                  <a:moveTo>
                    <a:pt x="0" y="16"/>
                  </a:moveTo>
                  <a:lnTo>
                    <a:pt x="99" y="0"/>
                  </a:lnTo>
                  <a:lnTo>
                    <a:pt x="141" y="43"/>
                  </a:lnTo>
                  <a:lnTo>
                    <a:pt x="141" y="86"/>
                  </a:lnTo>
                  <a:lnTo>
                    <a:pt x="32" y="113"/>
                  </a:lnTo>
                  <a:lnTo>
                    <a:pt x="0" y="113"/>
                  </a:lnTo>
                  <a:lnTo>
                    <a:pt x="0" y="16"/>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sp>
          <p:nvSpPr>
            <p:cNvPr id="89128" name="Freeform 35"/>
            <p:cNvSpPr>
              <a:spLocks/>
            </p:cNvSpPr>
            <p:nvPr/>
          </p:nvSpPr>
          <p:spPr bwMode="auto">
            <a:xfrm>
              <a:off x="5269" y="3644"/>
              <a:ext cx="160" cy="62"/>
            </a:xfrm>
            <a:custGeom>
              <a:avLst/>
              <a:gdLst>
                <a:gd name="T0" fmla="*/ 0 w 142"/>
                <a:gd name="T1" fmla="*/ 0 h 55"/>
                <a:gd name="T2" fmla="*/ 243 w 142"/>
                <a:gd name="T3" fmla="*/ 328 h 55"/>
                <a:gd name="T4" fmla="*/ 850 w 142"/>
                <a:gd name="T5" fmla="*/ 160 h 55"/>
                <a:gd name="T6" fmla="*/ 0 60000 65536"/>
                <a:gd name="T7" fmla="*/ 0 60000 65536"/>
                <a:gd name="T8" fmla="*/ 0 60000 65536"/>
                <a:gd name="T9" fmla="*/ 0 w 142"/>
                <a:gd name="T10" fmla="*/ 0 h 55"/>
                <a:gd name="T11" fmla="*/ 142 w 142"/>
                <a:gd name="T12" fmla="*/ 55 h 55"/>
              </a:gdLst>
              <a:ahLst/>
              <a:cxnLst>
                <a:cxn ang="T6">
                  <a:pos x="T0" y="T1"/>
                </a:cxn>
                <a:cxn ang="T7">
                  <a:pos x="T2" y="T3"/>
                </a:cxn>
                <a:cxn ang="T8">
                  <a:pos x="T4" y="T5"/>
                </a:cxn>
              </a:cxnLst>
              <a:rect l="T9" t="T10" r="T11" b="T12"/>
              <a:pathLst>
                <a:path w="142" h="55">
                  <a:moveTo>
                    <a:pt x="0" y="0"/>
                  </a:moveTo>
                  <a:lnTo>
                    <a:pt x="41" y="54"/>
                  </a:lnTo>
                  <a:lnTo>
                    <a:pt x="141" y="27"/>
                  </a:lnTo>
                </a:path>
              </a:pathLst>
            </a:custGeom>
            <a:solidFill>
              <a:srgbClr val="CECECE"/>
            </a:solidFill>
            <a:ln w="12700" cap="rnd">
              <a:solidFill>
                <a:srgbClr val="000000"/>
              </a:solidFill>
              <a:round/>
              <a:headEnd type="none" w="sm" len="sm"/>
              <a:tailEnd type="none" w="sm" len="sm"/>
            </a:ln>
          </p:spPr>
          <p:txBody>
            <a:bodyPr/>
            <a:lstStyle/>
            <a:p>
              <a:pPr algn="ctr"/>
              <a:endParaRPr lang="en-US" dirty="0">
                <a:solidFill>
                  <a:srgbClr val="000000"/>
                </a:solidFill>
              </a:endParaRPr>
            </a:p>
          </p:txBody>
        </p:sp>
        <p:sp>
          <p:nvSpPr>
            <p:cNvPr id="89129" name="Freeform 36"/>
            <p:cNvSpPr>
              <a:spLocks/>
            </p:cNvSpPr>
            <p:nvPr/>
          </p:nvSpPr>
          <p:spPr bwMode="auto">
            <a:xfrm>
              <a:off x="5105" y="3762"/>
              <a:ext cx="369" cy="126"/>
            </a:xfrm>
            <a:custGeom>
              <a:avLst/>
              <a:gdLst>
                <a:gd name="T0" fmla="*/ 0 w 328"/>
                <a:gd name="T1" fmla="*/ 0 h 112"/>
                <a:gd name="T2" fmla="*/ 0 w 328"/>
                <a:gd name="T3" fmla="*/ 200 h 112"/>
                <a:gd name="T4" fmla="*/ 469 w 328"/>
                <a:gd name="T5" fmla="*/ 651 h 112"/>
                <a:gd name="T6" fmla="*/ 1916 w 328"/>
                <a:gd name="T7" fmla="*/ 342 h 112"/>
                <a:gd name="T8" fmla="*/ 1916 w 328"/>
                <a:gd name="T9" fmla="*/ 98 h 112"/>
                <a:gd name="T10" fmla="*/ 469 w 328"/>
                <a:gd name="T11" fmla="*/ 457 h 112"/>
                <a:gd name="T12" fmla="*/ 0 w 328"/>
                <a:gd name="T13" fmla="*/ 0 h 112"/>
                <a:gd name="T14" fmla="*/ 0 60000 65536"/>
                <a:gd name="T15" fmla="*/ 0 60000 65536"/>
                <a:gd name="T16" fmla="*/ 0 60000 65536"/>
                <a:gd name="T17" fmla="*/ 0 60000 65536"/>
                <a:gd name="T18" fmla="*/ 0 60000 65536"/>
                <a:gd name="T19" fmla="*/ 0 60000 65536"/>
                <a:gd name="T20" fmla="*/ 0 60000 65536"/>
                <a:gd name="T21" fmla="*/ 0 w 328"/>
                <a:gd name="T22" fmla="*/ 0 h 112"/>
                <a:gd name="T23" fmla="*/ 328 w 328"/>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112">
                  <a:moveTo>
                    <a:pt x="0" y="0"/>
                  </a:moveTo>
                  <a:lnTo>
                    <a:pt x="0" y="33"/>
                  </a:lnTo>
                  <a:lnTo>
                    <a:pt x="80" y="111"/>
                  </a:lnTo>
                  <a:lnTo>
                    <a:pt x="327" y="58"/>
                  </a:lnTo>
                  <a:lnTo>
                    <a:pt x="327" y="16"/>
                  </a:lnTo>
                  <a:lnTo>
                    <a:pt x="80" y="77"/>
                  </a:lnTo>
                  <a:lnTo>
                    <a:pt x="0" y="0"/>
                  </a:lnTo>
                </a:path>
              </a:pathLst>
            </a:custGeom>
            <a:solidFill>
              <a:srgbClr val="CECECE"/>
            </a:solidFill>
            <a:ln w="12700" cap="rnd">
              <a:solidFill>
                <a:srgbClr val="000000"/>
              </a:solidFill>
              <a:round/>
              <a:headEnd/>
              <a:tailEnd/>
            </a:ln>
          </p:spPr>
          <p:txBody>
            <a:bodyPr/>
            <a:lstStyle/>
            <a:p>
              <a:pPr algn="ctr"/>
              <a:endParaRPr lang="en-US" dirty="0">
                <a:solidFill>
                  <a:srgbClr val="000000"/>
                </a:solidFill>
              </a:endParaRPr>
            </a:p>
          </p:txBody>
        </p:sp>
      </p:grpSp>
      <p:sp>
        <p:nvSpPr>
          <p:cNvPr id="89099" name="Text Box 38"/>
          <p:cNvSpPr txBox="1">
            <a:spLocks noChangeArrowheads="1"/>
          </p:cNvSpPr>
          <p:nvPr/>
        </p:nvSpPr>
        <p:spPr bwMode="auto">
          <a:xfrm>
            <a:off x="6454775" y="61166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Packer</a:t>
            </a:r>
          </a:p>
        </p:txBody>
      </p:sp>
      <p:sp>
        <p:nvSpPr>
          <p:cNvPr id="89100" name="Text Box 40"/>
          <p:cNvSpPr txBox="1">
            <a:spLocks noChangeArrowheads="1"/>
          </p:cNvSpPr>
          <p:nvPr/>
        </p:nvSpPr>
        <p:spPr bwMode="auto">
          <a:xfrm>
            <a:off x="6454775" y="4757738"/>
            <a:ext cx="955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Malware</a:t>
            </a:r>
          </a:p>
        </p:txBody>
      </p:sp>
      <p:sp>
        <p:nvSpPr>
          <p:cNvPr id="746537" name="Line 41"/>
          <p:cNvSpPr>
            <a:spLocks noChangeShapeType="1"/>
          </p:cNvSpPr>
          <p:nvPr/>
        </p:nvSpPr>
        <p:spPr bwMode="auto">
          <a:xfrm>
            <a:off x="8301038" y="4579938"/>
            <a:ext cx="11112" cy="346075"/>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746538" name="AutoShape 42"/>
          <p:cNvSpPr>
            <a:spLocks noChangeArrowheads="1"/>
          </p:cNvSpPr>
          <p:nvPr/>
        </p:nvSpPr>
        <p:spPr bwMode="auto">
          <a:xfrm>
            <a:off x="6870700" y="3233738"/>
            <a:ext cx="1076325" cy="663575"/>
          </a:xfrm>
          <a:prstGeom prst="wedgeRoundRectCallout">
            <a:avLst>
              <a:gd name="adj1" fmla="val 59931"/>
              <a:gd name="adj2" fmla="val 162801"/>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Get Domain</a:t>
            </a:r>
          </a:p>
        </p:txBody>
      </p:sp>
      <p:sp>
        <p:nvSpPr>
          <p:cNvPr id="746540" name="Line 44"/>
          <p:cNvSpPr>
            <a:spLocks noChangeShapeType="1"/>
          </p:cNvSpPr>
          <p:nvPr/>
        </p:nvSpPr>
        <p:spPr bwMode="auto">
          <a:xfrm flipH="1" flipV="1">
            <a:off x="1327150" y="3406775"/>
            <a:ext cx="6523038" cy="1808163"/>
          </a:xfrm>
          <a:prstGeom prst="line">
            <a:avLst/>
          </a:prstGeom>
          <a:noFill/>
          <a:ln w="38100">
            <a:solidFill>
              <a:srgbClr val="00009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746543" name="AutoShape 47"/>
          <p:cNvSpPr>
            <a:spLocks noChangeArrowheads="1"/>
          </p:cNvSpPr>
          <p:nvPr/>
        </p:nvSpPr>
        <p:spPr bwMode="auto">
          <a:xfrm>
            <a:off x="269875" y="4256088"/>
            <a:ext cx="1789113" cy="663575"/>
          </a:xfrm>
          <a:prstGeom prst="wedgeRoundRectCallout">
            <a:avLst>
              <a:gd name="adj1" fmla="val 4426"/>
              <a:gd name="adj2" fmla="val -116269"/>
              <a:gd name="adj3" fmla="val 16667"/>
            </a:avLst>
          </a:prstGeom>
          <a:solidFill>
            <a:schemeClr val="bg1"/>
          </a:solidFill>
          <a:ln w="9525">
            <a:solidFill>
              <a:schemeClr val="tx1"/>
            </a:solidFill>
            <a:miter lim="800000"/>
            <a:headEnd/>
            <a:tailEnd/>
          </a:ln>
        </p:spPr>
        <p:txBody>
          <a:bodyPr/>
          <a:lstStyle/>
          <a:p>
            <a:pPr algn="ctr"/>
            <a:r>
              <a:rPr lang="en-US" dirty="0">
                <a:solidFill>
                  <a:srgbClr val="000000"/>
                </a:solidFill>
              </a:rPr>
              <a:t>Stage on NS or FF NS</a:t>
            </a:r>
          </a:p>
        </p:txBody>
      </p:sp>
      <p:sp>
        <p:nvSpPr>
          <p:cNvPr id="89105" name="Text Box 48"/>
          <p:cNvSpPr txBox="1">
            <a:spLocks noChangeArrowheads="1"/>
          </p:cNvSpPr>
          <p:nvPr/>
        </p:nvSpPr>
        <p:spPr bwMode="auto">
          <a:xfrm>
            <a:off x="1890713" y="5727700"/>
            <a:ext cx="159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400" dirty="0">
                <a:solidFill>
                  <a:srgbClr val="000000"/>
                </a:solidFill>
              </a:rPr>
              <a:t>Victim of Crime</a:t>
            </a:r>
          </a:p>
        </p:txBody>
      </p:sp>
      <p:pic>
        <p:nvPicPr>
          <p:cNvPr id="89106" name="Picture 51" descr="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5989638"/>
            <a:ext cx="8683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7" name="Picture 24" descr="Spyware-G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3178175"/>
            <a:ext cx="350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8" name="Text Box 39"/>
          <p:cNvSpPr txBox="1">
            <a:spLocks noChangeArrowheads="1"/>
          </p:cNvSpPr>
          <p:nvPr/>
        </p:nvSpPr>
        <p:spPr bwMode="auto">
          <a:xfrm>
            <a:off x="7848600" y="5727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TLD Domain</a:t>
            </a:r>
          </a:p>
        </p:txBody>
      </p:sp>
      <p:sp>
        <p:nvSpPr>
          <p:cNvPr id="89109" name="Text Box 39"/>
          <p:cNvSpPr txBox="1">
            <a:spLocks noChangeArrowheads="1"/>
          </p:cNvSpPr>
          <p:nvPr/>
        </p:nvSpPr>
        <p:spPr bwMode="auto">
          <a:xfrm>
            <a:off x="336550" y="3568700"/>
            <a:ext cx="955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200" dirty="0">
                <a:solidFill>
                  <a:srgbClr val="000000"/>
                </a:solidFill>
              </a:rPr>
              <a:t>Name Servers</a:t>
            </a:r>
          </a:p>
        </p:txBody>
      </p:sp>
      <p:pic>
        <p:nvPicPr>
          <p:cNvPr id="89110" name="Picture 3"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1" name="Picture 4"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2" name="Picture 5"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3"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1646238"/>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4" name="Picture 7"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041775"/>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5" name="Picture 8"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461000"/>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6"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919413"/>
            <a:ext cx="3857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7" name="Picture 6" descr="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238" y="4995863"/>
            <a:ext cx="3857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8" name="Picture 9" descr="Cloud-fluff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8" y="1674813"/>
            <a:ext cx="17208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9" name="Text Box 13"/>
          <p:cNvSpPr txBox="1">
            <a:spLocks noChangeArrowheads="1"/>
          </p:cNvSpPr>
          <p:nvPr/>
        </p:nvSpPr>
        <p:spPr bwMode="auto">
          <a:xfrm>
            <a:off x="581025" y="1874838"/>
            <a:ext cx="116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algn="ctr" eaLnBrk="1" hangingPunct="1">
              <a:spcBef>
                <a:spcPct val="50000"/>
              </a:spcBef>
            </a:pPr>
            <a:r>
              <a:rPr lang="en-US" sz="1600" b="1" dirty="0">
                <a:solidFill>
                  <a:srgbClr val="000000"/>
                </a:solidFill>
                <a:cs typeface="Arial" charset="0"/>
              </a:rPr>
              <a:t>SPAM BOTNET</a:t>
            </a:r>
          </a:p>
        </p:txBody>
      </p:sp>
      <p:pic>
        <p:nvPicPr>
          <p:cNvPr id="89120" name="Picture 22" descr="Generic-CP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5925" y="2238375"/>
            <a:ext cx="3159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a:spLocks noChangeArrowheads="1"/>
          </p:cNvSpPr>
          <p:nvPr/>
        </p:nvSpPr>
        <p:spPr bwMode="auto">
          <a:xfrm rot="1006369">
            <a:off x="4089241" y="4019295"/>
            <a:ext cx="1657076" cy="3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defRPr sz="2400">
                <a:solidFill>
                  <a:schemeClr val="bg1"/>
                </a:solidFill>
                <a:latin typeface="Arial" charset="0"/>
                <a:ea typeface="ＭＳ Ｐゴシック" charset="0"/>
              </a:defRPr>
            </a:lvl9pPr>
          </a:lstStyle>
          <a:p>
            <a:pPr eaLnBrk="1" hangingPunct="1"/>
            <a:r>
              <a:rPr lang="en-US" sz="1800" dirty="0" smtClean="0">
                <a:solidFill>
                  <a:srgbClr val="000000"/>
                </a:solidFill>
              </a:rPr>
              <a:t>IPv4 or IPv6</a:t>
            </a:r>
            <a:endParaRPr lang="en-US" sz="1800"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46538"/>
                                        </p:tgtEl>
                                        <p:attrNameLst>
                                          <p:attrName>style.visibility</p:attrName>
                                        </p:attrNameLst>
                                      </p:cBhvr>
                                      <p:to>
                                        <p:strVal val="visible"/>
                                      </p:to>
                                    </p:set>
                                    <p:animEffect transition="in" filter="blinds(horizontal)">
                                      <p:cBhvr>
                                        <p:cTn id="7" dur="500"/>
                                        <p:tgtEl>
                                          <p:spTgt spid="74653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46537"/>
                                        </p:tgtEl>
                                        <p:attrNameLst>
                                          <p:attrName>style.visibility</p:attrName>
                                        </p:attrNameLst>
                                      </p:cBhvr>
                                      <p:to>
                                        <p:strVal val="visible"/>
                                      </p:to>
                                    </p:set>
                                    <p:animEffect transition="in" filter="wipe(up)">
                                      <p:cBhvr>
                                        <p:cTn id="11" dur="500"/>
                                        <p:tgtEl>
                                          <p:spTgt spid="746537"/>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46540"/>
                                        </p:tgtEl>
                                        <p:attrNameLst>
                                          <p:attrName>style.visibility</p:attrName>
                                        </p:attrNameLst>
                                      </p:cBhvr>
                                      <p:to>
                                        <p:strVal val="visible"/>
                                      </p:to>
                                    </p:set>
                                    <p:animEffect transition="in" filter="wipe(right)">
                                      <p:cBhvr>
                                        <p:cTn id="15" dur="500"/>
                                        <p:tgtEl>
                                          <p:spTgt spid="746540"/>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46543"/>
                                        </p:tgtEl>
                                        <p:attrNameLst>
                                          <p:attrName>style.visibility</p:attrName>
                                        </p:attrNameLst>
                                      </p:cBhvr>
                                      <p:to>
                                        <p:strVal val="visible"/>
                                      </p:to>
                                    </p:set>
                                    <p:animEffect transition="in" filter="blinds(horizontal)">
                                      <p:cBhvr>
                                        <p:cTn id="19" dur="500"/>
                                        <p:tgtEl>
                                          <p:spTgt spid="746543"/>
                                        </p:tgtEl>
                                      </p:cBhvr>
                                    </p:animEffect>
                                  </p:childTnLst>
                                </p:cTn>
                              </p:par>
                            </p:childTnLst>
                          </p:cTn>
                        </p:par>
                        <p:par>
                          <p:cTn id="20" fill="hold" nodeType="afterGroup">
                            <p:stCondLst>
                              <p:cond delay="2000"/>
                            </p:stCondLst>
                            <p:childTnLst>
                              <p:par>
                                <p:cTn id="21" presetID="1" presetClass="entr" presetSubtype="0" fill="hold" grpId="0" nodeType="afterEffect">
                                  <p:stCondLst>
                                    <p:cond delay="200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37" grpId="0" animBg="1"/>
      <p:bldP spid="746538" grpId="0" animBg="1"/>
      <p:bldP spid="746540" grpId="0" animBg="1"/>
      <p:bldP spid="746543" grpId="0" animBg="1"/>
      <p:bldP spid="54" grpId="0"/>
    </p:bldLst>
  </p:timing>
</p:sld>
</file>

<file path=ppt/theme/theme1.xml><?xml version="1.0" encoding="utf-8"?>
<a:theme xmlns:a="http://schemas.openxmlformats.org/drawingml/2006/main" name="ISC_template_09jul">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jn_general_template">
  <a:themeElements>
    <a:clrScheme name="3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fontScheme name="3_jn_genera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jn_general_template 1">
        <a:dk1>
          <a:srgbClr val="808080"/>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
      <a:clrScheme name="3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jn_general_template">
  <a:themeElements>
    <a:clrScheme name="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n_general_template 1">
        <a:dk1>
          <a:srgbClr val="808080"/>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
      <a:clrScheme name="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jn_general_template">
  <a:themeElements>
    <a:clrScheme name="2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fontScheme name="2_jn_genera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jn_general_template 1">
        <a:dk1>
          <a:srgbClr val="808080"/>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
      <a:clrScheme name="2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jn_general_template">
  <a:themeElements>
    <a:clrScheme name="1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fontScheme name="1_jn_genera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n_general_template 1">
        <a:dk1>
          <a:srgbClr val="808080"/>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
      <a:clrScheme name="1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jn_general_template">
  <a:themeElements>
    <a:clrScheme name="4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fontScheme name="4_jn_genera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jn_general_template 1">
        <a:dk1>
          <a:srgbClr val="808080"/>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
      <a:clrScheme name="4_jn_general_template 2">
        <a:dk1>
          <a:srgbClr val="A2A4A3"/>
        </a:dk1>
        <a:lt1>
          <a:srgbClr val="FFFFFF"/>
        </a:lt1>
        <a:dk2>
          <a:srgbClr val="002850"/>
        </a:dk2>
        <a:lt2>
          <a:srgbClr val="FFFFFF"/>
        </a:lt2>
        <a:accent1>
          <a:srgbClr val="FF961E"/>
        </a:accent1>
        <a:accent2>
          <a:srgbClr val="B40023"/>
        </a:accent2>
        <a:accent3>
          <a:srgbClr val="AAACB3"/>
        </a:accent3>
        <a:accent4>
          <a:srgbClr val="DADADA"/>
        </a:accent4>
        <a:accent5>
          <a:srgbClr val="FFC9AB"/>
        </a:accent5>
        <a:accent6>
          <a:srgbClr val="A3001F"/>
        </a:accent6>
        <a:hlink>
          <a:srgbClr val="006FBA"/>
        </a:hlink>
        <a:folHlink>
          <a:srgbClr val="3F9C35"/>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11869</TotalTime>
  <Words>3678</Words>
  <Application>Microsoft Macintosh PowerPoint</Application>
  <PresentationFormat>On-screen Show (4:3)</PresentationFormat>
  <Paragraphs>754</Paragraphs>
  <Slides>71</Slides>
  <Notes>17</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71</vt:i4>
      </vt:variant>
    </vt:vector>
  </HeadingPairs>
  <TitlesOfParts>
    <vt:vector size="78" baseType="lpstr">
      <vt:lpstr>ISC_template_09jul</vt:lpstr>
      <vt:lpstr>3_jn_general_template</vt:lpstr>
      <vt:lpstr>jn_general_template</vt:lpstr>
      <vt:lpstr>2_jn_general_template</vt:lpstr>
      <vt:lpstr>1_jn_general_template</vt:lpstr>
      <vt:lpstr>4_jn_general_template</vt:lpstr>
      <vt:lpstr>Bitmap Image</vt:lpstr>
      <vt:lpstr>New Opportunities for Criminal Growth</vt:lpstr>
      <vt:lpstr>Context</vt:lpstr>
      <vt:lpstr>ISC and IPv6</vt:lpstr>
      <vt:lpstr>Logistics</vt:lpstr>
      <vt:lpstr>Agenda</vt:lpstr>
      <vt:lpstr>PowerPoint Presentation</vt:lpstr>
      <vt:lpstr>Components of the Criminal Cloud</vt:lpstr>
      <vt:lpstr>Why not use a IPv6 Criminal Cloud?</vt:lpstr>
      <vt:lpstr>Stage Domain Name</vt:lpstr>
      <vt:lpstr>Prepare Drive-By</vt:lpstr>
      <vt:lpstr>Social Engineered SPAM to Get People to Click  (Spear Phishing)</vt:lpstr>
      <vt:lpstr>Drive-By Violation</vt:lpstr>
      <vt:lpstr>Poison Anti-Virus Updates</vt:lpstr>
      <vt:lpstr>Prepare Violated Computer</vt:lpstr>
      <vt:lpstr>Call Home</vt:lpstr>
      <vt:lpstr>Load Custom Malware</vt:lpstr>
      <vt:lpstr>Start Worming, Scanning, &amp; Spreading</vt:lpstr>
      <vt:lpstr>Load a Proxy with Trigger</vt:lpstr>
      <vt:lpstr>Watch for the SSL VPN Connection</vt:lpstr>
      <vt:lpstr>Set up the Proxy Tunnel</vt:lpstr>
      <vt:lpstr>Proxy Behind the Bank Login</vt:lpstr>
      <vt:lpstr>OPSEC Community’s Action</vt:lpstr>
      <vt:lpstr>Scary Consequences (B4 IPv6)</vt:lpstr>
      <vt:lpstr>Touch Point</vt:lpstr>
      <vt:lpstr>PowerPoint Presentation</vt:lpstr>
      <vt:lpstr>Our Traditional View of the World</vt:lpstr>
      <vt:lpstr>The Reality of the Internet No Borders</vt:lpstr>
      <vt:lpstr>The Good Guys are part of the the Security Problem</vt:lpstr>
      <vt:lpstr>The Good Guys are part of the the Security Problem</vt:lpstr>
      <vt:lpstr>Three Major Threat Vectors</vt:lpstr>
      <vt:lpstr>Essential Criminal Principles</vt:lpstr>
      <vt:lpstr>Principles of Successful Cybercriminals</vt:lpstr>
      <vt:lpstr>Principle 1: Do Not Get Caught!</vt:lpstr>
      <vt:lpstr>Principle 2: Do Not Work Too Hard!</vt:lpstr>
      <vt:lpstr>Principle 3: Follow the Money</vt:lpstr>
      <vt:lpstr>Principle 4: If You Cannot Take Out The Target…</vt:lpstr>
      <vt:lpstr>Principle 5: Always Build Cross Jurisdictional Attack Vectors</vt:lpstr>
      <vt:lpstr>Principle 6: Attack People Who  Will NOT Prosecute</vt:lpstr>
      <vt:lpstr>Principle 7: Stay below the Pain Threshold</vt:lpstr>
      <vt:lpstr>Criminal Trust</vt:lpstr>
      <vt:lpstr>Dire Consequences</vt:lpstr>
      <vt:lpstr>Enduring Financial Opportunities</vt:lpstr>
      <vt:lpstr>Threat Economy: In the Past</vt:lpstr>
      <vt:lpstr>Threat Economy: Today</vt:lpstr>
      <vt:lpstr>Miscreant - Incident Economic Cycles</vt:lpstr>
      <vt:lpstr>Miscreant Economic Cycles</vt:lpstr>
      <vt:lpstr>Community Action Can Have an Impact</vt:lpstr>
      <vt:lpstr>But for how long …..</vt:lpstr>
      <vt:lpstr>Cyber Warfare</vt:lpstr>
      <vt:lpstr>Cyber Warfare’s Consequences …</vt:lpstr>
      <vt:lpstr>… Extend beyond the perceived “Battle Space.”</vt:lpstr>
      <vt:lpstr>Cyber Warfare’s Reality </vt:lpstr>
      <vt:lpstr>P3 Threat – the Big Change</vt:lpstr>
      <vt:lpstr>Patriotic, Passion, &amp; Principle Drivers</vt:lpstr>
      <vt:lpstr>Touch Point</vt:lpstr>
      <vt:lpstr>PowerPoint Presentation</vt:lpstr>
      <vt:lpstr>What can you do?</vt:lpstr>
      <vt:lpstr>What can you do?</vt:lpstr>
      <vt:lpstr>No Excuses!</vt:lpstr>
      <vt:lpstr>Plug into the Operational Security Community</vt:lpstr>
      <vt:lpstr>What can you do?</vt:lpstr>
      <vt:lpstr>PowerPoint Presentation</vt:lpstr>
      <vt:lpstr>PowerPoint Presentation</vt:lpstr>
      <vt:lpstr>Who Builds the Cogs?</vt:lpstr>
      <vt:lpstr>Technology Leadership for the Common Good</vt:lpstr>
      <vt:lpstr>More “Common Good” Activities</vt:lpstr>
      <vt:lpstr>Sustainability while Serving Community</vt:lpstr>
      <vt:lpstr>New from ISC</vt:lpstr>
      <vt:lpstr>ISC In a Nutshell</vt:lpstr>
      <vt:lpstr>How can ISC Help? (Keeping it Simple)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 Hendriksen</dc:creator>
  <cp:lastModifiedBy>Barry Greene</cp:lastModifiedBy>
  <cp:revision>133</cp:revision>
  <cp:lastPrinted>1601-01-01T00:00:00Z</cp:lastPrinted>
  <dcterms:created xsi:type="dcterms:W3CDTF">2011-09-06T15:59:08Z</dcterms:created>
  <dcterms:modified xsi:type="dcterms:W3CDTF">2011-09-07T16:17:41Z</dcterms:modified>
</cp:coreProperties>
</file>